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A29DC-A5A7-4ABF-BBDF-5357B3E77850}" type="datetimeFigureOut">
              <a:rPr lang="hu-HU" smtClean="0"/>
              <a:pPr/>
              <a:t>2011.04.08.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A40E-4A2A-4C02-9C6F-A19BF702BD2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itlik@miau.gau.h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iau.gau.hu/avi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79512" y="908720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3600" dirty="0" smtClean="0">
                <a:solidFill>
                  <a:srgbClr val="FFFF00"/>
                </a:solidFill>
                <a:latin typeface="Arial Black" pitchFamily="34" charset="0"/>
              </a:rPr>
              <a:t>H</a:t>
            </a:r>
            <a:r>
              <a:rPr lang="hu-HU" sz="3600" dirty="0" smtClean="0">
                <a:latin typeface="Arial Black" pitchFamily="34" charset="0"/>
              </a:rPr>
              <a:t>ipotézis</a:t>
            </a:r>
            <a:r>
              <a:rPr lang="hu-HU" sz="3600" dirty="0" smtClean="0">
                <a:latin typeface="Arial Black" pitchFamily="34" charset="0"/>
                <a:sym typeface="Wingdings" pitchFamily="2" charset="2"/>
              </a:rPr>
              <a:t></a:t>
            </a:r>
            <a:r>
              <a:rPr lang="hu-HU" sz="3600" dirty="0" smtClean="0">
                <a:solidFill>
                  <a:srgbClr val="92D050"/>
                </a:solidFill>
                <a:latin typeface="Arial Black" pitchFamily="34" charset="0"/>
              </a:rPr>
              <a:t>K</a:t>
            </a:r>
            <a:r>
              <a:rPr lang="hu-HU" sz="3600" dirty="0" smtClean="0">
                <a:latin typeface="Arial Black" pitchFamily="34" charset="0"/>
              </a:rPr>
              <a:t>onklúzió?</a:t>
            </a:r>
          </a:p>
          <a:p>
            <a:endParaRPr lang="hu-HU" dirty="0" smtClean="0">
              <a:latin typeface="Arial Black" pitchFamily="34" charset="0"/>
            </a:endParaRPr>
          </a:p>
          <a:p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lkerülhetetlen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önálló, 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lulról építkező,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s</a:t>
            </a:r>
            <a:r>
              <a:rPr lang="hu-HU" sz="2400" dirty="0" smtClean="0">
                <a:latin typeface="Arial Black" pitchFamily="34" charset="0"/>
              </a:rPr>
              <a:t>zabványos megoldási kísérletek kialakítása,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latin typeface="Arial Black" pitchFamily="34" charset="0"/>
              </a:rPr>
              <a:t>lletőleg a folyamatos érdekegyeztetés…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16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D</a:t>
            </a:r>
            <a:r>
              <a:rPr lang="hu-HU" sz="2400" dirty="0" smtClean="0">
                <a:latin typeface="Arial Black" pitchFamily="34" charset="0"/>
              </a:rPr>
              <a:t>öntés-orientáltság hiánya I.</a:t>
            </a:r>
          </a:p>
          <a:p>
            <a:pPr lvl="1">
              <a:buFont typeface="Arial" pitchFamily="34" charset="0"/>
              <a:buChar char="•"/>
            </a:pPr>
            <a:endParaRPr lang="hu-HU" sz="16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gy jelentés csak akkor értékes, ha erre	legitim szabályok vonatkoznak, melyek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l</a:t>
            </a:r>
            <a:r>
              <a:rPr lang="hu-HU" sz="2400" dirty="0" smtClean="0">
                <a:latin typeface="Arial Black" pitchFamily="34" charset="0"/>
              </a:rPr>
              <a:t>evezetik a szöveges értelmezésekhez 	szükséges sablon-mondatokat </a:t>
            </a:r>
            <a:r>
              <a:rPr lang="hu-HU" sz="1600" dirty="0" smtClean="0">
                <a:latin typeface="Arial Black" pitchFamily="34" charset="0"/>
              </a:rPr>
              <a:t>(pl. a vizsgált 	dolgozó teljesítménymutatójának trendje egyre távolodik a 	normától)</a:t>
            </a:r>
            <a:r>
              <a:rPr lang="hu-HU" sz="2400" dirty="0" smtClean="0">
                <a:latin typeface="Arial Black" pitchFamily="34" charset="0"/>
              </a:rPr>
              <a:t>, ill.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h</a:t>
            </a:r>
            <a:r>
              <a:rPr lang="hu-HU" sz="2400" dirty="0" smtClean="0">
                <a:latin typeface="Arial Black" pitchFamily="34" charset="0"/>
              </a:rPr>
              <a:t>ozzárendelik a következményeket </a:t>
            </a:r>
            <a:r>
              <a:rPr lang="hu-HU" sz="1600" dirty="0" smtClean="0">
                <a:latin typeface="Arial Black" pitchFamily="34" charset="0"/>
              </a:rPr>
              <a:t>(pl. a vizsgált 	dolgozót figyelmeztetésben kell részesíteni)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 </a:t>
            </a:r>
            <a:r>
              <a:rPr lang="hu-HU" sz="2400" dirty="0" smtClean="0">
                <a:latin typeface="Arial Black" pitchFamily="34" charset="0"/>
              </a:rPr>
              <a:t>legtöbb döntési helyzetre kialakítható a 	szükséges adatok, adatfeldolgozási lépések 	és értelmező szabályok láncolata, vagyis az 	automatikus elődöntés levezetése</a:t>
            </a: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16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D</a:t>
            </a:r>
            <a:r>
              <a:rPr lang="hu-HU" sz="2400" dirty="0" smtClean="0">
                <a:latin typeface="Arial Black" pitchFamily="34" charset="0"/>
              </a:rPr>
              <a:t>öntés-orientáltság hiánya II.</a:t>
            </a:r>
          </a:p>
          <a:p>
            <a:pPr lvl="1">
              <a:buFont typeface="Arial" pitchFamily="34" charset="0"/>
              <a:buChar char="•"/>
            </a:pPr>
            <a:endParaRPr lang="hu-HU" sz="16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O</a:t>
            </a:r>
            <a:r>
              <a:rPr lang="hu-HU" sz="2400" dirty="0" smtClean="0">
                <a:latin typeface="Arial Black" pitchFamily="34" charset="0"/>
              </a:rPr>
              <a:t>LD PUBLIC MANAGEMENT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EW PUBLIC MANAGEMENT helyett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IBERNETIKUS SZERVEZET menedzsmentre 	van szükség (=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), vö.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ontrolling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b</a:t>
            </a:r>
            <a:r>
              <a:rPr lang="hu-HU" sz="2400" dirty="0" smtClean="0">
                <a:latin typeface="Arial Black" pitchFamily="34" charset="0"/>
              </a:rPr>
              <a:t>enchmarking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err="1" smtClean="0">
                <a:solidFill>
                  <a:srgbClr val="FFFF00"/>
                </a:solidFill>
                <a:latin typeface="Arial Black" pitchFamily="34" charset="0"/>
              </a:rPr>
              <a:t>r</a:t>
            </a:r>
            <a:r>
              <a:rPr lang="hu-HU" sz="2400" dirty="0" err="1" smtClean="0">
                <a:latin typeface="Arial Black" pitchFamily="34" charset="0"/>
              </a:rPr>
              <a:t>anking</a:t>
            </a:r>
            <a:r>
              <a:rPr lang="hu-HU" sz="2400" dirty="0" smtClean="0">
                <a:latin typeface="Arial Black" pitchFamily="34" charset="0"/>
              </a:rPr>
              <a:t>/</a:t>
            </a:r>
            <a:r>
              <a:rPr lang="hu-HU" sz="2400" dirty="0" err="1" smtClean="0">
                <a:latin typeface="Arial Black" pitchFamily="34" charset="0"/>
              </a:rPr>
              <a:t>scoring</a:t>
            </a:r>
            <a:endParaRPr lang="hu-HU" sz="2400" dirty="0" smtClean="0">
              <a:latin typeface="Arial Black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m</a:t>
            </a:r>
            <a:r>
              <a:rPr lang="hu-HU" sz="2400" dirty="0" smtClean="0">
                <a:latin typeface="Arial Black" pitchFamily="34" charset="0"/>
              </a:rPr>
              <a:t>odellezés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s</a:t>
            </a:r>
            <a:r>
              <a:rPr lang="hu-HU" sz="2400" dirty="0" smtClean="0">
                <a:latin typeface="Arial Black" pitchFamily="34" charset="0"/>
              </a:rPr>
              <a:t>zimulátor-építés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lőrejelzés</a:t>
            </a:r>
          </a:p>
          <a:p>
            <a:pPr lvl="2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Ö</a:t>
            </a:r>
            <a:r>
              <a:rPr lang="hu-HU" sz="3600" dirty="0" smtClean="0">
                <a:latin typeface="Arial Black" pitchFamily="34" charset="0"/>
              </a:rPr>
              <a:t>nértékelés/önrevízió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Á</a:t>
            </a:r>
            <a:r>
              <a:rPr lang="hu-HU" sz="2400" dirty="0" smtClean="0">
                <a:latin typeface="Arial Black" pitchFamily="34" charset="0"/>
              </a:rPr>
              <a:t>tvilágításra kerültek a MAB dokumentációk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lkészült az ISZAM bizonyíték/bizonyítás-orientált 	önértékelése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lkészült az ISZAM önértékelés önrevíziója (vö. 	iteratív módszertani önfejlődés és központi 	szövegpanel kritika)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M</a:t>
            </a:r>
            <a:r>
              <a:rPr lang="hu-HU" sz="2400" dirty="0" smtClean="0">
                <a:latin typeface="Arial Black" pitchFamily="34" charset="0"/>
              </a:rPr>
              <a:t>ódszertani alapok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Valós adatvagyonok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Automatikus jelentés-generálás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Elemző modellezés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Automatikus szöveg-generálás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3600" dirty="0" smtClean="0">
                <a:latin typeface="Arial Black" pitchFamily="34" charset="0"/>
              </a:rPr>
              <a:t>jánlások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átvilágítások (korrektúrák, kritikai 	értelmezések) alapján eddig 25 ajánlás 	került megfogalmazásra a SZIE számára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korrektúrák maguk indirekt ajánlások a MAB 	számára, melyek iránt nem hivatalos 	érdeklődés mutatkozott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KSH érdeklődéssel várja a publikációk 	országos szintű kezelésére vonatkozó 	javaslatokat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szakirodalom (OPM, NPM) irányába (egyelőre 	magyar nyelven) bemutatásra került a 	kibernetikus rendszer vázlata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28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800" dirty="0" smtClean="0">
                <a:latin typeface="Arial Black" pitchFamily="34" charset="0"/>
              </a:rPr>
              <a:t>datbázisok (XLS, OLAP)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err="1" smtClean="0">
                <a:latin typeface="Arial Black" pitchFamily="34" charset="0"/>
              </a:rPr>
              <a:t>felvi.hu</a:t>
            </a:r>
            <a:r>
              <a:rPr lang="hu-HU" sz="2400" dirty="0" smtClean="0">
                <a:latin typeface="Arial Black" pitchFamily="34" charset="0"/>
              </a:rPr>
              <a:t> adataiból több, mint 30.000 rekord 	került strukturáltan átvételre, tovább-	feldolgozásra alkalmas formában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jánlásként fogalmazódott meg, s Hallgatói (HR) 	önálló feladatok formájában vázlatos tervek 	születtek a CV - adatbázisról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publikációk helyes felméréséről egyeztetés 	kezdődött a </a:t>
            </a:r>
            <a:r>
              <a:rPr lang="hu-HU" sz="2400" dirty="0" err="1" smtClean="0">
                <a:latin typeface="Arial Black" pitchFamily="34" charset="0"/>
              </a:rPr>
              <a:t>KSH-val</a:t>
            </a:r>
            <a:r>
              <a:rPr lang="hu-HU" sz="2400" dirty="0" smtClean="0">
                <a:latin typeface="Arial Black" pitchFamily="34" charset="0"/>
              </a:rPr>
              <a:t>, ill. az önértékelések 	kapcsán a 2009-es </a:t>
            </a:r>
            <a:r>
              <a:rPr lang="hu-HU" sz="2400" dirty="0" err="1" smtClean="0">
                <a:latin typeface="Arial Black" pitchFamily="34" charset="0"/>
              </a:rPr>
              <a:t>tudománymetriai</a:t>
            </a:r>
            <a:r>
              <a:rPr lang="hu-HU" sz="2400" dirty="0" smtClean="0">
                <a:latin typeface="Arial Black" pitchFamily="34" charset="0"/>
              </a:rPr>
              <a:t> 	adatbázis építése folytatódik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NEPTUN adatok tovább-feldolgozásra alkalmas 	nézete segíti az egy oktatóra jutó 	tárgy/kredit számítást</a:t>
            </a:r>
          </a:p>
          <a:p>
            <a:pPr>
              <a:buFont typeface="Arial" pitchFamily="34" charset="0"/>
              <a:buChar char="•"/>
            </a:pP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J</a:t>
            </a:r>
            <a:r>
              <a:rPr lang="hu-HU" sz="3600" dirty="0" smtClean="0">
                <a:latin typeface="Arial Black" pitchFamily="34" charset="0"/>
              </a:rPr>
              <a:t>elentések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önértékelés mellékleteként számos adatbázis-	kezdemény és jelentés-javaslat született a 	bizonyítás-orientált értékelés alapjaként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adatbázis-fejlesztések kapcsán önellenőrző 	jelentések sokasága készült el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SWOT elemzések eredményeinek értelmezését 	ismét csak jelentések teszik hatékonnyá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 munkacsoport teljesítmény-	jelentéseinek alapja ismét csak kimutatás-	varázslás keretében előállított táblázatok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3600" dirty="0" smtClean="0">
                <a:latin typeface="Arial Black" pitchFamily="34" charset="0"/>
              </a:rPr>
              <a:t>lemzések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önértékelések kapcsán készült statikus kari 	és szak-specifikus dinamikus </a:t>
            </a:r>
            <a:r>
              <a:rPr lang="hu-HU" sz="2400" dirty="0" err="1" smtClean="0">
                <a:latin typeface="Arial Black" pitchFamily="34" charset="0"/>
              </a:rPr>
              <a:t>SWOT-elemzés</a:t>
            </a:r>
            <a:endParaRPr lang="hu-HU" sz="24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automatizált, döntés-orientált, stratégiai  és 	operatív tervezést támogató SWOT-	módszertan oktathatósága 	kapcsán számos 	oktatási demonstrációs anyag készült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elemzések szerves részeként kell felfogni a 	HA/AKKOR elveken kialakított 	szövegsablonokat is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önértékelés kapcsán számos potenciális 	elemzés terve is rögzítésre került (pl. 	tangazdaságok értékelése)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err="1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3600" dirty="0" err="1" smtClean="0">
                <a:latin typeface="Arial Black" pitchFamily="34" charset="0"/>
              </a:rPr>
              <a:t>-learning</a:t>
            </a:r>
            <a:endParaRPr lang="hu-HU" sz="36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összes eddigi aktivitás betanítást megalapozó 	összefoglalásaként megkezdődött az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-	kézikönyv kialakítása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kézikönyv mellett </a:t>
            </a:r>
            <a:r>
              <a:rPr lang="hu-HU" sz="2400" dirty="0" err="1" smtClean="0">
                <a:latin typeface="Arial Black" pitchFamily="34" charset="0"/>
              </a:rPr>
              <a:t>wikipédia</a:t>
            </a:r>
            <a:r>
              <a:rPr lang="hu-HU" sz="2400" dirty="0" smtClean="0">
                <a:latin typeface="Arial Black" pitchFamily="34" charset="0"/>
              </a:rPr>
              <a:t> alapon GYIK 	modulok kerültek fejlesztésre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</a:t>
            </a:r>
            <a:r>
              <a:rPr lang="hu-HU" sz="2400" dirty="0" err="1" smtClean="0">
                <a:latin typeface="Arial Black" pitchFamily="34" charset="0"/>
              </a:rPr>
              <a:t>e-learning</a:t>
            </a:r>
            <a:r>
              <a:rPr lang="hu-HU" sz="2400" dirty="0" smtClean="0">
                <a:latin typeface="Arial Black" pitchFamily="34" charset="0"/>
              </a:rPr>
              <a:t> speciális vetületei a szakértői 	rendszerek (pl. FOI), melyek operatív 	támogatást nyújtanak szabályok eset-	specifikus értelmezéséhez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multimédia-alapú </a:t>
            </a:r>
            <a:r>
              <a:rPr lang="hu-HU" sz="2400" dirty="0" err="1" smtClean="0">
                <a:latin typeface="Arial Black" pitchFamily="34" charset="0"/>
              </a:rPr>
              <a:t>e-learning</a:t>
            </a:r>
            <a:r>
              <a:rPr lang="hu-HU" sz="2400" dirty="0" smtClean="0">
                <a:latin typeface="Arial Black" pitchFamily="34" charset="0"/>
              </a:rPr>
              <a:t> logikát szolgálja 	minden dokumentumban a 	hivatkozások, 	mellékletek szisztematikus felkínálása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N</a:t>
            </a:r>
            <a:r>
              <a:rPr lang="hu-HU" sz="3600" dirty="0" smtClean="0">
                <a:latin typeface="Arial Black" pitchFamily="34" charset="0"/>
              </a:rPr>
              <a:t>aplók/hírek/dokumentumtár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eddigi aktivitások tematikus rétegeihez 	folyamatosan naplószerű feljegyzések 	kerültek kialakításra a honlap publikus 	rétegeként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titoktartási szabályzatok hiányában az önként 	vállalt moratórium feloldásra került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honlap látogatottsága a </a:t>
            </a:r>
            <a:r>
              <a:rPr lang="hu-HU" sz="2400" dirty="0" err="1" smtClean="0">
                <a:latin typeface="Arial Black" pitchFamily="34" charset="0"/>
              </a:rPr>
              <a:t>hits</a:t>
            </a:r>
            <a:r>
              <a:rPr lang="hu-HU" sz="2400" dirty="0" smtClean="0">
                <a:latin typeface="Arial Black" pitchFamily="34" charset="0"/>
              </a:rPr>
              <a:t>/</a:t>
            </a:r>
            <a:r>
              <a:rPr lang="hu-HU" sz="2400" dirty="0" err="1" smtClean="0">
                <a:latin typeface="Arial Black" pitchFamily="34" charset="0"/>
              </a:rPr>
              <a:t>files</a:t>
            </a:r>
            <a:r>
              <a:rPr lang="hu-HU" sz="2400" dirty="0" smtClean="0">
                <a:latin typeface="Arial Black" pitchFamily="34" charset="0"/>
              </a:rPr>
              <a:t>/</a:t>
            </a:r>
            <a:r>
              <a:rPr lang="hu-HU" sz="2400" dirty="0" err="1" smtClean="0">
                <a:latin typeface="Arial Black" pitchFamily="34" charset="0"/>
              </a:rPr>
              <a:t>pages</a:t>
            </a:r>
            <a:r>
              <a:rPr lang="hu-HU" sz="2400" dirty="0" smtClean="0">
                <a:latin typeface="Arial Black" pitchFamily="34" charset="0"/>
              </a:rPr>
              <a:t>/</a:t>
            </a:r>
            <a:r>
              <a:rPr lang="hu-HU" sz="2400" dirty="0" err="1" smtClean="0">
                <a:latin typeface="Arial Black" pitchFamily="34" charset="0"/>
              </a:rPr>
              <a:t>sites</a:t>
            </a:r>
            <a:r>
              <a:rPr lang="hu-HU" sz="2400" dirty="0" smtClean="0">
                <a:latin typeface="Arial Black" pitchFamily="34" charset="0"/>
              </a:rPr>
              <a:t> 	kategóriákban és a forgalom kB-ban 	kifejezett volumene esetében növekvő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dokumentumtár a honlap menüjétől eltérő 	(tetszőleges) csoportosításokban 	tartalmazza a releváns dokumentumokat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F</a:t>
            </a:r>
            <a:r>
              <a:rPr lang="hu-HU" sz="3600" dirty="0" smtClean="0">
                <a:latin typeface="Arial Black" pitchFamily="34" charset="0"/>
              </a:rPr>
              <a:t>olyamatok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munkacsoport megalakulása/működése során 	számos belső </a:t>
            </a:r>
            <a:r>
              <a:rPr lang="hu-HU" sz="2400" dirty="0" err="1" smtClean="0">
                <a:latin typeface="Arial Black" pitchFamily="34" charset="0"/>
              </a:rPr>
              <a:t>workflow</a:t>
            </a:r>
            <a:r>
              <a:rPr lang="hu-HU" sz="2400" dirty="0" smtClean="0">
                <a:latin typeface="Arial Black" pitchFamily="34" charset="0"/>
              </a:rPr>
              <a:t> részesévé vált 	megkerülhetetlenül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érintettség kapcsán felismerni kényszerült 	anomáliák nyomán megkezdődött egyes 	folyamatok ideális lefutásának kidolgozása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ideális folyamatok ismerete nélkül nincs 	intézményi akkreditáció (vö. IMIR)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jelenlegi működés anomáliáinak szintje 	tetszőleges magas lehet, melyek kezelése 	egy valódi minőségbiztosítási folyamatban 	semmilyen módon nem kerülhető meg…</a:t>
            </a:r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6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6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6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6600" dirty="0" err="1" smtClean="0">
                <a:latin typeface="Arial Black" pitchFamily="34" charset="0"/>
              </a:rPr>
              <a:t>-bemutató</a:t>
            </a:r>
            <a:endParaRPr lang="hu-HU" sz="6600" dirty="0" smtClean="0">
              <a:latin typeface="Arial Black" pitchFamily="34" charset="0"/>
            </a:endParaRPr>
          </a:p>
          <a:p>
            <a:pPr algn="ctr"/>
            <a:r>
              <a:rPr lang="hu-HU" sz="4800" dirty="0" smtClean="0">
                <a:latin typeface="Arial Black" pitchFamily="34" charset="0"/>
              </a:rPr>
              <a:t>2011.04.12.</a:t>
            </a: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r>
              <a:rPr lang="hu-HU" sz="3600" dirty="0" smtClean="0">
                <a:latin typeface="Arial Black" pitchFamily="34" charset="0"/>
              </a:rPr>
              <a:t>Pitlik László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3600" dirty="0" smtClean="0">
                <a:latin typeface="Arial Black" pitchFamily="34" charset="0"/>
              </a:rPr>
              <a:t>gyéb eredmények I.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honlapon immár angol nyelvű összefoglalók is 	olvashatók (preambulum, </a:t>
            </a:r>
            <a:r>
              <a:rPr lang="hu-HU" sz="2400" dirty="0" err="1" smtClean="0">
                <a:latin typeface="Arial Black" pitchFamily="34" charset="0"/>
              </a:rPr>
              <a:t>swot</a:t>
            </a:r>
            <a:r>
              <a:rPr lang="hu-HU" sz="2400" dirty="0" smtClean="0">
                <a:latin typeface="Arial Black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öszönhetően nyitrai és </a:t>
            </a:r>
            <a:r>
              <a:rPr lang="hu-HU" sz="2400" dirty="0" err="1" smtClean="0">
                <a:latin typeface="Arial Black" pitchFamily="34" charset="0"/>
              </a:rPr>
              <a:t>giesseni</a:t>
            </a:r>
            <a:r>
              <a:rPr lang="hu-HU" sz="2400" dirty="0" smtClean="0">
                <a:latin typeface="Arial Black" pitchFamily="34" charset="0"/>
              </a:rPr>
              <a:t> látogatásoknak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elemzések hátterében a rendelkezésre álló 	infrastruktúrára adaptált, elemző 	futtatásokra automatikusan képes 	 	(futásidőre, memória-igényre) optimalizált 	megoldások érhetők el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első szakértői rendszer példát mutat arra, 	hogyan kell jogszabályi értelmezések alól 	mentesíteni a munkatársakat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…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3600" dirty="0" smtClean="0">
                <a:latin typeface="Arial Black" pitchFamily="34" charset="0"/>
              </a:rPr>
              <a:t>gyéb eredmények II.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err="1" smtClean="0">
                <a:latin typeface="Arial Black" pitchFamily="34" charset="0"/>
              </a:rPr>
              <a:t>core</a:t>
            </a:r>
            <a:r>
              <a:rPr lang="hu-HU" sz="2400" dirty="0" smtClean="0">
                <a:latin typeface="Arial Black" pitchFamily="34" charset="0"/>
              </a:rPr>
              <a:t> business speciális kiegészítéseként </a:t>
            </a:r>
          </a:p>
          <a:p>
            <a:r>
              <a:rPr lang="hu-HU" sz="2400" dirty="0" smtClean="0">
                <a:latin typeface="Arial Black" pitchFamily="34" charset="0"/>
              </a:rPr>
              <a:t>	előkészítés alatt áll egy szerződés a 	tantervek minőségbiztosítására a tantárgyak 	kulcsszavainak optimalizálása érdekében</a:t>
            </a:r>
            <a:endParaRPr lang="hu-HU" sz="24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intézményi teljesítményértékelési rendszer 	reformjára, mely a minőségbiztosítási 	folyamatok egyik alapja, előkészítő 	megbeszélések folynak hazai és nemzetközi 	partnerekkel (</a:t>
            </a:r>
            <a:r>
              <a:rPr lang="hu-HU" sz="2400" dirty="0" err="1" smtClean="0">
                <a:latin typeface="Arial Black" pitchFamily="34" charset="0"/>
              </a:rPr>
              <a:t>inkl</a:t>
            </a:r>
            <a:r>
              <a:rPr lang="hu-HU" sz="2400" dirty="0" smtClean="0">
                <a:latin typeface="Arial Black" pitchFamily="34" charset="0"/>
              </a:rPr>
              <a:t>. HR-szoftverek átvilágítása 	Hallgatók bevonásával)</a:t>
            </a:r>
            <a:endParaRPr lang="hu-HU" sz="24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…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FF00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redmények</a:t>
            </a: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3600" dirty="0" smtClean="0">
                <a:latin typeface="Arial Black" pitchFamily="34" charset="0"/>
              </a:rPr>
              <a:t>gyéb eredmények III.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…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79512" y="908720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3600" dirty="0" smtClean="0">
                <a:solidFill>
                  <a:srgbClr val="FFFF00"/>
                </a:solidFill>
                <a:latin typeface="Arial Black" pitchFamily="34" charset="0"/>
              </a:rPr>
              <a:t>H</a:t>
            </a:r>
            <a:r>
              <a:rPr lang="hu-HU" sz="3600" dirty="0" smtClean="0">
                <a:latin typeface="Arial Black" pitchFamily="34" charset="0"/>
              </a:rPr>
              <a:t>ipotézis</a:t>
            </a:r>
            <a:r>
              <a:rPr lang="hu-HU" sz="3600" dirty="0" smtClean="0">
                <a:latin typeface="Arial Black" pitchFamily="34" charset="0"/>
                <a:sym typeface="Wingdings" pitchFamily="2" charset="2"/>
              </a:rPr>
              <a:t></a:t>
            </a:r>
            <a:r>
              <a:rPr lang="hu-HU" sz="3600" dirty="0" smtClean="0">
                <a:solidFill>
                  <a:srgbClr val="92D050"/>
                </a:solidFill>
                <a:latin typeface="Arial Black" pitchFamily="34" charset="0"/>
              </a:rPr>
              <a:t>K</a:t>
            </a:r>
            <a:r>
              <a:rPr lang="hu-HU" sz="3600" dirty="0" smtClean="0">
                <a:latin typeface="Arial Black" pitchFamily="34" charset="0"/>
              </a:rPr>
              <a:t>onklúzió</a:t>
            </a:r>
          </a:p>
          <a:p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lkerülhetetlen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önálló, 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lulról építkező,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s</a:t>
            </a:r>
            <a:r>
              <a:rPr lang="hu-HU" sz="2400" dirty="0" smtClean="0">
                <a:latin typeface="Arial Black" pitchFamily="34" charset="0"/>
              </a:rPr>
              <a:t>zabványos megoldási kísérletek kialakítása,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latin typeface="Arial Black" pitchFamily="34" charset="0"/>
              </a:rPr>
              <a:t>lletőleg a folyamatos érdekegyeztetés…</a:t>
            </a:r>
          </a:p>
          <a:p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latin typeface="Arial Black" pitchFamily="34" charset="0"/>
              </a:rPr>
              <a:t>ndoklás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incs milyen szervezetekhez (MAB?, KSH?)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incs milyen szabványokhoz (OSAP?)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incs milyen szoftverekhez adaptálódni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belső folyamatok egyedisége magas fokú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 külső szakértelem érdekvezérelt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c</a:t>
            </a:r>
            <a:r>
              <a:rPr lang="hu-HU" sz="2400" dirty="0" smtClean="0">
                <a:latin typeface="Arial Black" pitchFamily="34" charset="0"/>
              </a:rPr>
              <a:t>sak a hasonló helyzetben lévők, ill. a 	bármilyen szinten érintett szervezetek közös 	munkája vezethet lépésről lépésre előre…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1600" dirty="0" smtClean="0">
              <a:latin typeface="Arial Black" pitchFamily="34" charset="0"/>
            </a:endParaRPr>
          </a:p>
          <a:p>
            <a:pPr algn="ctr"/>
            <a:r>
              <a:rPr lang="hu-HU" sz="7200" dirty="0" smtClean="0">
                <a:solidFill>
                  <a:srgbClr val="00B0F0"/>
                </a:solidFill>
                <a:latin typeface="Arial Black" pitchFamily="34" charset="0"/>
              </a:rPr>
              <a:t>Kö</a:t>
            </a:r>
            <a:r>
              <a:rPr lang="hu-HU" sz="7200" dirty="0" smtClean="0">
                <a:solidFill>
                  <a:srgbClr val="FFFF00"/>
                </a:solidFill>
                <a:latin typeface="Arial Black" pitchFamily="34" charset="0"/>
              </a:rPr>
              <a:t>sz</a:t>
            </a:r>
            <a:r>
              <a:rPr lang="hu-HU" sz="7200" dirty="0" smtClean="0">
                <a:solidFill>
                  <a:srgbClr val="FF0000"/>
                </a:solidFill>
                <a:latin typeface="Arial Black" pitchFamily="34" charset="0"/>
              </a:rPr>
              <a:t>ön</a:t>
            </a:r>
            <a:r>
              <a:rPr lang="hu-HU" sz="7200" dirty="0" smtClean="0">
                <a:solidFill>
                  <a:srgbClr val="92D050"/>
                </a:solidFill>
                <a:latin typeface="Arial Black" pitchFamily="34" charset="0"/>
              </a:rPr>
              <a:t>öm</a:t>
            </a:r>
            <a:r>
              <a:rPr lang="hu-HU" sz="72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hu-HU" sz="7200" dirty="0" smtClean="0">
                <a:latin typeface="Arial Black" pitchFamily="34" charset="0"/>
              </a:rPr>
              <a:t>a</a:t>
            </a:r>
            <a:r>
              <a:rPr lang="hu-HU" sz="72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hu-HU" sz="7200" dirty="0" smtClean="0">
                <a:solidFill>
                  <a:srgbClr val="00B0F0"/>
                </a:solidFill>
                <a:latin typeface="Arial Black" pitchFamily="34" charset="0"/>
              </a:rPr>
              <a:t>fi</a:t>
            </a:r>
            <a:r>
              <a:rPr lang="hu-HU" sz="7200" dirty="0" smtClean="0">
                <a:solidFill>
                  <a:srgbClr val="FFFF00"/>
                </a:solidFill>
                <a:latin typeface="Arial Black" pitchFamily="34" charset="0"/>
              </a:rPr>
              <a:t>gy</a:t>
            </a:r>
            <a:r>
              <a:rPr lang="hu-HU" sz="7200" dirty="0" smtClean="0">
                <a:solidFill>
                  <a:srgbClr val="FF0000"/>
                </a:solidFill>
                <a:latin typeface="Arial Black" pitchFamily="34" charset="0"/>
              </a:rPr>
              <a:t>el</a:t>
            </a:r>
            <a:r>
              <a:rPr lang="hu-HU" sz="7200" dirty="0" smtClean="0">
                <a:solidFill>
                  <a:srgbClr val="92D050"/>
                </a:solidFill>
                <a:latin typeface="Arial Black" pitchFamily="34" charset="0"/>
              </a:rPr>
              <a:t>me</a:t>
            </a:r>
            <a:r>
              <a:rPr lang="hu-HU" sz="7200" dirty="0" smtClean="0">
                <a:solidFill>
                  <a:srgbClr val="00B0F0"/>
                </a:solidFill>
                <a:latin typeface="Arial Black" pitchFamily="34" charset="0"/>
              </a:rPr>
              <a:t>t!</a:t>
            </a:r>
          </a:p>
          <a:p>
            <a:pPr algn="ctr"/>
            <a:endParaRPr lang="hu-HU" sz="36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algn="ctr"/>
            <a:r>
              <a:rPr lang="hu-HU" sz="2400" smtClean="0">
                <a:latin typeface="Arial Black" pitchFamily="34" charset="0"/>
              </a:rPr>
              <a:t>További részletek</a:t>
            </a:r>
            <a:endParaRPr lang="hu-HU" sz="2400" dirty="0" smtClean="0">
              <a:latin typeface="Arial Black" pitchFamily="34" charset="0"/>
            </a:endParaRPr>
          </a:p>
          <a:p>
            <a:pPr algn="ctr"/>
            <a:r>
              <a:rPr lang="hu-HU" sz="2400" dirty="0" smtClean="0">
                <a:latin typeface="Arial Black" pitchFamily="34" charset="0"/>
                <a:hlinkClick r:id="rId3"/>
              </a:rPr>
              <a:t>pitlik@</a:t>
            </a:r>
            <a:r>
              <a:rPr lang="hu-HU" sz="2400" dirty="0" err="1" smtClean="0">
                <a:latin typeface="Arial Black" pitchFamily="34" charset="0"/>
                <a:hlinkClick r:id="rId3"/>
              </a:rPr>
              <a:t>miau.gau.hu</a:t>
            </a:r>
            <a:endParaRPr lang="hu-HU" sz="2400" dirty="0" smtClean="0">
              <a:latin typeface="Arial Black" pitchFamily="34" charset="0"/>
            </a:endParaRPr>
          </a:p>
          <a:p>
            <a:pPr algn="ctr"/>
            <a:r>
              <a:rPr lang="hu-HU" sz="2400" dirty="0" smtClean="0">
                <a:latin typeface="Arial Black" pitchFamily="34" charset="0"/>
                <a:hlinkClick r:id="rId4"/>
              </a:rPr>
              <a:t>http://miau.gau.hu/avir</a:t>
            </a:r>
            <a:endParaRPr lang="hu-HU" sz="2400" dirty="0" smtClean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endParaRPr lang="hu-HU" sz="1600" dirty="0" smtClean="0">
              <a:latin typeface="Arial Black" pitchFamily="34" charset="0"/>
            </a:endParaRPr>
          </a:p>
          <a:p>
            <a:pPr algn="ctr"/>
            <a:r>
              <a:rPr lang="hu-HU" sz="4800" dirty="0" smtClean="0">
                <a:solidFill>
                  <a:srgbClr val="00B0F0"/>
                </a:solidFill>
                <a:latin typeface="Arial Black" pitchFamily="34" charset="0"/>
              </a:rPr>
              <a:t>T</a:t>
            </a:r>
            <a:r>
              <a:rPr lang="hu-HU" sz="4800" dirty="0" smtClean="0">
                <a:latin typeface="Arial Black" pitchFamily="34" charset="0"/>
              </a:rPr>
              <a:t>artalomjegyzék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P</a:t>
            </a:r>
            <a:r>
              <a:rPr lang="hu-HU" sz="2400" dirty="0" smtClean="0">
                <a:latin typeface="Arial Black" pitchFamily="34" charset="0"/>
              </a:rPr>
              <a:t>reambulum: elvek, stratégiák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redmények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Ö</a:t>
            </a:r>
            <a:r>
              <a:rPr lang="hu-HU" sz="2400" dirty="0" smtClean="0">
                <a:latin typeface="Arial Black" pitchFamily="34" charset="0"/>
              </a:rPr>
              <a:t>nértékelés/önrevízió: ISZAM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jánlások: SZIE, MAB, KSH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datbázisok: </a:t>
            </a:r>
            <a:r>
              <a:rPr lang="hu-HU" sz="2400" dirty="0" err="1" smtClean="0">
                <a:latin typeface="Arial Black" pitchFamily="34" charset="0"/>
              </a:rPr>
              <a:t>felvi.hu</a:t>
            </a:r>
            <a:r>
              <a:rPr lang="hu-HU" sz="2400" dirty="0" smtClean="0">
                <a:latin typeface="Arial Black" pitchFamily="34" charset="0"/>
              </a:rPr>
              <a:t>, CV, NEPTUN, publikációk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J</a:t>
            </a:r>
            <a:r>
              <a:rPr lang="hu-HU" sz="2400" dirty="0" smtClean="0">
                <a:latin typeface="Arial Black" pitchFamily="34" charset="0"/>
              </a:rPr>
              <a:t>elentések: önértékelés mellékletei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lemzések: kar/</a:t>
            </a:r>
            <a:r>
              <a:rPr lang="hu-HU" sz="2400" dirty="0" err="1" smtClean="0">
                <a:latin typeface="Arial Black" pitchFamily="34" charset="0"/>
              </a:rPr>
              <a:t>szak-SWOT</a:t>
            </a: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err="1" smtClean="0">
                <a:solidFill>
                  <a:srgbClr val="92D050"/>
                </a:solidFill>
                <a:latin typeface="Arial Black" pitchFamily="34" charset="0"/>
              </a:rPr>
              <a:t>e</a:t>
            </a:r>
            <a:r>
              <a:rPr lang="hu-HU" sz="2400" dirty="0" err="1" smtClean="0">
                <a:latin typeface="Arial Black" pitchFamily="34" charset="0"/>
              </a:rPr>
              <a:t>-Learning</a:t>
            </a:r>
            <a:r>
              <a:rPr lang="hu-HU" sz="2400" dirty="0" smtClean="0">
                <a:latin typeface="Arial Black" pitchFamily="34" charset="0"/>
              </a:rPr>
              <a:t>: </a:t>
            </a:r>
            <a:r>
              <a:rPr lang="hu-HU" sz="24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24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24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24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2400" dirty="0" err="1" smtClean="0">
                <a:latin typeface="Arial Black" pitchFamily="34" charset="0"/>
              </a:rPr>
              <a:t>-kézikönyv</a:t>
            </a:r>
            <a:endParaRPr lang="hu-HU" sz="2400" dirty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aplók, hírek, dokumentumtár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F</a:t>
            </a:r>
            <a:r>
              <a:rPr lang="hu-HU" sz="2400" dirty="0" smtClean="0">
                <a:latin typeface="Arial Black" pitchFamily="34" charset="0"/>
              </a:rPr>
              <a:t>olyamatok (munkaerő-felvétel, PhD)</a:t>
            </a:r>
          </a:p>
          <a:p>
            <a:pPr lvl="1">
              <a:buFont typeface="Arial" pitchFamily="34" charset="0"/>
              <a:buChar char="•"/>
            </a:pPr>
            <a:endParaRPr lang="hu-HU" sz="16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1600" dirty="0" smtClean="0">
                <a:latin typeface="Arial Black" pitchFamily="34" charset="0"/>
              </a:rPr>
              <a:t> </a:t>
            </a:r>
            <a:r>
              <a:rPr lang="hu-HU" sz="1600" dirty="0" smtClean="0">
                <a:solidFill>
                  <a:srgbClr val="FFFF00"/>
                </a:solidFill>
                <a:latin typeface="Arial Black" pitchFamily="34" charset="0"/>
              </a:rPr>
              <a:t>E</a:t>
            </a:r>
            <a:r>
              <a:rPr lang="hu-HU" sz="1600" dirty="0" smtClean="0">
                <a:latin typeface="Arial Black" pitchFamily="34" charset="0"/>
              </a:rPr>
              <a:t>gyéb rétegek (szakértői rendszerek,  nemzetközi konferencia,  	honlap, animációk, testre szabott automatizmusok, …)</a:t>
            </a: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endParaRPr lang="hu-HU" sz="1600" dirty="0" smtClean="0">
              <a:latin typeface="Arial Black" pitchFamily="34" charset="0"/>
            </a:endParaRPr>
          </a:p>
          <a:p>
            <a:pPr algn="ctr"/>
            <a:r>
              <a:rPr lang="hu-HU" sz="3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3600" dirty="0" smtClean="0">
                <a:latin typeface="Arial Black" pitchFamily="34" charset="0"/>
              </a:rPr>
              <a:t>reambulum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incs legitim szabvány-világ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llentmondásos, hiányos MAB-elvárások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Ö</a:t>
            </a:r>
            <a:r>
              <a:rPr lang="hu-HU" sz="2400" dirty="0" smtClean="0">
                <a:latin typeface="Arial Black" pitchFamily="34" charset="0"/>
              </a:rPr>
              <a:t>nkényes KSH-módszertanok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daptációra alkalmatlan dobozos megoldások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em megfelelően vezérelt, feltöltött NEPTUN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övetkezmény-nélküliség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D</a:t>
            </a:r>
            <a:r>
              <a:rPr lang="hu-HU" sz="2400" dirty="0" smtClean="0">
                <a:latin typeface="Arial Black" pitchFamily="34" charset="0"/>
              </a:rPr>
              <a:t>öntés-orientáltság hiánya (OPM, NPM, KOM)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lkerülhetetlen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z önálló, 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lulról építkező,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s</a:t>
            </a:r>
            <a:r>
              <a:rPr lang="hu-HU" sz="2400" dirty="0" smtClean="0">
                <a:latin typeface="Arial Black" pitchFamily="34" charset="0"/>
              </a:rPr>
              <a:t>zabványos megoldási kísérletek kialakítása,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i</a:t>
            </a:r>
            <a:r>
              <a:rPr lang="hu-HU" sz="2400" dirty="0" smtClean="0">
                <a:latin typeface="Arial Black" pitchFamily="34" charset="0"/>
              </a:rPr>
              <a:t>lletőleg a folyamatos érdekegyeztetés…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24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llentmondásos, hiányos MAB-elvárások</a:t>
            </a:r>
          </a:p>
          <a:p>
            <a:pPr lvl="1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J</a:t>
            </a:r>
            <a:r>
              <a:rPr lang="hu-HU" sz="2400" dirty="0" smtClean="0">
                <a:latin typeface="Arial Black" pitchFamily="34" charset="0"/>
              </a:rPr>
              <a:t>elentős, nem cáfolt korrektúra-mennyiség a 	MAB-dokumentumokra vonatkozóan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érdések esetén MAB-állásfoglalások 	esetlegessége, hiánya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92D05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llentmondások az önértékelések tartalma és 	a LB tagoknak szóló tájékoztatók között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FF0000"/>
                </a:solidFill>
                <a:latin typeface="Arial Black" pitchFamily="34" charset="0"/>
              </a:rPr>
              <a:t>M</a:t>
            </a:r>
            <a:r>
              <a:rPr lang="hu-HU" sz="2400" dirty="0" smtClean="0">
                <a:latin typeface="Arial Black" pitchFamily="34" charset="0"/>
              </a:rPr>
              <a:t>ódszertani zavarok 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err="1" smtClean="0">
                <a:solidFill>
                  <a:srgbClr val="00B0F0"/>
                </a:solidFill>
                <a:latin typeface="Arial Black" pitchFamily="34" charset="0"/>
              </a:rPr>
              <a:t>S</a:t>
            </a:r>
            <a:r>
              <a:rPr lang="hu-HU" sz="2400" dirty="0" err="1" smtClean="0">
                <a:latin typeface="Arial Black" pitchFamily="34" charset="0"/>
              </a:rPr>
              <a:t>WOT-definíció</a:t>
            </a:r>
            <a:endParaRPr lang="hu-HU" sz="2400" dirty="0" smtClean="0">
              <a:latin typeface="Arial Black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92D050"/>
                </a:solidFill>
                <a:latin typeface="Arial Black" pitchFamily="34" charset="0"/>
              </a:rPr>
              <a:t>Ö</a:t>
            </a:r>
            <a:r>
              <a:rPr lang="hu-HU" sz="2400" dirty="0" smtClean="0">
                <a:latin typeface="Arial Black" pitchFamily="34" charset="0"/>
              </a:rPr>
              <a:t>nértékelési jelzők önkényessége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FFFF0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özös benchmarking adatvagyon hiánya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24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Ö</a:t>
            </a:r>
            <a:r>
              <a:rPr lang="hu-HU" sz="2400" dirty="0" smtClean="0">
                <a:latin typeface="Arial Black" pitchFamily="34" charset="0"/>
              </a:rPr>
              <a:t>nkényes KSH-módszertanok</a:t>
            </a:r>
          </a:p>
          <a:p>
            <a:pPr lvl="1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E</a:t>
            </a:r>
            <a:r>
              <a:rPr lang="hu-HU" sz="2400" dirty="0" smtClean="0">
                <a:latin typeface="Arial Black" pitchFamily="34" charset="0"/>
              </a:rPr>
              <a:t>lismerten kiforratlan adatgyűjtési elvek 	évtizedek óta hazai és nemzetközi szinten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FF0000"/>
                </a:solidFill>
                <a:latin typeface="Arial Black" pitchFamily="34" charset="0"/>
              </a:rPr>
              <a:t>T</a:t>
            </a:r>
            <a:r>
              <a:rPr lang="hu-HU" sz="2400" dirty="0" smtClean="0">
                <a:latin typeface="Arial Black" pitchFamily="34" charset="0"/>
              </a:rPr>
              <a:t>etten ért, aktuális módszertani zavarok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+F kérdőív: publikációk halmozódása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92D050"/>
                </a:solidFill>
                <a:latin typeface="Arial Black" pitchFamily="34" charset="0"/>
              </a:rPr>
              <a:t>M</a:t>
            </a:r>
            <a:r>
              <a:rPr lang="hu-HU" sz="2400" dirty="0" smtClean="0">
                <a:latin typeface="Arial Black" pitchFamily="34" charset="0"/>
              </a:rPr>
              <a:t>egyei negyedéves alapadatok </a:t>
            </a:r>
          </a:p>
          <a:p>
            <a:pPr lvl="3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FF0000"/>
                </a:solidFill>
                <a:latin typeface="Arial Black" pitchFamily="34" charset="0"/>
              </a:rPr>
              <a:t>V</a:t>
            </a:r>
            <a:r>
              <a:rPr lang="hu-HU" sz="2400" dirty="0" smtClean="0">
                <a:latin typeface="Arial Black" pitchFamily="34" charset="0"/>
              </a:rPr>
              <a:t>izualizációja</a:t>
            </a:r>
          </a:p>
          <a:p>
            <a:pPr lvl="3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eprodukálhatósága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24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A</a:t>
            </a:r>
            <a:r>
              <a:rPr lang="hu-HU" sz="2400" dirty="0" smtClean="0">
                <a:latin typeface="Arial Black" pitchFamily="34" charset="0"/>
              </a:rPr>
              <a:t>daptációra alkalmatlan dobozos megoldások</a:t>
            </a:r>
          </a:p>
          <a:p>
            <a:pPr lvl="1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V</a:t>
            </a:r>
            <a:r>
              <a:rPr lang="hu-HU" sz="2400" dirty="0" smtClean="0">
                <a:latin typeface="Arial Black" pitchFamily="34" charset="0"/>
              </a:rPr>
              <a:t>endégelőadások, HR-szoftverbemutatók, 	gyakorló HR-szakértőkkel folytatott interjúk 	alapján joggal vélelmezhető, hogy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em támogatott a döntés-orientált </a:t>
            </a:r>
            <a:r>
              <a:rPr lang="hu-HU" sz="2400" dirty="0" err="1" smtClean="0">
                <a:latin typeface="Arial Black" pitchFamily="34" charset="0"/>
              </a:rPr>
              <a:t>workflow</a:t>
            </a:r>
            <a:r>
              <a:rPr lang="hu-HU" sz="2400" dirty="0" smtClean="0">
                <a:latin typeface="Arial Black" pitchFamily="34" charset="0"/>
              </a:rPr>
              <a:t> 	IT-oldalon (OLAP, de értelmezés nélkül)</a:t>
            </a:r>
          </a:p>
          <a:p>
            <a:pPr lvl="2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evés a komplex </a:t>
            </a:r>
            <a:r>
              <a:rPr lang="hu-HU" sz="2400" dirty="0" err="1" smtClean="0">
                <a:latin typeface="Arial Black" pitchFamily="34" charset="0"/>
              </a:rPr>
              <a:t>optimalizációs</a:t>
            </a:r>
            <a:r>
              <a:rPr lang="hu-HU" sz="2400" dirty="0" smtClean="0">
                <a:latin typeface="Arial Black" pitchFamily="34" charset="0"/>
              </a:rPr>
              <a:t> tapasztalat 	szakértői oldalon (HR-esettanulmányok)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>
                <a:solidFill>
                  <a:srgbClr val="FFFF00"/>
                </a:solidFill>
                <a:latin typeface="Arial Black" pitchFamily="34" charset="0"/>
              </a:rPr>
              <a:t>F</a:t>
            </a:r>
            <a:r>
              <a:rPr lang="hu-HU" sz="2400" dirty="0" smtClean="0">
                <a:latin typeface="Arial Black" pitchFamily="34" charset="0"/>
              </a:rPr>
              <a:t>elkészületlen, megrendelői tapasztalatokkal 	nem rendelkező egyetemi munkatársakkal 	kockázatos a tenderezés és a bevezetés</a:t>
            </a:r>
            <a:endParaRPr lang="hu-HU" sz="3600" dirty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24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N</a:t>
            </a:r>
            <a:r>
              <a:rPr lang="hu-HU" sz="2400" dirty="0" smtClean="0">
                <a:latin typeface="Arial Black" pitchFamily="34" charset="0"/>
              </a:rPr>
              <a:t>em megfelelően vezérelt, feltöltött NEPTUN</a:t>
            </a:r>
          </a:p>
          <a:p>
            <a:pPr lvl="1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észletes NEPTUN-SZMSZ hiánya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Á</a:t>
            </a:r>
            <a:r>
              <a:rPr lang="hu-HU" sz="2400" dirty="0" smtClean="0">
                <a:latin typeface="Arial Black" pitchFamily="34" charset="0"/>
              </a:rPr>
              <a:t>llandó adathiány, téves adat problémák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err="1" smtClean="0">
                <a:solidFill>
                  <a:srgbClr val="00B0F0"/>
                </a:solidFill>
                <a:latin typeface="Arial Black" pitchFamily="34" charset="0"/>
              </a:rPr>
              <a:t>W</a:t>
            </a:r>
            <a:r>
              <a:rPr lang="hu-HU" sz="2400" dirty="0" err="1" smtClean="0">
                <a:latin typeface="Arial Black" pitchFamily="34" charset="0"/>
              </a:rPr>
              <a:t>orkflow</a:t>
            </a:r>
            <a:r>
              <a:rPr lang="hu-HU" sz="2400" dirty="0" smtClean="0">
                <a:latin typeface="Arial Black" pitchFamily="34" charset="0"/>
              </a:rPr>
              <a:t> (jogkörök, hatékonyság, 	adatáramlási rend) és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ontrolling szemlélet (tervezés, optimalizálás) 	tökéletes hiánya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eprodukálhatatlanság veszélye 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Ö</a:t>
            </a:r>
            <a:r>
              <a:rPr lang="hu-HU" sz="2400" dirty="0" smtClean="0">
                <a:latin typeface="Arial Black" pitchFamily="34" charset="0"/>
              </a:rPr>
              <a:t>nértékelésre önmagukban </a:t>
            </a:r>
            <a:r>
              <a:rPr lang="hu-HU" sz="2400" smtClean="0">
                <a:latin typeface="Arial Black" pitchFamily="34" charset="0"/>
              </a:rPr>
              <a:t>alkalmatlan 	adatstruktúrák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179512" y="1340768"/>
            <a:ext cx="871296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hu-HU" sz="1600" dirty="0" err="1" smtClean="0">
                <a:solidFill>
                  <a:srgbClr val="FFFF00"/>
                </a:solidFill>
                <a:latin typeface="Arial Black" pitchFamily="34" charset="0"/>
              </a:rPr>
              <a:t>V</a:t>
            </a:r>
            <a:r>
              <a:rPr lang="hu-HU" sz="1600" dirty="0" err="1" smtClean="0">
                <a:solidFill>
                  <a:srgbClr val="92D050"/>
                </a:solidFill>
                <a:latin typeface="Arial Black" pitchFamily="34" charset="0"/>
              </a:rPr>
              <a:t>I</a:t>
            </a:r>
            <a:r>
              <a:rPr lang="hu-HU" sz="1600" dirty="0" err="1" smtClean="0">
                <a:solidFill>
                  <a:srgbClr val="00B0F0"/>
                </a:solidFill>
                <a:latin typeface="Arial Black" pitchFamily="34" charset="0"/>
              </a:rPr>
              <a:t>R</a:t>
            </a:r>
            <a:r>
              <a:rPr lang="hu-HU" sz="1600" dirty="0" err="1" smtClean="0">
                <a:latin typeface="Arial Black" pitchFamily="34" charset="0"/>
              </a:rPr>
              <a:t>-bemutató</a:t>
            </a:r>
            <a:r>
              <a:rPr lang="hu-HU" sz="1600" dirty="0" smtClean="0">
                <a:latin typeface="Arial Black" pitchFamily="34" charset="0"/>
              </a:rPr>
              <a:t> / </a:t>
            </a:r>
            <a:r>
              <a:rPr lang="hu-HU" sz="1600" dirty="0" smtClean="0">
                <a:solidFill>
                  <a:srgbClr val="00B0F0"/>
                </a:solidFill>
                <a:latin typeface="Arial Black" pitchFamily="34" charset="0"/>
              </a:rPr>
              <a:t>P</a:t>
            </a:r>
            <a:r>
              <a:rPr lang="hu-HU" sz="1600" dirty="0" smtClean="0">
                <a:latin typeface="Arial Black" pitchFamily="34" charset="0"/>
              </a:rPr>
              <a:t>reambulum / </a:t>
            </a:r>
            <a:r>
              <a:rPr lang="hu-HU" sz="1600" dirty="0" smtClean="0">
                <a:solidFill>
                  <a:srgbClr val="92D050"/>
                </a:solidFill>
                <a:latin typeface="Arial Black" pitchFamily="34" charset="0"/>
              </a:rPr>
              <a:t>N</a:t>
            </a:r>
            <a:r>
              <a:rPr lang="hu-HU" sz="1600" dirty="0" smtClean="0">
                <a:latin typeface="Arial Black" pitchFamily="34" charset="0"/>
              </a:rPr>
              <a:t>incs legitim szabvány-világ</a:t>
            </a:r>
          </a:p>
          <a:p>
            <a:pPr lvl="1" algn="ctr"/>
            <a:endParaRPr lang="hu-HU" sz="24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lvl="1" algn="ctr"/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K</a:t>
            </a:r>
            <a:r>
              <a:rPr lang="hu-HU" sz="2400" dirty="0" smtClean="0">
                <a:latin typeface="Arial Black" pitchFamily="34" charset="0"/>
              </a:rPr>
              <a:t>övetkezmény-nélküliség</a:t>
            </a:r>
          </a:p>
          <a:p>
            <a:pPr lvl="1">
              <a:buFont typeface="Arial" pitchFamily="34" charset="0"/>
              <a:buChar char="•"/>
            </a:pPr>
            <a:endParaRPr lang="hu-HU" sz="2400" dirty="0" smtClean="0">
              <a:latin typeface="Arial Black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92D050"/>
                </a:solidFill>
                <a:latin typeface="Arial Black" pitchFamily="34" charset="0"/>
              </a:rPr>
              <a:t>R</a:t>
            </a:r>
            <a:r>
              <a:rPr lang="hu-HU" sz="2400" dirty="0" smtClean="0">
                <a:latin typeface="Arial Black" pitchFamily="34" charset="0"/>
              </a:rPr>
              <a:t>endszer (pl. MAB, SZIE) szinten csak a 	kimutatások léte fontos úgy papír-alapon, 	mint online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Á</a:t>
            </a:r>
            <a:r>
              <a:rPr lang="hu-HU" sz="2400" dirty="0" smtClean="0">
                <a:latin typeface="Arial Black" pitchFamily="34" charset="0"/>
              </a:rPr>
              <a:t>llandó ad hoc és intuitív tűzoltás tervezett 	döntés-előkészítés helyett (vö. kontrolling)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00B0F0"/>
                </a:solidFill>
                <a:latin typeface="Arial Black" pitchFamily="34" charset="0"/>
              </a:rPr>
              <a:t>J</a:t>
            </a:r>
            <a:r>
              <a:rPr lang="hu-HU" sz="2400" dirty="0" smtClean="0">
                <a:latin typeface="Arial Black" pitchFamily="34" charset="0"/>
              </a:rPr>
              <a:t>ogi (pl. munkajogi, szerzői jogi) keretek 	folyamatos ignorálása (pl. szombati 	munkavégzés, jegyzetek kiadása)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rgbClr val="FFFF00"/>
                </a:solidFill>
                <a:latin typeface="Arial Black" pitchFamily="34" charset="0"/>
              </a:rPr>
              <a:t>T</a:t>
            </a:r>
            <a:r>
              <a:rPr lang="hu-HU" sz="2400" dirty="0" smtClean="0">
                <a:latin typeface="Arial Black" pitchFamily="34" charset="0"/>
              </a:rPr>
              <a:t>éves/ellenőrizetlen/ellenőrizhetetlen tartalmú 	statisztikák hivatalos kiadása</a:t>
            </a:r>
            <a:endParaRPr lang="hu-HU" sz="3600" dirty="0" smtClean="0">
              <a:latin typeface="Arial Black" pitchFamily="34" charset="0"/>
            </a:endParaRPr>
          </a:p>
          <a:p>
            <a:pPr algn="ctr"/>
            <a:endParaRPr lang="hu-HU" sz="3600" dirty="0" smtClean="0">
              <a:latin typeface="Arial Black" pitchFamily="34" charset="0"/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519</Words>
  <Application>Microsoft Office PowerPoint</Application>
  <PresentationFormat>Diavetítés a képernyőre (4:3 oldalarány)</PresentationFormat>
  <Paragraphs>242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pl2</dc:creator>
  <cp:lastModifiedBy>pl2</cp:lastModifiedBy>
  <cp:revision>83</cp:revision>
  <dcterms:created xsi:type="dcterms:W3CDTF">2011-04-06T09:25:19Z</dcterms:created>
  <dcterms:modified xsi:type="dcterms:W3CDTF">2011-04-08T12:19:18Z</dcterms:modified>
</cp:coreProperties>
</file>