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9" r:id="rId4"/>
    <p:sldId id="261" r:id="rId5"/>
    <p:sldId id="262" r:id="rId6"/>
    <p:sldId id="268" r:id="rId7"/>
    <p:sldId id="264" r:id="rId8"/>
    <p:sldId id="269" r:id="rId9"/>
    <p:sldId id="266" r:id="rId10"/>
    <p:sldId id="271" r:id="rId11"/>
    <p:sldId id="275" r:id="rId12"/>
    <p:sldId id="273" r:id="rId13"/>
    <p:sldId id="274" r:id="rId14"/>
    <p:sldId id="276" r:id="rId15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615" autoAdjust="0"/>
    <p:restoredTop sz="86387" autoAdjust="0"/>
  </p:normalViewPr>
  <p:slideViewPr>
    <p:cSldViewPr>
      <p:cViewPr>
        <p:scale>
          <a:sx n="100" d="100"/>
          <a:sy n="100" d="100"/>
        </p:scale>
        <p:origin x="-72" y="12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56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9F5BA-88DF-4A47-A0F2-8779673D127A}" type="datetimeFigureOut">
              <a:rPr lang="hu-HU" smtClean="0"/>
              <a:t>2011.03.06.</a:t>
            </a:fld>
            <a:endParaRPr lang="hu-H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B5FD04-3421-4616-8F1E-4029384D5676}" type="slidenum">
              <a:rPr lang="hu-HU" smtClean="0"/>
              <a:t>‹#›</a:t>
            </a:fld>
            <a:endParaRPr lang="hu-H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9F5BA-88DF-4A47-A0F2-8779673D127A}" type="datetimeFigureOut">
              <a:rPr lang="hu-HU" smtClean="0"/>
              <a:t>2011.03.06.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5FD04-3421-4616-8F1E-4029384D5676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9F5BA-88DF-4A47-A0F2-8779673D127A}" type="datetimeFigureOut">
              <a:rPr lang="hu-HU" smtClean="0"/>
              <a:t>2011.03.06.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5FD04-3421-4616-8F1E-4029384D5676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9F5BA-88DF-4A47-A0F2-8779673D127A}" type="datetimeFigureOut">
              <a:rPr lang="hu-HU" smtClean="0"/>
              <a:t>2011.03.06.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5FD04-3421-4616-8F1E-4029384D5676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9F5BA-88DF-4A47-A0F2-8779673D127A}" type="datetimeFigureOut">
              <a:rPr lang="hu-HU" smtClean="0"/>
              <a:t>2011.03.06.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5FD04-3421-4616-8F1E-4029384D5676}" type="slidenum">
              <a:rPr lang="hu-HU" smtClean="0"/>
              <a:t>‹#›</a:t>
            </a:fld>
            <a:endParaRPr lang="hu-H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9F5BA-88DF-4A47-A0F2-8779673D127A}" type="datetimeFigureOut">
              <a:rPr lang="hu-HU" smtClean="0"/>
              <a:t>2011.03.06.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5FD04-3421-4616-8F1E-4029384D5676}" type="slidenum">
              <a:rPr lang="hu-HU" smtClean="0"/>
              <a:t>‹#›</a:t>
            </a:fld>
            <a:endParaRPr lang="hu-H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9F5BA-88DF-4A47-A0F2-8779673D127A}" type="datetimeFigureOut">
              <a:rPr lang="hu-HU" smtClean="0"/>
              <a:t>2011.03.06.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5FD04-3421-4616-8F1E-4029384D5676}" type="slidenum">
              <a:rPr lang="hu-HU" smtClean="0"/>
              <a:t>‹#›</a:t>
            </a:fld>
            <a:endParaRPr lang="hu-H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9F5BA-88DF-4A47-A0F2-8779673D127A}" type="datetimeFigureOut">
              <a:rPr lang="hu-HU" smtClean="0"/>
              <a:t>2011.03.06.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5FD04-3421-4616-8F1E-4029384D5676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9F5BA-88DF-4A47-A0F2-8779673D127A}" type="datetimeFigureOut">
              <a:rPr lang="hu-HU" smtClean="0"/>
              <a:t>2011.03.06.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5FD04-3421-4616-8F1E-4029384D5676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9F5BA-88DF-4A47-A0F2-8779673D127A}" type="datetimeFigureOut">
              <a:rPr lang="hu-HU" smtClean="0"/>
              <a:t>2011.03.06.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5FD04-3421-4616-8F1E-4029384D5676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9F5BA-88DF-4A47-A0F2-8779673D127A}" type="datetimeFigureOut">
              <a:rPr lang="hu-HU" smtClean="0"/>
              <a:t>2011.03.06.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5FD04-3421-4616-8F1E-4029384D5676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749F5BA-88DF-4A47-A0F2-8779673D127A}" type="datetimeFigureOut">
              <a:rPr lang="hu-HU" smtClean="0"/>
              <a:t>2011.03.06.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3B5FD04-3421-4616-8F1E-4029384D5676}" type="slidenum">
              <a:rPr lang="hu-HU" smtClean="0"/>
              <a:t>‹#›</a:t>
            </a:fld>
            <a:endParaRPr lang="hu-H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762000" y="1028700"/>
            <a:ext cx="7543800" cy="1824236"/>
          </a:xfrm>
        </p:spPr>
        <p:txBody>
          <a:bodyPr/>
          <a:lstStyle/>
          <a:p>
            <a:r>
              <a:rPr lang="en-US" sz="4800" noProof="0" dirty="0" smtClean="0"/>
              <a:t>Performance indicators of lecturers</a:t>
            </a:r>
            <a:endParaRPr lang="en-US" sz="4800" noProof="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762000" y="3356992"/>
            <a:ext cx="7770440" cy="2358008"/>
          </a:xfrm>
        </p:spPr>
        <p:txBody>
          <a:bodyPr>
            <a:normAutofit/>
          </a:bodyPr>
          <a:lstStyle/>
          <a:p>
            <a:r>
              <a:rPr lang="en-US" noProof="0" dirty="0" smtClean="0">
                <a:solidFill>
                  <a:srgbClr val="FF0000"/>
                </a:solidFill>
              </a:rPr>
              <a:t>A comparative analyses between Hungary and German</a:t>
            </a:r>
          </a:p>
          <a:p>
            <a:endParaRPr lang="en-US" noProof="0" dirty="0" smtClean="0">
              <a:solidFill>
                <a:schemeClr val="tx1"/>
              </a:solidFill>
            </a:endParaRPr>
          </a:p>
          <a:p>
            <a:r>
              <a:rPr lang="en-US" b="1" noProof="0" dirty="0" smtClean="0">
                <a:solidFill>
                  <a:schemeClr val="accent5"/>
                </a:solidFill>
              </a:rPr>
              <a:t>Dr. </a:t>
            </a:r>
            <a:r>
              <a:rPr lang="en-US" b="1" noProof="0" dirty="0" err="1" smtClean="0">
                <a:solidFill>
                  <a:schemeClr val="accent5"/>
                </a:solidFill>
              </a:rPr>
              <a:t>Mihály</a:t>
            </a:r>
            <a:r>
              <a:rPr lang="en-US" b="1" noProof="0" dirty="0" smtClean="0">
                <a:solidFill>
                  <a:schemeClr val="accent5"/>
                </a:solidFill>
              </a:rPr>
              <a:t> </a:t>
            </a:r>
            <a:r>
              <a:rPr lang="en-US" b="1" noProof="0" dirty="0" err="1" smtClean="0">
                <a:solidFill>
                  <a:schemeClr val="accent5"/>
                </a:solidFill>
              </a:rPr>
              <a:t>Nikolett</a:t>
            </a:r>
            <a:r>
              <a:rPr lang="en-US" b="1" noProof="0" dirty="0" smtClean="0">
                <a:solidFill>
                  <a:schemeClr val="accent5"/>
                </a:solidFill>
              </a:rPr>
              <a:t> PhD</a:t>
            </a:r>
          </a:p>
          <a:p>
            <a:r>
              <a:rPr lang="en-US" noProof="0" dirty="0" err="1" smtClean="0">
                <a:solidFill>
                  <a:srgbClr val="FF0000"/>
                </a:solidFill>
              </a:rPr>
              <a:t>Szent</a:t>
            </a:r>
            <a:r>
              <a:rPr lang="en-US" noProof="0" dirty="0" smtClean="0">
                <a:solidFill>
                  <a:srgbClr val="FF0000"/>
                </a:solidFill>
              </a:rPr>
              <a:t> </a:t>
            </a:r>
            <a:r>
              <a:rPr lang="en-US" noProof="0" dirty="0" err="1" smtClean="0">
                <a:solidFill>
                  <a:srgbClr val="FF0000"/>
                </a:solidFill>
              </a:rPr>
              <a:t>István</a:t>
            </a:r>
            <a:r>
              <a:rPr lang="en-US" noProof="0" dirty="0" smtClean="0">
                <a:solidFill>
                  <a:srgbClr val="FF0000"/>
                </a:solidFill>
              </a:rPr>
              <a:t> University </a:t>
            </a:r>
            <a:r>
              <a:rPr lang="en-US" noProof="0" dirty="0" err="1" smtClean="0">
                <a:solidFill>
                  <a:srgbClr val="FF0000"/>
                </a:solidFill>
              </a:rPr>
              <a:t>Gödöllő</a:t>
            </a:r>
            <a:endParaRPr lang="en-US" noProof="0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0"/>
            <a:ext cx="3491880" cy="102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06026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55576" y="764704"/>
            <a:ext cx="7931224" cy="45719"/>
          </a:xfrm>
        </p:spPr>
        <p:txBody>
          <a:bodyPr/>
          <a:lstStyle/>
          <a:p>
            <a:r>
              <a:rPr lang="en-US" sz="2800" noProof="0" smtClean="0"/>
              <a:t/>
            </a:r>
            <a:br>
              <a:rPr lang="en-US" sz="2800" noProof="0" smtClean="0"/>
            </a:br>
            <a:r>
              <a:rPr lang="en-US" sz="2800" noProof="0" smtClean="0"/>
              <a:t/>
            </a:r>
            <a:br>
              <a:rPr lang="en-US" sz="2800" noProof="0" smtClean="0"/>
            </a:br>
            <a:r>
              <a:rPr lang="en-US" sz="2800" noProof="0" smtClean="0"/>
              <a:t/>
            </a:r>
            <a:br>
              <a:rPr lang="en-US" sz="2800" noProof="0" smtClean="0"/>
            </a:br>
            <a:r>
              <a:rPr lang="en-US" sz="2800" noProof="0" smtClean="0"/>
              <a:t/>
            </a:r>
            <a:br>
              <a:rPr lang="en-US" sz="2800" noProof="0" smtClean="0"/>
            </a:br>
            <a:r>
              <a:rPr lang="en-US" sz="2800" noProof="0" smtClean="0"/>
              <a:t/>
            </a:r>
            <a:br>
              <a:rPr lang="en-US" sz="2800" noProof="0" smtClean="0"/>
            </a:br>
            <a:r>
              <a:rPr lang="en-US" sz="2800" noProof="0" smtClean="0"/>
              <a:t/>
            </a:r>
            <a:br>
              <a:rPr lang="en-US" sz="2800" noProof="0" smtClean="0"/>
            </a:br>
            <a:r>
              <a:rPr lang="en-US" sz="2800" noProof="0" smtClean="0"/>
              <a:t/>
            </a:r>
            <a:br>
              <a:rPr lang="en-US" sz="2800" noProof="0" smtClean="0"/>
            </a:br>
            <a:r>
              <a:rPr lang="en-US" sz="1000" noProof="0" smtClean="0"/>
              <a:t/>
            </a:r>
            <a:br>
              <a:rPr lang="en-US" sz="1000" noProof="0" smtClean="0"/>
            </a:br>
            <a:endParaRPr lang="en-US" sz="1000" noProof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0095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noProof="0" dirty="0" smtClean="0">
                <a:solidFill>
                  <a:schemeClr val="tx2"/>
                </a:solidFill>
              </a:rPr>
              <a:t>Hungarian Universities Performance Indicators</a:t>
            </a:r>
            <a:endParaRPr lang="en-US" sz="2200" noProof="0" dirty="0" smtClean="0"/>
          </a:p>
          <a:p>
            <a:pPr marL="0" indent="0" algn="r">
              <a:buNone/>
            </a:pPr>
            <a:endParaRPr lang="en-US" sz="1200" noProof="0" dirty="0" smtClean="0"/>
          </a:p>
          <a:p>
            <a:pPr marL="0" indent="0" algn="r">
              <a:buNone/>
            </a:pPr>
            <a:endParaRPr lang="en-US" sz="1200" noProof="0" dirty="0" smtClean="0"/>
          </a:p>
          <a:p>
            <a:pPr marL="0" indent="0">
              <a:buNone/>
            </a:pPr>
            <a:endParaRPr lang="en-US" sz="1200" noProof="0" dirty="0" smtClean="0"/>
          </a:p>
          <a:p>
            <a:pPr marL="0" indent="0" algn="r">
              <a:buNone/>
            </a:pPr>
            <a:endParaRPr lang="en-US" sz="1200" noProof="0" dirty="0" smtClean="0"/>
          </a:p>
          <a:p>
            <a:pPr marL="0" indent="0" algn="r">
              <a:buNone/>
            </a:pPr>
            <a:endParaRPr lang="en-US" sz="1200" noProof="0" dirty="0" smtClean="0"/>
          </a:p>
          <a:p>
            <a:pPr marL="0" indent="0" algn="r">
              <a:buNone/>
            </a:pPr>
            <a:endParaRPr lang="en-US" sz="1200" noProof="0" dirty="0" smtClean="0"/>
          </a:p>
          <a:p>
            <a:pPr marL="0" indent="0" algn="r">
              <a:buNone/>
            </a:pPr>
            <a:endParaRPr lang="en-US" sz="1200" noProof="0" dirty="0" smtClean="0"/>
          </a:p>
          <a:p>
            <a:pPr marL="0" indent="0" algn="r">
              <a:buNone/>
            </a:pPr>
            <a:endParaRPr lang="en-US" sz="1200" noProof="0" dirty="0" smtClean="0"/>
          </a:p>
          <a:p>
            <a:pPr marL="0" indent="0" algn="r">
              <a:buNone/>
            </a:pPr>
            <a:endParaRPr lang="en-US" sz="1200" noProof="0" dirty="0" smtClean="0"/>
          </a:p>
          <a:p>
            <a:pPr marL="0" indent="0" algn="r">
              <a:buNone/>
            </a:pPr>
            <a:endParaRPr lang="en-US" sz="1200" noProof="0" dirty="0" smtClean="0"/>
          </a:p>
          <a:p>
            <a:pPr marL="0" indent="0" algn="r">
              <a:buNone/>
            </a:pPr>
            <a:endParaRPr lang="en-US" sz="1200" noProof="0" dirty="0" smtClean="0"/>
          </a:p>
          <a:p>
            <a:pPr marL="0" indent="0" algn="r">
              <a:buNone/>
            </a:pPr>
            <a:endParaRPr lang="en-US" sz="1200" noProof="0" dirty="0" smtClean="0"/>
          </a:p>
          <a:p>
            <a:pPr marL="0" indent="0" algn="r">
              <a:buNone/>
            </a:pPr>
            <a:endParaRPr lang="en-US" sz="1200" noProof="0" dirty="0" smtClean="0"/>
          </a:p>
          <a:p>
            <a:pPr marL="0" indent="0" algn="r">
              <a:buNone/>
            </a:pPr>
            <a:endParaRPr lang="en-US" sz="1200" noProof="0" dirty="0" smtClean="0"/>
          </a:p>
          <a:p>
            <a:pPr marL="0" indent="0" algn="r">
              <a:buNone/>
            </a:pPr>
            <a:endParaRPr lang="en-US" sz="1200" noProof="0" dirty="0" smtClean="0"/>
          </a:p>
          <a:p>
            <a:pPr marL="0" indent="0" algn="r">
              <a:buNone/>
            </a:pPr>
            <a:endParaRPr lang="en-US" sz="1200" noProof="0" dirty="0" smtClean="0"/>
          </a:p>
          <a:p>
            <a:pPr marL="0" indent="0" algn="r">
              <a:buNone/>
            </a:pPr>
            <a:r>
              <a:rPr lang="en-US" sz="1200" noProof="0" dirty="0" smtClean="0"/>
              <a:t>„As lecturers you are successful if you have a lot of master and bachelor theses, research projects and funds by research institutions.”</a:t>
            </a:r>
            <a:endParaRPr lang="en-US" sz="1200" noProof="0" dirty="0"/>
          </a:p>
        </p:txBody>
      </p:sp>
      <p:graphicFrame>
        <p:nvGraphicFramePr>
          <p:cNvPr id="7" name="Tábláza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527283"/>
              </p:ext>
            </p:extLst>
          </p:nvPr>
        </p:nvGraphicFramePr>
        <p:xfrm>
          <a:off x="251520" y="908720"/>
          <a:ext cx="8208912" cy="594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6592"/>
                <a:gridCol w="4262320"/>
              </a:tblGrid>
              <a:tr h="376819">
                <a:tc>
                  <a:txBody>
                    <a:bodyPr/>
                    <a:lstStyle/>
                    <a:p>
                      <a:pPr algn="ctr"/>
                      <a:r>
                        <a:rPr lang="hu-HU" dirty="0" err="1" smtClean="0"/>
                        <a:t>Internal</a:t>
                      </a:r>
                      <a:r>
                        <a:rPr lang="hu-HU" baseline="0" dirty="0" smtClean="0"/>
                        <a:t> </a:t>
                      </a:r>
                      <a:r>
                        <a:rPr lang="hu-HU" baseline="0" dirty="0" err="1" smtClean="0"/>
                        <a:t>Views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err="1" smtClean="0"/>
                        <a:t>External</a:t>
                      </a:r>
                      <a:r>
                        <a:rPr lang="hu-HU" dirty="0" smtClean="0"/>
                        <a:t> </a:t>
                      </a:r>
                      <a:r>
                        <a:rPr lang="hu-HU" dirty="0" err="1" smtClean="0"/>
                        <a:t>Views</a:t>
                      </a:r>
                      <a:r>
                        <a:rPr lang="hu-HU" dirty="0" smtClean="0"/>
                        <a:t> (</a:t>
                      </a:r>
                      <a:r>
                        <a:rPr lang="hu-HU" dirty="0" err="1" smtClean="0"/>
                        <a:t>Accreditation</a:t>
                      </a:r>
                      <a:r>
                        <a:rPr lang="hu-HU" dirty="0" smtClean="0"/>
                        <a:t>)</a:t>
                      </a:r>
                      <a:endParaRPr lang="hu-HU" dirty="0"/>
                    </a:p>
                  </a:txBody>
                  <a:tcPr/>
                </a:tc>
              </a:tr>
              <a:tr h="5572461">
                <a:tc>
                  <a:txBody>
                    <a:bodyPr/>
                    <a:lstStyle/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hu-H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Which</a:t>
                      </a:r>
                      <a:r>
                        <a:rPr lang="hu-H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u-HU" sz="18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kind</a:t>
                      </a:r>
                      <a:r>
                        <a:rPr lang="hu-H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of </a:t>
                      </a:r>
                      <a:r>
                        <a:rPr lang="hu-HU" sz="18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degrees</a:t>
                      </a:r>
                      <a:r>
                        <a:rPr lang="hu-H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u-HU" sz="18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</a:t>
                      </a:r>
                      <a:r>
                        <a:rPr lang="hu-H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u-HU" sz="18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</a:t>
                      </a:r>
                      <a:r>
                        <a:rPr lang="hu-H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u-HU" sz="18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have</a:t>
                      </a:r>
                      <a:r>
                        <a:rPr lang="hu-H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  <a:endParaRPr lang="hu-HU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Research money get by proposal application</a:t>
                      </a:r>
                      <a:r>
                        <a:rPr lang="hu-H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hu-H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valuation courses </a:t>
                      </a:r>
                      <a:r>
                        <a:rPr lang="en-US" sz="1800" kern="120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by students</a:t>
                      </a:r>
                      <a:r>
                        <a:rPr lang="hu-H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hu-H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nternational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work research together or with other faculties.</a:t>
                      </a:r>
                      <a:endParaRPr lang="hu-HU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0">
                        <a:buFont typeface="Arial" pitchFamily="34" charset="0"/>
                        <a:buNone/>
                      </a:pPr>
                      <a:endParaRPr lang="hu-HU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hu-H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very course</a:t>
                      </a:r>
                      <a:r>
                        <a:rPr lang="hu-H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every lecture</a:t>
                      </a:r>
                      <a:r>
                        <a:rPr lang="hu-H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are described </a:t>
                      </a:r>
                      <a:r>
                        <a:rPr lang="hu-H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</a:t>
                      </a:r>
                      <a:r>
                        <a:rPr lang="hu-H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r>
                        <a:rPr lang="hu-H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program, the personal resources, the responsibilities</a:t>
                      </a:r>
                      <a:r>
                        <a:rPr lang="hu-H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the curricula</a:t>
                      </a:r>
                      <a:r>
                        <a:rPr lang="hu-H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indent="0" algn="l">
                        <a:buFont typeface="Arial" pitchFamily="34" charset="0"/>
                        <a:buNone/>
                      </a:pPr>
                      <a:endParaRPr lang="hu-HU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hu-H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There</a:t>
                      </a:r>
                      <a:r>
                        <a:rPr lang="hu-H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u-H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isn</a:t>
                      </a:r>
                      <a:r>
                        <a:rPr lang="hu-H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’t an </a:t>
                      </a:r>
                      <a:r>
                        <a:rPr lang="hu-H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evaluate</a:t>
                      </a:r>
                      <a:r>
                        <a:rPr lang="hu-H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u-H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system</a:t>
                      </a:r>
                      <a:r>
                        <a:rPr lang="hu-H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u-HU" sz="18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</a:t>
                      </a:r>
                      <a:r>
                        <a:rPr lang="hu-H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u-HU" sz="18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</a:t>
                      </a:r>
                      <a:r>
                        <a:rPr lang="hu-H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research sign</a:t>
                      </a:r>
                      <a:r>
                        <a:rPr lang="hu-H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hu-H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hu-HU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9055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r>
              <a:rPr lang="en-US" sz="3600" noProof="0" dirty="0" smtClean="0"/>
              <a:t>Achievements related with Money</a:t>
            </a:r>
            <a:endParaRPr lang="en-US" sz="3600" noProof="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noProof="0" dirty="0" smtClean="0">
                <a:solidFill>
                  <a:srgbClr val="C00000"/>
                </a:solidFill>
              </a:rPr>
              <a:t>Professor nomination is for lifetime </a:t>
            </a:r>
          </a:p>
          <a:p>
            <a:r>
              <a:rPr lang="en-US" dirty="0" smtClean="0"/>
              <a:t>Usually there is no </a:t>
            </a:r>
            <a:r>
              <a:rPr lang="en-US" noProof="0" dirty="0" smtClean="0"/>
              <a:t>Timeline for </a:t>
            </a:r>
            <a:r>
              <a:rPr lang="en-US" dirty="0" smtClean="0"/>
              <a:t>the budget.</a:t>
            </a:r>
            <a:endParaRPr lang="en-US" noProof="0" dirty="0" smtClean="0"/>
          </a:p>
          <a:p>
            <a:r>
              <a:rPr lang="en-US" noProof="0" dirty="0" err="1" smtClean="0"/>
              <a:t>Ther</a:t>
            </a:r>
            <a:r>
              <a:rPr lang="en-US" dirty="0" smtClean="0"/>
              <a:t>e is no </a:t>
            </a:r>
            <a:r>
              <a:rPr lang="en-US" noProof="0" dirty="0" smtClean="0"/>
              <a:t>formula where is counted the amount of money for colleagues for the next year. </a:t>
            </a:r>
          </a:p>
          <a:p>
            <a:pPr marL="0" indent="0">
              <a:buNone/>
            </a:pPr>
            <a:endParaRPr lang="en-US" noProof="0" dirty="0" smtClean="0"/>
          </a:p>
          <a:p>
            <a:pPr marL="0" indent="0">
              <a:buNone/>
            </a:pPr>
            <a:r>
              <a:rPr lang="en-US" noProof="0" dirty="0" smtClean="0">
                <a:solidFill>
                  <a:srgbClr val="C00000"/>
                </a:solidFill>
              </a:rPr>
              <a:t>There is two parts of salary: </a:t>
            </a:r>
          </a:p>
          <a:p>
            <a:pPr marL="457200" indent="-457200">
              <a:buAutoNum type="arabicPeriod"/>
            </a:pPr>
            <a:r>
              <a:rPr lang="en-US" noProof="0" dirty="0" smtClean="0">
                <a:solidFill>
                  <a:schemeClr val="tx2"/>
                </a:solidFill>
              </a:rPr>
              <a:t>Fix part </a:t>
            </a:r>
            <a:r>
              <a:rPr lang="en-US" noProof="0" dirty="0" smtClean="0"/>
              <a:t>which is according to </a:t>
            </a:r>
            <a:r>
              <a:rPr lang="en-US" noProof="0" dirty="0" smtClean="0"/>
              <a:t>a</a:t>
            </a:r>
            <a:r>
              <a:rPr lang="hu-HU" noProof="0" dirty="0" smtClean="0"/>
              <a:t> formula</a:t>
            </a:r>
            <a:r>
              <a:rPr lang="en-US" noProof="0" dirty="0" smtClean="0"/>
              <a:t>. </a:t>
            </a:r>
            <a:endParaRPr lang="en-US" noProof="0" dirty="0" smtClean="0"/>
          </a:p>
          <a:p>
            <a:pPr marL="457200" indent="-457200">
              <a:buAutoNum type="arabicPeriod"/>
            </a:pPr>
            <a:r>
              <a:rPr lang="en-US" noProof="0" dirty="0" smtClean="0">
                <a:solidFill>
                  <a:schemeClr val="tx2"/>
                </a:solidFill>
              </a:rPr>
              <a:t>Variable part </a:t>
            </a:r>
            <a:r>
              <a:rPr lang="en-US" noProof="0" dirty="0" smtClean="0"/>
              <a:t>connecting with</a:t>
            </a:r>
            <a:r>
              <a:rPr lang="en-US" dirty="0" smtClean="0"/>
              <a:t> plus lectures and examinations, evaluations of </a:t>
            </a:r>
            <a:r>
              <a:rPr lang="en-US" dirty="0" err="1" smtClean="0"/>
              <a:t>diplom</a:t>
            </a:r>
            <a:r>
              <a:rPr lang="en-US" dirty="0" smtClean="0"/>
              <a:t> works,  dissertation etc. </a:t>
            </a:r>
          </a:p>
          <a:p>
            <a:pPr marL="457200" indent="-457200">
              <a:buAutoNum type="arabicPeriod"/>
            </a:pPr>
            <a:r>
              <a:rPr lang="en-US" noProof="0" dirty="0" smtClean="0">
                <a:solidFill>
                  <a:schemeClr val="tx2"/>
                </a:solidFill>
              </a:rPr>
              <a:t>O</a:t>
            </a:r>
            <a:r>
              <a:rPr lang="en-US" dirty="0" err="1" smtClean="0">
                <a:solidFill>
                  <a:schemeClr val="tx2"/>
                </a:solidFill>
              </a:rPr>
              <a:t>utside</a:t>
            </a:r>
            <a:r>
              <a:rPr lang="en-US" dirty="0" smtClean="0">
                <a:solidFill>
                  <a:schemeClr val="tx2"/>
                </a:solidFill>
              </a:rPr>
              <a:t> sources</a:t>
            </a:r>
            <a:r>
              <a:rPr lang="en-US" noProof="0" dirty="0" smtClean="0">
                <a:solidFill>
                  <a:schemeClr val="tx2"/>
                </a:solidFill>
              </a:rPr>
              <a:t>: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n</a:t>
            </a:r>
            <a:r>
              <a:rPr lang="en-US" noProof="0" dirty="0" err="1" smtClean="0">
                <a:solidFill>
                  <a:schemeClr val="bg1">
                    <a:lumMod val="50000"/>
                  </a:schemeClr>
                </a:solidFill>
              </a:rPr>
              <a:t>ational</a:t>
            </a:r>
            <a:r>
              <a:rPr lang="en-US" noProof="0" dirty="0" smtClean="0">
                <a:solidFill>
                  <a:schemeClr val="bg1">
                    <a:lumMod val="50000"/>
                  </a:schemeClr>
                </a:solidFill>
              </a:rPr>
              <a:t> and business programs </a:t>
            </a:r>
            <a:r>
              <a:rPr lang="en-US" noProof="0" dirty="0" smtClean="0"/>
              <a:t>where can be ask/earn money to researches. </a:t>
            </a:r>
          </a:p>
          <a:p>
            <a:pPr marL="0" indent="0">
              <a:buNone/>
            </a:pPr>
            <a:r>
              <a:rPr lang="en-US" noProof="0" dirty="0" smtClean="0"/>
              <a:t> </a:t>
            </a:r>
          </a:p>
          <a:p>
            <a:endParaRPr lang="en-US" noProof="0" dirty="0" smtClean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en-US" noProof="0" dirty="0" smtClean="0">
                <a:solidFill>
                  <a:srgbClr val="C00000"/>
                </a:solidFill>
              </a:rPr>
              <a:t>The activity in teaching and research hasn’t influence to get the  resources what professors  get on the next year! </a:t>
            </a:r>
          </a:p>
          <a:p>
            <a:pPr marL="0" indent="0">
              <a:buNone/>
            </a:pP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705221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endParaRPr lang="en-US" noProof="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200" b="1" noProof="0" dirty="0" smtClean="0">
                <a:solidFill>
                  <a:schemeClr val="tx2"/>
                </a:solidFill>
              </a:rPr>
              <a:t>The new system: TÉR (Performance Evaluation System)</a:t>
            </a:r>
          </a:p>
          <a:p>
            <a:r>
              <a:rPr lang="en-US" noProof="0" dirty="0" smtClean="0"/>
              <a:t>Goals of Performance</a:t>
            </a:r>
          </a:p>
          <a:p>
            <a:r>
              <a:rPr lang="en-US" noProof="0" dirty="0" smtClean="0"/>
              <a:t>Total Performance </a:t>
            </a:r>
            <a:r>
              <a:rPr lang="en-US" noProof="0" dirty="0" err="1" smtClean="0"/>
              <a:t>Management’fields</a:t>
            </a:r>
            <a:endParaRPr lang="en-US" noProof="0" dirty="0" smtClean="0"/>
          </a:p>
          <a:p>
            <a:r>
              <a:rPr lang="en-US" noProof="0" dirty="0" smtClean="0"/>
              <a:t>Evaluation indicators</a:t>
            </a:r>
          </a:p>
          <a:p>
            <a:pPr marL="0" indent="0">
              <a:buNone/>
            </a:pPr>
            <a:endParaRPr lang="en-US" noProof="0" dirty="0" smtClean="0"/>
          </a:p>
          <a:p>
            <a:pPr marL="0" indent="0">
              <a:buNone/>
            </a:pPr>
            <a:r>
              <a:rPr lang="en-US" noProof="0" dirty="0" smtClean="0"/>
              <a:t>The features of the system:</a:t>
            </a:r>
          </a:p>
          <a:p>
            <a:pPr>
              <a:buFontTx/>
              <a:buChar char="-"/>
            </a:pPr>
            <a:r>
              <a:rPr lang="en-US" noProof="0" dirty="0" smtClean="0"/>
              <a:t>The usage of the scales regarding of several fields</a:t>
            </a:r>
            <a:r>
              <a:rPr lang="hu-HU" noProof="0" dirty="0" smtClean="0"/>
              <a:t>,</a:t>
            </a:r>
            <a:endParaRPr lang="en-US" noProof="0" dirty="0" smtClean="0"/>
          </a:p>
          <a:p>
            <a:pPr>
              <a:buFontTx/>
              <a:buChar char="-"/>
            </a:pPr>
            <a:r>
              <a:rPr lang="en-US" noProof="0" dirty="0" smtClean="0"/>
              <a:t>Reports about the </a:t>
            </a:r>
            <a:r>
              <a:rPr lang="en-US" noProof="0" dirty="0" err="1" smtClean="0"/>
              <a:t>achi</a:t>
            </a:r>
            <a:r>
              <a:rPr lang="hu-HU" noProof="0" dirty="0" smtClean="0"/>
              <a:t>e</a:t>
            </a:r>
            <a:r>
              <a:rPr lang="en-US" noProof="0" dirty="0" err="1" smtClean="0"/>
              <a:t>vements</a:t>
            </a:r>
            <a:r>
              <a:rPr lang="en-US" noProof="0" dirty="0" smtClean="0"/>
              <a:t> </a:t>
            </a:r>
            <a:r>
              <a:rPr lang="en-US" noProof="0" dirty="0" smtClean="0"/>
              <a:t>and discussion </a:t>
            </a:r>
            <a:r>
              <a:rPr lang="hu-HU" dirty="0" err="1"/>
              <a:t>w</a:t>
            </a:r>
            <a:r>
              <a:rPr lang="en-US" noProof="0" dirty="0" err="1" smtClean="0"/>
              <a:t>ith</a:t>
            </a:r>
            <a:r>
              <a:rPr lang="en-US" noProof="0" dirty="0" smtClean="0"/>
              <a:t> the superior</a:t>
            </a:r>
            <a:r>
              <a:rPr lang="hu-HU" noProof="0" dirty="0" smtClean="0"/>
              <a:t>,</a:t>
            </a:r>
            <a:endParaRPr lang="en-US" noProof="0" dirty="0" smtClean="0"/>
          </a:p>
          <a:p>
            <a:pPr>
              <a:buFontTx/>
              <a:buChar char="-"/>
            </a:pPr>
            <a:r>
              <a:rPr lang="en-US" noProof="0" dirty="0" smtClean="0"/>
              <a:t>Description of the numbers of the lectures and publications.</a:t>
            </a:r>
          </a:p>
          <a:p>
            <a:pPr marL="0" indent="0">
              <a:buNone/>
            </a:pPr>
            <a:endParaRPr lang="en-US" noProof="0" dirty="0" smtClean="0"/>
          </a:p>
          <a:p>
            <a:endParaRPr lang="en-US" noProof="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20960"/>
            <a:ext cx="4419600" cy="1030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06874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dirty="0" smtClean="0"/>
              <a:t/>
            </a:r>
            <a:br>
              <a:rPr lang="hu-HU" dirty="0" smtClean="0"/>
            </a:br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Because of the slim budget of the </a:t>
            </a:r>
            <a:r>
              <a:rPr lang="en-US" dirty="0" err="1" smtClean="0">
                <a:solidFill>
                  <a:srgbClr val="C00000"/>
                </a:solidFill>
              </a:rPr>
              <a:t>hungarian</a:t>
            </a:r>
            <a:r>
              <a:rPr lang="en-US" dirty="0" smtClean="0"/>
              <a:t> higher education sector, the </a:t>
            </a:r>
            <a:r>
              <a:rPr lang="en-US" dirty="0" err="1" smtClean="0"/>
              <a:t>measur</a:t>
            </a:r>
            <a:r>
              <a:rPr lang="hu-HU" dirty="0" smtClean="0"/>
              <a:t>e</a:t>
            </a:r>
            <a:r>
              <a:rPr lang="en-US" dirty="0" err="1" smtClean="0"/>
              <a:t>ment</a:t>
            </a:r>
            <a:r>
              <a:rPr lang="en-US" dirty="0" smtClean="0"/>
              <a:t> </a:t>
            </a:r>
            <a:r>
              <a:rPr lang="en-US" dirty="0" smtClean="0"/>
              <a:t>and reward system is poor</a:t>
            </a:r>
            <a:r>
              <a:rPr lang="en-US" dirty="0" smtClean="0">
                <a:sym typeface="Wingdings" pitchFamily="2" charset="2"/>
              </a:rPr>
              <a:t> professors focus on the outside sources (part time jobs, outside projects</a:t>
            </a:r>
            <a:r>
              <a:rPr lang="hu-HU" dirty="0" smtClean="0">
                <a:sym typeface="Wingdings" pitchFamily="2" charset="2"/>
              </a:rPr>
              <a:t>…</a:t>
            </a:r>
            <a:r>
              <a:rPr lang="en-US" dirty="0" smtClean="0">
                <a:sym typeface="Wingdings" pitchFamily="2" charset="2"/>
              </a:rPr>
              <a:t>)</a:t>
            </a:r>
            <a:r>
              <a:rPr lang="hu-HU" dirty="0" err="1" smtClean="0">
                <a:sym typeface="Wingdings" pitchFamily="2" charset="2"/>
              </a:rPr>
              <a:t>not</a:t>
            </a:r>
            <a:r>
              <a:rPr lang="hu-HU" dirty="0" smtClean="0">
                <a:sym typeface="Wingdings" pitchFamily="2" charset="2"/>
              </a:rPr>
              <a:t>  </a:t>
            </a:r>
            <a:r>
              <a:rPr lang="hu-HU" dirty="0" err="1" smtClean="0">
                <a:sym typeface="Wingdings" pitchFamily="2" charset="2"/>
              </a:rPr>
              <a:t>for</a:t>
            </a:r>
            <a:r>
              <a:rPr lang="hu-HU" dirty="0" smtClean="0">
                <a:sym typeface="Wingdings" pitchFamily="2" charset="2"/>
              </a:rPr>
              <a:t> </a:t>
            </a:r>
            <a:r>
              <a:rPr lang="hu-HU" dirty="0" err="1" smtClean="0">
                <a:sym typeface="Wingdings" pitchFamily="2" charset="2"/>
              </a:rPr>
              <a:t>the</a:t>
            </a:r>
            <a:r>
              <a:rPr lang="hu-HU" dirty="0" smtClean="0">
                <a:sym typeface="Wingdings" pitchFamily="2" charset="2"/>
              </a:rPr>
              <a:t> </a:t>
            </a:r>
            <a:r>
              <a:rPr lang="hu-HU" dirty="0" err="1" smtClean="0">
                <a:sym typeface="Wingdings" pitchFamily="2" charset="2"/>
              </a:rPr>
              <a:t>development</a:t>
            </a:r>
            <a:r>
              <a:rPr lang="hu-HU" dirty="0" smtClean="0">
                <a:sym typeface="Wingdings" pitchFamily="2" charset="2"/>
              </a:rPr>
              <a:t> of </a:t>
            </a:r>
            <a:r>
              <a:rPr lang="hu-HU" dirty="0" err="1" smtClean="0">
                <a:sym typeface="Wingdings" pitchFamily="2" charset="2"/>
              </a:rPr>
              <a:t>teaching</a:t>
            </a:r>
            <a:r>
              <a:rPr lang="en-US" dirty="0" smtClean="0">
                <a:sym typeface="Wingdings" pitchFamily="2" charset="2"/>
              </a:rPr>
              <a:t>.</a:t>
            </a:r>
          </a:p>
          <a:p>
            <a:r>
              <a:rPr lang="en-US" dirty="0" smtClean="0">
                <a:sym typeface="Wingdings" pitchFamily="2" charset="2"/>
              </a:rPr>
              <a:t>Where the system works better there is a problem, how </a:t>
            </a:r>
            <a:r>
              <a:rPr lang="en-US" dirty="0" err="1" smtClean="0">
                <a:solidFill>
                  <a:srgbClr val="00B050"/>
                </a:solidFill>
                <a:sym typeface="Wingdings" pitchFamily="2" charset="2"/>
              </a:rPr>
              <a:t>equalit</a:t>
            </a:r>
            <a:r>
              <a:rPr lang="hu-HU" dirty="0" smtClean="0">
                <a:solidFill>
                  <a:srgbClr val="00B050"/>
                </a:solidFill>
                <a:sym typeface="Wingdings" pitchFamily="2" charset="2"/>
              </a:rPr>
              <a:t>y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the </a:t>
            </a:r>
            <a:r>
              <a:rPr lang="en-US" dirty="0" smtClean="0">
                <a:sym typeface="Wingdings" pitchFamily="2" charset="2"/>
              </a:rPr>
              <a:t>members. </a:t>
            </a:r>
            <a:endParaRPr lang="hu-HU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Institutions </a:t>
            </a:r>
            <a:r>
              <a:rPr lang="en-US" dirty="0">
                <a:sym typeface="Wingdings" pitchFamily="2" charset="2"/>
              </a:rPr>
              <a:t>struggle to find or develop comparisons across peer institutions — but  </a:t>
            </a:r>
            <a:r>
              <a:rPr lang="en-US" dirty="0">
                <a:solidFill>
                  <a:srgbClr val="C00000"/>
                </a:solidFill>
                <a:sym typeface="Wingdings" pitchFamily="2" charset="2"/>
              </a:rPr>
              <a:t>there isn’t national standards  </a:t>
            </a:r>
            <a:r>
              <a:rPr lang="en-US" dirty="0">
                <a:sym typeface="Wingdings" pitchFamily="2" charset="2"/>
              </a:rPr>
              <a:t>and confirmation of the validity of the numbers.</a:t>
            </a:r>
          </a:p>
          <a:p>
            <a:r>
              <a:rPr lang="en-US" dirty="0">
                <a:sym typeface="Wingdings" pitchFamily="2" charset="2"/>
              </a:rPr>
              <a:t>Since sometimes there is no interest to collect data executives say that they and their staff spend a lot of time wrestling with questions about data interpretation and management.</a:t>
            </a:r>
            <a:endParaRPr lang="en-US" dirty="0" smtClean="0">
              <a:sym typeface="Wingdings" pitchFamily="2" charset="2"/>
            </a:endParaRPr>
          </a:p>
          <a:p>
            <a:endParaRPr lang="en-US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20960"/>
            <a:ext cx="4419600" cy="1030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97384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sz="5400" dirty="0">
                <a:solidFill>
                  <a:srgbClr val="C00000"/>
                </a:solidFill>
              </a:rPr>
              <a:t> </a:t>
            </a:r>
            <a:r>
              <a:rPr lang="hu-HU" sz="5400" dirty="0" err="1" smtClean="0">
                <a:solidFill>
                  <a:srgbClr val="C00000"/>
                </a:solidFill>
              </a:rPr>
              <a:t>Thank</a:t>
            </a:r>
            <a:r>
              <a:rPr lang="hu-HU" sz="5400" dirty="0" smtClean="0">
                <a:solidFill>
                  <a:srgbClr val="C00000"/>
                </a:solidFill>
              </a:rPr>
              <a:t> </a:t>
            </a:r>
            <a:r>
              <a:rPr lang="hu-HU" sz="5400" dirty="0" err="1" smtClean="0">
                <a:solidFill>
                  <a:srgbClr val="C00000"/>
                </a:solidFill>
              </a:rPr>
              <a:t>you</a:t>
            </a:r>
            <a:r>
              <a:rPr lang="hu-HU" sz="5400" dirty="0" smtClean="0">
                <a:solidFill>
                  <a:srgbClr val="C00000"/>
                </a:solidFill>
              </a:rPr>
              <a:t> </a:t>
            </a:r>
            <a:r>
              <a:rPr lang="hu-HU" sz="5400" dirty="0" err="1" smtClean="0">
                <a:solidFill>
                  <a:srgbClr val="C00000"/>
                </a:solidFill>
              </a:rPr>
              <a:t>for</a:t>
            </a:r>
            <a:r>
              <a:rPr lang="hu-HU" sz="5400" dirty="0" smtClean="0">
                <a:solidFill>
                  <a:srgbClr val="C00000"/>
                </a:solidFill>
              </a:rPr>
              <a:t> </a:t>
            </a:r>
            <a:r>
              <a:rPr lang="hu-HU" sz="5400" dirty="0" err="1" smtClean="0">
                <a:solidFill>
                  <a:srgbClr val="C00000"/>
                </a:solidFill>
              </a:rPr>
              <a:t>your</a:t>
            </a:r>
            <a:r>
              <a:rPr lang="hu-HU" sz="5400" dirty="0" smtClean="0">
                <a:solidFill>
                  <a:srgbClr val="C00000"/>
                </a:solidFill>
              </a:rPr>
              <a:t> </a:t>
            </a:r>
            <a:r>
              <a:rPr lang="hu-HU" sz="5400" dirty="0" err="1" smtClean="0">
                <a:solidFill>
                  <a:srgbClr val="C00000"/>
                </a:solidFill>
              </a:rPr>
              <a:t>attention</a:t>
            </a:r>
            <a:r>
              <a:rPr lang="hu-HU" sz="5400" dirty="0" smtClean="0">
                <a:solidFill>
                  <a:srgbClr val="C00000"/>
                </a:solidFill>
              </a:rPr>
              <a:t>!</a:t>
            </a:r>
            <a:endParaRPr lang="hu-HU" sz="5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366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noProof="0" dirty="0" smtClean="0"/>
              <a:t>The short description of the presentation</a:t>
            </a:r>
            <a:endParaRPr lang="en-US" sz="3200" noProof="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noProof="0" dirty="0" smtClean="0"/>
          </a:p>
          <a:p>
            <a:r>
              <a:rPr lang="en-US" noProof="0" dirty="0" smtClean="0"/>
              <a:t>Why is so important the performance measurement?</a:t>
            </a:r>
          </a:p>
          <a:p>
            <a:r>
              <a:rPr lang="en-US" noProof="0" dirty="0" smtClean="0"/>
              <a:t>The short description of the pre-research</a:t>
            </a:r>
          </a:p>
          <a:p>
            <a:r>
              <a:rPr lang="en-US" noProof="0" dirty="0" smtClean="0"/>
              <a:t>Justus Liebig University Giessen’ performance indicators</a:t>
            </a:r>
          </a:p>
          <a:p>
            <a:r>
              <a:rPr lang="en-US" noProof="0" dirty="0" smtClean="0"/>
              <a:t>The indicators of Hungarian Universities</a:t>
            </a:r>
          </a:p>
          <a:p>
            <a:r>
              <a:rPr lang="en-US" noProof="0" dirty="0" smtClean="0"/>
              <a:t>Conclusion</a:t>
            </a:r>
            <a:endParaRPr lang="en-US" noProof="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20960"/>
            <a:ext cx="4419600" cy="1030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56733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1371601"/>
            <a:ext cx="7772400" cy="1121296"/>
          </a:xfrm>
        </p:spPr>
        <p:txBody>
          <a:bodyPr/>
          <a:lstStyle/>
          <a:p>
            <a:pPr algn="l"/>
            <a:r>
              <a:rPr lang="en-US" sz="3200" noProof="0" dirty="0" smtClean="0"/>
              <a:t>Why is so important the performance measurement?</a:t>
            </a:r>
            <a:r>
              <a:rPr lang="en-US" sz="2400" noProof="0" dirty="0" smtClean="0"/>
              <a:t/>
            </a:r>
            <a:br>
              <a:rPr lang="en-US" sz="2400" noProof="0" dirty="0" smtClean="0"/>
            </a:br>
            <a:endParaRPr lang="en-US" sz="2400" noProof="0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204864"/>
            <a:ext cx="7772400" cy="4248471"/>
          </a:xfrm>
        </p:spPr>
        <p:txBody>
          <a:bodyPr>
            <a:normAutofit/>
          </a:bodyPr>
          <a:lstStyle/>
          <a:p>
            <a:pPr marL="457200" indent="-457200" algn="l">
              <a:buFont typeface="Arial" pitchFamily="34" charset="0"/>
              <a:buChar char="•"/>
            </a:pPr>
            <a:endParaRPr lang="hu-HU" noProof="0" dirty="0" smtClean="0"/>
          </a:p>
          <a:p>
            <a:pPr marL="457200" indent="-457200" algn="l">
              <a:buFont typeface="Arial" pitchFamily="34" charset="0"/>
              <a:buChar char="•"/>
            </a:pPr>
            <a:r>
              <a:rPr lang="en-US" noProof="0" dirty="0" smtClean="0"/>
              <a:t>Higher education </a:t>
            </a:r>
            <a:r>
              <a:rPr lang="en-US" noProof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institutions</a:t>
            </a:r>
            <a:r>
              <a:rPr lang="en-US" noProof="0" dirty="0" smtClean="0"/>
              <a:t> need to </a:t>
            </a:r>
            <a:r>
              <a:rPr lang="en-US" noProof="0" dirty="0" smtClean="0">
                <a:solidFill>
                  <a:srgbClr val="FF0000"/>
                </a:solidFill>
              </a:rPr>
              <a:t>comply </a:t>
            </a:r>
            <a:r>
              <a:rPr lang="en-US" noProof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with government mandates. 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US" noProof="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en-US" noProof="0" dirty="0" smtClean="0">
                <a:solidFill>
                  <a:schemeClr val="accent5"/>
                </a:solidFill>
              </a:rPr>
              <a:t>Compete</a:t>
            </a:r>
            <a:r>
              <a:rPr lang="en-US" noProof="0" dirty="0" smtClean="0"/>
              <a:t> globally for researchers and students.</a:t>
            </a:r>
          </a:p>
          <a:p>
            <a:pPr marL="342900" indent="-342900" algn="l">
              <a:buFont typeface="Arial" pitchFamily="34" charset="0"/>
              <a:buChar char="•"/>
            </a:pPr>
            <a:endParaRPr lang="en-US" noProof="0" dirty="0" smtClean="0"/>
          </a:p>
          <a:p>
            <a:pPr marL="457200" indent="-457200" algn="l">
              <a:buFont typeface="Arial" pitchFamily="34" charset="0"/>
              <a:buChar char="•"/>
            </a:pPr>
            <a:r>
              <a:rPr lang="en-US" noProof="0" dirty="0" smtClean="0"/>
              <a:t>Measurements help to </a:t>
            </a:r>
            <a:r>
              <a:rPr lang="en-US" noProof="0" dirty="0" smtClean="0">
                <a:solidFill>
                  <a:srgbClr val="FFFF00"/>
                </a:solidFill>
              </a:rPr>
              <a:t>set</a:t>
            </a:r>
            <a:r>
              <a:rPr lang="en-US" noProof="0" dirty="0" smtClean="0"/>
              <a:t> strategic goals</a:t>
            </a:r>
            <a:r>
              <a:rPr lang="en-US" noProof="0" dirty="0" smtClean="0">
                <a:solidFill>
                  <a:schemeClr val="tx2"/>
                </a:solidFill>
              </a:rPr>
              <a:t>, allocate budgets</a:t>
            </a:r>
            <a:r>
              <a:rPr lang="en-US" noProof="0" dirty="0" smtClean="0"/>
              <a:t>, and </a:t>
            </a:r>
            <a:r>
              <a:rPr lang="en-US" noProof="0" dirty="0" smtClean="0">
                <a:solidFill>
                  <a:schemeClr val="accent3"/>
                </a:solidFill>
              </a:rPr>
              <a:t>promote</a:t>
            </a:r>
            <a:r>
              <a:rPr lang="en-US" noProof="0" dirty="0" smtClean="0"/>
              <a:t> the institution’s achievements to potential  faculty, collaborators, funders and students.</a:t>
            </a:r>
            <a:endParaRPr lang="en-US" noProof="0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0"/>
            <a:ext cx="4419600" cy="1030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68419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200" noProof="0" dirty="0" smtClean="0"/>
              <a:t>The short description of the „pre-research”</a:t>
            </a:r>
            <a:endParaRPr lang="en-US" sz="3200" noProof="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noProof="0" dirty="0" smtClean="0"/>
          </a:p>
          <a:p>
            <a:r>
              <a:rPr lang="en-US" noProof="0" dirty="0" smtClean="0"/>
              <a:t>The collection of </a:t>
            </a:r>
            <a:r>
              <a:rPr lang="en-US" noProof="0" dirty="0" smtClean="0">
                <a:solidFill>
                  <a:srgbClr val="C00000"/>
                </a:solidFill>
              </a:rPr>
              <a:t>Hungarian</a:t>
            </a:r>
            <a:r>
              <a:rPr lang="en-US" noProof="0" dirty="0" smtClean="0"/>
              <a:t> performance indicators: document analyses, personal  experiences, interviews.</a:t>
            </a:r>
          </a:p>
          <a:p>
            <a:endParaRPr lang="en-US" noProof="0" dirty="0" smtClean="0"/>
          </a:p>
          <a:p>
            <a:r>
              <a:rPr lang="en-US" noProof="0" dirty="0" smtClean="0"/>
              <a:t>The collections of </a:t>
            </a:r>
            <a:r>
              <a:rPr lang="en-US" noProof="0" dirty="0" smtClean="0">
                <a:solidFill>
                  <a:srgbClr val="C00000"/>
                </a:solidFill>
              </a:rPr>
              <a:t>German</a:t>
            </a:r>
            <a:r>
              <a:rPr lang="en-US" noProof="0" dirty="0" smtClean="0"/>
              <a:t> data: 6 interviews with Professors, Deans and Service Specialists.</a:t>
            </a:r>
            <a:endParaRPr lang="en-US" noProof="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20960"/>
            <a:ext cx="4419600" cy="1030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48316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55576" y="764704"/>
            <a:ext cx="7931224" cy="45719"/>
          </a:xfrm>
        </p:spPr>
        <p:txBody>
          <a:bodyPr/>
          <a:lstStyle/>
          <a:p>
            <a:r>
              <a:rPr lang="en-US" sz="2800" noProof="0" smtClean="0"/>
              <a:t/>
            </a:r>
            <a:br>
              <a:rPr lang="en-US" sz="2800" noProof="0" smtClean="0"/>
            </a:br>
            <a:r>
              <a:rPr lang="en-US" sz="2800" noProof="0" smtClean="0"/>
              <a:t/>
            </a:r>
            <a:br>
              <a:rPr lang="en-US" sz="2800" noProof="0" smtClean="0"/>
            </a:br>
            <a:r>
              <a:rPr lang="en-US" sz="2800" noProof="0" smtClean="0"/>
              <a:t/>
            </a:r>
            <a:br>
              <a:rPr lang="en-US" sz="2800" noProof="0" smtClean="0"/>
            </a:br>
            <a:r>
              <a:rPr lang="en-US" sz="2800" noProof="0" smtClean="0"/>
              <a:t/>
            </a:r>
            <a:br>
              <a:rPr lang="en-US" sz="2800" noProof="0" smtClean="0"/>
            </a:br>
            <a:r>
              <a:rPr lang="en-US" sz="2800" noProof="0" smtClean="0"/>
              <a:t/>
            </a:r>
            <a:br>
              <a:rPr lang="en-US" sz="2800" noProof="0" smtClean="0"/>
            </a:br>
            <a:r>
              <a:rPr lang="en-US" sz="2800" noProof="0" smtClean="0"/>
              <a:t/>
            </a:r>
            <a:br>
              <a:rPr lang="en-US" sz="2800" noProof="0" smtClean="0"/>
            </a:br>
            <a:r>
              <a:rPr lang="en-US" sz="2800" noProof="0" smtClean="0"/>
              <a:t/>
            </a:r>
            <a:br>
              <a:rPr lang="en-US" sz="2800" noProof="0" smtClean="0"/>
            </a:br>
            <a:r>
              <a:rPr lang="en-US" sz="1000" noProof="0" smtClean="0"/>
              <a:t/>
            </a:r>
            <a:br>
              <a:rPr lang="en-US" sz="1000" noProof="0" smtClean="0"/>
            </a:br>
            <a:endParaRPr lang="en-US" sz="1000" noProof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20" y="116632"/>
            <a:ext cx="8435280" cy="60095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noProof="0" dirty="0" smtClean="0">
                <a:solidFill>
                  <a:srgbClr val="C00000"/>
                </a:solidFill>
              </a:rPr>
              <a:t>Justus Liebig University Giessen’ performance Indicators</a:t>
            </a:r>
            <a:endParaRPr lang="en-US" noProof="0" dirty="0" smtClean="0">
              <a:solidFill>
                <a:srgbClr val="C00000"/>
              </a:solidFill>
            </a:endParaRPr>
          </a:p>
          <a:p>
            <a:pPr marL="0" indent="0" algn="r">
              <a:buNone/>
            </a:pPr>
            <a:endParaRPr lang="en-US" sz="1200" noProof="0" dirty="0" smtClean="0"/>
          </a:p>
          <a:p>
            <a:pPr marL="0" indent="0" algn="r">
              <a:buNone/>
            </a:pPr>
            <a:endParaRPr lang="en-US" sz="1200" noProof="0" dirty="0" smtClean="0"/>
          </a:p>
          <a:p>
            <a:pPr marL="0" indent="0">
              <a:buNone/>
            </a:pPr>
            <a:endParaRPr lang="en-US" sz="1200" noProof="0" dirty="0" smtClean="0"/>
          </a:p>
          <a:p>
            <a:pPr marL="0" indent="0" algn="r">
              <a:buNone/>
            </a:pPr>
            <a:endParaRPr lang="en-US" sz="1200" noProof="0" dirty="0" smtClean="0"/>
          </a:p>
          <a:p>
            <a:pPr marL="0" indent="0" algn="r">
              <a:buNone/>
            </a:pPr>
            <a:endParaRPr lang="en-US" sz="1200" noProof="0" dirty="0" smtClean="0"/>
          </a:p>
          <a:p>
            <a:pPr marL="0" indent="0" algn="r">
              <a:buNone/>
            </a:pPr>
            <a:endParaRPr lang="en-US" sz="1200" noProof="0" dirty="0" smtClean="0"/>
          </a:p>
          <a:p>
            <a:pPr marL="0" indent="0" algn="r">
              <a:buNone/>
            </a:pPr>
            <a:endParaRPr lang="en-US" sz="1200" noProof="0" dirty="0" smtClean="0"/>
          </a:p>
          <a:p>
            <a:pPr marL="0" indent="0" algn="r">
              <a:buNone/>
            </a:pPr>
            <a:endParaRPr lang="en-US" sz="1200" noProof="0" dirty="0" smtClean="0"/>
          </a:p>
          <a:p>
            <a:pPr marL="0" indent="0" algn="r">
              <a:buNone/>
            </a:pPr>
            <a:endParaRPr lang="en-US" sz="1200" noProof="0" dirty="0" smtClean="0"/>
          </a:p>
          <a:p>
            <a:pPr marL="0" indent="0" algn="r">
              <a:buNone/>
            </a:pPr>
            <a:endParaRPr lang="en-US" sz="1200" noProof="0" dirty="0" smtClean="0"/>
          </a:p>
          <a:p>
            <a:pPr marL="0" indent="0" algn="r">
              <a:buNone/>
            </a:pPr>
            <a:endParaRPr lang="en-US" sz="1200" noProof="0" dirty="0" smtClean="0"/>
          </a:p>
          <a:p>
            <a:pPr marL="0" indent="0" algn="r">
              <a:buNone/>
            </a:pPr>
            <a:endParaRPr lang="en-US" sz="1200" noProof="0" dirty="0" smtClean="0"/>
          </a:p>
          <a:p>
            <a:pPr marL="0" indent="0" algn="r">
              <a:buNone/>
            </a:pPr>
            <a:endParaRPr lang="en-US" sz="1200" noProof="0" dirty="0" smtClean="0"/>
          </a:p>
          <a:p>
            <a:pPr marL="0" indent="0" algn="r">
              <a:buNone/>
            </a:pPr>
            <a:endParaRPr lang="en-US" sz="1200" noProof="0" dirty="0" smtClean="0"/>
          </a:p>
          <a:p>
            <a:pPr marL="0" indent="0" algn="r">
              <a:buNone/>
            </a:pPr>
            <a:endParaRPr lang="en-US" sz="1200" noProof="0" dirty="0" smtClean="0"/>
          </a:p>
          <a:p>
            <a:pPr marL="0" indent="0" algn="r">
              <a:buNone/>
            </a:pPr>
            <a:endParaRPr lang="en-US" sz="1200" noProof="0" dirty="0" smtClean="0"/>
          </a:p>
          <a:p>
            <a:pPr marL="0" indent="0" algn="r">
              <a:buNone/>
            </a:pPr>
            <a:r>
              <a:rPr lang="en-US" sz="1200" noProof="0" dirty="0" smtClean="0"/>
              <a:t>„As lecturers you are successful if you have a lot of master and bachelor theses, research projects and funds by research institutions.”</a:t>
            </a:r>
            <a:endParaRPr lang="en-US" sz="1200" noProof="0" dirty="0"/>
          </a:p>
        </p:txBody>
      </p:sp>
      <p:graphicFrame>
        <p:nvGraphicFramePr>
          <p:cNvPr id="7" name="Tábláza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2793192"/>
              </p:ext>
            </p:extLst>
          </p:nvPr>
        </p:nvGraphicFramePr>
        <p:xfrm>
          <a:off x="251520" y="908720"/>
          <a:ext cx="8496944" cy="594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85069"/>
                <a:gridCol w="4411875"/>
              </a:tblGrid>
              <a:tr h="376819">
                <a:tc>
                  <a:txBody>
                    <a:bodyPr/>
                    <a:lstStyle/>
                    <a:p>
                      <a:pPr algn="ctr"/>
                      <a:r>
                        <a:rPr lang="hu-HU" dirty="0" err="1" smtClean="0"/>
                        <a:t>Internal</a:t>
                      </a:r>
                      <a:r>
                        <a:rPr lang="hu-HU" baseline="0" dirty="0" smtClean="0"/>
                        <a:t> </a:t>
                      </a:r>
                      <a:r>
                        <a:rPr lang="hu-HU" baseline="0" dirty="0" err="1" smtClean="0"/>
                        <a:t>Views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err="1" smtClean="0"/>
                        <a:t>External</a:t>
                      </a:r>
                      <a:r>
                        <a:rPr lang="hu-HU" dirty="0" smtClean="0"/>
                        <a:t> </a:t>
                      </a:r>
                      <a:r>
                        <a:rPr lang="hu-HU" dirty="0" err="1" smtClean="0"/>
                        <a:t>Views</a:t>
                      </a:r>
                      <a:r>
                        <a:rPr lang="hu-HU" dirty="0" smtClean="0"/>
                        <a:t> (</a:t>
                      </a:r>
                      <a:r>
                        <a:rPr lang="hu-HU" dirty="0" err="1" smtClean="0"/>
                        <a:t>Accreditation</a:t>
                      </a:r>
                      <a:r>
                        <a:rPr lang="hu-HU" dirty="0" smtClean="0"/>
                        <a:t>+DFK)</a:t>
                      </a:r>
                      <a:endParaRPr lang="hu-HU" dirty="0"/>
                    </a:p>
                  </a:txBody>
                  <a:tcPr/>
                </a:tc>
              </a:tr>
              <a:tr h="5572461">
                <a:tc>
                  <a:txBody>
                    <a:bodyPr/>
                    <a:lstStyle/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hu-H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ow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many students have got </a:t>
                      </a:r>
                      <a:r>
                        <a:rPr lang="hu-H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degrees</a:t>
                      </a:r>
                      <a:r>
                        <a:rPr lang="hu-H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hu-HU" sz="18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bachelor</a:t>
                      </a:r>
                      <a:r>
                        <a:rPr lang="hu-H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hu-HU" sz="18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master</a:t>
                      </a:r>
                      <a:r>
                        <a:rPr lang="hu-H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PhD</a:t>
                      </a:r>
                      <a:r>
                        <a:rPr lang="hu-H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hu-HU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hu-H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ow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many students took exams. </a:t>
                      </a:r>
                      <a:r>
                        <a:rPr lang="hu-H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15/7 courses is obligated the other ones can be chosen. The number of choose</a:t>
                      </a:r>
                      <a:r>
                        <a:rPr lang="hu-H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courses is a good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indicato</a:t>
                      </a:r>
                      <a:r>
                        <a:rPr lang="hu-H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r).</a:t>
                      </a: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Research money get by proposal application</a:t>
                      </a:r>
                      <a:r>
                        <a:rPr lang="hu-H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hu-H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valuation courses  </a:t>
                      </a:r>
                      <a:r>
                        <a:rPr lang="hu-H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hu-HU" sz="1800" kern="1200" baseline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u-HU" sz="1800" kern="1200" baseline="0" dirty="0" err="1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exams</a:t>
                      </a:r>
                      <a:r>
                        <a:rPr lang="en-US" sz="1800" kern="120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by students</a:t>
                      </a:r>
                      <a:r>
                        <a:rPr lang="hu-H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hu-H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nternational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work research together or with other faculties.</a:t>
                      </a:r>
                      <a:endParaRPr lang="hu-HU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hu-H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ystem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of documentation that every college has to give to the dean </a:t>
                      </a:r>
                      <a:r>
                        <a:rPr lang="hu-H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</a:t>
                      </a:r>
                      <a:r>
                        <a:rPr lang="hu-H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u-H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</a:t>
                      </a:r>
                      <a:r>
                        <a:rPr lang="hu-H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end of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every semester </a:t>
                      </a:r>
                      <a:r>
                        <a:rPr lang="hu-H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about</a:t>
                      </a:r>
                      <a:r>
                        <a:rPr lang="hu-H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u-HU" sz="18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</a:t>
                      </a:r>
                      <a:r>
                        <a:rPr lang="hu-H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teaching </a:t>
                      </a:r>
                      <a:r>
                        <a:rPr lang="hu-H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activity</a:t>
                      </a:r>
                      <a:r>
                        <a:rPr lang="hu-H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hu-H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esearch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activities</a:t>
                      </a:r>
                      <a:r>
                        <a:rPr lang="hu-H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hu-HU" sz="18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inside</a:t>
                      </a:r>
                      <a:r>
                        <a:rPr lang="hu-H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hu-HU" sz="18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outside</a:t>
                      </a:r>
                      <a:r>
                        <a:rPr lang="hu-H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u-HU" sz="18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projects</a:t>
                      </a:r>
                      <a:r>
                        <a:rPr lang="hu-H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hu-HU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hu-H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ublications</a:t>
                      </a:r>
                      <a:endParaRPr lang="hu-HU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hu-H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esearch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fellows</a:t>
                      </a:r>
                      <a:endParaRPr lang="hu-HU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l">
                        <a:buFont typeface="Arial" pitchFamily="34" charset="0"/>
                        <a:buNone/>
                      </a:pPr>
                      <a:r>
                        <a:rPr lang="hu-H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(E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very course</a:t>
                      </a:r>
                      <a:r>
                        <a:rPr lang="hu-H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every lecture</a:t>
                      </a:r>
                      <a:r>
                        <a:rPr lang="hu-H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are described </a:t>
                      </a:r>
                      <a:r>
                        <a:rPr lang="hu-H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hu-H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</a:t>
                      </a:r>
                      <a:r>
                        <a:rPr lang="hu-H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r>
                        <a:rPr lang="hu-H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program, the personal resources, the responsibilities</a:t>
                      </a:r>
                      <a:r>
                        <a:rPr lang="hu-H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the curricula</a:t>
                      </a:r>
                      <a:r>
                        <a:rPr lang="hu-H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.)</a:t>
                      </a:r>
                    </a:p>
                    <a:p>
                      <a:pPr marL="0" indent="0" algn="l">
                        <a:buFont typeface="Arial" pitchFamily="34" charset="0"/>
                        <a:buNone/>
                      </a:pPr>
                      <a:endParaRPr lang="hu-HU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hu-H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There</a:t>
                      </a:r>
                      <a:r>
                        <a:rPr lang="hu-H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u-H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isn</a:t>
                      </a:r>
                      <a:r>
                        <a:rPr lang="hu-H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’t an </a:t>
                      </a:r>
                      <a:r>
                        <a:rPr lang="hu-H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evaluate</a:t>
                      </a:r>
                      <a:r>
                        <a:rPr lang="hu-H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u-H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system</a:t>
                      </a:r>
                      <a:r>
                        <a:rPr lang="hu-H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u-HU" sz="18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</a:t>
                      </a:r>
                      <a:r>
                        <a:rPr lang="hu-H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u-HU" sz="18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</a:t>
                      </a:r>
                      <a:r>
                        <a:rPr lang="hu-H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research sign</a:t>
                      </a:r>
                      <a:r>
                        <a:rPr lang="hu-H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hu-H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Only one differentiation the money get from </a:t>
                      </a:r>
                      <a:r>
                        <a:rPr lang="en-US" sz="180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DFK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(German </a:t>
                      </a:r>
                      <a:r>
                        <a:rPr lang="hu-H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esearch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u-H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ommunity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and from other donors.  It’s high value because it is from research community. </a:t>
                      </a:r>
                      <a:endParaRPr lang="hu-HU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l">
                        <a:buFont typeface="Arial" pitchFamily="34" charset="0"/>
                        <a:buNone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hu-HU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7833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r>
              <a:rPr lang="en-US" sz="3600" noProof="0" dirty="0" smtClean="0"/>
              <a:t>Achievements related with Money</a:t>
            </a:r>
            <a:endParaRPr lang="en-US" sz="3600" noProof="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noProof="0" dirty="0" smtClean="0">
                <a:solidFill>
                  <a:srgbClr val="C00000"/>
                </a:solidFill>
              </a:rPr>
              <a:t>Professor </a:t>
            </a:r>
            <a:r>
              <a:rPr lang="hu-HU" dirty="0">
                <a:solidFill>
                  <a:srgbClr val="C00000"/>
                </a:solidFill>
              </a:rPr>
              <a:t> </a:t>
            </a:r>
            <a:r>
              <a:rPr lang="hu-HU" dirty="0" err="1" smtClean="0">
                <a:solidFill>
                  <a:srgbClr val="C00000"/>
                </a:solidFill>
              </a:rPr>
              <a:t>first</a:t>
            </a:r>
            <a:r>
              <a:rPr lang="hu-HU" dirty="0" smtClean="0">
                <a:solidFill>
                  <a:srgbClr val="C00000"/>
                </a:solidFill>
              </a:rPr>
              <a:t> </a:t>
            </a:r>
            <a:r>
              <a:rPr lang="en-US" noProof="0" dirty="0" smtClean="0">
                <a:solidFill>
                  <a:srgbClr val="C00000"/>
                </a:solidFill>
              </a:rPr>
              <a:t>nomination isn’t for lifetime but only for 5 or 6 years.</a:t>
            </a:r>
          </a:p>
          <a:p>
            <a:r>
              <a:rPr lang="en-US" noProof="0" dirty="0" smtClean="0"/>
              <a:t>Timeline for next 5/6 years which is fix.</a:t>
            </a:r>
          </a:p>
          <a:p>
            <a:r>
              <a:rPr lang="en-US" noProof="0" dirty="0" err="1" smtClean="0"/>
              <a:t>Ther</a:t>
            </a:r>
            <a:r>
              <a:rPr lang="en-US" dirty="0" smtClean="0"/>
              <a:t>e is a </a:t>
            </a:r>
            <a:r>
              <a:rPr lang="en-US" noProof="0" dirty="0" smtClean="0">
                <a:solidFill>
                  <a:srgbClr val="C00000"/>
                </a:solidFill>
              </a:rPr>
              <a:t>formula</a:t>
            </a:r>
            <a:r>
              <a:rPr lang="en-US" noProof="0" dirty="0" smtClean="0"/>
              <a:t> where is counted the amount of money for every </a:t>
            </a:r>
            <a:r>
              <a:rPr lang="en-US" noProof="0" dirty="0" err="1" smtClean="0"/>
              <a:t>collegaue</a:t>
            </a:r>
            <a:r>
              <a:rPr lang="en-US" noProof="0" dirty="0" smtClean="0"/>
              <a:t> for the next year</a:t>
            </a:r>
            <a:r>
              <a:rPr lang="hu-HU" noProof="0" dirty="0" smtClean="0"/>
              <a:t> </a:t>
            </a:r>
            <a:r>
              <a:rPr lang="en-US" noProof="0" dirty="0" smtClean="0"/>
              <a:t>which consists two parts: </a:t>
            </a:r>
          </a:p>
          <a:p>
            <a:pPr marL="457200" indent="-457200">
              <a:buAutoNum type="arabicPeriod"/>
            </a:pPr>
            <a:r>
              <a:rPr lang="en-US" noProof="0" dirty="0" smtClean="0">
                <a:solidFill>
                  <a:schemeClr val="tx2"/>
                </a:solidFill>
              </a:rPr>
              <a:t>Fix part </a:t>
            </a:r>
            <a:r>
              <a:rPr lang="en-US" noProof="0" dirty="0" smtClean="0"/>
              <a:t>which is according to an arrangement. </a:t>
            </a:r>
          </a:p>
          <a:p>
            <a:pPr marL="457200" indent="-457200">
              <a:buAutoNum type="arabicPeriod"/>
            </a:pPr>
            <a:r>
              <a:rPr lang="en-US" noProof="0" dirty="0" smtClean="0">
                <a:solidFill>
                  <a:schemeClr val="tx2"/>
                </a:solidFill>
              </a:rPr>
              <a:t>Variable part </a:t>
            </a:r>
            <a:r>
              <a:rPr lang="hu-HU" noProof="0" dirty="0" err="1" smtClean="0">
                <a:solidFill>
                  <a:schemeClr val="bg1">
                    <a:lumMod val="50000"/>
                  </a:schemeClr>
                </a:solidFill>
              </a:rPr>
              <a:t>e.g</a:t>
            </a:r>
            <a:r>
              <a:rPr lang="hu-HU" noProof="0" dirty="0" smtClean="0">
                <a:solidFill>
                  <a:schemeClr val="tx2"/>
                </a:solidFill>
              </a:rPr>
              <a:t>.</a:t>
            </a:r>
            <a:r>
              <a:rPr lang="en-US" noProof="0" dirty="0" smtClean="0"/>
              <a:t>consisting of 50%</a:t>
            </a:r>
            <a:r>
              <a:rPr lang="hu-HU" noProof="0" dirty="0" smtClean="0"/>
              <a:t> (</a:t>
            </a:r>
            <a:r>
              <a:rPr lang="hu-HU" noProof="0" dirty="0" err="1" smtClean="0"/>
              <a:t>could</a:t>
            </a:r>
            <a:r>
              <a:rPr lang="hu-HU" noProof="0" dirty="0" smtClean="0"/>
              <a:t> be)</a:t>
            </a:r>
            <a:r>
              <a:rPr lang="en-US" noProof="0" dirty="0" smtClean="0"/>
              <a:t>percent of </a:t>
            </a:r>
            <a:r>
              <a:rPr lang="en-US" u="sng" noProof="0" dirty="0" smtClean="0">
                <a:solidFill>
                  <a:schemeClr val="accent5"/>
                </a:solidFill>
              </a:rPr>
              <a:t>research</a:t>
            </a:r>
            <a:r>
              <a:rPr lang="en-US" noProof="0" dirty="0" smtClean="0"/>
              <a:t> (the number of dissertation, habilitation; the amount of money got from outside) and other 50% coming from the </a:t>
            </a:r>
            <a:r>
              <a:rPr lang="en-US" u="sng" noProof="0" dirty="0" smtClean="0">
                <a:solidFill>
                  <a:schemeClr val="accent5"/>
                </a:solidFill>
              </a:rPr>
              <a:t>teaching </a:t>
            </a:r>
            <a:r>
              <a:rPr lang="en-US" noProof="0" dirty="0" smtClean="0"/>
              <a:t>side (one hand number of students, examinations, thesis from bachelor/master  students)</a:t>
            </a:r>
            <a:r>
              <a:rPr lang="hu-HU" noProof="0" dirty="0" smtClean="0"/>
              <a:t>.</a:t>
            </a:r>
            <a:endParaRPr lang="en-US" noProof="0" dirty="0" smtClean="0"/>
          </a:p>
          <a:p>
            <a:pPr marL="0" indent="0">
              <a:buNone/>
            </a:pPr>
            <a:r>
              <a:rPr lang="en-US" noProof="0" dirty="0" smtClean="0">
                <a:solidFill>
                  <a:srgbClr val="C00000"/>
                </a:solidFill>
              </a:rPr>
              <a:t>O</a:t>
            </a:r>
            <a:r>
              <a:rPr lang="en-US" dirty="0" err="1" smtClean="0">
                <a:solidFill>
                  <a:srgbClr val="C00000"/>
                </a:solidFill>
              </a:rPr>
              <a:t>utside</a:t>
            </a:r>
            <a:r>
              <a:rPr lang="en-US" dirty="0" smtClean="0">
                <a:solidFill>
                  <a:srgbClr val="C00000"/>
                </a:solidFill>
              </a:rPr>
              <a:t> sources</a:t>
            </a:r>
            <a:r>
              <a:rPr lang="en-US" noProof="0" dirty="0" smtClean="0">
                <a:solidFill>
                  <a:srgbClr val="C00000"/>
                </a:solidFill>
              </a:rPr>
              <a:t>: </a:t>
            </a:r>
          </a:p>
          <a:p>
            <a:pPr marL="457200" indent="-457200">
              <a:buFont typeface="+mj-lt"/>
              <a:buAutoNum type="arabicPeriod"/>
            </a:pPr>
            <a:r>
              <a:rPr lang="en-US" noProof="0" dirty="0" smtClean="0">
                <a:solidFill>
                  <a:schemeClr val="tx2"/>
                </a:solidFill>
              </a:rPr>
              <a:t>National programs </a:t>
            </a:r>
            <a:r>
              <a:rPr lang="en-US" noProof="0" dirty="0" smtClean="0"/>
              <a:t>where can be ask for money to improve excellence of teaching and there is also stock of the university. „Everybody to get the normal standard is not easy.”</a:t>
            </a:r>
          </a:p>
          <a:p>
            <a:pPr marL="457200" indent="-457200">
              <a:buFont typeface="+mj-lt"/>
              <a:buAutoNum type="arabicPeriod"/>
            </a:pPr>
            <a:r>
              <a:rPr lang="en-US" noProof="0" dirty="0" smtClean="0">
                <a:solidFill>
                  <a:schemeClr val="tx2"/>
                </a:solidFill>
              </a:rPr>
              <a:t>Prizes </a:t>
            </a:r>
            <a:r>
              <a:rPr lang="en-US" noProof="0" dirty="0" smtClean="0"/>
              <a:t>of excellent teaching/project/ for students/tutor from </a:t>
            </a:r>
            <a:r>
              <a:rPr lang="en-US" noProof="0" dirty="0" err="1" smtClean="0"/>
              <a:t>fundation</a:t>
            </a:r>
            <a:r>
              <a:rPr lang="hu-HU" dirty="0" smtClean="0"/>
              <a:t>s.</a:t>
            </a:r>
            <a:r>
              <a:rPr lang="en-US" noProof="0" dirty="0" smtClean="0"/>
              <a:t>  </a:t>
            </a:r>
          </a:p>
          <a:p>
            <a:endParaRPr lang="en-US" noProof="0" dirty="0" smtClean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en-US" noProof="0" dirty="0" smtClean="0">
                <a:solidFill>
                  <a:srgbClr val="C00000"/>
                </a:solidFill>
              </a:rPr>
              <a:t>The activity in teaching and research has influence to get the  resources what professors  get on the next year! </a:t>
            </a:r>
          </a:p>
          <a:p>
            <a:pPr marL="0" indent="0">
              <a:buNone/>
            </a:pP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015735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200" noProof="0" dirty="0" smtClean="0"/>
              <a:t>Student' satisfaction measurement</a:t>
            </a:r>
            <a:endParaRPr lang="en-US" sz="3200" noProof="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23528" y="1600200"/>
            <a:ext cx="8363272" cy="4525963"/>
          </a:xfrm>
        </p:spPr>
        <p:txBody>
          <a:bodyPr/>
          <a:lstStyle/>
          <a:p>
            <a:r>
              <a:rPr lang="en-US" noProof="0" dirty="0" smtClean="0"/>
              <a:t>The results bring </a:t>
            </a:r>
            <a:r>
              <a:rPr lang="en-US" noProof="0" dirty="0" smtClean="0"/>
              <a:t>back </a:t>
            </a:r>
            <a:r>
              <a:rPr lang="en-US" noProof="0" dirty="0" smtClean="0"/>
              <a:t>to the professors</a:t>
            </a:r>
            <a:r>
              <a:rPr lang="hu-HU" noProof="0" dirty="0" smtClean="0"/>
              <a:t> and </a:t>
            </a:r>
            <a:r>
              <a:rPr lang="en-US" noProof="0" dirty="0" smtClean="0"/>
              <a:t>students</a:t>
            </a:r>
            <a:r>
              <a:rPr lang="hu-HU" noProof="0" dirty="0" smtClean="0"/>
              <a:t> (</a:t>
            </a:r>
            <a:r>
              <a:rPr lang="en-US" noProof="0" dirty="0" smtClean="0"/>
              <a:t>internal system</a:t>
            </a:r>
            <a:r>
              <a:rPr lang="hu-HU" noProof="0" dirty="0" smtClean="0"/>
              <a:t>).</a:t>
            </a:r>
            <a:endParaRPr lang="hu-HU" noProof="0" dirty="0" smtClean="0"/>
          </a:p>
          <a:p>
            <a:pPr marL="0" indent="0">
              <a:buNone/>
            </a:pPr>
            <a:endParaRPr lang="en-US" noProof="0" dirty="0" smtClean="0"/>
          </a:p>
          <a:p>
            <a:r>
              <a:rPr lang="en-US" noProof="0" dirty="0" smtClean="0"/>
              <a:t>Some faculties are doing to get the achievements in a formula. If somebody has good result he/she get additional money. (But this additional has to use only for teaching development (books, pay for assistant </a:t>
            </a:r>
            <a:r>
              <a:rPr lang="hu-HU" dirty="0" smtClean="0"/>
              <a:t>etc.</a:t>
            </a:r>
            <a:r>
              <a:rPr lang="en-US" noProof="0" dirty="0" smtClean="0"/>
              <a:t>)</a:t>
            </a:r>
            <a:endParaRPr lang="hu-HU" noProof="0" dirty="0" smtClean="0"/>
          </a:p>
          <a:p>
            <a:pPr marL="0" indent="0">
              <a:buNone/>
            </a:pPr>
            <a:endParaRPr lang="en-US" noProof="0" dirty="0" smtClean="0"/>
          </a:p>
          <a:p>
            <a:r>
              <a:rPr lang="en-US" noProof="0" dirty="0" smtClean="0"/>
              <a:t>The system stabilizes the status quo.</a:t>
            </a:r>
          </a:p>
          <a:p>
            <a:endParaRPr lang="en-US" noProof="0" dirty="0" smtClean="0"/>
          </a:p>
          <a:p>
            <a:endParaRPr lang="en-US" noProof="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20960"/>
            <a:ext cx="4419600" cy="1030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3837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536102"/>
            <a:ext cx="8229600" cy="1064097"/>
          </a:xfrm>
        </p:spPr>
        <p:txBody>
          <a:bodyPr/>
          <a:lstStyle/>
          <a:p>
            <a:r>
              <a:rPr lang="en-US" sz="3200" noProof="0" smtClean="0"/>
              <a:t>The Attitude to the Evaluation </a:t>
            </a:r>
            <a:endParaRPr lang="en-US" sz="3200" noProof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endParaRPr lang="hu-HU" sz="3400" noProof="0" dirty="0" smtClean="0"/>
          </a:p>
          <a:p>
            <a:r>
              <a:rPr lang="en-US" sz="6200" noProof="0" dirty="0" smtClean="0"/>
              <a:t>Everybody has own </a:t>
            </a:r>
            <a:r>
              <a:rPr lang="en-US" sz="6200" noProof="0" dirty="0" smtClean="0">
                <a:solidFill>
                  <a:srgbClr val="C00000"/>
                </a:solidFill>
              </a:rPr>
              <a:t>responsibilities to do the best</a:t>
            </a:r>
            <a:r>
              <a:rPr lang="en-US" sz="6200" noProof="0" dirty="0" smtClean="0"/>
              <a:t>. Nobody compare the evaluations of colleagues.</a:t>
            </a:r>
          </a:p>
          <a:p>
            <a:pPr marL="0" indent="0">
              <a:buNone/>
            </a:pPr>
            <a:endParaRPr lang="en-US" sz="6200" noProof="0" dirty="0" smtClean="0"/>
          </a:p>
          <a:p>
            <a:r>
              <a:rPr lang="en-US" sz="6200" noProof="0" dirty="0" smtClean="0"/>
              <a:t>„I have own responsibility to take high quality. If yours courses has problem student don’t come to the courses –</a:t>
            </a:r>
            <a:r>
              <a:rPr lang="hu-HU" sz="6200" noProof="0" dirty="0" smtClean="0"/>
              <a:t> </a:t>
            </a:r>
            <a:r>
              <a:rPr lang="en-US" sz="6200" noProof="0" dirty="0" smtClean="0"/>
              <a:t>it is the main sign – </a:t>
            </a:r>
            <a:r>
              <a:rPr lang="en-US" sz="6200" noProof="0" dirty="0" smtClean="0">
                <a:solidFill>
                  <a:srgbClr val="00B050"/>
                </a:solidFill>
              </a:rPr>
              <a:t>so one</a:t>
            </a:r>
            <a:r>
              <a:rPr lang="hu-HU" sz="6200" noProof="0" dirty="0" smtClean="0">
                <a:solidFill>
                  <a:srgbClr val="00B050"/>
                </a:solidFill>
              </a:rPr>
              <a:t> of </a:t>
            </a:r>
            <a:r>
              <a:rPr lang="hu-HU" sz="6200" noProof="0" dirty="0" err="1" smtClean="0">
                <a:solidFill>
                  <a:srgbClr val="00B050"/>
                </a:solidFill>
              </a:rPr>
              <a:t>the</a:t>
            </a:r>
            <a:r>
              <a:rPr lang="hu-HU" sz="6200" noProof="0" dirty="0" smtClean="0">
                <a:solidFill>
                  <a:srgbClr val="00B050"/>
                </a:solidFill>
              </a:rPr>
              <a:t> main</a:t>
            </a:r>
            <a:r>
              <a:rPr lang="en-US" sz="6200" noProof="0" dirty="0" smtClean="0">
                <a:solidFill>
                  <a:srgbClr val="00B050"/>
                </a:solidFill>
              </a:rPr>
              <a:t> indicator the number of the students.”</a:t>
            </a:r>
          </a:p>
          <a:p>
            <a:endParaRPr lang="en-US" sz="6200" noProof="0" dirty="0" smtClean="0"/>
          </a:p>
          <a:p>
            <a:r>
              <a:rPr lang="en-US" sz="6200" noProof="0" dirty="0" smtClean="0"/>
              <a:t>„We know from our examination office what get the colleagues from the student (good mark/bad mark) but it </a:t>
            </a:r>
            <a:r>
              <a:rPr lang="en-US" sz="6200" noProof="0" dirty="0" smtClean="0">
                <a:solidFill>
                  <a:srgbClr val="C00000"/>
                </a:solidFill>
              </a:rPr>
              <a:t>hasn’t</a:t>
            </a:r>
            <a:r>
              <a:rPr lang="en-US" sz="6200" noProof="0" dirty="0" smtClean="0"/>
              <a:t> </a:t>
            </a:r>
            <a:r>
              <a:rPr lang="en-US" sz="6200" noProof="0" dirty="0" smtClean="0">
                <a:solidFill>
                  <a:schemeClr val="accent1"/>
                </a:solidFill>
              </a:rPr>
              <a:t>consequences</a:t>
            </a:r>
            <a:r>
              <a:rPr lang="en-US" sz="6200" noProof="0" dirty="0" smtClean="0"/>
              <a:t>.”  </a:t>
            </a:r>
            <a:r>
              <a:rPr lang="hu-HU" sz="6200" noProof="0" dirty="0" smtClean="0"/>
              <a:t>(</a:t>
            </a:r>
            <a:r>
              <a:rPr lang="hu-HU" sz="6200" noProof="0" dirty="0" err="1" smtClean="0"/>
              <a:t>at</a:t>
            </a:r>
            <a:r>
              <a:rPr lang="hu-HU" sz="6200" noProof="0" dirty="0" smtClean="0"/>
              <a:t> </a:t>
            </a:r>
            <a:r>
              <a:rPr lang="hu-HU" sz="6200" noProof="0" dirty="0" err="1" smtClean="0"/>
              <a:t>that</a:t>
            </a:r>
            <a:r>
              <a:rPr lang="hu-HU" sz="6200" noProof="0" dirty="0" smtClean="0"/>
              <a:t> </a:t>
            </a:r>
            <a:r>
              <a:rPr lang="hu-HU" sz="6200" noProof="0" dirty="0" err="1" smtClean="0"/>
              <a:t>moment</a:t>
            </a:r>
            <a:r>
              <a:rPr lang="hu-HU" sz="6200" noProof="0" dirty="0" smtClean="0"/>
              <a:t>)</a:t>
            </a:r>
            <a:endParaRPr lang="en-US" sz="6200" noProof="0" dirty="0" smtClean="0"/>
          </a:p>
          <a:p>
            <a:pPr marL="0" indent="0">
              <a:buNone/>
            </a:pPr>
            <a:endParaRPr lang="en-US" sz="6200" noProof="0" dirty="0" smtClean="0"/>
          </a:p>
          <a:p>
            <a:r>
              <a:rPr lang="en-US" sz="6200" noProof="0" dirty="0" smtClean="0"/>
              <a:t>„Date is collected by different system (3). We don’t have good </a:t>
            </a:r>
            <a:r>
              <a:rPr lang="en-US" sz="6200" noProof="0" dirty="0" smtClean="0">
                <a:solidFill>
                  <a:srgbClr val="00B050"/>
                </a:solidFill>
              </a:rPr>
              <a:t>communication between the systems</a:t>
            </a:r>
            <a:r>
              <a:rPr lang="en-US" sz="6200" noProof="0" dirty="0" smtClean="0"/>
              <a:t>. University should it combine it.”</a:t>
            </a:r>
          </a:p>
          <a:p>
            <a:endParaRPr lang="en-US" sz="6200" noProof="0" dirty="0" smtClean="0"/>
          </a:p>
          <a:p>
            <a:r>
              <a:rPr lang="en-US" sz="6200" noProof="0" dirty="0" smtClean="0"/>
              <a:t>The method of student satisfaction is perfect but </a:t>
            </a:r>
            <a:r>
              <a:rPr lang="hu-HU" sz="6200" dirty="0" err="1" smtClean="0"/>
              <a:t>the</a:t>
            </a:r>
            <a:r>
              <a:rPr lang="hu-HU" sz="6200" dirty="0" smtClean="0"/>
              <a:t> </a:t>
            </a:r>
            <a:r>
              <a:rPr lang="hu-HU" sz="6200" dirty="0" err="1" smtClean="0">
                <a:solidFill>
                  <a:srgbClr val="C00000"/>
                </a:solidFill>
              </a:rPr>
              <a:t>achievements</a:t>
            </a:r>
            <a:r>
              <a:rPr lang="hu-HU" sz="6200" dirty="0" smtClean="0">
                <a:solidFill>
                  <a:srgbClr val="C00000"/>
                </a:solidFill>
              </a:rPr>
              <a:t> </a:t>
            </a:r>
            <a:r>
              <a:rPr lang="en-US" sz="6200" noProof="0" dirty="0" smtClean="0">
                <a:solidFill>
                  <a:srgbClr val="C00000"/>
                </a:solidFill>
              </a:rPr>
              <a:t> </a:t>
            </a:r>
            <a:r>
              <a:rPr lang="hu-HU" sz="6200" noProof="0" dirty="0" err="1" smtClean="0">
                <a:solidFill>
                  <a:srgbClr val="C00000"/>
                </a:solidFill>
              </a:rPr>
              <a:t>are</a:t>
            </a:r>
            <a:r>
              <a:rPr lang="en-US" sz="6200" noProof="0" dirty="0" smtClean="0">
                <a:solidFill>
                  <a:srgbClr val="C00000"/>
                </a:solidFill>
              </a:rPr>
              <a:t> barely used.</a:t>
            </a:r>
          </a:p>
          <a:p>
            <a:pPr marL="0" indent="0">
              <a:buNone/>
            </a:pPr>
            <a:endParaRPr lang="en-US" sz="6200" noProof="0" dirty="0" smtClean="0"/>
          </a:p>
          <a:p>
            <a:pPr marL="0" indent="0">
              <a:buNone/>
            </a:pPr>
            <a:endParaRPr lang="en-US" noProof="0" dirty="0" smtClean="0"/>
          </a:p>
          <a:p>
            <a:endParaRPr lang="en-US" noProof="0" dirty="0" smtClean="0"/>
          </a:p>
          <a:p>
            <a:endParaRPr lang="en-US" noProof="0" dirty="0" smtClean="0"/>
          </a:p>
          <a:p>
            <a:pPr marL="0" indent="0">
              <a:buNone/>
            </a:pPr>
            <a:endParaRPr lang="en-US" noProof="0" dirty="0" smtClean="0"/>
          </a:p>
          <a:p>
            <a:pPr marL="0" indent="0">
              <a:buNone/>
            </a:pPr>
            <a:endParaRPr lang="en-US" noProof="0" dirty="0" smtClean="0"/>
          </a:p>
          <a:p>
            <a:pPr marL="0" indent="0">
              <a:buNone/>
            </a:pPr>
            <a:endParaRPr lang="en-US" noProof="0" dirty="0" smtClean="0"/>
          </a:p>
          <a:p>
            <a:pPr marL="0" indent="0">
              <a:buNone/>
            </a:pPr>
            <a:endParaRPr lang="en-US" noProof="0" dirty="0" smtClean="0"/>
          </a:p>
          <a:p>
            <a:pPr marL="0" indent="0">
              <a:buNone/>
            </a:pPr>
            <a:endParaRPr lang="en-US" noProof="0" dirty="0" smtClean="0"/>
          </a:p>
          <a:p>
            <a:pPr marL="0" indent="0">
              <a:buNone/>
            </a:pPr>
            <a:endParaRPr lang="en-US" noProof="0" dirty="0" smtClean="0"/>
          </a:p>
          <a:p>
            <a:pPr marL="0" indent="0" algn="r">
              <a:buNone/>
            </a:pPr>
            <a:r>
              <a:rPr lang="en-US" sz="1400" noProof="0" dirty="0" smtClean="0"/>
              <a:t>„As lecturers you are successful if you have a lot of master and bachelor theses, research projects and funds by research institutions.”</a:t>
            </a:r>
          </a:p>
          <a:p>
            <a:endParaRPr lang="en-US" noProof="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20960"/>
            <a:ext cx="4419600" cy="1030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73419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18591"/>
          </a:xfrm>
        </p:spPr>
        <p:txBody>
          <a:bodyPr/>
          <a:lstStyle/>
          <a:p>
            <a:pPr algn="l"/>
            <a:r>
              <a:rPr lang="en-US" sz="2400" noProof="0" dirty="0" smtClean="0"/>
              <a:t/>
            </a:r>
            <a:br>
              <a:rPr lang="en-US" sz="2400" noProof="0" dirty="0" smtClean="0"/>
            </a:br>
            <a:r>
              <a:rPr lang="en-US" sz="2400" noProof="0" dirty="0" smtClean="0"/>
              <a:t/>
            </a:r>
            <a:br>
              <a:rPr lang="en-US" sz="2400" noProof="0" dirty="0" smtClean="0"/>
            </a:br>
            <a:r>
              <a:rPr lang="en-US" sz="2400" noProof="0" dirty="0" smtClean="0"/>
              <a:t/>
            </a:r>
            <a:br>
              <a:rPr lang="en-US" sz="2400" noProof="0" dirty="0" smtClean="0"/>
            </a:br>
            <a:r>
              <a:rPr lang="en-US" sz="2400" noProof="0" dirty="0" smtClean="0"/>
              <a:t/>
            </a:r>
            <a:br>
              <a:rPr lang="en-US" sz="2400" noProof="0" dirty="0" smtClean="0"/>
            </a:br>
            <a:r>
              <a:rPr lang="en-US" sz="2400" noProof="0" dirty="0" smtClean="0"/>
              <a:t/>
            </a:r>
            <a:br>
              <a:rPr lang="en-US" sz="2400" noProof="0" dirty="0" smtClean="0"/>
            </a:br>
            <a:r>
              <a:rPr lang="en-US" sz="2400" noProof="0" dirty="0" smtClean="0"/>
              <a:t/>
            </a:r>
            <a:br>
              <a:rPr lang="en-US" sz="2400" noProof="0" dirty="0" smtClean="0"/>
            </a:br>
            <a:r>
              <a:rPr lang="en-US" sz="2400" noProof="0" dirty="0" smtClean="0"/>
              <a:t/>
            </a:r>
            <a:br>
              <a:rPr lang="en-US" sz="2400" noProof="0" dirty="0" smtClean="0"/>
            </a:br>
            <a:r>
              <a:rPr lang="en-US" sz="2400" noProof="0" dirty="0" smtClean="0"/>
              <a:t/>
            </a:r>
            <a:br>
              <a:rPr lang="en-US" sz="2400" noProof="0" dirty="0" smtClean="0"/>
            </a:br>
            <a:endParaRPr lang="en-US" sz="2400" noProof="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051248"/>
            <a:ext cx="8229600" cy="5074916"/>
          </a:xfrm>
        </p:spPr>
        <p:txBody>
          <a:bodyPr/>
          <a:lstStyle/>
          <a:p>
            <a:pPr marL="0" indent="0">
              <a:buNone/>
            </a:pPr>
            <a:r>
              <a:rPr lang="en-US" sz="3200" b="1" noProof="0" dirty="0" smtClean="0">
                <a:solidFill>
                  <a:schemeClr val="tx2"/>
                </a:solidFill>
              </a:rPr>
              <a:t>The indicators of Hungarian Universities</a:t>
            </a:r>
            <a:r>
              <a:rPr lang="en-US" sz="3200" noProof="0" dirty="0" smtClean="0"/>
              <a:t/>
            </a:r>
            <a:br>
              <a:rPr lang="en-US" sz="3200" noProof="0" dirty="0" smtClean="0"/>
            </a:br>
            <a:endParaRPr lang="en-US" sz="3200" noProof="0" dirty="0" smtClean="0"/>
          </a:p>
          <a:p>
            <a:r>
              <a:rPr lang="en-US" noProof="0" dirty="0" smtClean="0"/>
              <a:t>European Association for Quality (ENQUA)</a:t>
            </a:r>
          </a:p>
          <a:p>
            <a:r>
              <a:rPr lang="hu-HU" dirty="0"/>
              <a:t>S</a:t>
            </a:r>
            <a:r>
              <a:rPr lang="en-US" noProof="0" dirty="0" err="1" smtClean="0"/>
              <a:t>omewhere</a:t>
            </a:r>
            <a:r>
              <a:rPr lang="en-US" noProof="0" dirty="0" smtClean="0"/>
              <a:t> ISO 9004, </a:t>
            </a:r>
            <a:r>
              <a:rPr lang="hu-HU" noProof="0" dirty="0" smtClean="0"/>
              <a:t>9000 – 9001 </a:t>
            </a:r>
            <a:r>
              <a:rPr lang="hu-HU" noProof="0" dirty="0" err="1" smtClean="0"/>
              <a:t>certification</a:t>
            </a:r>
            <a:endParaRPr lang="en-US" noProof="0" dirty="0" smtClean="0"/>
          </a:p>
          <a:p>
            <a:r>
              <a:rPr lang="en-US" noProof="0" dirty="0" smtClean="0"/>
              <a:t>ARIS </a:t>
            </a:r>
            <a:r>
              <a:rPr lang="hu-HU" noProof="0" dirty="0" smtClean="0"/>
              <a:t>and </a:t>
            </a:r>
            <a:r>
              <a:rPr lang="hu-HU" noProof="0" dirty="0" err="1" smtClean="0"/>
              <a:t>different</a:t>
            </a:r>
            <a:r>
              <a:rPr lang="hu-HU" noProof="0" dirty="0" smtClean="0"/>
              <a:t> </a:t>
            </a:r>
            <a:r>
              <a:rPr lang="en-US" noProof="0" dirty="0" err="1" smtClean="0"/>
              <a:t>softver</a:t>
            </a:r>
            <a:r>
              <a:rPr lang="en-US" noProof="0" dirty="0" smtClean="0"/>
              <a:t> (complex HRM process </a:t>
            </a:r>
            <a:r>
              <a:rPr lang="en-US" noProof="0" dirty="0" err="1" smtClean="0"/>
              <a:t>modell</a:t>
            </a:r>
            <a:r>
              <a:rPr lang="hu-HU" dirty="0" smtClean="0"/>
              <a:t>s)</a:t>
            </a:r>
            <a:endParaRPr lang="en-US" noProof="0" dirty="0" smtClean="0"/>
          </a:p>
          <a:p>
            <a:endParaRPr lang="en-US" noProof="0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20960"/>
            <a:ext cx="4419600" cy="1030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6185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Ügyvezető">
  <a:themeElements>
    <a:clrScheme name="Ügyvezető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Ügyvezető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Ügyvezető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720</TotalTime>
  <Words>1035</Words>
  <Application>Microsoft Office PowerPoint</Application>
  <PresentationFormat>Diavetítés a képernyőre (4:3 oldalarány)</PresentationFormat>
  <Paragraphs>157</Paragraphs>
  <Slides>14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14</vt:i4>
      </vt:variant>
    </vt:vector>
  </HeadingPairs>
  <TitlesOfParts>
    <vt:vector size="15" baseType="lpstr">
      <vt:lpstr>Ügyvezető</vt:lpstr>
      <vt:lpstr>Performance indicators of lecturers</vt:lpstr>
      <vt:lpstr>The short description of the presentation</vt:lpstr>
      <vt:lpstr>Why is so important the performance measurement? </vt:lpstr>
      <vt:lpstr>The short description of the „pre-research”</vt:lpstr>
      <vt:lpstr>        </vt:lpstr>
      <vt:lpstr>Achievements related with Money</vt:lpstr>
      <vt:lpstr>Student' satisfaction measurement</vt:lpstr>
      <vt:lpstr>The Attitude to the Evaluation </vt:lpstr>
      <vt:lpstr>        </vt:lpstr>
      <vt:lpstr>        </vt:lpstr>
      <vt:lpstr>Achievements related with Money</vt:lpstr>
      <vt:lpstr>PowerPoint bemutató</vt:lpstr>
      <vt:lpstr> Conclusions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Performance indicators of lecturers</dc:title>
  <dc:creator>mih3677</dc:creator>
  <cp:lastModifiedBy>Tanar</cp:lastModifiedBy>
  <cp:revision>47</cp:revision>
  <dcterms:created xsi:type="dcterms:W3CDTF">2011-03-05T09:49:06Z</dcterms:created>
  <dcterms:modified xsi:type="dcterms:W3CDTF">2011-03-06T21:44:16Z</dcterms:modified>
</cp:coreProperties>
</file>