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7" r:id="rId2"/>
    <p:sldId id="258" r:id="rId3"/>
    <p:sldId id="266" r:id="rId4"/>
    <p:sldId id="261" r:id="rId5"/>
    <p:sldId id="262" r:id="rId6"/>
    <p:sldId id="271" r:id="rId7"/>
    <p:sldId id="259" r:id="rId8"/>
    <p:sldId id="272" r:id="rId9"/>
    <p:sldId id="263" r:id="rId10"/>
    <p:sldId id="264" r:id="rId11"/>
    <p:sldId id="273" r:id="rId12"/>
    <p:sldId id="274" r:id="rId13"/>
    <p:sldId id="268" r:id="rId14"/>
    <p:sldId id="265" r:id="rId15"/>
    <p:sldId id="269" r:id="rId16"/>
    <p:sldId id="270" r:id="rId1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FF"/>
    <a:srgbClr val="CCFFCC"/>
    <a:srgbClr val="FF3300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80" d="100"/>
          <a:sy n="80" d="100"/>
        </p:scale>
        <p:origin x="-1374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1437"/>
            <a:ext cx="8229600" cy="86868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62199"/>
            <a:ext cx="8229600" cy="4343401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41438"/>
            <a:ext cx="2057400" cy="5364162"/>
          </a:xfrm>
          <a:prstGeom prst="rect">
            <a:avLst/>
          </a:prstGeom>
        </p:spPr>
        <p:txBody>
          <a:bodyPr vert="eaVert"/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41438"/>
            <a:ext cx="6019800" cy="536416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1437"/>
            <a:ext cx="8229600" cy="868362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199"/>
            <a:ext cx="8229600" cy="4343401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90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ambria" panose="020405030504060302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90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mbria" panose="02040503050406030204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86868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16162"/>
            <a:ext cx="4038600" cy="4343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mbria" panose="02040503050406030204" pitchFamily="18" charset="0"/>
              </a:defRPr>
            </a:lvl1pPr>
            <a:lvl2pPr>
              <a:defRPr sz="2400">
                <a:latin typeface="Cambria" panose="02040503050406030204" pitchFamily="18" charset="0"/>
              </a:defRPr>
            </a:lvl2pPr>
            <a:lvl3pPr>
              <a:defRPr sz="2000">
                <a:latin typeface="Cambria" panose="02040503050406030204" pitchFamily="18" charset="0"/>
              </a:defRPr>
            </a:lvl3pPr>
            <a:lvl4pPr>
              <a:defRPr sz="1800">
                <a:latin typeface="Cambria" panose="02040503050406030204" pitchFamily="18" charset="0"/>
              </a:defRPr>
            </a:lvl4pPr>
            <a:lvl5pPr>
              <a:defRPr sz="1800">
                <a:latin typeface="Cambria" panose="020405030504060302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16162"/>
            <a:ext cx="4038600" cy="4343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mbria" panose="02040503050406030204" pitchFamily="18" charset="0"/>
              </a:defRPr>
            </a:lvl1pPr>
            <a:lvl2pPr>
              <a:defRPr sz="2400">
                <a:latin typeface="Cambria" panose="02040503050406030204" pitchFamily="18" charset="0"/>
              </a:defRPr>
            </a:lvl2pPr>
            <a:lvl3pPr>
              <a:defRPr sz="2000">
                <a:latin typeface="Cambria" panose="02040503050406030204" pitchFamily="18" charset="0"/>
              </a:defRPr>
            </a:lvl3pPr>
            <a:lvl4pPr>
              <a:defRPr sz="1800">
                <a:latin typeface="Cambria" panose="02040503050406030204" pitchFamily="18" charset="0"/>
              </a:defRPr>
            </a:lvl4pPr>
            <a:lvl5pPr>
              <a:defRPr sz="1800">
                <a:latin typeface="Cambria" panose="020405030504060302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86868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616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08007"/>
            <a:ext cx="4040188" cy="362775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1800">
                <a:latin typeface="Cambria" panose="02040503050406030204" pitchFamily="18" charset="0"/>
              </a:defRPr>
            </a:lvl3pPr>
            <a:lvl4pPr>
              <a:defRPr sz="1600">
                <a:latin typeface="Cambria" panose="02040503050406030204" pitchFamily="18" charset="0"/>
              </a:defRPr>
            </a:lvl4pPr>
            <a:lvl5pPr>
              <a:defRPr sz="1600">
                <a:latin typeface="Cambria" panose="020405030504060302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616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08007"/>
            <a:ext cx="4041775" cy="362775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1800">
                <a:latin typeface="Cambria" panose="02040503050406030204" pitchFamily="18" charset="0"/>
              </a:defRPr>
            </a:lvl3pPr>
            <a:lvl4pPr>
              <a:defRPr sz="1600">
                <a:latin typeface="Cambria" panose="02040503050406030204" pitchFamily="18" charset="0"/>
              </a:defRPr>
            </a:lvl4pPr>
            <a:lvl5pPr>
              <a:defRPr sz="1600">
                <a:latin typeface="Cambria" panose="020405030504060302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1120"/>
            <a:ext cx="8229600" cy="86868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mbria" panose="020405030504060302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5365751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mbria" panose="02040503050406030204" pitchFamily="18" charset="0"/>
              </a:defRPr>
            </a:lvl1pPr>
            <a:lvl2pPr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000">
                <a:latin typeface="Cambria" panose="02040503050406030204" pitchFamily="18" charset="0"/>
              </a:defRPr>
            </a:lvl4pPr>
            <a:lvl5pPr>
              <a:defRPr sz="2000">
                <a:latin typeface="Cambria" panose="0204050305040603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33651"/>
            <a:ext cx="3008313" cy="420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mbria" panose="020405030504060302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07025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mbria" panose="02040503050406030204" pitchFamily="18" charset="0"/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mbria" panose="020405030504060302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dirty="0" smtClean="0"/>
              <a:t>Kép beszúrásához kattintson az ikonra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73763"/>
            <a:ext cx="5486400" cy="731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mbria" panose="020405030504060302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Take One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00275" y="152400"/>
            <a:ext cx="9652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848100" y="381000"/>
            <a:ext cx="1447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71500" y="19685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2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593013" y="0"/>
            <a:ext cx="1376362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3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943600" y="457200"/>
            <a:ext cx="147637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catholic-kazakhstan.org/Map/map_kazakhstan_temperature_july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 bwMode="auto">
          <a:xfrm>
            <a:off x="0" y="1557338"/>
            <a:ext cx="9144000" cy="25923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hu-HU" sz="4000" smtClean="0"/>
              <a:t>FORECASTED AND SIMULATED EFFECTS OF LONG TERM FORCE-FIELDS THROUGH THE EXAMPLE</a:t>
            </a:r>
            <a:r>
              <a:rPr lang="hu-HU" altLang="hu-HU" sz="4000" smtClean="0"/>
              <a:t> </a:t>
            </a:r>
            <a:r>
              <a:rPr lang="en-US" altLang="hu-HU" sz="4000" smtClean="0"/>
              <a:t>OF THE</a:t>
            </a:r>
            <a:r>
              <a:rPr lang="hu-HU" altLang="hu-HU" sz="4000" smtClean="0"/>
              <a:t/>
            </a:r>
            <a:br>
              <a:rPr lang="hu-HU" altLang="hu-HU" sz="4000" smtClean="0"/>
            </a:br>
            <a:r>
              <a:rPr lang="en-US" altLang="hu-HU" sz="4000" smtClean="0"/>
              <a:t>GRAIN SECTOR OF KAZAKHSTAN</a:t>
            </a:r>
            <a:br>
              <a:rPr lang="en-US" altLang="hu-HU" sz="4000" smtClean="0"/>
            </a:br>
            <a:endParaRPr lang="hu-HU" altLang="hu-HU" sz="4000" smtClean="0"/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 bwMode="auto">
          <a:xfrm>
            <a:off x="1331913" y="4581525"/>
            <a:ext cx="6400800" cy="175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>
                <a:cs typeface="Arial" charset="0"/>
              </a:rPr>
              <a:t>Zoltán Varga</a:t>
            </a:r>
          </a:p>
          <a:p>
            <a:pPr eaLnBrk="1" hangingPunct="1"/>
            <a:r>
              <a:rPr lang="hu-HU" altLang="hu-HU" smtClean="0">
                <a:cs typeface="Arial" charset="0"/>
              </a:rPr>
              <a:t>PhD </a:t>
            </a:r>
            <a:r>
              <a:rPr lang="en-GB" altLang="hu-HU" smtClean="0">
                <a:cs typeface="Arial" charset="0"/>
              </a:rPr>
              <a:t>student</a:t>
            </a:r>
          </a:p>
          <a:p>
            <a:pPr eaLnBrk="1" hangingPunct="1"/>
            <a:r>
              <a:rPr lang="hu-HU" altLang="hu-HU" smtClean="0">
                <a:cs typeface="Arial" charset="0"/>
              </a:rPr>
              <a:t>SZIU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>
          <a:xfrm>
            <a:off x="457200" y="1341438"/>
            <a:ext cx="8229600" cy="868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/>
              <a:t>General r</a:t>
            </a:r>
            <a:r>
              <a:rPr lang="en-US" altLang="hu-HU" smtClean="0"/>
              <a:t>esults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 bwMode="auto">
          <a:xfrm>
            <a:off x="468313" y="2349500"/>
            <a:ext cx="8229600" cy="434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hu-HU" i="1" smtClean="0">
                <a:latin typeface="Times New Roman" pitchFamily="18" charset="0"/>
              </a:rPr>
              <a:t>(Q1)</a:t>
            </a:r>
            <a:r>
              <a:rPr lang="en-US" altLang="hu-HU" smtClean="0">
                <a:latin typeface="Times New Roman" pitchFamily="18" charset="0"/>
              </a:rPr>
              <a:t> Strong (86%) correlation</a:t>
            </a:r>
          </a:p>
          <a:p>
            <a:pPr eaLnBrk="1" hangingPunct="1"/>
            <a:r>
              <a:rPr lang="en-US" altLang="hu-HU" i="1" smtClean="0">
                <a:latin typeface="Times New Roman" pitchFamily="18" charset="0"/>
              </a:rPr>
              <a:t>(Q5)</a:t>
            </a:r>
            <a:r>
              <a:rPr lang="en-US" altLang="hu-HU" smtClean="0">
                <a:latin typeface="Times New Roman" pitchFamily="18" charset="0"/>
              </a:rPr>
              <a:t> estimated genetic potential: 1297 kg/ha</a:t>
            </a:r>
            <a:endParaRPr lang="hu-HU" altLang="hu-HU" smtClean="0">
              <a:latin typeface="Times New Roman" pitchFamily="18" charset="0"/>
            </a:endParaRPr>
          </a:p>
          <a:p>
            <a:pPr eaLnBrk="1" hangingPunct="1"/>
            <a:r>
              <a:rPr lang="en-GB" altLang="hu-HU" i="1" smtClean="0">
                <a:latin typeface="Times New Roman" pitchFamily="18" charset="0"/>
              </a:rPr>
              <a:t>(Q3)</a:t>
            </a:r>
            <a:r>
              <a:rPr lang="en-GB" altLang="hu-HU" smtClean="0">
                <a:latin typeface="Times New Roman" pitchFamily="18" charset="0"/>
              </a:rPr>
              <a:t> </a:t>
            </a:r>
            <a:r>
              <a:rPr lang="hu-HU" altLang="hu-HU" smtClean="0">
                <a:latin typeface="Times New Roman" pitchFamily="18" charset="0"/>
              </a:rPr>
              <a:t>C</a:t>
            </a:r>
            <a:r>
              <a:rPr lang="en-GB" altLang="hu-HU" smtClean="0">
                <a:latin typeface="Times New Roman" pitchFamily="18" charset="0"/>
              </a:rPr>
              <a:t>orrelations between parameters and climate is 100%</a:t>
            </a:r>
            <a:r>
              <a:rPr lang="hu-HU" altLang="hu-HU" smtClean="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GB" altLang="hu-HU" i="1" smtClean="0">
                <a:latin typeface="Times New Roman" pitchFamily="18" charset="0"/>
              </a:rPr>
              <a:t>(Q6)</a:t>
            </a:r>
            <a:r>
              <a:rPr lang="hu-HU" altLang="hu-HU" smtClean="0">
                <a:latin typeface="Times New Roman" pitchFamily="18" charset="0"/>
              </a:rPr>
              <a:t> Fewer FG days, lower yield</a:t>
            </a:r>
            <a:endParaRPr lang="en-US" altLang="hu-HU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hu-HU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1341438"/>
            <a:ext cx="8229600" cy="868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hu-HU" sz="3600" smtClean="0">
                <a:latin typeface="Cambria" pitchFamily="18" charset="0"/>
              </a:rPr>
              <a:t>Results</a:t>
            </a:r>
            <a:r>
              <a:rPr lang="hu-HU" altLang="hu-HU" sz="3600" smtClean="0">
                <a:latin typeface="Cambria" pitchFamily="18" charset="0"/>
              </a:rPr>
              <a:t> of Kzyl-Orda model-group </a:t>
            </a:r>
            <a:endParaRPr lang="en-US" altLang="hu-HU" sz="3600" smtClean="0">
              <a:latin typeface="Cambria" pitchFamily="18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68313" y="2349500"/>
            <a:ext cx="82296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hu-HU" altLang="hu-HU" smtClean="0"/>
          </a:p>
          <a:p>
            <a:pPr eaLnBrk="1" hangingPunct="1">
              <a:buFontTx/>
              <a:buNone/>
            </a:pPr>
            <a:endParaRPr lang="hu-HU" altLang="hu-HU" smtClean="0"/>
          </a:p>
        </p:txBody>
      </p:sp>
      <p:sp>
        <p:nvSpPr>
          <p:cNvPr id="28676" name="Content Placeholder 2"/>
          <p:cNvSpPr>
            <a:spLocks/>
          </p:cNvSpPr>
          <p:nvPr/>
        </p:nvSpPr>
        <p:spPr bwMode="auto">
          <a:xfrm>
            <a:off x="468313" y="23495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altLang="hu-HU" sz="3200" i="1"/>
              <a:t>(Q2-4KO)</a:t>
            </a:r>
            <a:endParaRPr lang="hu-HU" altLang="hu-HU" sz="320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altLang="hu-HU" sz="2800"/>
              <a:t>S</a:t>
            </a:r>
            <a:r>
              <a:rPr lang="en-GB" altLang="hu-HU" sz="2800"/>
              <a:t>um of TM and Tm factors has reached 50%</a:t>
            </a:r>
            <a:endParaRPr lang="hu-HU" altLang="hu-HU" sz="2800"/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hu-HU" altLang="hu-HU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GB" altLang="hu-HU" sz="3200" i="1"/>
              <a:t>(Q7KO)</a:t>
            </a:r>
            <a:r>
              <a:rPr lang="hu-HU" altLang="hu-HU" sz="3200"/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hu-HU" sz="2800"/>
              <a:t>Positve effect of irrigation is 71%</a:t>
            </a:r>
            <a:r>
              <a:rPr lang="hu-HU" altLang="hu-HU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1341438"/>
            <a:ext cx="8229600" cy="868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hu-HU" sz="3600" smtClean="0">
                <a:latin typeface="Cambria" pitchFamily="18" charset="0"/>
              </a:rPr>
              <a:t>Results</a:t>
            </a:r>
            <a:r>
              <a:rPr lang="hu-HU" altLang="hu-HU" sz="3600" smtClean="0">
                <a:latin typeface="Cambria" pitchFamily="18" charset="0"/>
              </a:rPr>
              <a:t> of Almaty model-group</a:t>
            </a:r>
            <a:endParaRPr lang="en-US" altLang="hu-HU" sz="3600" smtClean="0">
              <a:latin typeface="Cambria" pitchFamily="18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68313" y="2349500"/>
            <a:ext cx="82296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hu-HU" i="1" smtClean="0"/>
              <a:t>(Q2-4Ay)</a:t>
            </a:r>
            <a:endParaRPr lang="hu-HU" altLang="hu-HU" i="1" smtClean="0"/>
          </a:p>
          <a:p>
            <a:pPr lvl="1" eaLnBrk="1" hangingPunct="1"/>
            <a:r>
              <a:rPr lang="en-GB" altLang="hu-HU" smtClean="0"/>
              <a:t>TM factor dominates</a:t>
            </a:r>
            <a:endParaRPr lang="hu-HU" altLang="hu-HU" smtClean="0"/>
          </a:p>
          <a:p>
            <a:pPr lvl="1" eaLnBrk="1" hangingPunct="1">
              <a:buFontTx/>
              <a:buNone/>
            </a:pPr>
            <a:endParaRPr lang="hu-HU" altLang="hu-HU" smtClean="0"/>
          </a:p>
          <a:p>
            <a:pPr eaLnBrk="1" hangingPunct="1"/>
            <a:r>
              <a:rPr lang="en-GB" altLang="hu-HU" i="1" smtClean="0"/>
              <a:t>(Q7Ay)</a:t>
            </a:r>
            <a:endParaRPr lang="hu-HU" altLang="hu-HU" smtClean="0"/>
          </a:p>
          <a:p>
            <a:pPr lvl="1" eaLnBrk="1" hangingPunct="1"/>
            <a:r>
              <a:rPr lang="hu-HU" altLang="hu-HU" smtClean="0"/>
              <a:t>P</a:t>
            </a:r>
            <a:r>
              <a:rPr lang="en-GB" altLang="hu-HU" smtClean="0"/>
              <a:t>ositve effect of irrigation </a:t>
            </a:r>
            <a:r>
              <a:rPr lang="hu-HU" altLang="hu-HU" smtClean="0"/>
              <a:t>is 50%</a:t>
            </a:r>
          </a:p>
          <a:p>
            <a:pPr eaLnBrk="1" hangingPunct="1"/>
            <a:endParaRPr lang="hu-HU" altLang="hu-HU" smtClean="0"/>
          </a:p>
          <a:p>
            <a:pPr eaLnBrk="1" hangingPunct="1">
              <a:buFontTx/>
              <a:buNone/>
            </a:pPr>
            <a:endParaRPr lang="hu-HU" alt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 bwMode="auto">
          <a:xfrm>
            <a:off x="457200" y="1341438"/>
            <a:ext cx="8229600" cy="868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hu-HU" smtClean="0"/>
              <a:t>Conclusions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 bwMode="auto">
          <a:xfrm>
            <a:off x="468313" y="2349500"/>
            <a:ext cx="8229600" cy="434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u-HU" altLang="hu-HU" smtClean="0">
                <a:latin typeface="Times New Roman" pitchFamily="18" charset="0"/>
              </a:rPr>
              <a:t>I</a:t>
            </a:r>
            <a:r>
              <a:rPr lang="en-GB" altLang="hu-HU" smtClean="0">
                <a:latin typeface="Times New Roman" pitchFamily="18" charset="0"/>
              </a:rPr>
              <a:t>ntensive irrigation might be responsible for 71% of non-enviromental impacts</a:t>
            </a:r>
            <a:endParaRPr lang="hu-HU" altLang="hu-HU" smtClean="0">
              <a:latin typeface="Times New Roman" pitchFamily="18" charset="0"/>
            </a:endParaRPr>
          </a:p>
          <a:p>
            <a:pPr eaLnBrk="1" hangingPunct="1"/>
            <a:r>
              <a:rPr lang="hu-HU" altLang="hu-HU" smtClean="0">
                <a:latin typeface="Times New Roman" pitchFamily="18" charset="0"/>
              </a:rPr>
              <a:t>TM and Tm factors </a:t>
            </a:r>
            <a:r>
              <a:rPr lang="en-GB" altLang="hu-HU" smtClean="0">
                <a:latin typeface="Times New Roman" pitchFamily="18" charset="0"/>
              </a:rPr>
              <a:t>have the highest impact (50%)</a:t>
            </a:r>
            <a:endParaRPr lang="hu-HU" altLang="hu-HU" smtClean="0">
              <a:latin typeface="Times New Roman" pitchFamily="18" charset="0"/>
            </a:endParaRPr>
          </a:p>
          <a:p>
            <a:pPr eaLnBrk="1" hangingPunct="1"/>
            <a:r>
              <a:rPr lang="hu-HU" altLang="hu-HU" smtClean="0">
                <a:latin typeface="Times New Roman" pitchFamily="18" charset="0"/>
              </a:rPr>
              <a:t>Regional and </a:t>
            </a:r>
            <a:r>
              <a:rPr lang="en-GB" altLang="hu-HU" smtClean="0">
                <a:latin typeface="Times New Roman" pitchFamily="18" charset="0"/>
              </a:rPr>
              <a:t>meteorological </a:t>
            </a:r>
            <a:r>
              <a:rPr lang="hu-HU" altLang="hu-HU" smtClean="0">
                <a:latin typeface="Times New Roman" pitchFamily="18" charset="0"/>
              </a:rPr>
              <a:t>data </a:t>
            </a:r>
            <a:r>
              <a:rPr lang="en-GB" altLang="hu-HU" smtClean="0">
                <a:latin typeface="Times New Roman" pitchFamily="18" charset="0"/>
              </a:rPr>
              <a:t>make already possible to handle with long term decision situation</a:t>
            </a:r>
            <a:r>
              <a:rPr lang="hu-HU" altLang="hu-HU" smtClean="0">
                <a:latin typeface="Times New Roman" pitchFamily="18" charset="0"/>
              </a:rPr>
              <a:t>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xfrm>
            <a:off x="457200" y="1341438"/>
            <a:ext cx="8229600" cy="868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hu-HU" smtClean="0"/>
              <a:t>Sources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 bwMode="auto">
          <a:xfrm>
            <a:off x="468313" y="2349500"/>
            <a:ext cx="8229600" cy="434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hu-HU" sz="2400" smtClean="0">
                <a:latin typeface="Times New Roman" pitchFamily="18" charset="0"/>
              </a:rPr>
              <a:t>Catholic Kazakhstan: Average temperature in July,</a:t>
            </a:r>
            <a:r>
              <a:rPr lang="hu-HU" altLang="hu-HU" sz="2400" smtClean="0">
                <a:latin typeface="Times New Roman" pitchFamily="18" charset="0"/>
              </a:rPr>
              <a:t> </a:t>
            </a:r>
            <a:r>
              <a:rPr lang="en-GB" altLang="hu-HU" sz="2400" smtClean="0">
                <a:latin typeface="Times New Roman" pitchFamily="18" charset="0"/>
              </a:rPr>
              <a:t>http://www.catholic-kazakhstan.org/Map/map_kazakhstan_temperature_july.png</a:t>
            </a:r>
            <a:r>
              <a:rPr lang="hu-HU" altLang="hu-HU" sz="2400" smtClean="0">
                <a:latin typeface="Times New Roman" pitchFamily="18" charset="0"/>
              </a:rPr>
              <a:t> </a:t>
            </a:r>
            <a:endParaRPr lang="en-GB" altLang="hu-HU" sz="2400" smtClean="0">
              <a:latin typeface="Times New Roman" pitchFamily="18" charset="0"/>
            </a:endParaRPr>
          </a:p>
          <a:p>
            <a:r>
              <a:rPr lang="hu-HU" altLang="hu-HU" sz="2400" smtClean="0">
                <a:latin typeface="Times New Roman" pitchFamily="18" charset="0"/>
              </a:rPr>
              <a:t>FAO</a:t>
            </a:r>
            <a:r>
              <a:rPr lang="en-GB" altLang="hu-HU" sz="2400" smtClean="0">
                <a:latin typeface="Times New Roman" pitchFamily="18" charset="0"/>
              </a:rPr>
              <a:t>: Northern Kazakhstan, http://www.fao.org/ag/Agp/AGPC/doc/field/Wheat/asia/Kazakhstan/northern.htm</a:t>
            </a:r>
            <a:r>
              <a:rPr lang="hu-HU" altLang="hu-HU" sz="2400" smtClean="0">
                <a:latin typeface="Times New Roman" pitchFamily="18" charset="0"/>
              </a:rPr>
              <a:t> </a:t>
            </a:r>
            <a:endParaRPr lang="en-GB" altLang="hu-HU" sz="2400" smtClean="0">
              <a:latin typeface="Times New Roman" pitchFamily="18" charset="0"/>
            </a:endParaRPr>
          </a:p>
          <a:p>
            <a:r>
              <a:rPr lang="en-GB" altLang="hu-HU" sz="2400" smtClean="0">
                <a:latin typeface="Times New Roman" pitchFamily="18" charset="0"/>
              </a:rPr>
              <a:t>TuTiempo.net: Climate</a:t>
            </a:r>
            <a:r>
              <a:rPr lang="hu-HU" altLang="hu-HU" sz="2400" smtClean="0">
                <a:latin typeface="Times New Roman" pitchFamily="18" charset="0"/>
              </a:rPr>
              <a:t> of</a:t>
            </a:r>
            <a:r>
              <a:rPr lang="en-GB" altLang="hu-HU" sz="2400" smtClean="0">
                <a:latin typeface="Times New Roman" pitchFamily="18" charset="0"/>
              </a:rPr>
              <a:t> Kazakhstan, http://www.tutiempo.net/en/Climate/Kazakhstan/KZ.html </a:t>
            </a:r>
          </a:p>
          <a:p>
            <a:r>
              <a:rPr lang="en-GB" altLang="hu-HU" sz="2400" smtClean="0">
                <a:latin typeface="Times New Roman" pitchFamily="18" charset="0"/>
              </a:rPr>
              <a:t>World Bank: Cereal Yield (kg per hectare), http://data.worldbank.org/indicator/AG.YLD.CREL.KG</a:t>
            </a:r>
            <a:endParaRPr lang="hu-HU" altLang="hu-HU" sz="2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 bwMode="auto">
          <a:xfrm>
            <a:off x="457200" y="1341438"/>
            <a:ext cx="8229600" cy="868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hu-HU" smtClean="0"/>
              <a:t>Cooperation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2362200"/>
            <a:ext cx="8229600" cy="434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endParaRPr lang="hu-HU" altLang="hu-HU" smtClean="0"/>
          </a:p>
          <a:p>
            <a:pPr marL="0" indent="0" algn="ctr" eaLnBrk="1" hangingPunct="1">
              <a:buFontTx/>
              <a:buNone/>
            </a:pPr>
            <a:r>
              <a:rPr lang="hu-HU" altLang="hu-HU" smtClean="0"/>
              <a:t>Zoltán Varga: zvarga@miau.gau.hu</a:t>
            </a:r>
          </a:p>
          <a:p>
            <a:pPr marL="0" indent="0" algn="ctr" eaLnBrk="1" hangingPunct="1">
              <a:buFontTx/>
              <a:buNone/>
            </a:pPr>
            <a:r>
              <a:rPr lang="hu-HU" altLang="hu-HU" smtClean="0"/>
              <a:t>László Pitlik: pitlik@miau.gau.hu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ím 3"/>
          <p:cNvSpPr>
            <a:spLocks noGrp="1"/>
          </p:cNvSpPr>
          <p:nvPr>
            <p:ph type="ctrTitle"/>
          </p:nvPr>
        </p:nvSpPr>
        <p:spPr bwMode="auto">
          <a:xfrm>
            <a:off x="0" y="2924175"/>
            <a:ext cx="9144000" cy="936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Thank you</a:t>
            </a:r>
            <a:r>
              <a:rPr lang="hu-HU" smtClean="0"/>
              <a:t> </a:t>
            </a:r>
            <a:r>
              <a:rPr lang="en-US" smtClean="0"/>
              <a:t>for your attention!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179388" y="1341438"/>
            <a:ext cx="8785225" cy="868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hu-HU" smtClean="0"/>
              <a:t>STATUS OF THE KAZAKH CEREAL SECTOR</a:t>
            </a:r>
            <a:endParaRPr lang="hu-HU" altLang="hu-HU" smtClean="0"/>
          </a:p>
        </p:txBody>
      </p:sp>
      <p:pic>
        <p:nvPicPr>
          <p:cNvPr id="14338" name="Kép 1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060575"/>
            <a:ext cx="6716712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Szövegdoboz 1"/>
          <p:cNvSpPr txBox="1">
            <a:spLocks noChangeArrowheads="1"/>
          </p:cNvSpPr>
          <p:nvPr/>
        </p:nvSpPr>
        <p:spPr bwMode="auto">
          <a:xfrm>
            <a:off x="11113" y="6481763"/>
            <a:ext cx="76327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Source</a:t>
            </a:r>
            <a:r>
              <a:rPr lang="hu-HU" sz="1600"/>
              <a:t>: </a:t>
            </a:r>
            <a:r>
              <a:rPr lang="en-GB" sz="1600" u="sng"/>
              <a:t>http://www.fao.org/ag/Agp/AGPC/doc/field/Wheat/asia/Kazakhstan/northern.htm</a:t>
            </a:r>
            <a:endParaRPr lang="hu-HU" sz="1600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35" name="Group 75"/>
          <p:cNvGraphicFramePr>
            <a:graphicFrameLocks noGrp="1"/>
          </p:cNvGraphicFramePr>
          <p:nvPr/>
        </p:nvGraphicFramePr>
        <p:xfrm>
          <a:off x="250825" y="1557338"/>
          <a:ext cx="8712200" cy="4438650"/>
        </p:xfrm>
        <a:graphic>
          <a:graphicData uri="http://schemas.openxmlformats.org/drawingml/2006/table">
            <a:tbl>
              <a:tblPr/>
              <a:tblGrid>
                <a:gridCol w="2055813"/>
                <a:gridCol w="1331912"/>
                <a:gridCol w="1331913"/>
                <a:gridCol w="1330325"/>
                <a:gridCol w="1331912"/>
                <a:gridCol w="1330325"/>
              </a:tblGrid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Yields</a:t>
                      </a: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of </a:t>
                      </a:r>
                      <a:r>
                        <a:rPr kumimoji="0" lang="hu-H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cereals</a:t>
                      </a:r>
                      <a:r>
                        <a:rPr kumimoji="0" 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</a:t>
                      </a:r>
                      <a:r>
                        <a:rPr kumimoji="0" lang="en-US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kg/h</a:t>
                      </a:r>
                      <a:r>
                        <a:rPr kumimoji="0" lang="hu-HU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a)</a:t>
                      </a:r>
                      <a:endParaRPr kumimoji="0" 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2008</a:t>
                      </a:r>
                      <a:endParaRPr kumimoji="0" 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2009</a:t>
                      </a:r>
                      <a:endParaRPr kumimoji="0" 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2010</a:t>
                      </a:r>
                      <a:endParaRPr kumimoji="0" 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2011</a:t>
                      </a:r>
                      <a:endParaRPr kumimoji="0" 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2012</a:t>
                      </a:r>
                      <a:endParaRPr kumimoji="0" 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Germany</a:t>
                      </a:r>
                      <a:endParaRPr kumimoji="0" 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7119</a:t>
                      </a:r>
                      <a:endParaRPr kumimoji="0" 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7199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6718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6461</a:t>
                      </a:r>
                      <a:endParaRPr kumimoji="0" 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6900</a:t>
                      </a:r>
                      <a:endParaRPr kumimoji="0" 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Poland</a:t>
                      </a:r>
                      <a:endParaRPr kumimoji="0" 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3217</a:t>
                      </a:r>
                      <a:endParaRPr kumimoji="0" 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3478</a:t>
                      </a:r>
                      <a:endParaRPr kumimoji="0" 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3389</a:t>
                      </a:r>
                      <a:endParaRPr kumimoji="0" 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3391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3585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Italy</a:t>
                      </a:r>
                      <a:endParaRPr kumimoji="0" 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5353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5087</a:t>
                      </a:r>
                      <a:endParaRPr kumimoji="0" 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5441</a:t>
                      </a:r>
                      <a:endParaRPr kumimoji="0" 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5682</a:t>
                      </a:r>
                      <a:endParaRPr kumimoji="0" 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5328</a:t>
                      </a:r>
                      <a:endParaRPr kumimoji="0" 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France</a:t>
                      </a:r>
                      <a:endParaRPr kumimoji="0" 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7289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7455</a:t>
                      </a:r>
                      <a:endParaRPr kumimoji="0" 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6970</a:t>
                      </a:r>
                      <a:endParaRPr kumimoji="0" 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6831</a:t>
                      </a:r>
                      <a:endParaRPr kumimoji="0" 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7524</a:t>
                      </a:r>
                      <a:endParaRPr kumimoji="0" 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Spain</a:t>
                      </a:r>
                      <a:endParaRPr kumimoji="0" 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3581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2939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3231</a:t>
                      </a:r>
                      <a:endParaRPr kumimoji="0" 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3708</a:t>
                      </a:r>
                      <a:endParaRPr kumimoji="0" 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2886</a:t>
                      </a:r>
                      <a:endParaRPr kumimoji="0" 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Hungary</a:t>
                      </a:r>
                      <a:endParaRPr kumimoji="0" 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5800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4715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4719</a:t>
                      </a:r>
                      <a:endParaRPr kumimoji="0" 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5103</a:t>
                      </a:r>
                      <a:endParaRPr kumimoji="0" 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3662</a:t>
                      </a:r>
                      <a:endParaRPr kumimoji="0" lang="hu-H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Serbia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4571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4601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  <a:r>
                        <a:rPr kumimoji="0" 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959</a:t>
                      </a:r>
                      <a:endParaRPr kumimoji="0" 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4753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3118</a:t>
                      </a: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Kazakhstan</a:t>
                      </a:r>
                      <a:endParaRPr kumimoji="0" lang="hu-HU" sz="24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1009</a:t>
                      </a:r>
                      <a:endParaRPr kumimoji="0" lang="hu-HU" sz="24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1249</a:t>
                      </a:r>
                      <a:endParaRPr kumimoji="0" lang="hu-HU" sz="24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804</a:t>
                      </a:r>
                      <a:endParaRPr kumimoji="0" lang="hu-HU" sz="24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1688</a:t>
                      </a:r>
                      <a:endParaRPr kumimoji="0" lang="hu-HU" sz="24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950</a:t>
                      </a:r>
                      <a:endParaRPr kumimoji="0" lang="hu-HU" sz="24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15433" name="Téglalap 1"/>
          <p:cNvSpPr>
            <a:spLocks noChangeArrowheads="1"/>
          </p:cNvSpPr>
          <p:nvPr/>
        </p:nvSpPr>
        <p:spPr bwMode="auto">
          <a:xfrm>
            <a:off x="238125" y="5978525"/>
            <a:ext cx="86407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Source</a:t>
            </a:r>
            <a:r>
              <a:rPr lang="hu-HU" sz="1600"/>
              <a:t>: </a:t>
            </a:r>
            <a:r>
              <a:rPr lang="en-GB" sz="1600" u="sng"/>
              <a:t>http://data.worldbank.org/indicator/AG.YLD.CREL.KG</a:t>
            </a:r>
            <a:endParaRPr lang="hu-H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http://www.catholic-kazakhstan.org/Map/map_kazakhstan_temperature_july.pn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84213" y="1166813"/>
            <a:ext cx="7231062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Szövegdoboz 3"/>
          <p:cNvSpPr txBox="1">
            <a:spLocks noChangeArrowheads="1"/>
          </p:cNvSpPr>
          <p:nvPr/>
        </p:nvSpPr>
        <p:spPr bwMode="auto">
          <a:xfrm>
            <a:off x="0" y="650240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Source</a:t>
            </a:r>
            <a:r>
              <a:rPr lang="hu-HU" sz="1600"/>
              <a:t>: </a:t>
            </a:r>
            <a:r>
              <a:rPr lang="en-GB" sz="1600" u="sng"/>
              <a:t>http://www.catholic-kazakhstan.org/Map/map_kazakhstan_temperature_july.png</a:t>
            </a:r>
            <a:endParaRPr lang="hu-H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457200" y="1341438"/>
            <a:ext cx="8229600" cy="868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hu-HU" smtClean="0"/>
              <a:t>Questions</a:t>
            </a:r>
            <a:r>
              <a:rPr lang="hu-HU" altLang="hu-HU" smtClean="0"/>
              <a:t> 1/2</a:t>
            </a:r>
            <a:endParaRPr lang="en-US" altLang="hu-HU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2362200"/>
            <a:ext cx="8229600" cy="434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hu-HU" sz="2800" smtClean="0"/>
              <a:t>Q1:</a:t>
            </a:r>
            <a:r>
              <a:rPr lang="en-GB" sz="2800" smtClean="0"/>
              <a:t>Is there a strong correlation between the previous years and the future yield averages?</a:t>
            </a:r>
            <a:endParaRPr lang="hu-HU" sz="2800" smtClean="0"/>
          </a:p>
          <a:p>
            <a:pPr eaLnBrk="1" hangingPunct="1">
              <a:buFont typeface="Wingdings" pitchFamily="2" charset="2"/>
              <a:buChar char="q"/>
            </a:pPr>
            <a:r>
              <a:rPr lang="hu-HU" sz="2800" smtClean="0"/>
              <a:t>Q2: </a:t>
            </a:r>
            <a:r>
              <a:rPr lang="en-GB" sz="2800" smtClean="0"/>
              <a:t>Is it possible to find a strong correlation between the climate and the yields?</a:t>
            </a:r>
            <a:endParaRPr lang="hu-HU" sz="2800" smtClean="0"/>
          </a:p>
          <a:p>
            <a:pPr eaLnBrk="1" hangingPunct="1">
              <a:buFont typeface="Wingdings" pitchFamily="2" charset="2"/>
              <a:buChar char="q"/>
            </a:pPr>
            <a:r>
              <a:rPr lang="hu-HU" sz="2800" smtClean="0"/>
              <a:t>Q3: </a:t>
            </a:r>
            <a:r>
              <a:rPr lang="en-GB" sz="2800" smtClean="0"/>
              <a:t>Is there a strong correlation between the parameters of the simulation model (climate data) and the yield</a:t>
            </a:r>
            <a:r>
              <a:rPr lang="hu-HU" sz="280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457200" y="1341438"/>
            <a:ext cx="8229600" cy="868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hu-HU" smtClean="0"/>
              <a:t>Questions</a:t>
            </a:r>
            <a:r>
              <a:rPr lang="hu-HU" altLang="hu-HU" smtClean="0"/>
              <a:t> 2/2</a:t>
            </a:r>
            <a:endParaRPr lang="en-US" altLang="hu-HU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2362200"/>
            <a:ext cx="8229600" cy="434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hu-HU" sz="2400" smtClean="0"/>
              <a:t>Q4: </a:t>
            </a:r>
            <a:r>
              <a:rPr lang="en-GB" sz="2400" smtClean="0"/>
              <a:t>What is the difference between the regional production functions (cf. sensitivity or risk volume)</a:t>
            </a:r>
            <a:r>
              <a:rPr lang="hu-HU" sz="2400" smtClean="0"/>
              <a:t>?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hu-HU" sz="2400" smtClean="0"/>
              <a:t>Q5: </a:t>
            </a:r>
            <a:r>
              <a:rPr lang="en-GB" sz="2400" smtClean="0"/>
              <a:t>Is it possible to estimate the impacts of non-climatic effects</a:t>
            </a:r>
            <a:r>
              <a:rPr lang="hu-HU" sz="2400" smtClean="0"/>
              <a:t> </a:t>
            </a:r>
            <a:r>
              <a:rPr lang="en-GB" sz="2400" smtClean="0"/>
              <a:t>(fertilizers, irrigation, etc) on the production concerning yields?</a:t>
            </a:r>
            <a:endParaRPr lang="hu-HU" sz="2400" smtClean="0"/>
          </a:p>
          <a:p>
            <a:pPr eaLnBrk="1" hangingPunct="1">
              <a:buFont typeface="Wingdings" pitchFamily="2" charset="2"/>
              <a:buChar char="q"/>
            </a:pPr>
            <a:r>
              <a:rPr lang="hu-HU" sz="2400" smtClean="0"/>
              <a:t>Q6: </a:t>
            </a:r>
            <a:r>
              <a:rPr lang="en-GB" sz="2400" smtClean="0"/>
              <a:t>Is it possible to identify the climatic factors which have negative effects on?</a:t>
            </a:r>
            <a:endParaRPr lang="hu-HU" sz="2400" smtClean="0"/>
          </a:p>
          <a:p>
            <a:pPr eaLnBrk="1" hangingPunct="1">
              <a:buFont typeface="Wingdings" pitchFamily="2" charset="2"/>
              <a:buChar char="q"/>
            </a:pPr>
            <a:r>
              <a:rPr lang="hu-HU" sz="2400" smtClean="0"/>
              <a:t>Q7: </a:t>
            </a:r>
            <a:r>
              <a:rPr lang="en-GB" sz="2400" smtClean="0"/>
              <a:t>How often occur a positive effect related to the precipitation factors</a:t>
            </a:r>
            <a:r>
              <a:rPr lang="hu-HU" sz="2400" smtClean="0"/>
              <a:t>?</a:t>
            </a:r>
            <a:endParaRPr lang="hu-HU" altLang="hu-H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 bwMode="auto">
          <a:xfrm>
            <a:off x="457200" y="1295400"/>
            <a:ext cx="8229600" cy="868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hu-HU" smtClean="0"/>
              <a:t>Database and modelling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2316163"/>
            <a:ext cx="4038600" cy="43434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GB" altLang="hu-HU" dirty="0" smtClean="0"/>
              <a:t>Only public data:</a:t>
            </a:r>
          </a:p>
          <a:p>
            <a:pPr eaLnBrk="1" hangingPunct="1">
              <a:defRPr/>
            </a:pPr>
            <a:r>
              <a:rPr lang="hu-HU" altLang="hu-HU" dirty="0" smtClean="0"/>
              <a:t>World Bank</a:t>
            </a:r>
          </a:p>
          <a:p>
            <a:pPr eaLnBrk="1" hangingPunct="1">
              <a:defRPr/>
            </a:pPr>
            <a:r>
              <a:rPr lang="en-GB" dirty="0" smtClean="0"/>
              <a:t>TuTiempo.net</a:t>
            </a:r>
            <a:endParaRPr lang="hu-HU" altLang="hu-HU" dirty="0" smtClean="0"/>
          </a:p>
          <a:p>
            <a:pPr eaLnBrk="1" hangingPunct="1">
              <a:defRPr/>
            </a:pPr>
            <a:endParaRPr lang="hu-HU" altLang="hu-HU" dirty="0" smtClean="0"/>
          </a:p>
        </p:txBody>
      </p:sp>
      <p:sp>
        <p:nvSpPr>
          <p:cNvPr id="19459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2316163"/>
            <a:ext cx="4038600" cy="434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en-GB" altLang="hu-HU" smtClean="0"/>
              <a:t>Similarity analysis</a:t>
            </a:r>
            <a:r>
              <a:rPr lang="hu-HU" altLang="hu-HU" smtClean="0"/>
              <a:t> (COCO: </a:t>
            </a:r>
            <a:r>
              <a:rPr lang="en-GB" smtClean="0"/>
              <a:t>component-based object comparison for objectivity</a:t>
            </a:r>
            <a:r>
              <a:rPr lang="hu-HU" smtClean="0"/>
              <a:t>) of My-X Research Team</a:t>
            </a:r>
          </a:p>
        </p:txBody>
      </p:sp>
      <p:pic>
        <p:nvPicPr>
          <p:cNvPr id="19460" name="Picture 2" descr="http://www.eifl.net/system/files/201305/world-bank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76700"/>
            <a:ext cx="417671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C:\Users\Zoli\Desktop\in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5516563"/>
            <a:ext cx="41100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" descr="COC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4479925"/>
            <a:ext cx="2808288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http://miau.gau.hu/myx-free/cont-rolling-stones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2825" y="5351463"/>
            <a:ext cx="2270125" cy="14287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1341438"/>
            <a:ext cx="8229600" cy="8683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hu-HU" sz="3600" smtClean="0">
                <a:latin typeface="Cambria" pitchFamily="18" charset="0"/>
              </a:rPr>
              <a:t>Datasets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68313" y="2349500"/>
            <a:ext cx="8229600" cy="434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hu-HU" sz="2800" smtClean="0"/>
              <a:t>Annual average temperature (°C) [T]</a:t>
            </a:r>
            <a:endParaRPr lang="hu-HU" altLang="hu-HU" sz="2800" smtClean="0"/>
          </a:p>
          <a:p>
            <a:pPr eaLnBrk="1" hangingPunct="1"/>
            <a:r>
              <a:rPr lang="en-GB" altLang="hu-HU" sz="2800" smtClean="0"/>
              <a:t>Annual average maximum temperature (°C) [TM]</a:t>
            </a:r>
            <a:endParaRPr lang="hu-HU" altLang="hu-HU" sz="2800" smtClean="0"/>
          </a:p>
          <a:p>
            <a:pPr eaLnBrk="1" hangingPunct="1"/>
            <a:r>
              <a:rPr lang="en-GB" altLang="hu-HU" sz="2800" smtClean="0"/>
              <a:t>Annual average minimum temperature (°C) [Tm]</a:t>
            </a:r>
            <a:endParaRPr lang="hu-HU" altLang="hu-HU" sz="2800" smtClean="0"/>
          </a:p>
          <a:p>
            <a:pPr eaLnBrk="1" hangingPunct="1"/>
            <a:r>
              <a:rPr lang="en-GB" altLang="hu-HU" sz="2800" smtClean="0"/>
              <a:t>Total annual precipitation of rain and / or snow (mm) [PP]</a:t>
            </a:r>
            <a:endParaRPr lang="hu-HU" altLang="hu-HU" sz="2800" smtClean="0"/>
          </a:p>
          <a:p>
            <a:pPr eaLnBrk="1" hangingPunct="1"/>
            <a:r>
              <a:rPr lang="en-GB" altLang="hu-HU" sz="2800" smtClean="0"/>
              <a:t>Total days with rain during the year [RA]</a:t>
            </a:r>
            <a:endParaRPr lang="hu-HU" altLang="hu-HU" sz="2800" smtClean="0"/>
          </a:p>
          <a:p>
            <a:pPr eaLnBrk="1" hangingPunct="1"/>
            <a:r>
              <a:rPr lang="en-GB" altLang="hu-HU" sz="2800" smtClean="0"/>
              <a:t>Total days with snow during the year [SN]</a:t>
            </a:r>
            <a:endParaRPr lang="hu-HU" altLang="hu-HU" sz="2800" smtClean="0"/>
          </a:p>
          <a:p>
            <a:pPr eaLnBrk="1" hangingPunct="1"/>
            <a:r>
              <a:rPr lang="en-GB" altLang="hu-HU" sz="2800" smtClean="0"/>
              <a:t>Total days with fog during the year [FG]</a:t>
            </a:r>
            <a:endParaRPr lang="hu-HU" altLang="hu-H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 bwMode="auto">
          <a:xfrm>
            <a:off x="457200" y="1341438"/>
            <a:ext cx="8229600" cy="868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hu-HU" smtClean="0"/>
              <a:t>Models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2362200"/>
            <a:ext cx="8229600" cy="434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hu-HU" smtClean="0"/>
              <a:t>‚Model of Countries’ for the ‚genetic’ potential,</a:t>
            </a:r>
          </a:p>
          <a:p>
            <a:pPr eaLnBrk="1" hangingPunct="1"/>
            <a:r>
              <a:rPr lang="en-US" altLang="hu-HU" smtClean="0"/>
              <a:t>4 additive models on Kyzl-Orda,</a:t>
            </a:r>
          </a:p>
          <a:p>
            <a:pPr eaLnBrk="1" hangingPunct="1"/>
            <a:r>
              <a:rPr lang="en-US" altLang="hu-HU" smtClean="0"/>
              <a:t>4 additive models on Almaty, </a:t>
            </a:r>
          </a:p>
          <a:p>
            <a:pPr eaLnBrk="1" hangingPunct="1"/>
            <a:r>
              <a:rPr lang="en-US" altLang="hu-HU" smtClean="0"/>
              <a:t>Multiplicative model – for negative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C2014 Sablo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4013123B-5592-45B7-97A0-411748CCD9F1}" vid="{5B53955F-3065-476A-9042-83CEF3750D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EMC2014 Sablon</Template>
  <TotalTime>267</TotalTime>
  <Words>447</Words>
  <Application>Microsoft Office PowerPoint</Application>
  <PresentationFormat>Diavetítés a képernyőre (4:3 oldalarány)</PresentationFormat>
  <Paragraphs>120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Times New Roman</vt:lpstr>
      <vt:lpstr>Arial</vt:lpstr>
      <vt:lpstr>Calibri</vt:lpstr>
      <vt:lpstr>Cambria</vt:lpstr>
      <vt:lpstr>Wingdings</vt:lpstr>
      <vt:lpstr>EMC2014 Sablon</vt:lpstr>
      <vt:lpstr>FORECASTED AND SIMULATED EFFECTS OF LONG TERM FORCE-FIELDS THROUGH THE EXAMPLE OF THE GRAIN SECTOR OF KAZAKHSTAN </vt:lpstr>
      <vt:lpstr>STATUS OF THE KAZAKH CEREAL SECTOR</vt:lpstr>
      <vt:lpstr>3. dia</vt:lpstr>
      <vt:lpstr>4. dia</vt:lpstr>
      <vt:lpstr>Questions 1/2</vt:lpstr>
      <vt:lpstr>Questions 2/2</vt:lpstr>
      <vt:lpstr>Database and modelling</vt:lpstr>
      <vt:lpstr>Datasets</vt:lpstr>
      <vt:lpstr>Models</vt:lpstr>
      <vt:lpstr>General results</vt:lpstr>
      <vt:lpstr>Results of Kzyl-Orda model-group </vt:lpstr>
      <vt:lpstr>Results of Almaty model-group</vt:lpstr>
      <vt:lpstr>Conclusions</vt:lpstr>
      <vt:lpstr>Sources</vt:lpstr>
      <vt:lpstr>Cooperation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FORECASTED AND SIMULATED EFFECTS OF LONG TERM FORCE-FIELDS THROUGH THE EXAMPLE OF THE GRAIN SECTOR OF KAZAKHSTAN</dc:title>
  <dc:creator>Zoli</dc:creator>
  <cp:lastModifiedBy>Zoli</cp:lastModifiedBy>
  <cp:revision>14</cp:revision>
  <cp:lastPrinted>2006-10-31T13:20:16Z</cp:lastPrinted>
  <dcterms:created xsi:type="dcterms:W3CDTF">2014-06-10T11:20:44Z</dcterms:created>
  <dcterms:modified xsi:type="dcterms:W3CDTF">2014-06-12T20:42:54Z</dcterms:modified>
</cp:coreProperties>
</file>