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78" r:id="rId3"/>
    <p:sldId id="274" r:id="rId4"/>
    <p:sldId id="276" r:id="rId5"/>
    <p:sldId id="280" r:id="rId6"/>
    <p:sldId id="281" r:id="rId7"/>
    <p:sldId id="277" r:id="rId8"/>
    <p:sldId id="270" r:id="rId9"/>
    <p:sldId id="273" r:id="rId10"/>
    <p:sldId id="262" r:id="rId11"/>
    <p:sldId id="275" r:id="rId12"/>
    <p:sldId id="282" r:id="rId13"/>
    <p:sldId id="283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7" autoAdjust="0"/>
    <p:restoredTop sz="94660"/>
  </p:normalViewPr>
  <p:slideViewPr>
    <p:cSldViewPr>
      <p:cViewPr varScale="1">
        <p:scale>
          <a:sx n="84" d="100"/>
          <a:sy n="84" d="100"/>
        </p:scale>
        <p:origin x="140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hu-HU" altLang="hu-HU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hu-HU" altLang="hu-HU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hu-HU" altLang="hu-HU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BDD628A-6CDC-4808-9D53-232C2145D2D3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85366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C014-354B-4365-BBFB-826472317871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40807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93571-49E1-4433-994B-0BEB4ECCA5DF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22253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56E5F-0AA6-4286-B8B6-CA4082A93A28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15373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4B7C3E-A247-49E7-9997-F1EAFD12DF91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18177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0A16F-E111-42F2-A5E2-F230A6F5E3AB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62016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83371-C628-4ABF-A3D0-5A86E875EB51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58968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92E7F-1077-4E4A-9EC4-5DB627CC8EAD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10698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BBF1D-804A-45F6-BEA8-F826E6D9D4D4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40304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A5531-DBB3-49B5-A197-2971CB745CB2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14308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041D2-0A4C-42A8-96C7-DE5338D573CB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92893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58DB-DE75-4914-95D7-CC751B9F34ED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61416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B7EBD-F928-41D6-8789-2DB16422AFCE}" type="slidenum">
              <a:rPr lang="hu-HU" altLang="hu-HU"/>
              <a:pPr/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27840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hu-HU" alt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hu-HU" alt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7F1A8E4-98C2-47E6-B56B-836201372655}" type="slidenum">
              <a:rPr lang="hu-HU" altLang="hu-HU"/>
              <a:pPr/>
              <a:t>‹#›</a:t>
            </a:fld>
            <a:endParaRPr lang="hu-HU" altLang="hu-HU" dirty="0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68313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dirty="0"/>
          </a:p>
        </p:txBody>
      </p:sp>
      <p:pic>
        <p:nvPicPr>
          <p:cNvPr id="1032" name="Picture 8" descr="conversatio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084763"/>
            <a:ext cx="1609725" cy="160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q-portal.com/participa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6985000" cy="1511300"/>
          </a:xfrm>
        </p:spPr>
        <p:txBody>
          <a:bodyPr anchor="ctr"/>
          <a:lstStyle/>
          <a:p>
            <a:r>
              <a:rPr lang="hu-HU" altLang="hu-HU" sz="2000" dirty="0">
                <a:solidFill>
                  <a:schemeClr val="accent2"/>
                </a:solidFill>
              </a:rPr>
              <a:t>Szent István Egyetem</a:t>
            </a:r>
            <a:br>
              <a:rPr lang="hu-HU" altLang="hu-HU" sz="2000" dirty="0">
                <a:solidFill>
                  <a:schemeClr val="accent2"/>
                </a:solidFill>
              </a:rPr>
            </a:br>
            <a:r>
              <a:rPr lang="hu-HU" altLang="hu-HU" sz="2000" dirty="0">
                <a:solidFill>
                  <a:schemeClr val="accent2"/>
                </a:solidFill>
              </a:rPr>
              <a:t>Gazdaság- és Társadalomtudományi Kar</a:t>
            </a:r>
            <a:br>
              <a:rPr lang="hu-HU" altLang="hu-HU" sz="2000" dirty="0">
                <a:solidFill>
                  <a:schemeClr val="accent2"/>
                </a:solidFill>
              </a:rPr>
            </a:br>
            <a:endParaRPr lang="hu-HU" altLang="hu-HU" sz="2000" dirty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8063" y="2852738"/>
            <a:ext cx="7308850" cy="3529012"/>
          </a:xfrm>
        </p:spPr>
        <p:txBody>
          <a:bodyPr/>
          <a:lstStyle/>
          <a:p>
            <a:pPr algn="l">
              <a:lnSpc>
                <a:spcPct val="80000"/>
              </a:lnSpc>
            </a:pPr>
            <a:endParaRPr lang="hu-HU" altLang="hu-HU" sz="20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b="1" dirty="0" smtClean="0">
                <a:solidFill>
                  <a:schemeClr val="accent2"/>
                </a:solidFill>
              </a:rPr>
              <a:t>A kulturális intelligencia, mérése és befolyásoló faktorai</a:t>
            </a:r>
            <a:endParaRPr lang="hu-HU" altLang="hu-HU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hu-HU" altLang="hu-HU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hu-HU" altLang="hu-HU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000" dirty="0">
                <a:solidFill>
                  <a:schemeClr val="accent2"/>
                </a:solidFill>
              </a:rPr>
              <a:t>Garamvölgyi Judit</a:t>
            </a:r>
          </a:p>
          <a:p>
            <a:pPr>
              <a:lnSpc>
                <a:spcPct val="80000"/>
              </a:lnSpc>
            </a:pPr>
            <a:r>
              <a:rPr lang="hu-HU" altLang="hu-HU" sz="2000" dirty="0">
                <a:solidFill>
                  <a:schemeClr val="accent2"/>
                </a:solidFill>
              </a:rPr>
              <a:t>Gödöllő </a:t>
            </a:r>
          </a:p>
          <a:p>
            <a:pPr>
              <a:lnSpc>
                <a:spcPct val="80000"/>
              </a:lnSpc>
            </a:pPr>
            <a:r>
              <a:rPr lang="hu-HU" altLang="hu-HU" sz="2000" dirty="0" smtClean="0">
                <a:solidFill>
                  <a:schemeClr val="accent2"/>
                </a:solidFill>
              </a:rPr>
              <a:t>2015</a:t>
            </a:r>
            <a:endParaRPr lang="hu-HU" altLang="hu-HU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hu-HU" altLang="hu-HU" b="1" dirty="0">
              <a:solidFill>
                <a:schemeClr val="accent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4868863"/>
            <a:ext cx="9144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altLang="hu-HU" b="0" dirty="0">
              <a:solidFill>
                <a:schemeClr val="accent2"/>
              </a:solidFill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2249487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0112" y="-186824"/>
            <a:ext cx="8229600" cy="1143000"/>
          </a:xfrm>
        </p:spPr>
        <p:txBody>
          <a:bodyPr/>
          <a:lstStyle/>
          <a:p>
            <a:r>
              <a:rPr lang="hu-HU" altLang="hu-HU" dirty="0" smtClean="0">
                <a:solidFill>
                  <a:schemeClr val="accent2"/>
                </a:solidFill>
              </a:rPr>
              <a:t>Eredmények</a:t>
            </a:r>
            <a:r>
              <a:rPr lang="hu-HU" altLang="hu-HU" dirty="0" smtClean="0"/>
              <a:t> </a:t>
            </a:r>
            <a:endParaRPr lang="hu-HU" altLang="hu-HU" dirty="0"/>
          </a:p>
        </p:txBody>
      </p:sp>
      <p:sp>
        <p:nvSpPr>
          <p:cNvPr id="2" name="Téglalap 1"/>
          <p:cNvSpPr/>
          <p:nvPr/>
        </p:nvSpPr>
        <p:spPr>
          <a:xfrm>
            <a:off x="179512" y="155679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b="0" dirty="0" smtClean="0">
                <a:solidFill>
                  <a:schemeClr val="accent2"/>
                </a:solidFill>
              </a:rPr>
              <a:t> </a:t>
            </a:r>
            <a:endParaRPr lang="hu-HU" altLang="hu-HU" b="0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20481"/>
              </p:ext>
            </p:extLst>
          </p:nvPr>
        </p:nvGraphicFramePr>
        <p:xfrm>
          <a:off x="179512" y="1531566"/>
          <a:ext cx="6538380" cy="28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3" imgW="5766396" imgH="2498838" progId="Word.Document.12">
                  <p:embed/>
                </p:oleObj>
              </mc:Choice>
              <mc:Fallback>
                <p:oleObj name="Document" r:id="rId3" imgW="5766396" imgH="24988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531566"/>
                        <a:ext cx="6538380" cy="283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591914"/>
              </p:ext>
            </p:extLst>
          </p:nvPr>
        </p:nvGraphicFramePr>
        <p:xfrm>
          <a:off x="2354100" y="4437112"/>
          <a:ext cx="6538380" cy="28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5" imgW="5766396" imgH="2498838" progId="Word.Document.12">
                  <p:embed/>
                </p:oleObj>
              </mc:Choice>
              <mc:Fallback>
                <p:oleObj name="Document" r:id="rId5" imgW="5766396" imgH="24988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54100" y="4437112"/>
                        <a:ext cx="6538380" cy="283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79512" y="1124744"/>
            <a:ext cx="683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Legmagasabb átlagkülönbségek vizsgálati faktoronként</a:t>
            </a:r>
          </a:p>
        </p:txBody>
      </p:sp>
      <p:sp>
        <p:nvSpPr>
          <p:cNvPr id="18" name="Téglalap 17"/>
          <p:cNvSpPr/>
          <p:nvPr/>
        </p:nvSpPr>
        <p:spPr>
          <a:xfrm>
            <a:off x="2344328" y="3964994"/>
            <a:ext cx="683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Legmagasabb átlagkülönbségek CQ faktoronként</a:t>
            </a:r>
            <a:endParaRPr lang="hu-HU" sz="2000" b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75656" y="72581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altLang="hu-HU" sz="2000" b="0" dirty="0">
                <a:solidFill>
                  <a:schemeClr val="accent2"/>
                </a:solidFill>
              </a:rPr>
              <a:t> </a:t>
            </a:r>
            <a:r>
              <a:rPr lang="hu-HU" altLang="hu-HU" sz="2000" b="0" dirty="0" smtClean="0">
                <a:solidFill>
                  <a:schemeClr val="accent2"/>
                </a:solidFill>
              </a:rPr>
              <a:t>A kulturális intelligencia szintjét befolyásoló faktorok</a:t>
            </a:r>
            <a:endParaRPr lang="hu-H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Kutatás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Problémák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accent2"/>
                </a:solidFill>
              </a:rPr>
              <a:t>Minta </a:t>
            </a:r>
            <a:r>
              <a:rPr lang="hu-HU" dirty="0">
                <a:solidFill>
                  <a:schemeClr val="accent2"/>
                </a:solidFill>
              </a:rPr>
              <a:t>- reprezentativitás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accent2"/>
                </a:solidFill>
              </a:rPr>
              <a:t>Befolyásoló faktorok meghatározása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Eszközök - statisztika </a:t>
            </a:r>
            <a:r>
              <a:rPr lang="hu-HU" dirty="0">
                <a:solidFill>
                  <a:schemeClr val="accent2"/>
                </a:solidFill>
              </a:rPr>
              <a:t>(SPSS)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accent2"/>
                </a:solidFill>
              </a:rPr>
              <a:t>Korreláció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 err="1">
                <a:solidFill>
                  <a:schemeClr val="accent2"/>
                </a:solidFill>
              </a:rPr>
              <a:t>Szignifikancia</a:t>
            </a:r>
            <a:endParaRPr lang="hu-HU" dirty="0">
              <a:solidFill>
                <a:schemeClr val="accent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accent2"/>
                </a:solidFill>
              </a:rPr>
              <a:t>Átlagok</a:t>
            </a:r>
          </a:p>
          <a:p>
            <a:pPr>
              <a:buFont typeface="Courier New" panose="02070309020205020404" pitchFamily="49" charset="0"/>
              <a:buChar char="o"/>
            </a:pPr>
            <a:endParaRPr lang="hu-HU" dirty="0" smtClean="0">
              <a:solidFill>
                <a:schemeClr val="accent2"/>
              </a:solidFill>
            </a:endParaRPr>
          </a:p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 smtClean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908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Összefoglalás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>
              <a:solidFill>
                <a:schemeClr val="accent2"/>
              </a:solidFill>
            </a:endParaRPr>
          </a:p>
          <a:p>
            <a:r>
              <a:rPr lang="hu-HU" dirty="0" smtClean="0">
                <a:solidFill>
                  <a:schemeClr val="accent2"/>
                </a:solidFill>
              </a:rPr>
              <a:t>Kulturális intelligencia </a:t>
            </a:r>
            <a:r>
              <a:rPr lang="hu-HU" dirty="0" smtClean="0">
                <a:solidFill>
                  <a:schemeClr val="accent2"/>
                </a:solidFill>
              </a:rPr>
              <a:t>fontossága </a:t>
            </a:r>
            <a:endParaRPr lang="hu-HU" dirty="0" smtClean="0">
              <a:solidFill>
                <a:schemeClr val="accent2"/>
              </a:solidFill>
            </a:endParaRPr>
          </a:p>
          <a:p>
            <a:r>
              <a:rPr lang="hu-HU" dirty="0" smtClean="0">
                <a:solidFill>
                  <a:schemeClr val="accent2"/>
                </a:solidFill>
              </a:rPr>
              <a:t>Fejlesztési lehetőségek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Lehetséges kutatási irányok</a:t>
            </a:r>
          </a:p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 smtClean="0">
              <a:solidFill>
                <a:schemeClr val="accent2"/>
              </a:solidFill>
            </a:endParaRPr>
          </a:p>
          <a:p>
            <a:endParaRPr lang="hu-H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hu-HU" sz="4400" dirty="0" smtClean="0">
                <a:solidFill>
                  <a:schemeClr val="accent2"/>
                </a:solidFill>
              </a:rPr>
              <a:t>Köszönöm szépen a figyelmet!</a:t>
            </a:r>
            <a:endParaRPr lang="hu-HU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Tartalom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Kulturális intelligencia bemutatása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Mérési lehetőségek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Kutatás 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Eredmények bemutatása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Vizsgálat eszközei</a:t>
            </a:r>
          </a:p>
          <a:p>
            <a:r>
              <a:rPr lang="hu-HU" dirty="0" smtClean="0">
                <a:solidFill>
                  <a:schemeClr val="accent2"/>
                </a:solidFill>
              </a:rPr>
              <a:t>Problémák</a:t>
            </a:r>
            <a:endParaRPr lang="hu-HU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chemeClr val="accent2"/>
              </a:solidFill>
            </a:endParaRPr>
          </a:p>
          <a:p>
            <a:endParaRPr lang="hu-H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Kulturális intelligencia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33591" y="1511786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hu-HU" sz="2400" dirty="0">
                <a:solidFill>
                  <a:schemeClr val="accent2"/>
                </a:solidFill>
                <a:latin typeface="+mn-lt"/>
                <a:cs typeface="+mn-cs"/>
              </a:rPr>
              <a:t>„</a:t>
            </a:r>
            <a:r>
              <a:rPr lang="hu-HU" sz="2000" dirty="0">
                <a:solidFill>
                  <a:schemeClr val="accent2"/>
                </a:solidFill>
                <a:latin typeface="+mn-lt"/>
                <a:cs typeface="+mn-cs"/>
              </a:rPr>
              <a:t>Egyéni képesség különböző kulturális helyzetekben való hatékony működésre és irányításra”. </a:t>
            </a:r>
            <a:r>
              <a:rPr lang="hu-HU" sz="2000" dirty="0" smtClean="0">
                <a:solidFill>
                  <a:schemeClr val="accent2"/>
                </a:solidFill>
                <a:latin typeface="+mn-lt"/>
                <a:cs typeface="+mn-cs"/>
              </a:rPr>
              <a:t>(Soon Ang </a:t>
            </a:r>
            <a:r>
              <a:rPr lang="hu-HU" sz="2000" dirty="0">
                <a:solidFill>
                  <a:schemeClr val="accent2"/>
                </a:solidFill>
                <a:latin typeface="+mn-lt"/>
                <a:cs typeface="+mn-cs"/>
              </a:rPr>
              <a:t>&amp; </a:t>
            </a:r>
            <a:r>
              <a:rPr lang="hu-HU" sz="2000" dirty="0" smtClean="0">
                <a:solidFill>
                  <a:schemeClr val="accent2"/>
                </a:solidFill>
                <a:latin typeface="+mn-lt"/>
                <a:cs typeface="+mn-cs"/>
              </a:rPr>
              <a:t>Linn Van Dyne)</a:t>
            </a:r>
            <a:endParaRPr lang="hu-HU" sz="20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7452320" y="3012893"/>
            <a:ext cx="1512168" cy="2645429"/>
            <a:chOff x="7871103" y="2996952"/>
            <a:chExt cx="1043799" cy="1833700"/>
          </a:xfrm>
        </p:grpSpPr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71103" y="2996952"/>
              <a:ext cx="1003200" cy="1718400"/>
            </a:xfrm>
            <a:prstGeom prst="rect">
              <a:avLst/>
            </a:prstGeom>
          </p:spPr>
        </p:pic>
        <p:sp>
          <p:nvSpPr>
            <p:cNvPr id="7" name="Szövegdoboz 6"/>
            <p:cNvSpPr txBox="1"/>
            <p:nvPr/>
          </p:nvSpPr>
          <p:spPr>
            <a:xfrm>
              <a:off x="8122814" y="4713316"/>
              <a:ext cx="792088" cy="117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hu-HU" sz="500" b="0" dirty="0" smtClean="0"/>
                <a:t>globalbizleader.com</a:t>
              </a:r>
              <a:endParaRPr lang="hu-HU" b="0" dirty="0"/>
            </a:p>
          </p:txBody>
        </p:sp>
      </p:grpSp>
      <p:sp>
        <p:nvSpPr>
          <p:cNvPr id="8" name="Szövegdoboz 7"/>
          <p:cNvSpPr txBox="1"/>
          <p:nvPr/>
        </p:nvSpPr>
        <p:spPr>
          <a:xfrm>
            <a:off x="350663" y="2484367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0" dirty="0" smtClean="0">
                <a:solidFill>
                  <a:schemeClr val="accent2"/>
                </a:solidFill>
              </a:rPr>
              <a:t>Y2K - probléma az együttműködéssel.1997 kutatás Soon Ang és Christopher Earley. Kulturális intelligencia, 2003.</a:t>
            </a:r>
            <a:endParaRPr lang="hu-HU" sz="2000" b="0" dirty="0">
              <a:solidFill>
                <a:schemeClr val="accent2"/>
              </a:solidFill>
            </a:endParaRP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60" y="3501077"/>
            <a:ext cx="6685090" cy="276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Kulturális intelligencia faktorai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solidFill>
                  <a:schemeClr val="accent2"/>
                </a:solidFill>
              </a:rPr>
              <a:t>Motivációs CQ</a:t>
            </a:r>
            <a:endParaRPr lang="hu-HU" sz="2400" b="1" dirty="0">
              <a:solidFill>
                <a:schemeClr val="accent2"/>
              </a:solidFill>
            </a:endParaRPr>
          </a:p>
          <a:p>
            <a:pPr marL="400050" lvl="1" indent="0" algn="just">
              <a:buNone/>
            </a:pPr>
            <a:r>
              <a:rPr lang="hu-HU" sz="2000" dirty="0">
                <a:solidFill>
                  <a:schemeClr val="accent2"/>
                </a:solidFill>
              </a:rPr>
              <a:t>Figyelem és energia szentelése arra, hogy megismerjük és megtanuljuk, hogyan kell viselkedni olyan helyzetekben, amikor különböző kultúrák találkoznak. (Ang &amp; Van Dyne, 2007)</a:t>
            </a:r>
            <a:r>
              <a:rPr lang="hu-HU" sz="2000" dirty="0" smtClean="0">
                <a:solidFill>
                  <a:schemeClr val="accent2"/>
                </a:solidFill>
              </a:rPr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Aldimenziói</a:t>
            </a:r>
            <a:r>
              <a:rPr lang="hu-HU" sz="2000" dirty="0">
                <a:solidFill>
                  <a:schemeClr val="accent2"/>
                </a:solidFill>
              </a:rPr>
              <a:t>: belső érdeklődés, külső érdeklődés, hatékony </a:t>
            </a:r>
            <a:r>
              <a:rPr lang="hu-HU" sz="2000" dirty="0" smtClean="0">
                <a:solidFill>
                  <a:schemeClr val="accent2"/>
                </a:solidFill>
              </a:rPr>
              <a:t>beilleszkedés </a:t>
            </a:r>
            <a:r>
              <a:rPr lang="hu-HU" sz="2000" dirty="0">
                <a:solidFill>
                  <a:schemeClr val="accent2"/>
                </a:solidFill>
              </a:rPr>
              <a:t>(Van Dyne et </a:t>
            </a:r>
            <a:r>
              <a:rPr lang="hu-HU" sz="2000" dirty="0" err="1">
                <a:solidFill>
                  <a:schemeClr val="accent2"/>
                </a:solidFill>
              </a:rPr>
              <a:t>al</a:t>
            </a:r>
            <a:r>
              <a:rPr lang="hu-HU" sz="2000" dirty="0">
                <a:solidFill>
                  <a:schemeClr val="accent2"/>
                </a:solidFill>
              </a:rPr>
              <a:t>., 2011</a:t>
            </a:r>
            <a:r>
              <a:rPr lang="hu-HU" sz="2000" dirty="0" smtClean="0">
                <a:solidFill>
                  <a:schemeClr val="accent2"/>
                </a:solidFill>
              </a:rPr>
              <a:t>).</a:t>
            </a:r>
            <a:endParaRPr lang="hu-HU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accent2"/>
                </a:solidFill>
              </a:rPr>
              <a:t>Kognitív CQ</a:t>
            </a:r>
            <a:endParaRPr lang="hu-HU" sz="2400" b="1" dirty="0">
              <a:solidFill>
                <a:schemeClr val="accent2"/>
              </a:solidFill>
            </a:endParaRPr>
          </a:p>
          <a:p>
            <a:pPr marL="400050" lvl="1" indent="0" algn="just">
              <a:buNone/>
            </a:pPr>
            <a:r>
              <a:rPr lang="hu-HU" sz="2000" dirty="0">
                <a:solidFill>
                  <a:schemeClr val="accent2"/>
                </a:solidFill>
              </a:rPr>
              <a:t>Más kultúrák normáinak, szokásainak, konvencióinak ismerete, melyet a tanulmányaink és személyes tapasztalataink során szereztünk. (Ang &amp; Van Dyne, 2007) </a:t>
            </a:r>
            <a:r>
              <a:rPr lang="hu-HU" sz="2000" dirty="0" err="1" smtClean="0">
                <a:solidFill>
                  <a:schemeClr val="accent2"/>
                </a:solidFill>
              </a:rPr>
              <a:t>Aldimenziói</a:t>
            </a:r>
            <a:r>
              <a:rPr lang="hu-HU" sz="2000" dirty="0">
                <a:solidFill>
                  <a:schemeClr val="accent2"/>
                </a:solidFill>
              </a:rPr>
              <a:t>: általános kulturális tudás, specifikus kulturális </a:t>
            </a:r>
            <a:r>
              <a:rPr lang="hu-HU" sz="2000" dirty="0" smtClean="0">
                <a:solidFill>
                  <a:schemeClr val="accent2"/>
                </a:solidFill>
              </a:rPr>
              <a:t>tudás </a:t>
            </a:r>
            <a:r>
              <a:rPr lang="hu-HU" sz="2000" dirty="0">
                <a:solidFill>
                  <a:schemeClr val="accent2"/>
                </a:solidFill>
              </a:rPr>
              <a:t>(Van Dyne et </a:t>
            </a:r>
            <a:r>
              <a:rPr lang="hu-HU" sz="2000" dirty="0" err="1">
                <a:solidFill>
                  <a:schemeClr val="accent2"/>
                </a:solidFill>
              </a:rPr>
              <a:t>al</a:t>
            </a:r>
            <a:r>
              <a:rPr lang="hu-HU" sz="2000" dirty="0">
                <a:solidFill>
                  <a:schemeClr val="accent2"/>
                </a:solidFill>
              </a:rPr>
              <a:t>., 2011</a:t>
            </a:r>
            <a:r>
              <a:rPr lang="hu-HU" sz="2000" dirty="0" smtClean="0">
                <a:solidFill>
                  <a:schemeClr val="accent2"/>
                </a:solidFill>
              </a:rPr>
              <a:t>).</a:t>
            </a:r>
            <a:endParaRPr lang="hu-H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accent2"/>
                </a:solidFill>
              </a:rPr>
              <a:t>Kulturális intelligencia faktorai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solidFill>
                  <a:schemeClr val="accent2"/>
                </a:solidFill>
              </a:rPr>
              <a:t>Metakognitív CQ</a:t>
            </a:r>
            <a:endParaRPr lang="hu-HU" sz="2400" b="1" dirty="0">
              <a:solidFill>
                <a:schemeClr val="accent2"/>
              </a:solidFill>
            </a:endParaRPr>
          </a:p>
          <a:p>
            <a:pPr marL="400050" lvl="1" indent="0" algn="just">
              <a:buNone/>
            </a:pPr>
            <a:r>
              <a:rPr lang="hu-HU" sz="2000" dirty="0">
                <a:solidFill>
                  <a:schemeClr val="accent2"/>
                </a:solidFill>
              </a:rPr>
              <a:t>Az egyén kultúrák közötti kapcsolatok során jellemző kulturális tudatosság szintje. (Ang &amp; Van Dyne, 2007) </a:t>
            </a:r>
            <a:r>
              <a:rPr lang="hu-HU" sz="2000" dirty="0" err="1" smtClean="0">
                <a:solidFill>
                  <a:schemeClr val="accent2"/>
                </a:solidFill>
              </a:rPr>
              <a:t>Aldimenziói</a:t>
            </a:r>
            <a:r>
              <a:rPr lang="hu-HU" sz="2000" dirty="0">
                <a:solidFill>
                  <a:schemeClr val="accent2"/>
                </a:solidFill>
              </a:rPr>
              <a:t>: tervezés, tudatosság, </a:t>
            </a:r>
            <a:r>
              <a:rPr lang="hu-HU" sz="2000" dirty="0" smtClean="0">
                <a:solidFill>
                  <a:schemeClr val="accent2"/>
                </a:solidFill>
              </a:rPr>
              <a:t>ellenőrzés </a:t>
            </a:r>
            <a:r>
              <a:rPr lang="hu-HU" sz="2000" dirty="0">
                <a:solidFill>
                  <a:schemeClr val="accent2"/>
                </a:solidFill>
              </a:rPr>
              <a:t>(Van Dyne et </a:t>
            </a:r>
            <a:r>
              <a:rPr lang="hu-HU" sz="2000" dirty="0" err="1">
                <a:solidFill>
                  <a:schemeClr val="accent2"/>
                </a:solidFill>
              </a:rPr>
              <a:t>al</a:t>
            </a:r>
            <a:r>
              <a:rPr lang="hu-HU" sz="2000" dirty="0">
                <a:solidFill>
                  <a:schemeClr val="accent2"/>
                </a:solidFill>
              </a:rPr>
              <a:t>., 2011</a:t>
            </a:r>
            <a:r>
              <a:rPr lang="hu-HU" sz="2000" dirty="0" smtClean="0">
                <a:solidFill>
                  <a:schemeClr val="accent2"/>
                </a:solidFill>
              </a:rPr>
              <a:t>).</a:t>
            </a:r>
            <a:endParaRPr lang="hu-HU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accent2"/>
                </a:solidFill>
              </a:rPr>
              <a:t>Viselkedési CQ</a:t>
            </a:r>
            <a:endParaRPr lang="hu-HU" sz="2400" b="1" dirty="0">
              <a:solidFill>
                <a:schemeClr val="accent2"/>
              </a:solidFill>
            </a:endParaRPr>
          </a:p>
          <a:p>
            <a:pPr marL="400050" lvl="1" indent="0" algn="just">
              <a:buNone/>
            </a:pPr>
            <a:r>
              <a:rPr lang="hu-HU" sz="2000" dirty="0">
                <a:solidFill>
                  <a:schemeClr val="accent2"/>
                </a:solidFill>
              </a:rPr>
              <a:t>Képesség arra, hogy megfelelő verbális és nem-verbális eszközöket használjunk más kultúrából származó emberekkel való találkozáskor. </a:t>
            </a:r>
            <a:r>
              <a:rPr lang="hu-HU" sz="2000" dirty="0" smtClean="0">
                <a:solidFill>
                  <a:schemeClr val="accent2"/>
                </a:solidFill>
              </a:rPr>
              <a:t>(</a:t>
            </a:r>
            <a:r>
              <a:rPr lang="hu-HU" sz="2000" dirty="0">
                <a:solidFill>
                  <a:schemeClr val="accent2"/>
                </a:solidFill>
              </a:rPr>
              <a:t>Ang &amp; Van Dyne, 2007) </a:t>
            </a:r>
            <a:r>
              <a:rPr lang="hu-HU" sz="2000" dirty="0" err="1">
                <a:solidFill>
                  <a:schemeClr val="accent2"/>
                </a:solidFill>
              </a:rPr>
              <a:t>Aldimenziói</a:t>
            </a:r>
            <a:r>
              <a:rPr lang="hu-HU" sz="2000" dirty="0">
                <a:solidFill>
                  <a:schemeClr val="accent2"/>
                </a:solidFill>
              </a:rPr>
              <a:t>: Verbális viselkedés, nem-verbális viselkedés, beszédmód (Van Dyne et </a:t>
            </a:r>
            <a:r>
              <a:rPr lang="hu-HU" sz="2000" dirty="0" err="1">
                <a:solidFill>
                  <a:schemeClr val="accent2"/>
                </a:solidFill>
              </a:rPr>
              <a:t>al</a:t>
            </a:r>
            <a:r>
              <a:rPr lang="hu-HU" sz="2000" dirty="0">
                <a:solidFill>
                  <a:schemeClr val="accent2"/>
                </a:solidFill>
              </a:rPr>
              <a:t>., 2011</a:t>
            </a:r>
            <a:r>
              <a:rPr lang="hu-HU" sz="2000" dirty="0" smtClean="0">
                <a:solidFill>
                  <a:schemeClr val="accent2"/>
                </a:solidFill>
              </a:rPr>
              <a:t>).</a:t>
            </a:r>
            <a:endParaRPr lang="hu-H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accent2"/>
                </a:solidFill>
              </a:rPr>
              <a:t>Személyek jellemzői magas CQ faktor értékkel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656730"/>
              </p:ext>
            </p:extLst>
          </p:nvPr>
        </p:nvGraphicFramePr>
        <p:xfrm>
          <a:off x="457200" y="1844824"/>
          <a:ext cx="8229600" cy="4328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7400"/>
                <a:gridCol w="2057400"/>
                <a:gridCol w="2057400"/>
                <a:gridCol w="2057400"/>
              </a:tblGrid>
              <a:tr h="2940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Motivációs</a:t>
                      </a:r>
                      <a:endParaRPr lang="hu-HU" sz="2400" dirty="0">
                        <a:solidFill>
                          <a:schemeClr val="accent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Kognitív</a:t>
                      </a:r>
                      <a:endParaRPr lang="hu-HU" sz="2400">
                        <a:solidFill>
                          <a:schemeClr val="accent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Metakognitív</a:t>
                      </a:r>
                      <a:endParaRPr lang="hu-HU" sz="2400">
                        <a:solidFill>
                          <a:schemeClr val="accent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Viselkedési</a:t>
                      </a:r>
                      <a:endParaRPr lang="hu-HU" sz="2400" dirty="0">
                        <a:solidFill>
                          <a:schemeClr val="accent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Ösztönös kulturális érdeklődésükből fakadóan figyelmet szentelnek és energiát fordítanak kultúra-közi helyzetekre.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Kifinomult mentális térképpel rendelkeznek kultúrákról, kulturális környezetről és arról, hogy a személyek hogyan illeszkednek a kulturális kontextusba.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Tudatosan tisztában vannak a különböző társadalmak kulturális preferenciáival és normáival a kapcsolat előtt és a során.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Rugalmasak az interkulturális kapcsolataik során és viselkedésüket úgy igazítják, hogy másokat megnyugtasson és megkönnyítse a hatékony interakciót.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6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Mérési lehetőségek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dirty="0" smtClean="0">
                <a:solidFill>
                  <a:schemeClr val="accent2"/>
                </a:solidFill>
              </a:rPr>
              <a:t>CQS – 7-es skálán, faktoronként csoportosított kérdések </a:t>
            </a:r>
            <a:r>
              <a:rPr lang="hu-HU" sz="2000" dirty="0" err="1">
                <a:solidFill>
                  <a:schemeClr val="accent2"/>
                </a:solidFill>
              </a:rPr>
              <a:t>www.culturalq.com</a:t>
            </a:r>
            <a:endParaRPr lang="hu-HU" sz="2000" dirty="0" smtClean="0">
              <a:solidFill>
                <a:schemeClr val="accent2"/>
              </a:solidFill>
            </a:endParaRPr>
          </a:p>
          <a:p>
            <a:pPr algn="just"/>
            <a:r>
              <a:rPr lang="hu-HU" sz="2000" dirty="0" err="1" smtClean="0">
                <a:solidFill>
                  <a:schemeClr val="accent2"/>
                </a:solidFill>
              </a:rPr>
              <a:t>Self</a:t>
            </a:r>
            <a:r>
              <a:rPr lang="hu-HU" sz="2000" dirty="0" smtClean="0">
                <a:solidFill>
                  <a:schemeClr val="accent2"/>
                </a:solidFill>
              </a:rPr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Assesment</a:t>
            </a:r>
            <a:r>
              <a:rPr lang="hu-HU" sz="2000" dirty="0" smtClean="0">
                <a:solidFill>
                  <a:schemeClr val="accent2"/>
                </a:solidFill>
              </a:rPr>
              <a:t> of </a:t>
            </a:r>
            <a:r>
              <a:rPr lang="hu-HU" sz="2000" dirty="0" err="1" smtClean="0">
                <a:solidFill>
                  <a:schemeClr val="accent2"/>
                </a:solidFill>
              </a:rPr>
              <a:t>your</a:t>
            </a:r>
            <a:r>
              <a:rPr lang="hu-HU" sz="2000" dirty="0" smtClean="0">
                <a:solidFill>
                  <a:schemeClr val="accent2"/>
                </a:solidFill>
              </a:rPr>
              <a:t> CQ – kérdés párok közül választani a jobban jellemzőt, kiértékelésnél derül ki, melyik faktorra vonatkozik Van Dyne, L., &amp; Ang, S. (2006)</a:t>
            </a:r>
          </a:p>
          <a:p>
            <a:pPr algn="just"/>
            <a:r>
              <a:rPr lang="hu-HU" sz="2000" dirty="0" smtClean="0">
                <a:solidFill>
                  <a:schemeClr val="accent2"/>
                </a:solidFill>
              </a:rPr>
              <a:t>CQA (CQ </a:t>
            </a:r>
            <a:r>
              <a:rPr lang="hu-HU" sz="2000" dirty="0" err="1" smtClean="0">
                <a:solidFill>
                  <a:schemeClr val="accent2"/>
                </a:solidFill>
              </a:rPr>
              <a:t>Assessment</a:t>
            </a:r>
            <a:r>
              <a:rPr lang="hu-HU" sz="2000" dirty="0" smtClean="0">
                <a:solidFill>
                  <a:schemeClr val="accent2"/>
                </a:solidFill>
              </a:rPr>
              <a:t>) – 50 kérdés, nem csoportosított, 7-es </a:t>
            </a:r>
            <a:r>
              <a:rPr lang="hu-HU" sz="2000" dirty="0">
                <a:solidFill>
                  <a:schemeClr val="accent2"/>
                </a:solidFill>
              </a:rPr>
              <a:t>skálán </a:t>
            </a:r>
            <a:r>
              <a:rPr lang="hu-HU" sz="2000" dirty="0" smtClean="0">
                <a:hlinkClick r:id="rId2"/>
              </a:rPr>
              <a:t>http</a:t>
            </a:r>
            <a:r>
              <a:rPr lang="hu-HU" sz="2000" dirty="0">
                <a:hlinkClick r:id="rId2"/>
              </a:rPr>
              <a:t>://</a:t>
            </a:r>
            <a:r>
              <a:rPr lang="hu-HU" sz="2000" dirty="0" smtClean="0">
                <a:hlinkClick r:id="rId2"/>
              </a:rPr>
              <a:t>cq-portal.com/participant</a:t>
            </a:r>
            <a:r>
              <a:rPr lang="hu-HU" sz="2000" dirty="0" smtClean="0"/>
              <a:t> </a:t>
            </a:r>
            <a:r>
              <a:rPr lang="hu-HU" sz="2000" dirty="0" err="1" smtClean="0">
                <a:solidFill>
                  <a:schemeClr val="accent2"/>
                </a:solidFill>
              </a:rPr>
              <a:t>Livermoore</a:t>
            </a:r>
            <a:r>
              <a:rPr lang="hu-HU" sz="2000" dirty="0" smtClean="0">
                <a:solidFill>
                  <a:schemeClr val="accent2"/>
                </a:solidFill>
              </a:rPr>
              <a:t> (2011)</a:t>
            </a:r>
          </a:p>
          <a:p>
            <a:pPr marL="0" indent="0" algn="just">
              <a:buNone/>
            </a:pPr>
            <a:endParaRPr lang="hu-HU" sz="2000" dirty="0" smtClean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hu-HU" sz="2000" dirty="0" smtClean="0">
                <a:solidFill>
                  <a:schemeClr val="accent2"/>
                </a:solidFill>
              </a:rPr>
              <a:t>Az </a:t>
            </a:r>
            <a:r>
              <a:rPr lang="hu-HU" sz="2000" dirty="0">
                <a:solidFill>
                  <a:schemeClr val="accent2"/>
                </a:solidFill>
              </a:rPr>
              <a:t>eszközökkel megmérhetjük egy személy kulturális intelligenciájának fokát és ezzel előre jelezhetjük sikerességét és hatékonyságát multikulturális környezetben. Többek között a magas metakognitív és viselkedési CQ a teljesítményt, magas motivációs és viselkedési CQ pedig a beilleszkedést jelezheti előre. </a:t>
            </a:r>
            <a:endParaRPr lang="hu-HU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1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schemeClr val="accent2"/>
                </a:solidFill>
              </a:rPr>
              <a:t>A vizsgálat bemutatása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endParaRPr lang="hu-HU" altLang="hu-HU" dirty="0">
              <a:solidFill>
                <a:schemeClr val="accent2"/>
              </a:solidFill>
            </a:endParaRPr>
          </a:p>
          <a:p>
            <a:endParaRPr lang="hu-HU" altLang="hu-HU" dirty="0">
              <a:solidFill>
                <a:schemeClr val="accent2"/>
              </a:solidFill>
            </a:endParaRPr>
          </a:p>
          <a:p>
            <a:endParaRPr lang="hu-HU" altLang="hu-HU" dirty="0">
              <a:solidFill>
                <a:schemeClr val="accent2"/>
              </a:solidFill>
            </a:endParaRPr>
          </a:p>
          <a:p>
            <a:endParaRPr lang="hu-HU" altLang="hu-HU" dirty="0">
              <a:solidFill>
                <a:schemeClr val="accent2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7993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 b="0" dirty="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35183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hu-HU" sz="2000" b="0" dirty="0">
                <a:solidFill>
                  <a:schemeClr val="accent2"/>
                </a:solidFill>
              </a:rPr>
              <a:t>Az egyéni életút során szerzett interkulturális tapasztalatok hozzájárulnak a kulturális intelligencia magasabb értékéhez.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hu-HU" altLang="hu-HU" sz="2000" b="0" dirty="0" smtClean="0">
                <a:solidFill>
                  <a:schemeClr val="accent2"/>
                </a:solidFill>
              </a:rPr>
              <a:t>Angol és magyar nyelvű online kérdőív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hu-HU" altLang="hu-HU" sz="2000" b="0" dirty="0" smtClean="0">
                <a:solidFill>
                  <a:schemeClr val="accent2"/>
                </a:solidFill>
              </a:rPr>
              <a:t>3 rész: demográfia, multikulturális munkahely, önjellemzés, 53 kérdés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hu-HU" altLang="hu-HU" sz="2000" b="0" dirty="0" smtClean="0">
                <a:solidFill>
                  <a:schemeClr val="accent2"/>
                </a:solidFill>
              </a:rPr>
              <a:t>Internetes toborzás megosztással, megkötés nélkül, nem reprezentatív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hu-HU" altLang="hu-HU" sz="2000" b="0" dirty="0" smtClean="0">
                <a:solidFill>
                  <a:schemeClr val="accent2"/>
                </a:solidFill>
              </a:rPr>
              <a:t>Adatok feldolgozása SPSS, MS Excel, Google Forms</a:t>
            </a:r>
            <a:endParaRPr lang="hu-HU" altLang="hu-HU" sz="2000" b="0" dirty="0">
              <a:solidFill>
                <a:schemeClr val="accent2"/>
              </a:solidFill>
            </a:endParaRPr>
          </a:p>
          <a:p>
            <a:pPr lvl="8" algn="just">
              <a:spcBef>
                <a:spcPct val="50000"/>
              </a:spcBef>
              <a:buFontTx/>
              <a:buChar char="•"/>
            </a:pPr>
            <a:r>
              <a:rPr lang="hu-HU" altLang="hu-HU" sz="2000" b="0" dirty="0" smtClean="0">
                <a:solidFill>
                  <a:schemeClr val="accent2"/>
                </a:solidFill>
              </a:rPr>
              <a:t>  347 kitöltő; 42% férfi, 58% nő;     átlagéletkor 37 év; 75% magyar, 14% </a:t>
            </a:r>
            <a:r>
              <a:rPr lang="hu-HU" altLang="hu-HU" sz="2000" b="0" dirty="0">
                <a:solidFill>
                  <a:schemeClr val="accent2"/>
                </a:solidFill>
              </a:rPr>
              <a:t>angolszász</a:t>
            </a:r>
            <a:r>
              <a:rPr lang="hu-HU" altLang="hu-HU" sz="2000" b="0" dirty="0" smtClean="0">
                <a:solidFill>
                  <a:schemeClr val="accent2"/>
                </a:solidFill>
              </a:rPr>
              <a:t>, 	10% más nemzetiség</a:t>
            </a:r>
            <a:endParaRPr lang="hu-HU" altLang="hu-HU" sz="2000" b="0" dirty="0">
              <a:solidFill>
                <a:schemeClr val="accent2"/>
              </a:solidFill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hu-HU" altLang="hu-HU" sz="2000" b="0" dirty="0">
              <a:solidFill>
                <a:schemeClr val="accent2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428" y="4865712"/>
            <a:ext cx="32385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2"/>
                </a:solidFill>
              </a:rPr>
              <a:t>Vizsgált faktorok</a:t>
            </a:r>
            <a:endParaRPr lang="hu-HU" b="1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702" y="1800200"/>
            <a:ext cx="8712968" cy="4149080"/>
          </a:xfrm>
        </p:spPr>
        <p:txBody>
          <a:bodyPr numCol="2"/>
          <a:lstStyle/>
          <a:p>
            <a:pPr marL="0" indent="0"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Vizsgált befolyásoló faktorok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Munkatapasztalat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Végzettség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Nyelvtudás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Multikulturális tréning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Multikulturális munkahely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Külföldön élés</a:t>
            </a:r>
          </a:p>
          <a:p>
            <a:r>
              <a:rPr lang="hu-HU" sz="2000" dirty="0" smtClean="0">
                <a:solidFill>
                  <a:schemeClr val="accent2"/>
                </a:solidFill>
              </a:rPr>
              <a:t>Életkor</a:t>
            </a:r>
          </a:p>
          <a:p>
            <a:endParaRPr lang="hu-HU" sz="2000" dirty="0" smtClean="0">
              <a:solidFill>
                <a:schemeClr val="accent2"/>
              </a:solidFill>
            </a:endParaRPr>
          </a:p>
          <a:p>
            <a:endParaRPr lang="hu-HU" sz="2000" dirty="0" smtClean="0">
              <a:solidFill>
                <a:schemeClr val="accent2"/>
              </a:solidFill>
            </a:endParaRPr>
          </a:p>
          <a:p>
            <a:endParaRPr lang="hu-HU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Kulturális intelligencia faktorok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accent2"/>
                </a:solidFill>
              </a:rPr>
              <a:t>Motivációs CQ: </a:t>
            </a:r>
            <a:r>
              <a:rPr lang="hu-HU" sz="2000" dirty="0">
                <a:solidFill>
                  <a:schemeClr val="accent2"/>
                </a:solidFill>
              </a:rPr>
              <a:t>belső érdeklődés, külső érdeklődés, hatékony beilleszkedés </a:t>
            </a:r>
            <a:endParaRPr lang="hu-HU" sz="2000" dirty="0" smtClean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accent2"/>
                </a:solidFill>
              </a:rPr>
              <a:t>Kognitív CQ: </a:t>
            </a:r>
            <a:r>
              <a:rPr lang="hu-HU" sz="2000" dirty="0">
                <a:solidFill>
                  <a:schemeClr val="accent2"/>
                </a:solidFill>
              </a:rPr>
              <a:t>általános kulturális tudás, specifikus kulturális tudás </a:t>
            </a:r>
            <a:endParaRPr lang="hu-HU" sz="2000" dirty="0" smtClean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accent2"/>
                </a:solidFill>
              </a:rPr>
              <a:t>Metakognitív CQ: </a:t>
            </a:r>
            <a:r>
              <a:rPr lang="hu-HU" sz="2000" dirty="0">
                <a:solidFill>
                  <a:schemeClr val="accent2"/>
                </a:solidFill>
              </a:rPr>
              <a:t>tervezés, tudatosság, </a:t>
            </a:r>
            <a:r>
              <a:rPr lang="hu-HU" sz="2000" dirty="0" smtClean="0">
                <a:solidFill>
                  <a:schemeClr val="accent2"/>
                </a:solidFill>
              </a:rPr>
              <a:t>ellenőrzés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accent2"/>
                </a:solidFill>
              </a:rPr>
              <a:t>Viselkedési CQ: </a:t>
            </a:r>
            <a:r>
              <a:rPr lang="hu-HU" sz="2000" dirty="0">
                <a:solidFill>
                  <a:schemeClr val="accent2"/>
                </a:solidFill>
              </a:rPr>
              <a:t>Verbális viselkedés, nem-verbális viselkedés, beszédmód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348" y="2279139"/>
            <a:ext cx="447675" cy="43815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98" y="3205049"/>
            <a:ext cx="466725" cy="48577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298" y="3900956"/>
            <a:ext cx="485775" cy="4953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9773" y="4626841"/>
            <a:ext cx="47625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14709</TotalTime>
  <Words>614</Words>
  <Application>Microsoft Office PowerPoint</Application>
  <PresentationFormat>Diavetítés a képernyőre (4:3 oldalarány)</PresentationFormat>
  <Paragraphs>95</Paragraphs>
  <Slides>13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Courier New</vt:lpstr>
      <vt:lpstr>Times New Roman</vt:lpstr>
      <vt:lpstr>Alapértelmezett terv</vt:lpstr>
      <vt:lpstr>Document</vt:lpstr>
      <vt:lpstr>Szent István Egyetem Gazdaság- és Társadalomtudományi Kar </vt:lpstr>
      <vt:lpstr>Tartalom</vt:lpstr>
      <vt:lpstr>Kulturális intelligencia</vt:lpstr>
      <vt:lpstr>Kulturális intelligencia faktorai</vt:lpstr>
      <vt:lpstr>Kulturális intelligencia faktorai</vt:lpstr>
      <vt:lpstr>Személyek jellemzői magas CQ faktor értékkel</vt:lpstr>
      <vt:lpstr>Mérési lehetőségek</vt:lpstr>
      <vt:lpstr>A vizsgálat bemutatása</vt:lpstr>
      <vt:lpstr>Vizsgált faktorok</vt:lpstr>
      <vt:lpstr>Eredmények </vt:lpstr>
      <vt:lpstr>Kutatás</vt:lpstr>
      <vt:lpstr>Összefoglalás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Szent István Egyetem Gazdaság- és Társadalomtudományi Kar Társadalomtudományi Intézet Emberi Erőforrás (BA) alapszak</dc:title>
  <dc:creator>Garamvölgyi Judit</dc:creator>
  <cp:lastModifiedBy>Garamvölgyi Jutka</cp:lastModifiedBy>
  <cp:revision>106</cp:revision>
  <dcterms:created xsi:type="dcterms:W3CDTF">2011-11-09T12:03:29Z</dcterms:created>
  <dcterms:modified xsi:type="dcterms:W3CDTF">2015-05-11T12:49:31Z</dcterms:modified>
</cp:coreProperties>
</file>