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8" r:id="rId13"/>
    <p:sldId id="265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0390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932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698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513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687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669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5694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967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468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506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47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E4A2-99A9-4F33-B690-F03077E26927}" type="datetimeFigureOut">
              <a:rPr lang="hu-HU" smtClean="0"/>
              <a:t>2015.05.12.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85CCD-D4C0-4274-A050-4213802DFA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639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Integrálódik-e az EU?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Varga Zoltán</a:t>
            </a:r>
          </a:p>
          <a:p>
            <a:r>
              <a:rPr lang="hu-HU" dirty="0" smtClean="0"/>
              <a:t>SZIE-GTK GSZDI II. évfolyam</a:t>
            </a:r>
          </a:p>
          <a:p>
            <a:r>
              <a:rPr lang="hu-HU" dirty="0" smtClean="0"/>
              <a:t>Témavezető: Dr. Pitlik László</a:t>
            </a:r>
            <a:endParaRPr lang="hu-HU" dirty="0"/>
          </a:p>
        </p:txBody>
      </p:sp>
      <p:pic>
        <p:nvPicPr>
          <p:cNvPr id="1026" name="Picture 2" descr="http://tti.gtk.szie.hu/sites/default/files/logo_t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0"/>
            <a:ext cx="59150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://miau.gau.hu/myx-free/cont-rolling-ston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57800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72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903015"/>
            <a:ext cx="10515600" cy="1325563"/>
          </a:xfrm>
        </p:spPr>
        <p:txBody>
          <a:bodyPr/>
          <a:lstStyle/>
          <a:p>
            <a:pPr algn="ctr"/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228578"/>
            <a:ext cx="10515600" cy="3515649"/>
          </a:xfrm>
        </p:spPr>
        <p:txBody>
          <a:bodyPr/>
          <a:lstStyle/>
          <a:p>
            <a:r>
              <a:rPr lang="hu-HU" dirty="0" smtClean="0"/>
              <a:t>Legsikeresebbnek tűnő integrációs programok:</a:t>
            </a:r>
          </a:p>
          <a:p>
            <a:r>
              <a:rPr lang="hu-HU" dirty="0" smtClean="0"/>
              <a:t>Alkoholfogyasztás, női foglalkoztatottság (és női munkanélküliség)</a:t>
            </a:r>
          </a:p>
          <a:p>
            <a:r>
              <a:rPr lang="hu-HU" dirty="0" smtClean="0"/>
              <a:t>Legellentmondásosabbnak tűnő integrációs folyamat:</a:t>
            </a:r>
          </a:p>
          <a:p>
            <a:r>
              <a:rPr lang="hu-HU" dirty="0" smtClean="0"/>
              <a:t>Túlsúlyos emberek aránya</a:t>
            </a:r>
          </a:p>
          <a:p>
            <a:r>
              <a:rPr lang="hu-HU" dirty="0" smtClean="0"/>
              <a:t>-&gt; EU egészségkultúra </a:t>
            </a:r>
          </a:p>
          <a:p>
            <a:endParaRPr lang="hu-HU" dirty="0"/>
          </a:p>
        </p:txBody>
      </p:sp>
      <p:pic>
        <p:nvPicPr>
          <p:cNvPr id="4" name="Picture 2" descr="http://tti.gtk.szie.hu/sites/default/files/logo_t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0"/>
            <a:ext cx="59150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://miau.gau.hu/myx-free/cont-rolling-ston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5382833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951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90625"/>
            <a:ext cx="10515600" cy="1325563"/>
          </a:xfrm>
        </p:spPr>
        <p:txBody>
          <a:bodyPr/>
          <a:lstStyle/>
          <a:p>
            <a:pPr algn="ctr"/>
            <a:r>
              <a:rPr lang="hu-HU" dirty="0" smtClean="0"/>
              <a:t>Következtetések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2661313"/>
            <a:ext cx="10898875" cy="3515649"/>
          </a:xfrm>
        </p:spPr>
        <p:txBody>
          <a:bodyPr/>
          <a:lstStyle/>
          <a:p>
            <a:r>
              <a:rPr lang="hu-HU" dirty="0" smtClean="0"/>
              <a:t>Az integrációs folyamatok egy része beavatkozás nélkül is végbe mehet</a:t>
            </a:r>
          </a:p>
          <a:p>
            <a:endParaRPr lang="hu-HU" dirty="0" smtClean="0"/>
          </a:p>
          <a:p>
            <a:r>
              <a:rPr lang="hu-HU" dirty="0" smtClean="0"/>
              <a:t>Elkülöníthetőek a sikeresnek és kevésbé sikeresnek tűnő folyamatok</a:t>
            </a:r>
          </a:p>
          <a:p>
            <a:endParaRPr lang="hu-HU" dirty="0" smtClean="0"/>
          </a:p>
          <a:p>
            <a:r>
              <a:rPr lang="hu-HU" dirty="0" smtClean="0"/>
              <a:t>A kísérlet elvégezhető gazdasági integrációra is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Picture 2" descr="http://tti.gtk.szie.hu/sites/default/files/logo_t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0"/>
            <a:ext cx="59150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://miau.gau.hu/myx-free/cont-rolling-ston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5382833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051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5412" y="2780779"/>
            <a:ext cx="10515600" cy="1325563"/>
          </a:xfrm>
        </p:spPr>
        <p:txBody>
          <a:bodyPr/>
          <a:lstStyle/>
          <a:p>
            <a:pPr algn="ctr"/>
            <a:r>
              <a:rPr lang="hu-HU" dirty="0" smtClean="0"/>
              <a:t>Alternatívák?</a:t>
            </a:r>
            <a:endParaRPr lang="hu-HU" dirty="0"/>
          </a:p>
        </p:txBody>
      </p:sp>
      <p:pic>
        <p:nvPicPr>
          <p:cNvPr id="4" name="Picture 2" descr="http://tti.gtk.szie.hu/sites/default/files/logo_t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0"/>
            <a:ext cx="59150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://miau.gau.hu/myx-free/cont-rolling-ston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5382833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856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15621" y="2623947"/>
            <a:ext cx="10515600" cy="1325563"/>
          </a:xfrm>
        </p:spPr>
        <p:txBody>
          <a:bodyPr/>
          <a:lstStyle/>
          <a:p>
            <a:pPr algn="ctr"/>
            <a:r>
              <a:rPr lang="hu-HU" dirty="0" smtClean="0"/>
              <a:t>Köszönöm a megtisztelő figyelmet!</a:t>
            </a:r>
            <a:endParaRPr lang="hu-HU" dirty="0"/>
          </a:p>
        </p:txBody>
      </p:sp>
      <p:pic>
        <p:nvPicPr>
          <p:cNvPr id="4" name="Picture 2" descr="http://tti.gtk.szie.hu/sites/default/files/logo_t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0"/>
            <a:ext cx="59150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://miau.gau.hu/myx-free/cont-rolling-ston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5382833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154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90625"/>
            <a:ext cx="10515600" cy="1325563"/>
          </a:xfrm>
        </p:spPr>
        <p:txBody>
          <a:bodyPr/>
          <a:lstStyle/>
          <a:p>
            <a:pPr algn="ctr"/>
            <a:r>
              <a:rPr lang="hu-HU" dirty="0" smtClean="0"/>
              <a:t>Mérhető-e a kulturális integráció?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661313"/>
            <a:ext cx="10515600" cy="3515649"/>
          </a:xfrm>
        </p:spPr>
        <p:txBody>
          <a:bodyPr/>
          <a:lstStyle/>
          <a:p>
            <a:r>
              <a:rPr lang="hu-HU" dirty="0" smtClean="0"/>
              <a:t>Publikus adatokból</a:t>
            </a:r>
          </a:p>
          <a:p>
            <a:endParaRPr lang="hu-HU" dirty="0" smtClean="0"/>
          </a:p>
          <a:p>
            <a:r>
              <a:rPr lang="hu-HU" dirty="0" smtClean="0"/>
              <a:t>Algoritmizáltan</a:t>
            </a:r>
          </a:p>
          <a:p>
            <a:endParaRPr lang="hu-HU" dirty="0" smtClean="0"/>
          </a:p>
          <a:p>
            <a:r>
              <a:rPr lang="hu-HU" dirty="0" smtClean="0"/>
              <a:t>-&gt; döntéstámogató rendszer kialakítható-e</a:t>
            </a:r>
          </a:p>
          <a:p>
            <a:endParaRPr lang="hu-HU" dirty="0"/>
          </a:p>
        </p:txBody>
      </p:sp>
      <p:pic>
        <p:nvPicPr>
          <p:cNvPr id="4" name="Picture 2" descr="http://tti.gtk.szie.hu/sites/default/files/logo_t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0"/>
            <a:ext cx="59150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://miau.gau.hu/myx-free/cont-rolling-ston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5382833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015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90625"/>
            <a:ext cx="10515600" cy="1325563"/>
          </a:xfrm>
        </p:spPr>
        <p:txBody>
          <a:bodyPr/>
          <a:lstStyle/>
          <a:p>
            <a:pPr algn="ctr"/>
            <a:r>
              <a:rPr lang="hu-HU" dirty="0" smtClean="0"/>
              <a:t>Európa a XIX-XX. </a:t>
            </a:r>
            <a:r>
              <a:rPr lang="hu-HU" dirty="0"/>
              <a:t>s</a:t>
            </a:r>
            <a:r>
              <a:rPr lang="hu-HU" dirty="0" smtClean="0"/>
              <a:t>zázad előtt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661313"/>
            <a:ext cx="10515600" cy="3515649"/>
          </a:xfrm>
        </p:spPr>
        <p:txBody>
          <a:bodyPr/>
          <a:lstStyle/>
          <a:p>
            <a:r>
              <a:rPr lang="hu-HU" dirty="0" smtClean="0"/>
              <a:t>Nincsenek (mai értelemben vett) határok</a:t>
            </a:r>
          </a:p>
          <a:p>
            <a:endParaRPr lang="hu-HU" dirty="0" smtClean="0"/>
          </a:p>
          <a:p>
            <a:r>
              <a:rPr lang="hu-HU" dirty="0" smtClean="0"/>
              <a:t>Vallási sokszínűség a kereszténységen belül</a:t>
            </a:r>
          </a:p>
          <a:p>
            <a:endParaRPr lang="hu-HU" dirty="0"/>
          </a:p>
          <a:p>
            <a:r>
              <a:rPr lang="hu-HU" dirty="0" smtClean="0"/>
              <a:t>Azonos, közel azonos ünnepek, szokások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Picture 2" descr="http://tti.gtk.szie.hu/sites/default/files/logo_t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0"/>
            <a:ext cx="59150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://miau.gau.hu/myx-free/cont-rolling-ston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5382833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856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90625"/>
            <a:ext cx="10515600" cy="1325563"/>
          </a:xfrm>
        </p:spPr>
        <p:txBody>
          <a:bodyPr/>
          <a:lstStyle/>
          <a:p>
            <a:pPr algn="ctr"/>
            <a:r>
              <a:rPr lang="hu-HU" dirty="0" smtClean="0"/>
              <a:t>Európa a XX. században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661313"/>
            <a:ext cx="10515600" cy="3515649"/>
          </a:xfrm>
        </p:spPr>
        <p:txBody>
          <a:bodyPr/>
          <a:lstStyle/>
          <a:p>
            <a:r>
              <a:rPr lang="hu-HU" dirty="0" smtClean="0"/>
              <a:t>Világháborúk</a:t>
            </a:r>
          </a:p>
          <a:p>
            <a:r>
              <a:rPr lang="hu-HU" dirty="0" smtClean="0"/>
              <a:t>A mai értelemben vett határok kialakulása</a:t>
            </a:r>
          </a:p>
          <a:p>
            <a:r>
              <a:rPr lang="hu-HU" dirty="0" smtClean="0"/>
              <a:t>Ideológiai kettéosztódás (Kelet-Nyugat)</a:t>
            </a:r>
          </a:p>
          <a:p>
            <a:r>
              <a:rPr lang="hu-HU" dirty="0" smtClean="0"/>
              <a:t>„Újraegységesülési” folyamat elindulása</a:t>
            </a:r>
            <a:endParaRPr lang="hu-HU" dirty="0"/>
          </a:p>
        </p:txBody>
      </p:sp>
      <p:pic>
        <p:nvPicPr>
          <p:cNvPr id="4" name="Picture 2" descr="http://tti.gtk.szie.hu/sites/default/files/logo_t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0"/>
            <a:ext cx="59150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://miau.gau.hu/myx-free/cont-rolling-ston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5382833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76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1084179"/>
            <a:ext cx="10515600" cy="1325563"/>
          </a:xfrm>
        </p:spPr>
        <p:txBody>
          <a:bodyPr/>
          <a:lstStyle/>
          <a:p>
            <a:pPr algn="ctr"/>
            <a:r>
              <a:rPr lang="hu-HU" dirty="0" smtClean="0"/>
              <a:t>Adatvagyon (OECD, UNESCO)</a:t>
            </a:r>
            <a:br>
              <a:rPr lang="hu-HU" dirty="0" smtClean="0"/>
            </a:br>
            <a:r>
              <a:rPr lang="hu-HU" sz="2400" dirty="0" smtClean="0"/>
              <a:t>1981-2012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914400" y="2409742"/>
            <a:ext cx="5181600" cy="3183104"/>
          </a:xfrm>
        </p:spPr>
        <p:txBody>
          <a:bodyPr/>
          <a:lstStyle/>
          <a:p>
            <a:r>
              <a:rPr lang="hu-HU" dirty="0" smtClean="0"/>
              <a:t>Alkoholfogyasztás</a:t>
            </a:r>
          </a:p>
          <a:p>
            <a:r>
              <a:rPr lang="hu-HU" dirty="0" smtClean="0"/>
              <a:t>Túlsúlyos emberek aránya</a:t>
            </a:r>
          </a:p>
          <a:p>
            <a:r>
              <a:rPr lang="hu-HU" dirty="0" smtClean="0"/>
              <a:t>Dohányzás</a:t>
            </a:r>
          </a:p>
          <a:p>
            <a:r>
              <a:rPr lang="hu-HU" dirty="0" smtClean="0"/>
              <a:t>K&amp;F emberek száma</a:t>
            </a:r>
          </a:p>
          <a:p>
            <a:r>
              <a:rPr lang="hu-HU" dirty="0" smtClean="0"/>
              <a:t>Szakszervezeti koncentráció</a:t>
            </a:r>
          </a:p>
          <a:p>
            <a:r>
              <a:rPr lang="hu-HU" dirty="0" smtClean="0"/>
              <a:t>Nők foglalkoztatottsága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6248400" y="2409742"/>
            <a:ext cx="5181600" cy="3183104"/>
          </a:xfrm>
        </p:spPr>
        <p:txBody>
          <a:bodyPr/>
          <a:lstStyle/>
          <a:p>
            <a:r>
              <a:rPr lang="hu-HU" dirty="0" smtClean="0"/>
              <a:t>Teljes munkaerő</a:t>
            </a:r>
          </a:p>
          <a:p>
            <a:r>
              <a:rPr lang="hu-HU" dirty="0" smtClean="0"/>
              <a:t>Munkanélküliség</a:t>
            </a:r>
          </a:p>
          <a:p>
            <a:r>
              <a:rPr lang="hu-HU" dirty="0" smtClean="0"/>
              <a:t>Női munkanélküliség</a:t>
            </a:r>
          </a:p>
          <a:p>
            <a:r>
              <a:rPr lang="hu-HU" dirty="0" smtClean="0"/>
              <a:t>Középfokú oktatásban résztvevők száma</a:t>
            </a:r>
          </a:p>
          <a:p>
            <a:r>
              <a:rPr lang="hu-HU" dirty="0" smtClean="0"/>
              <a:t>Oktatói személyzet</a:t>
            </a:r>
            <a:endParaRPr lang="hu-HU" dirty="0"/>
          </a:p>
        </p:txBody>
      </p:sp>
      <p:pic>
        <p:nvPicPr>
          <p:cNvPr id="4" name="Picture 2" descr="http://tti.gtk.szie.hu/sites/default/files/logo_t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0"/>
            <a:ext cx="59150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://miau.gau.hu/myx-free/cont-rolling-ston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5382833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359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90625"/>
            <a:ext cx="10515600" cy="1325563"/>
          </a:xfrm>
        </p:spPr>
        <p:txBody>
          <a:bodyPr/>
          <a:lstStyle/>
          <a:p>
            <a:pPr algn="ctr"/>
            <a:r>
              <a:rPr lang="hu-HU" dirty="0" smtClean="0"/>
              <a:t>Módszertan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661313"/>
            <a:ext cx="10515600" cy="3515649"/>
          </a:xfrm>
        </p:spPr>
        <p:txBody>
          <a:bodyPr/>
          <a:lstStyle/>
          <a:p>
            <a:r>
              <a:rPr lang="hu-HU" dirty="0" smtClean="0"/>
              <a:t>Szórás-modell + COCO</a:t>
            </a:r>
          </a:p>
          <a:p>
            <a:endParaRPr lang="hu-HU" dirty="0" smtClean="0"/>
          </a:p>
          <a:p>
            <a:r>
              <a:rPr lang="hu-HU" dirty="0" smtClean="0"/>
              <a:t>Átlag-modell + COCO</a:t>
            </a:r>
          </a:p>
          <a:p>
            <a:endParaRPr lang="hu-HU" dirty="0" smtClean="0"/>
          </a:p>
          <a:p>
            <a:r>
              <a:rPr lang="hu-HU" dirty="0" smtClean="0"/>
              <a:t>Távolság-modell + COCO</a:t>
            </a:r>
            <a:endParaRPr lang="hu-HU" dirty="0"/>
          </a:p>
        </p:txBody>
      </p:sp>
      <p:pic>
        <p:nvPicPr>
          <p:cNvPr id="4" name="Picture 2" descr="http://tti.gtk.szie.hu/sites/default/files/logo_t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0"/>
            <a:ext cx="59150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://miau.gau.hu/myx-free/cont-rolling-ston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7" y="5382833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83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851848" y="0"/>
            <a:ext cx="10515600" cy="1325563"/>
          </a:xfrm>
        </p:spPr>
        <p:txBody>
          <a:bodyPr/>
          <a:lstStyle/>
          <a:p>
            <a:pPr algn="ctr"/>
            <a:r>
              <a:rPr lang="hu-HU" dirty="0" smtClean="0"/>
              <a:t>Szórás-modell eredményei</a:t>
            </a:r>
            <a:endParaRPr lang="hu-HU" dirty="0"/>
          </a:p>
        </p:txBody>
      </p:sp>
      <p:graphicFrame>
        <p:nvGraphicFramePr>
          <p:cNvPr id="11" name="Tábláza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302619"/>
              </p:ext>
            </p:extLst>
          </p:nvPr>
        </p:nvGraphicFramePr>
        <p:xfrm>
          <a:off x="1063386" y="1145649"/>
          <a:ext cx="10304062" cy="5712351"/>
        </p:xfrm>
        <a:graphic>
          <a:graphicData uri="http://schemas.openxmlformats.org/drawingml/2006/table">
            <a:tbl>
              <a:tblPr firstRow="1" firstCol="1" bandRow="1"/>
              <a:tblGrid>
                <a:gridCol w="935743"/>
                <a:gridCol w="937299"/>
                <a:gridCol w="935743"/>
                <a:gridCol w="937299"/>
                <a:gridCol w="937299"/>
                <a:gridCol w="1041441"/>
                <a:gridCol w="831598"/>
                <a:gridCol w="937299"/>
                <a:gridCol w="935743"/>
                <a:gridCol w="937299"/>
                <a:gridCol w="937299"/>
              </a:tblGrid>
              <a:tr h="6020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Alkohol-fogyasztás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Túlsúlyos emberek aránya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Dohányzás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K&amp;F foglal-koztatottak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Szakszervezetek koncentráltsága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Nők foglalkoz-tatottsága a versenyszférában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Teljes munkaerő a lakosság arányában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Munka-nélküliség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Női munka-nélküliség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Középfokú oktatásban résztvevők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Oktatói személyzet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</a:tr>
              <a:tr h="11811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</a:tr>
              <a:tr h="1610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1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851848" y="0"/>
            <a:ext cx="10515600" cy="1079903"/>
          </a:xfrm>
        </p:spPr>
        <p:txBody>
          <a:bodyPr/>
          <a:lstStyle/>
          <a:p>
            <a:pPr algn="ctr"/>
            <a:r>
              <a:rPr lang="hu-HU" dirty="0" smtClean="0"/>
              <a:t>Átlag-modell eredményei</a:t>
            </a:r>
            <a:endParaRPr lang="hu-HU" dirty="0"/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06448"/>
              </p:ext>
            </p:extLst>
          </p:nvPr>
        </p:nvGraphicFramePr>
        <p:xfrm>
          <a:off x="1119115" y="955338"/>
          <a:ext cx="9935570" cy="5902662"/>
        </p:xfrm>
        <a:graphic>
          <a:graphicData uri="http://schemas.openxmlformats.org/drawingml/2006/table">
            <a:tbl>
              <a:tblPr firstRow="1" firstCol="1" bandRow="1"/>
              <a:tblGrid>
                <a:gridCol w="857720"/>
                <a:gridCol w="866077"/>
                <a:gridCol w="969397"/>
                <a:gridCol w="869875"/>
                <a:gridCol w="969397"/>
                <a:gridCol w="961041"/>
                <a:gridCol w="866077"/>
                <a:gridCol w="866077"/>
                <a:gridCol w="977755"/>
                <a:gridCol w="866077"/>
                <a:gridCol w="866077"/>
              </a:tblGrid>
              <a:tr h="617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Alkohol-fogyasztás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Túlsúlyos emberek aránya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Dohányzás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K&amp;F foglal-koztatottak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Szakszervezetek koncentráltsága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Nők foglalkoz-tatottsága a versenyszférában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Teljes munkaerő a lakosság arányában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Munka-nélküliség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Női munka-nélküliség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Középfokú oktatásban résztvevők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Oktatói személyzet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</a:tr>
              <a:tr h="1651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0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71" marR="3767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341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851848" y="0"/>
            <a:ext cx="10515600" cy="1325563"/>
          </a:xfrm>
        </p:spPr>
        <p:txBody>
          <a:bodyPr/>
          <a:lstStyle/>
          <a:p>
            <a:pPr algn="ctr"/>
            <a:r>
              <a:rPr lang="hu-HU" dirty="0" smtClean="0"/>
              <a:t>Távolság-modell eredményei</a:t>
            </a:r>
            <a:endParaRPr lang="hu-HU" dirty="0"/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94812"/>
              </p:ext>
            </p:extLst>
          </p:nvPr>
        </p:nvGraphicFramePr>
        <p:xfrm>
          <a:off x="851848" y="1078189"/>
          <a:ext cx="10025419" cy="5779811"/>
        </p:xfrm>
        <a:graphic>
          <a:graphicData uri="http://schemas.openxmlformats.org/drawingml/2006/table">
            <a:tbl>
              <a:tblPr firstRow="1" firstCol="1" bandRow="1"/>
              <a:tblGrid>
                <a:gridCol w="760767"/>
                <a:gridCol w="877807"/>
                <a:gridCol w="981757"/>
                <a:gridCol w="982529"/>
                <a:gridCol w="982529"/>
                <a:gridCol w="982529"/>
                <a:gridCol w="799267"/>
                <a:gridCol w="90794"/>
                <a:gridCol w="829297"/>
                <a:gridCol w="982529"/>
                <a:gridCol w="877807"/>
                <a:gridCol w="877807"/>
              </a:tblGrid>
              <a:tr h="554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Alkohol-fogyasztás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Túlsúlyos emberek aránya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Dohányzás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K&amp;F foglal-koztatottak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Szakszervezetek koncentráltsága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Nők foglalkoz-tatottsága a versenyszférában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Teljes munkaerő a lakosság arányában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Munka-nélküliség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Női munka-nélküliség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Középfokú oktatásban résztvevők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Oktatói személyzet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A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A7D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2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7F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7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273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B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2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B7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B7B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A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27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A72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</a:tr>
              <a:tr h="163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A6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11" marR="37911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44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1313</Words>
  <Application>Microsoft Office PowerPoint</Application>
  <PresentationFormat>Szélesvásznú</PresentationFormat>
  <Paragraphs>1145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Verdana</vt:lpstr>
      <vt:lpstr>Office-téma</vt:lpstr>
      <vt:lpstr>Integrálódik-e az EU?</vt:lpstr>
      <vt:lpstr>Mérhető-e a kulturális integráció?</vt:lpstr>
      <vt:lpstr>Európa a XIX-XX. század előtt</vt:lpstr>
      <vt:lpstr>Európa a XX. században</vt:lpstr>
      <vt:lpstr>Adatvagyon (OECD, UNESCO) 1981-2012</vt:lpstr>
      <vt:lpstr>Módszertan</vt:lpstr>
      <vt:lpstr>Szórás-modell eredményei</vt:lpstr>
      <vt:lpstr>Átlag-modell eredményei</vt:lpstr>
      <vt:lpstr>Távolság-modell eredményei</vt:lpstr>
      <vt:lpstr>Összefoglalás</vt:lpstr>
      <vt:lpstr>Következtetések</vt:lpstr>
      <vt:lpstr>Alternatívák?</vt:lpstr>
      <vt:lpstr>Köszönöm a megtisztelő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Integrálódik-e az EU?</dc:title>
  <dc:creator>Varga Zoltán</dc:creator>
  <cp:lastModifiedBy>Varga Zoltán</cp:lastModifiedBy>
  <cp:revision>11</cp:revision>
  <dcterms:created xsi:type="dcterms:W3CDTF">2015-05-07T21:22:34Z</dcterms:created>
  <dcterms:modified xsi:type="dcterms:W3CDTF">2015-05-12T05:20:51Z</dcterms:modified>
</cp:coreProperties>
</file>