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2E78-0588-4429-B7DC-04318D5F0ED7}" type="datetimeFigureOut">
              <a:rPr lang="hu-HU" smtClean="0"/>
              <a:t>2015.11.30.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E8FC-F75E-4924-A2DB-F98A3B7177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446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2E78-0588-4429-B7DC-04318D5F0ED7}" type="datetimeFigureOut">
              <a:rPr lang="hu-HU" smtClean="0"/>
              <a:t>2015.11.30.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E8FC-F75E-4924-A2DB-F98A3B7177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783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2E78-0588-4429-B7DC-04318D5F0ED7}" type="datetimeFigureOut">
              <a:rPr lang="hu-HU" smtClean="0"/>
              <a:t>2015.11.30.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E8FC-F75E-4924-A2DB-F98A3B7177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568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2E78-0588-4429-B7DC-04318D5F0ED7}" type="datetimeFigureOut">
              <a:rPr lang="hu-HU" smtClean="0"/>
              <a:t>2015.11.30.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E8FC-F75E-4924-A2DB-F98A3B7177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093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2E78-0588-4429-B7DC-04318D5F0ED7}" type="datetimeFigureOut">
              <a:rPr lang="hu-HU" smtClean="0"/>
              <a:t>2015.11.30.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E8FC-F75E-4924-A2DB-F98A3B7177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354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2E78-0588-4429-B7DC-04318D5F0ED7}" type="datetimeFigureOut">
              <a:rPr lang="hu-HU" smtClean="0"/>
              <a:t>2015.11.30.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E8FC-F75E-4924-A2DB-F98A3B7177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005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2E78-0588-4429-B7DC-04318D5F0ED7}" type="datetimeFigureOut">
              <a:rPr lang="hu-HU" smtClean="0"/>
              <a:t>2015.11.30.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E8FC-F75E-4924-A2DB-F98A3B7177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773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2E78-0588-4429-B7DC-04318D5F0ED7}" type="datetimeFigureOut">
              <a:rPr lang="hu-HU" smtClean="0"/>
              <a:t>2015.11.30.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E8FC-F75E-4924-A2DB-F98A3B7177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991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2E78-0588-4429-B7DC-04318D5F0ED7}" type="datetimeFigureOut">
              <a:rPr lang="hu-HU" smtClean="0"/>
              <a:t>2015.11.30.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E8FC-F75E-4924-A2DB-F98A3B7177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891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2E78-0588-4429-B7DC-04318D5F0ED7}" type="datetimeFigureOut">
              <a:rPr lang="hu-HU" smtClean="0"/>
              <a:t>2015.11.30.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E8FC-F75E-4924-A2DB-F98A3B7177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783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2E78-0588-4429-B7DC-04318D5F0ED7}" type="datetimeFigureOut">
              <a:rPr lang="hu-HU" smtClean="0"/>
              <a:t>2015.11.30.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E8FC-F75E-4924-A2DB-F98A3B7177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770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02E78-0588-4429-B7DC-04318D5F0ED7}" type="datetimeFigureOut">
              <a:rPr lang="hu-HU" smtClean="0"/>
              <a:t>2015.11.30.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9E8FC-F75E-4924-A2DB-F98A3B7177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797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916305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15516" y="476672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latin typeface="Matura MT Script Capitals" panose="03020802060602070202" pitchFamily="66" charset="0"/>
              </a:rPr>
              <a:t>A Magyar Tudomány Ünnepe 2015</a:t>
            </a:r>
          </a:p>
          <a:p>
            <a:pPr algn="ctr"/>
            <a:endParaRPr lang="hu-HU" sz="3200" b="1" dirty="0">
              <a:latin typeface="Matura MT Script Capitals" panose="03020802060602070202" pitchFamily="66" charset="0"/>
            </a:endParaRPr>
          </a:p>
          <a:p>
            <a:pPr algn="ctr"/>
            <a:endParaRPr lang="hu-HU" sz="3200" b="1" dirty="0" smtClean="0">
              <a:latin typeface="Matura MT Script Capitals" panose="03020802060602070202" pitchFamily="66" charset="0"/>
            </a:endParaRPr>
          </a:p>
          <a:p>
            <a:pPr algn="ctr"/>
            <a:r>
              <a:rPr lang="hu-HU" sz="6000" b="1" dirty="0" smtClean="0">
                <a:latin typeface="Matura MT Script Capitals" panose="03020802060602070202" pitchFamily="66" charset="0"/>
              </a:rPr>
              <a:t>Képes-e, akar-e, tud-e </a:t>
            </a:r>
          </a:p>
          <a:p>
            <a:pPr algn="ctr"/>
            <a:r>
              <a:rPr lang="hu-HU" sz="6000" b="1" dirty="0" smtClean="0">
                <a:latin typeface="Matura MT Script Capitals" panose="03020802060602070202" pitchFamily="66" charset="0"/>
              </a:rPr>
              <a:t>a tudományos kánon </a:t>
            </a:r>
          </a:p>
          <a:p>
            <a:pPr algn="ctr"/>
            <a:r>
              <a:rPr lang="hu-HU" sz="6000" b="1" dirty="0" smtClean="0">
                <a:latin typeface="Matura MT Script Capitals" panose="03020802060602070202" pitchFamily="66" charset="0"/>
              </a:rPr>
              <a:t>a tudományról </a:t>
            </a:r>
          </a:p>
          <a:p>
            <a:pPr algn="ctr"/>
            <a:r>
              <a:rPr lang="hu-HU" sz="6000" b="1" dirty="0" smtClean="0">
                <a:latin typeface="Matura MT Script Capitals" panose="03020802060602070202" pitchFamily="66" charset="0"/>
              </a:rPr>
              <a:t>egyre tudományosabban </a:t>
            </a:r>
          </a:p>
          <a:p>
            <a:pPr algn="ctr"/>
            <a:r>
              <a:rPr lang="hu-HU" sz="6000" b="1" dirty="0" smtClean="0">
                <a:latin typeface="Matura MT Script Capitals" panose="03020802060602070202" pitchFamily="66" charset="0"/>
              </a:rPr>
              <a:t>szólni?</a:t>
            </a:r>
            <a:endParaRPr lang="hu-HU" sz="6000" b="1" dirty="0">
              <a:latin typeface="Matura MT Script Capitals" panose="0302080206060207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916305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15516" y="260648"/>
            <a:ext cx="871296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latin typeface="Matura MT Script Capitals" panose="03020802060602070202" pitchFamily="66" charset="0"/>
              </a:rPr>
              <a:t>8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0.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PhD-cím = robotként megoldott </a:t>
            </a: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fejtörő?!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81.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 miértekre talán nincs is válasz?!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82.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Az igazság az adott pillanatban </a:t>
            </a: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legkomplexebb bizonyítás maga?!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83.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 bizonyítási szintek komplexitása </a:t>
            </a: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lehet azonos?!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84.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 klasszikus optimum egyoldalú?!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85.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Az </a:t>
            </a:r>
            <a:r>
              <a:rPr lang="hu-HU" sz="3200" b="1" dirty="0" err="1" smtClean="0">
                <a:latin typeface="Matura MT Script Capitals" panose="03020802060602070202" pitchFamily="66" charset="0"/>
              </a:rPr>
              <a:t>aggregált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 „optimum” sokoldalú?!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86. of 95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: A tudományos teljesítmény mérendő?!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87.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Az oktatási teljesítmény is mérendő?!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88.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Az </a:t>
            </a:r>
            <a:r>
              <a:rPr lang="hu-HU" sz="3200" b="1" dirty="0" err="1" smtClean="0">
                <a:latin typeface="Matura MT Script Capitals" panose="03020802060602070202" pitchFamily="66" charset="0"/>
              </a:rPr>
              <a:t>anti-diszkrimináció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 a bizalom?!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89.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 szimmetria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is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 konzisztencia?!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		</a:t>
            </a:r>
          </a:p>
          <a:p>
            <a:pPr algn="ctr"/>
            <a:endParaRPr lang="hu-HU" sz="3200" b="1" dirty="0" smtClean="0">
              <a:latin typeface="Matura MT Script Capitals" panose="0302080206060207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9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916305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15516" y="260648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latin typeface="Matura MT Script Capitals" panose="03020802060602070202" pitchFamily="66" charset="0"/>
              </a:rPr>
              <a:t>9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0.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Az idő is lehet Y?!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91.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 tér is lehet Y?!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92.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Minden lehet Y?!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93.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Az adathiány </a:t>
            </a:r>
            <a:r>
              <a:rPr lang="hu-HU" sz="3200" b="1" smtClean="0">
                <a:latin typeface="Matura MT Script Capitals" panose="03020802060602070202" pitchFamily="66" charset="0"/>
              </a:rPr>
              <a:t>lehet látszólagos?!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94. of 95: </a:t>
            </a:r>
            <a:r>
              <a:rPr lang="hu-HU" sz="3200" b="1" dirty="0">
                <a:latin typeface="Matura MT Script Capitals" panose="03020802060602070202" pitchFamily="66" charset="0"/>
              </a:rPr>
              <a:t>A hasonlóságok hasonlósága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				alternatív </a:t>
            </a:r>
            <a:r>
              <a:rPr lang="hu-HU" sz="3200" b="1" dirty="0">
                <a:latin typeface="Matura MT Script Capitals" panose="03020802060602070202" pitchFamily="66" charset="0"/>
              </a:rPr>
              <a:t>eredményekre vezethet?!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95.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Talán a 95 pont felének a fele is elég </a:t>
            </a: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lett volna?!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pPr algn="ctr"/>
            <a:endParaRPr lang="hu-HU" sz="3200" b="1" dirty="0">
              <a:latin typeface="Matura MT Script Capitals" panose="03020802060602070202" pitchFamily="66" charset="0"/>
            </a:endParaRPr>
          </a:p>
          <a:p>
            <a:pPr algn="ctr"/>
            <a:r>
              <a:rPr lang="hu-HU" sz="3200" b="1" dirty="0" smtClean="0">
                <a:latin typeface="Matura MT Script Capitals" panose="03020802060602070202" pitchFamily="66" charset="0"/>
              </a:rPr>
              <a:t>2015.11.20.</a:t>
            </a:r>
          </a:p>
          <a:p>
            <a:pPr algn="ctr"/>
            <a:r>
              <a:rPr lang="hu-HU" sz="3200" b="1" dirty="0" smtClean="0">
                <a:latin typeface="Matura MT Script Capitals" panose="03020802060602070202" pitchFamily="66" charset="0"/>
              </a:rPr>
              <a:t>(…mindegy ki, mindegy hol, mindegy hogyan…)</a:t>
            </a:r>
          </a:p>
          <a:p>
            <a:pPr algn="ctr"/>
            <a:endParaRPr lang="hu-HU" sz="3200" b="1" dirty="0">
              <a:latin typeface="Matura MT Script Capitals" panose="03020802060602070202" pitchFamily="66" charset="0"/>
            </a:endParaRPr>
          </a:p>
          <a:p>
            <a:pPr algn="ctr"/>
            <a:r>
              <a:rPr lang="hu-HU" sz="1200" b="1" dirty="0" smtClean="0">
                <a:latin typeface="Liberation Sans" panose="020B0604020202020204" pitchFamily="34" charset="0"/>
              </a:rPr>
              <a:t>(Háttér: </a:t>
            </a:r>
            <a:r>
              <a:rPr lang="hu-HU" sz="1200" b="1" dirty="0" err="1" smtClean="0">
                <a:latin typeface="Liberation Sans" panose="020B0604020202020204" pitchFamily="34" charset="0"/>
              </a:rPr>
              <a:t>https</a:t>
            </a:r>
            <a:r>
              <a:rPr lang="hu-HU" sz="1200" b="1" dirty="0" smtClean="0">
                <a:latin typeface="Liberation Sans" panose="020B0604020202020204" pitchFamily="34" charset="0"/>
              </a:rPr>
              <a:t>://</a:t>
            </a:r>
            <a:r>
              <a:rPr lang="hu-HU" sz="1200" b="1" dirty="0" err="1" smtClean="0">
                <a:latin typeface="Liberation Sans" panose="020B0604020202020204" pitchFamily="34" charset="0"/>
              </a:rPr>
              <a:t>hu.wikipedia.org</a:t>
            </a:r>
            <a:r>
              <a:rPr lang="hu-HU" sz="1200" b="1" dirty="0" smtClean="0">
                <a:latin typeface="Liberation Sans" panose="020B0604020202020204" pitchFamily="34" charset="0"/>
              </a:rPr>
              <a:t>/</a:t>
            </a:r>
            <a:r>
              <a:rPr lang="hu-HU" sz="1200" b="1" dirty="0" err="1" smtClean="0">
                <a:latin typeface="Liberation Sans" panose="020B0604020202020204" pitchFamily="34" charset="0"/>
              </a:rPr>
              <a:t>wiki</a:t>
            </a:r>
            <a:r>
              <a:rPr lang="hu-HU" sz="1200" b="1" dirty="0" smtClean="0">
                <a:latin typeface="Liberation Sans" panose="020B0604020202020204" pitchFamily="34" charset="0"/>
              </a:rPr>
              <a:t>/Luther_</a:t>
            </a:r>
            <a:r>
              <a:rPr lang="hu-HU" sz="1200" b="1" dirty="0" err="1" smtClean="0">
                <a:latin typeface="Liberation Sans" panose="020B0604020202020204" pitchFamily="34" charset="0"/>
              </a:rPr>
              <a:t>M%C3%A1rton</a:t>
            </a:r>
            <a:r>
              <a:rPr lang="hu-HU" sz="1200" b="1" dirty="0" smtClean="0">
                <a:latin typeface="Liberation Sans" panose="020B0604020202020204" pitchFamily="34" charset="0"/>
              </a:rPr>
              <a:t>_95_</a:t>
            </a:r>
            <a:r>
              <a:rPr lang="hu-HU" sz="1200" b="1" dirty="0" err="1" smtClean="0">
                <a:latin typeface="Liberation Sans" panose="020B0604020202020204" pitchFamily="34" charset="0"/>
              </a:rPr>
              <a:t>t%C3%A9tele</a:t>
            </a:r>
            <a:r>
              <a:rPr lang="hu-HU" sz="1200" b="1" dirty="0" smtClean="0">
                <a:latin typeface="Liberation Sans" panose="020B0604020202020204" pitchFamily="34" charset="0"/>
              </a:rPr>
              <a:t>#/</a:t>
            </a:r>
            <a:r>
              <a:rPr lang="hu-HU" sz="1200" b="1" dirty="0" err="1" smtClean="0">
                <a:latin typeface="Liberation Sans" panose="020B0604020202020204" pitchFamily="34" charset="0"/>
              </a:rPr>
              <a:t>media</a:t>
            </a:r>
            <a:r>
              <a:rPr lang="hu-HU" sz="1200" b="1" dirty="0" smtClean="0">
                <a:latin typeface="Liberation Sans" panose="020B0604020202020204" pitchFamily="34" charset="0"/>
              </a:rPr>
              <a:t>/File:</a:t>
            </a:r>
            <a:r>
              <a:rPr lang="hu-HU" sz="1200" b="1" dirty="0" err="1" smtClean="0">
                <a:latin typeface="Liberation Sans" panose="020B0604020202020204" pitchFamily="34" charset="0"/>
              </a:rPr>
              <a:t>95Thesen.jpg</a:t>
            </a:r>
            <a:r>
              <a:rPr lang="hu-HU" sz="1200" b="1" dirty="0" smtClean="0">
                <a:latin typeface="Liberation Sans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39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Tranzakciós szintek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1800" dirty="0" smtClean="0"/>
              <a:t>TDK rezümék alapján nehézségi fok becslés szavanként</a:t>
            </a:r>
          </a:p>
          <a:p>
            <a:r>
              <a:rPr lang="hu-HU" sz="1800" dirty="0" smtClean="0"/>
              <a:t>„Neves” szerkesztőségekben a lektori munkaminőség tesztelése  (pl. </a:t>
            </a:r>
            <a:r>
              <a:rPr lang="hu-HU" sz="1800" dirty="0" err="1" smtClean="0"/>
              <a:t>Sokal-afférok</a:t>
            </a:r>
            <a:r>
              <a:rPr lang="hu-HU" sz="1800" dirty="0" smtClean="0"/>
              <a:t>)</a:t>
            </a:r>
          </a:p>
          <a:p>
            <a:r>
              <a:rPr lang="hu-HU" sz="1800" dirty="0" smtClean="0"/>
              <a:t>Vitairat akadémikusok véleményének tovább-gondolása  </a:t>
            </a:r>
          </a:p>
          <a:p>
            <a:r>
              <a:rPr lang="hu-HU" sz="1800" dirty="0" smtClean="0"/>
              <a:t>Műfajteremtési kísérletek</a:t>
            </a:r>
          </a:p>
          <a:p>
            <a:r>
              <a:rPr lang="hu-HU" sz="1800" dirty="0" smtClean="0"/>
              <a:t>Kutatásmenedzsment tanfolyamok, felmérések</a:t>
            </a:r>
          </a:p>
          <a:p>
            <a:r>
              <a:rPr lang="hu-HU" sz="1800" dirty="0" err="1" smtClean="0"/>
              <a:t>Tudománymetriai</a:t>
            </a:r>
            <a:r>
              <a:rPr lang="hu-HU" sz="1800" dirty="0" smtClean="0"/>
              <a:t> tanfolyamok és kísérletek</a:t>
            </a:r>
          </a:p>
          <a:p>
            <a:r>
              <a:rPr lang="hu-HU" sz="1800" dirty="0" err="1" smtClean="0"/>
              <a:t>MTMT-feltöltés</a:t>
            </a:r>
            <a:r>
              <a:rPr lang="hu-HU" sz="1800" dirty="0" smtClean="0"/>
              <a:t> tesztelése</a:t>
            </a:r>
          </a:p>
          <a:p>
            <a:r>
              <a:rPr lang="hu-HU" sz="1800" dirty="0" smtClean="0"/>
              <a:t>A </a:t>
            </a:r>
            <a:r>
              <a:rPr lang="hu-HU" sz="1800" dirty="0" err="1" smtClean="0"/>
              <a:t>miau.gau.hu</a:t>
            </a:r>
            <a:r>
              <a:rPr lang="hu-HU" sz="1800" dirty="0" smtClean="0"/>
              <a:t> kísérleti nyúlként való használata</a:t>
            </a:r>
          </a:p>
          <a:p>
            <a:r>
              <a:rPr lang="hu-HU" sz="1800" dirty="0" err="1" smtClean="0"/>
              <a:t>OTDK</a:t>
            </a:r>
            <a:r>
              <a:rPr lang="hu-HU" sz="1800" dirty="0" smtClean="0"/>
              <a:t>, </a:t>
            </a:r>
            <a:r>
              <a:rPr lang="hu-HU" sz="1800" dirty="0" err="1" smtClean="0"/>
              <a:t>ETDK</a:t>
            </a:r>
            <a:r>
              <a:rPr lang="hu-HU" sz="1800" dirty="0" smtClean="0"/>
              <a:t> elemzések (az összeférhetetlenségtől az inkonzisztenciák gyanújáig)</a:t>
            </a:r>
          </a:p>
          <a:p>
            <a:r>
              <a:rPr lang="hu-HU" sz="1800" dirty="0" smtClean="0"/>
              <a:t>Robotlektorok (robotszakértők) fejlesztése</a:t>
            </a:r>
          </a:p>
          <a:p>
            <a:r>
              <a:rPr lang="hu-HU" sz="1800" dirty="0" smtClean="0"/>
              <a:t>Szakmai viták kezdeményezése</a:t>
            </a:r>
          </a:p>
          <a:p>
            <a:r>
              <a:rPr lang="hu-HU" sz="1800" dirty="0" smtClean="0"/>
              <a:t>TDK-s Hallgatók hangulatának felmérése</a:t>
            </a:r>
          </a:p>
          <a:p>
            <a:r>
              <a:rPr lang="hu-HU" sz="1800" dirty="0" smtClean="0"/>
              <a:t>Szómágia-elemzések és alternatív utak keresése</a:t>
            </a:r>
          </a:p>
          <a:p>
            <a:r>
              <a:rPr lang="hu-HU" sz="1800" dirty="0" smtClean="0"/>
              <a:t>Társadalomtudományok </a:t>
            </a:r>
            <a:r>
              <a:rPr lang="hu-HU" sz="1800" dirty="0" err="1" smtClean="0"/>
              <a:t>matematizálásának</a:t>
            </a:r>
            <a:r>
              <a:rPr lang="hu-HU" sz="1800" smtClean="0"/>
              <a:t> kísérlete, …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9156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916305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15516" y="260648"/>
            <a:ext cx="871296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Matura MT Script Capitals" panose="03020802060602070202" pitchFamily="66" charset="0"/>
              </a:rPr>
              <a:t>1. of 95: Mindegy ki mondja?!</a:t>
            </a: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2. of 95: Mindegy hol mondja?!</a:t>
            </a: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3. of 95: Mindegy hogyan mondja?!</a:t>
            </a: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4. of 95: Csak az számít, amit mond?!</a:t>
            </a: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5. of 95: Mondani csak azt illik, amit 				bizonyítani is lehet?!</a:t>
            </a: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6. of 95: A bizonyítottság nem bináris jelenség?!</a:t>
            </a: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7. of 95: A tudományosság nem bináris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(nem 			fekete/fehér) jelenség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?!</a:t>
            </a: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8. of 95: A szómágia kockázatosabb, mint a 			forráskódba átírt tudás?!</a:t>
            </a: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9. of 95: Az absztrakciók (a fogalmak) 				modellezése lehetséges?!</a:t>
            </a:r>
            <a:endParaRPr lang="hu-HU" sz="3200" dirty="0" smtClean="0">
              <a:latin typeface="Matura MT Script Capitals" panose="03020802060602070202" pitchFamily="66" charset="0"/>
            </a:endParaRPr>
          </a:p>
          <a:p>
            <a:pPr algn="ctr"/>
            <a:endParaRPr lang="hu-HU" sz="3200" b="1" dirty="0" smtClean="0">
              <a:latin typeface="Matura MT Script Capitals" panose="0302080206060207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6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916305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15516" y="260648"/>
            <a:ext cx="871296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Matura MT Script Capitals" panose="03020802060602070202" pitchFamily="66" charset="0"/>
              </a:rPr>
              <a:t>10. of 95: A tudás-reprezentáció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szintjeit 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	meg lehet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becsülni, lehet rangsorolni?!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11. of 95: Az adatok értékességének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szintjeit  			meg lehet becsülni, lehet rangsorolni?!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12. of 95: A komplexebb reprezentáció a jobb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13.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Mindig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létezik a </a:t>
            </a:r>
            <a:r>
              <a:rPr lang="hu-HU" sz="3200" b="1" dirty="0" err="1" smtClean="0">
                <a:latin typeface="Matura MT Script Capitals" panose="03020802060602070202" pitchFamily="66" charset="0"/>
              </a:rPr>
              <a:t>jó-jobb-legjobb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skála,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		(vagyis az ideálistól mért távolság)?!</a:t>
            </a: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14. of 95: Minden alapja a mérés/tranzakció?!</a:t>
            </a: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15. of 95: A konzisztencia maximalizálható?!</a:t>
            </a: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16. of 95: Minden </a:t>
            </a:r>
            <a:r>
              <a:rPr lang="hu-HU" sz="3200" b="1" dirty="0" err="1" smtClean="0">
                <a:latin typeface="Matura MT Script Capitals" panose="03020802060602070202" pitchFamily="66" charset="0"/>
              </a:rPr>
              <a:t>operacionalizálható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?!</a:t>
            </a: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17. of 95: Minden optimalizálható?!</a:t>
            </a: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18. of 95: Minden </a:t>
            </a:r>
            <a:r>
              <a:rPr lang="hu-HU" sz="3200" b="1" dirty="0" err="1" smtClean="0">
                <a:latin typeface="Matura MT Script Capitals" panose="03020802060602070202" pitchFamily="66" charset="0"/>
              </a:rPr>
              <a:t>objektivizálható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?!</a:t>
            </a: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19. of 95: Minden(ki) másként egyforma?! </a:t>
            </a:r>
          </a:p>
          <a:p>
            <a:pPr algn="ctr"/>
            <a:endParaRPr lang="hu-HU" sz="3200" b="1" dirty="0" smtClean="0">
              <a:latin typeface="Matura MT Script Capitals" panose="0302080206060207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94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916305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15516" y="260648"/>
            <a:ext cx="87129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latin typeface="Matura MT Script Capitals" panose="03020802060602070202" pitchFamily="66" charset="0"/>
              </a:rPr>
              <a:t>2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0. of 95: Minden </a:t>
            </a:r>
            <a:r>
              <a:rPr lang="hu-HU" sz="3200" b="1" dirty="0" err="1" smtClean="0">
                <a:latin typeface="Matura MT Script Capitals" panose="03020802060602070202" pitchFamily="66" charset="0"/>
              </a:rPr>
              <a:t>robotizálható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?!</a:t>
            </a: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2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1. of 95: Ki vigyáz az őrzőkre?!</a:t>
            </a: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2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2. of 95: Az áltudományos tételeket cáfolni </a:t>
            </a: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	részletesen kell?!</a:t>
            </a: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2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3. of 95: Az intuíció „csoda” – nem tudomány?!</a:t>
            </a: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2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4. of 95: Az asztrológia a középkor </a:t>
            </a:r>
            <a:r>
              <a:rPr lang="hu-HU" sz="3200" b="1" dirty="0" err="1" smtClean="0">
                <a:latin typeface="Matura MT Script Capitals" panose="03020802060602070202" pitchFamily="66" charset="0"/>
              </a:rPr>
              <a:t>big-data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 </a:t>
            </a: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		koncepciója?!</a:t>
            </a: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2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5. of 95: A sakk-automata = adat+elmélet?!</a:t>
            </a: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2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6. of 95: A </a:t>
            </a:r>
            <a:r>
              <a:rPr lang="hu-HU" sz="3200" b="1" dirty="0" err="1">
                <a:latin typeface="Matura MT Script Capitals" panose="03020802060602070202" pitchFamily="66" charset="0"/>
              </a:rPr>
              <a:t>n</a:t>
            </a:r>
            <a:r>
              <a:rPr lang="hu-HU" sz="3200" b="1" dirty="0" err="1" smtClean="0">
                <a:latin typeface="Matura MT Script Capitals" panose="03020802060602070202" pitchFamily="66" charset="0"/>
              </a:rPr>
              <a:t>obel-díj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odaítélésre készített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robot </a:t>
            </a: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magát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kell, hogy azonnal díjazza?!</a:t>
            </a: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2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7.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Tudomány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csak az újdonság?!</a:t>
            </a: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2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8. of 95: Az innováció a relatív javulás?!</a:t>
            </a: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2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9. of 95: A klónozás, adaptáció nem újdonság?!</a:t>
            </a:r>
          </a:p>
        </p:txBody>
      </p:sp>
    </p:spTree>
    <p:extLst>
      <p:ext uri="{BB962C8B-B14F-4D97-AF65-F5344CB8AC3E}">
        <p14:creationId xmlns:p14="http://schemas.microsoft.com/office/powerpoint/2010/main" val="15539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916305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15516" y="260648"/>
            <a:ext cx="871296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latin typeface="Matura MT Script Capitals" panose="03020802060602070202" pitchFamily="66" charset="0"/>
              </a:rPr>
              <a:t>3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0.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 mérés abszolút értéke nem üzen?!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3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1.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 relatív adat sem üzen?!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3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2.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 kontextusba helyezett adat üzen?!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3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3.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 </a:t>
            </a:r>
            <a:r>
              <a:rPr lang="hu-HU" sz="3200" b="1" dirty="0" err="1" smtClean="0">
                <a:latin typeface="Matura MT Script Capitals" panose="03020802060602070202" pitchFamily="66" charset="0"/>
              </a:rPr>
              <a:t>SWOT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 automatizálható?!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3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4.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 méret-függetlenség nem kötelező?!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3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5.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Minden adat kapcsán beszélhetünk </a:t>
            </a: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normáról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3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6. of 95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: Norma felettiség, vagy alattiság </a:t>
            </a: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	adott nézőpontból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létezhet?!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3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7.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Nem minősíthető adat is létezhet?!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3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8.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 normaszerűség a fenntarthatóság?!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3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9.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 felismert szükségszerűség a </a:t>
            </a: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boldogság/fenntarthatóság?!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		</a:t>
            </a:r>
          </a:p>
          <a:p>
            <a:pPr algn="ctr"/>
            <a:endParaRPr lang="hu-HU" sz="3200" b="1" dirty="0" smtClean="0">
              <a:latin typeface="Matura MT Script Capitals" panose="0302080206060207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9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916305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15516" y="260648"/>
            <a:ext cx="871296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latin typeface="Matura MT Script Capitals" panose="03020802060602070202" pitchFamily="66" charset="0"/>
              </a:rPr>
              <a:t>4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0.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Egyenértékűnek tűnő alternatív </a:t>
            </a: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megoldások létezhetnek?!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4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1.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Az Occam borotvája elv lehet az </a:t>
            </a: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	</a:t>
            </a:r>
            <a:r>
              <a:rPr lang="hu-HU" sz="3200" b="1" dirty="0" err="1" smtClean="0">
                <a:latin typeface="Matura MT Script Capitals" panose="03020802060602070202" pitchFamily="66" charset="0"/>
              </a:rPr>
              <a:t>alternativitás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 értékelésének kerete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4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2.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 „Jó” nem demokratikus jelenség?!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4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3.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Az átlag nem norma?!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44.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 rejtett súlyok is súlyok?!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45.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Az értékelő módszer is értékelendő?!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46.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Az ember-gép szimbiózis a cél?!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47.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Az emberi intuíció kiszámíthatatlan?!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48.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Az intuitív fiziológiai állapot tetten </a:t>
            </a: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érhető?!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49.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 jó döntés alapja az intuíció?!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	</a:t>
            </a:r>
          </a:p>
          <a:p>
            <a:pPr algn="ctr"/>
            <a:endParaRPr lang="hu-HU" sz="3200" b="1" dirty="0" smtClean="0">
              <a:latin typeface="Matura MT Script Capitals" panose="0302080206060207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9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916305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15516" y="260648"/>
            <a:ext cx="871296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latin typeface="Matura MT Script Capitals" panose="03020802060602070202" pitchFamily="66" charset="0"/>
              </a:rPr>
              <a:t>5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0.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Az </a:t>
            </a:r>
            <a:r>
              <a:rPr lang="hu-HU" sz="3200" b="1" dirty="0" err="1" smtClean="0">
                <a:latin typeface="Matura MT Script Capitals" panose="03020802060602070202" pitchFamily="66" charset="0"/>
              </a:rPr>
              <a:t>exploratív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 modellezés </a:t>
            </a:r>
            <a:r>
              <a:rPr lang="hu-HU" sz="3200" b="1" dirty="0" err="1" smtClean="0">
                <a:latin typeface="Matura MT Script Capitals" panose="03020802060602070202" pitchFamily="66" charset="0"/>
              </a:rPr>
              <a:t>ceteris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 </a:t>
            </a: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	</a:t>
            </a:r>
            <a:r>
              <a:rPr lang="hu-HU" sz="3200" b="1" dirty="0" err="1" smtClean="0">
                <a:latin typeface="Matura MT Script Capitals" panose="03020802060602070202" pitchFamily="66" charset="0"/>
              </a:rPr>
              <a:t>paribus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 alakzatokat keres?!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51.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 </a:t>
            </a:r>
            <a:r>
              <a:rPr lang="hu-HU" sz="3200" b="1" dirty="0" err="1" smtClean="0">
                <a:latin typeface="Matura MT Script Capitals" panose="03020802060602070202" pitchFamily="66" charset="0"/>
              </a:rPr>
              <a:t>ceteris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 </a:t>
            </a:r>
            <a:r>
              <a:rPr lang="hu-HU" sz="3200" b="1" dirty="0" err="1" smtClean="0">
                <a:latin typeface="Matura MT Script Capitals" panose="03020802060602070202" pitchFamily="66" charset="0"/>
              </a:rPr>
              <a:t>paribus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 alakzat változató?!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52.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 Pygmalion-effektus létezik?!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53.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Az egysejtűek is intuitívak?!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54.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Az emberi intuíció tudat alatti?!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55.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Az emberi intuíció is sejt-szintű?!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56.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 végtelen is egy törvényszerűség?!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57.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Az előrejelzés egy ismeretlen sorozat </a:t>
            </a: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következő elemének felismerése?!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58.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Az elemzés lehet </a:t>
            </a:r>
            <a:r>
              <a:rPr lang="hu-HU" sz="3200" b="1" dirty="0" err="1" smtClean="0">
                <a:latin typeface="Matura MT Script Capitals" panose="03020802060602070202" pitchFamily="66" charset="0"/>
              </a:rPr>
              <a:t>context-free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59.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Az attribútumok kölcsönhatásai </a:t>
            </a: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(irányai) nem önkényesek?!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		</a:t>
            </a:r>
          </a:p>
          <a:p>
            <a:pPr algn="ctr"/>
            <a:endParaRPr lang="hu-HU" sz="3200" b="1" dirty="0" smtClean="0">
              <a:latin typeface="Matura MT Script Capitals" panose="0302080206060207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9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916305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15516" y="260648"/>
            <a:ext cx="871296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Matura MT Script Capitals" panose="03020802060602070202" pitchFamily="66" charset="0"/>
              </a:rPr>
              <a:t>60.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 társadalomtudományok is </a:t>
            </a: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	</a:t>
            </a:r>
            <a:r>
              <a:rPr lang="hu-HU" sz="3200" b="1" dirty="0" err="1" smtClean="0">
                <a:latin typeface="Matura MT Script Capitals" panose="03020802060602070202" pitchFamily="66" charset="0"/>
              </a:rPr>
              <a:t>matematizálhatók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, csak akarni kell?!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6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1.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Csak egyféle tudomány van?!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62.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 szavak szavakkal nem definiálhatók </a:t>
            </a: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kellően precízen?!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63.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 fogalmak </a:t>
            </a:r>
            <a:r>
              <a:rPr lang="hu-HU" sz="3200" b="1" dirty="0" err="1" smtClean="0">
                <a:latin typeface="Matura MT Script Capitals" panose="03020802060602070202" pitchFamily="66" charset="0"/>
              </a:rPr>
              <a:t>matematizálhatók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64.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Az érveléstechnika kötelezettség?!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6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5.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General </a:t>
            </a:r>
            <a:r>
              <a:rPr lang="hu-HU" sz="3200" b="1" dirty="0" err="1" smtClean="0">
                <a:latin typeface="Matura MT Script Capitals" panose="03020802060602070202" pitchFamily="66" charset="0"/>
              </a:rPr>
              <a:t>problem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 </a:t>
            </a:r>
            <a:r>
              <a:rPr lang="hu-HU" sz="3200" b="1" dirty="0" err="1" smtClean="0">
                <a:latin typeface="Matura MT Script Capitals" panose="03020802060602070202" pitchFamily="66" charset="0"/>
              </a:rPr>
              <a:t>solving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 közelíthető?!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66.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Minden kimondott szó egy modell?!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67.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 nyelv matematika?!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68.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 zene matematika?!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69.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 művészet az asszociációk </a:t>
            </a: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	korlátlan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szabadsága?!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		</a:t>
            </a:r>
          </a:p>
          <a:p>
            <a:pPr algn="ctr"/>
            <a:endParaRPr lang="hu-HU" sz="3200" b="1" dirty="0" smtClean="0">
              <a:latin typeface="Matura MT Script Capitals" panose="0302080206060207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9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916305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15516" y="260648"/>
            <a:ext cx="871296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latin typeface="Matura MT Script Capitals" panose="03020802060602070202" pitchFamily="66" charset="0"/>
              </a:rPr>
              <a:t>7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0.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Az asszociáció nem hermeneutika?!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71.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Az áltudomány is ellenbizonyításra </a:t>
            </a: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érdemes?!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72.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 hit a lojalitást, a tudomány a </a:t>
            </a: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kritikát várja el?!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73.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 meta-szintek száma végtelen?!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74.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Az oktatás legyen közös alkotás?!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75.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 „duális” képzés az alkotás kerete?!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76.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 felismerés, nem megoldás?!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77.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 „</a:t>
            </a:r>
            <a:r>
              <a:rPr lang="hu-HU" sz="3200" b="1" dirty="0" err="1" smtClean="0">
                <a:latin typeface="Matura MT Script Capitals" panose="03020802060602070202" pitchFamily="66" charset="0"/>
              </a:rPr>
              <a:t>Solver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”</a:t>
            </a:r>
            <a:r>
              <a:rPr lang="hu-HU" sz="3200" b="1" dirty="0" err="1" smtClean="0">
                <a:latin typeface="Matura MT Script Capitals" panose="03020802060602070202" pitchFamily="66" charset="0"/>
              </a:rPr>
              <a:t>-alapúság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 is megoldás?!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78.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A szöveges feladatok is </a:t>
            </a:r>
            <a:r>
              <a:rPr lang="hu-HU" sz="3200" b="1" dirty="0" err="1" smtClean="0">
                <a:latin typeface="Matura MT Script Capitals" panose="03020802060602070202" pitchFamily="66" charset="0"/>
              </a:rPr>
              <a:t>robotizálható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 </a:t>
            </a:r>
          </a:p>
          <a:p>
            <a:r>
              <a:rPr lang="hu-HU" sz="3200" b="1" dirty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	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rutin-feladatok?!</a:t>
            </a:r>
            <a:endParaRPr lang="hu-HU" sz="3200" b="1" dirty="0" smtClean="0">
              <a:latin typeface="Matura MT Script Capitals" panose="03020802060602070202" pitchFamily="66" charset="0"/>
            </a:endParaRPr>
          </a:p>
          <a:p>
            <a:r>
              <a:rPr lang="hu-HU" sz="3200" b="1" dirty="0" smtClean="0">
                <a:latin typeface="Matura MT Script Capitals" panose="03020802060602070202" pitchFamily="66" charset="0"/>
              </a:rPr>
              <a:t>79. of 95: 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Érettségi = fejtörő a robotnak?!</a:t>
            </a:r>
            <a:r>
              <a:rPr lang="hu-HU" sz="3200" b="1" dirty="0" smtClean="0">
                <a:latin typeface="Matura MT Script Capitals" panose="03020802060602070202" pitchFamily="66" charset="0"/>
              </a:rPr>
              <a:t>		</a:t>
            </a:r>
          </a:p>
          <a:p>
            <a:pPr algn="ctr"/>
            <a:endParaRPr lang="hu-HU" sz="3200" b="1" dirty="0" smtClean="0">
              <a:latin typeface="Matura MT Script Capitals" panose="0302080206060207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9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345</Words>
  <Application>Microsoft Office PowerPoint</Application>
  <PresentationFormat>Diavetítés a képernyőre (4:3 oldalarány)</PresentationFormat>
  <Paragraphs>146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Tranzakciós szintek</vt:lpstr>
    </vt:vector>
  </TitlesOfParts>
  <Company>SZIE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pl16</dc:creator>
  <cp:lastModifiedBy>pl16</cp:lastModifiedBy>
  <cp:revision>34</cp:revision>
  <dcterms:created xsi:type="dcterms:W3CDTF">2015-11-20T09:57:39Z</dcterms:created>
  <dcterms:modified xsi:type="dcterms:W3CDTF">2015-11-30T14:33:50Z</dcterms:modified>
</cp:coreProperties>
</file>