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29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285FC412-251A-4DA5-9C90-9DD4D4E901BA}" type="datetimeFigureOut">
              <a:rPr lang="hu-HU" smtClean="0"/>
              <a:t>2016.04.25.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AE713CA8-9DC2-4651-B507-255EE570C0C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14947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C412-251A-4DA5-9C90-9DD4D4E901BA}" type="datetimeFigureOut">
              <a:rPr lang="hu-HU" smtClean="0"/>
              <a:t>2016.04.25.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13CA8-9DC2-4651-B507-255EE570C0C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43064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C412-251A-4DA5-9C90-9DD4D4E901BA}" type="datetimeFigureOut">
              <a:rPr lang="hu-HU" smtClean="0"/>
              <a:t>2016.04.25.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13CA8-9DC2-4651-B507-255EE570C0C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52508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C412-251A-4DA5-9C90-9DD4D4E901BA}" type="datetimeFigureOut">
              <a:rPr lang="hu-HU" smtClean="0"/>
              <a:t>2016.04.25.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13CA8-9DC2-4651-B507-255EE570C0C9}" type="slidenum">
              <a:rPr lang="hu-HU" smtClean="0"/>
              <a:t>‹#›</a:t>
            </a:fld>
            <a:endParaRPr lang="hu-HU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02769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C412-251A-4DA5-9C90-9DD4D4E901BA}" type="datetimeFigureOut">
              <a:rPr lang="hu-HU" smtClean="0"/>
              <a:t>2016.04.25.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13CA8-9DC2-4651-B507-255EE570C0C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074428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C412-251A-4DA5-9C90-9DD4D4E901BA}" type="datetimeFigureOut">
              <a:rPr lang="hu-HU" smtClean="0"/>
              <a:t>2016.04.25.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13CA8-9DC2-4651-B507-255EE570C0C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068787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C412-251A-4DA5-9C90-9DD4D4E901BA}" type="datetimeFigureOut">
              <a:rPr lang="hu-HU" smtClean="0"/>
              <a:t>2016.04.25.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13CA8-9DC2-4651-B507-255EE570C0C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204655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C412-251A-4DA5-9C90-9DD4D4E901BA}" type="datetimeFigureOut">
              <a:rPr lang="hu-HU" smtClean="0"/>
              <a:t>2016.04.25.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13CA8-9DC2-4651-B507-255EE570C0C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240490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C412-251A-4DA5-9C90-9DD4D4E901BA}" type="datetimeFigureOut">
              <a:rPr lang="hu-HU" smtClean="0"/>
              <a:t>2016.04.25.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13CA8-9DC2-4651-B507-255EE570C0C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17336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C412-251A-4DA5-9C90-9DD4D4E901BA}" type="datetimeFigureOut">
              <a:rPr lang="hu-HU" smtClean="0"/>
              <a:t>2016.04.25.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13CA8-9DC2-4651-B507-255EE570C0C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64954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C412-251A-4DA5-9C90-9DD4D4E901BA}" type="datetimeFigureOut">
              <a:rPr lang="hu-HU" smtClean="0"/>
              <a:t>2016.04.25.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13CA8-9DC2-4651-B507-255EE570C0C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06348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C412-251A-4DA5-9C90-9DD4D4E901BA}" type="datetimeFigureOut">
              <a:rPr lang="hu-HU" smtClean="0"/>
              <a:t>2016.04.25.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13CA8-9DC2-4651-B507-255EE570C0C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82262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C412-251A-4DA5-9C90-9DD4D4E901BA}" type="datetimeFigureOut">
              <a:rPr lang="hu-HU" smtClean="0"/>
              <a:t>2016.04.25.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13CA8-9DC2-4651-B507-255EE570C0C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6639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C412-251A-4DA5-9C90-9DD4D4E901BA}" type="datetimeFigureOut">
              <a:rPr lang="hu-HU" smtClean="0"/>
              <a:t>2016.04.25.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13CA8-9DC2-4651-B507-255EE570C0C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46822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C412-251A-4DA5-9C90-9DD4D4E901BA}" type="datetimeFigureOut">
              <a:rPr lang="hu-HU" smtClean="0"/>
              <a:t>2016.04.25.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13CA8-9DC2-4651-B507-255EE570C0C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47623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C412-251A-4DA5-9C90-9DD4D4E901BA}" type="datetimeFigureOut">
              <a:rPr lang="hu-HU" smtClean="0"/>
              <a:t>2016.04.25.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13CA8-9DC2-4651-B507-255EE570C0C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73004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C412-251A-4DA5-9C90-9DD4D4E901BA}" type="datetimeFigureOut">
              <a:rPr lang="hu-HU" smtClean="0"/>
              <a:t>2016.04.25.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13CA8-9DC2-4651-B507-255EE570C0C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43305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FC412-251A-4DA5-9C90-9DD4D4E901BA}" type="datetimeFigureOut">
              <a:rPr lang="hu-HU" smtClean="0"/>
              <a:t>2016.04.25.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13CA8-9DC2-4651-B507-255EE570C0C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616549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A társadalmi attitűd szerepe a természeti tőke monetáris</a:t>
            </a:r>
            <a:br>
              <a:rPr lang="hu-HU" dirty="0"/>
            </a:br>
            <a:r>
              <a:rPr lang="hu-HU" dirty="0" smtClean="0"/>
              <a:t>értékelése </a:t>
            </a:r>
            <a:r>
              <a:rPr lang="hu-HU" dirty="0"/>
              <a:t>esetében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Horváth Bálint – </a:t>
            </a:r>
            <a:r>
              <a:rPr lang="hu-HU" dirty="0" err="1" smtClean="0"/>
              <a:t>Kerpely</a:t>
            </a:r>
            <a:r>
              <a:rPr lang="hu-HU" dirty="0" smtClean="0"/>
              <a:t> Klára – Bakosné Dr. Böröcz Mária</a:t>
            </a:r>
          </a:p>
          <a:p>
            <a:r>
              <a:rPr lang="hu-HU" dirty="0"/>
              <a:t>Szent István Egyetem, Gazdaság- </a:t>
            </a:r>
            <a:r>
              <a:rPr lang="hu-HU" dirty="0" smtClean="0"/>
              <a:t>és Társadalomtudományi </a:t>
            </a:r>
            <a:r>
              <a:rPr lang="hu-HU" dirty="0"/>
              <a:t>Kar, </a:t>
            </a:r>
            <a:r>
              <a:rPr lang="hu-HU" dirty="0" err="1"/>
              <a:t>Klímagazdaságtani</a:t>
            </a:r>
            <a:r>
              <a:rPr lang="hu-HU" dirty="0"/>
              <a:t> </a:t>
            </a:r>
            <a:r>
              <a:rPr lang="hu-HU" dirty="0" smtClean="0"/>
              <a:t>Elemző és </a:t>
            </a:r>
            <a:r>
              <a:rPr lang="hu-HU" dirty="0"/>
              <a:t>Kutatóközpont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3506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Köszönöm a megtisztelő figyelmet!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73858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Bemutatkozás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téma bemutatása</a:t>
            </a:r>
          </a:p>
          <a:p>
            <a:r>
              <a:rPr lang="hu-HU" dirty="0" smtClean="0"/>
              <a:t>A felhasznált projekt</a:t>
            </a:r>
          </a:p>
          <a:p>
            <a:r>
              <a:rPr lang="hu-HU" dirty="0" smtClean="0"/>
              <a:t>Korábbi eredmények</a:t>
            </a:r>
          </a:p>
          <a:p>
            <a:r>
              <a:rPr lang="hu-HU" dirty="0" smtClean="0"/>
              <a:t>Kinyilvánított preferencia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2396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Szabadság-sziget és mellékágának rehabilitációja 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519613"/>
          </a:xfrm>
        </p:spPr>
        <p:txBody>
          <a:bodyPr/>
          <a:lstStyle/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pPr marL="0" indent="0">
              <a:buNone/>
            </a:pPr>
            <a:r>
              <a:rPr lang="hu-HU" dirty="0" smtClean="0"/>
              <a:t>Forrás: Saját szerkesztés a </a:t>
            </a:r>
            <a:r>
              <a:rPr lang="hu-HU" dirty="0" err="1" smtClean="0"/>
              <a:t>Google</a:t>
            </a:r>
            <a:r>
              <a:rPr lang="hu-HU" dirty="0" smtClean="0"/>
              <a:t> </a:t>
            </a:r>
            <a:r>
              <a:rPr lang="hu-HU" dirty="0" err="1" smtClean="0"/>
              <a:t>maps</a:t>
            </a:r>
            <a:r>
              <a:rPr lang="hu-HU" dirty="0" smtClean="0"/>
              <a:t> térképe alapján, 2016</a:t>
            </a:r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5101" y="1858632"/>
            <a:ext cx="8585200" cy="4440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41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Szabadság-sziget és mellékágának rehabilitációja </a:t>
            </a:r>
            <a:r>
              <a:rPr lang="hu-HU" dirty="0" smtClean="0"/>
              <a:t>II.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608513"/>
          </a:xfrm>
        </p:spPr>
        <p:txBody>
          <a:bodyPr/>
          <a:lstStyle/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Forrás: WWF Magyarország, 2009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8762" y="1943100"/>
            <a:ext cx="9088686" cy="4273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25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Helyi fizetési Hajlandóság (WTP)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608513"/>
          </a:xfrm>
        </p:spPr>
        <p:txBody>
          <a:bodyPr/>
          <a:lstStyle/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Forrás: </a:t>
            </a:r>
            <a:r>
              <a:rPr lang="hu-HU" dirty="0"/>
              <a:t>Saját szerkesztés </a:t>
            </a:r>
            <a:r>
              <a:rPr lang="hu-HU" dirty="0" err="1"/>
              <a:t>Marjainé</a:t>
            </a:r>
            <a:r>
              <a:rPr lang="hu-HU" dirty="0"/>
              <a:t> (2011) és saját kutatás </a:t>
            </a:r>
            <a:r>
              <a:rPr lang="hu-HU" dirty="0" smtClean="0"/>
              <a:t>alapján, 2016</a:t>
            </a:r>
            <a:endParaRPr lang="hu-HU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6305" y="1612156"/>
            <a:ext cx="8489895" cy="4667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70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Országos fizetési hajlandóság (WTP)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608513"/>
          </a:xfrm>
        </p:spPr>
        <p:txBody>
          <a:bodyPr/>
          <a:lstStyle/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pPr marL="0" indent="0">
              <a:buNone/>
            </a:pPr>
            <a:r>
              <a:rPr lang="hu-HU" dirty="0"/>
              <a:t>Forrás: Saját szerkesztés </a:t>
            </a:r>
            <a:r>
              <a:rPr lang="hu-HU" dirty="0" err="1"/>
              <a:t>Brouwer</a:t>
            </a:r>
            <a:r>
              <a:rPr lang="hu-HU" dirty="0"/>
              <a:t> et </a:t>
            </a:r>
            <a:r>
              <a:rPr lang="hu-HU" dirty="0" err="1"/>
              <a:t>al</a:t>
            </a:r>
            <a:r>
              <a:rPr lang="hu-HU" dirty="0"/>
              <a:t>. (2009) és saját kutatás </a:t>
            </a:r>
            <a:r>
              <a:rPr lang="hu-HU" dirty="0" smtClean="0"/>
              <a:t>alapján, 2016</a:t>
            </a:r>
            <a:endParaRPr lang="hu-HU" dirty="0"/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6023" y="1608068"/>
            <a:ext cx="8544777" cy="4710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557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Kinyilvánított preferencia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062413"/>
          </a:xfrm>
        </p:spPr>
        <p:txBody>
          <a:bodyPr/>
          <a:lstStyle/>
          <a:p>
            <a:r>
              <a:rPr lang="hu-HU" dirty="0" smtClean="0"/>
              <a:t>Helyettesítő piac</a:t>
            </a:r>
          </a:p>
          <a:p>
            <a:r>
              <a:rPr lang="hu-HU" dirty="0" smtClean="0"/>
              <a:t>Lépései (</a:t>
            </a:r>
            <a:r>
              <a:rPr lang="hu-HU" dirty="0" err="1" smtClean="0"/>
              <a:t>Kontoleon-Pascual</a:t>
            </a:r>
            <a:r>
              <a:rPr lang="hu-HU" dirty="0" smtClean="0"/>
              <a:t>, 2007):</a:t>
            </a:r>
          </a:p>
          <a:p>
            <a:pPr lvl="1"/>
            <a:r>
              <a:rPr lang="hu-HU" dirty="0" smtClean="0"/>
              <a:t>1. Piac kiválasztása</a:t>
            </a:r>
          </a:p>
          <a:p>
            <a:pPr lvl="1"/>
            <a:r>
              <a:rPr lang="hu-HU" dirty="0" smtClean="0"/>
              <a:t>2. Módszertan (Megelőzési kiadások)</a:t>
            </a:r>
          </a:p>
          <a:p>
            <a:pPr lvl="1"/>
            <a:r>
              <a:rPr lang="hu-HU" dirty="0" smtClean="0"/>
              <a:t>3. Piaci adatok a tényleges tranzakciókról</a:t>
            </a:r>
          </a:p>
          <a:p>
            <a:pPr lvl="1"/>
            <a:r>
              <a:rPr lang="hu-HU" dirty="0" smtClean="0"/>
              <a:t>4. Egyéni hasznossági szint</a:t>
            </a:r>
          </a:p>
          <a:p>
            <a:pPr lvl="1"/>
            <a:r>
              <a:rPr lang="hu-HU" dirty="0" smtClean="0"/>
              <a:t>5. Releváns népesség meghatározása</a:t>
            </a:r>
          </a:p>
          <a:p>
            <a:pPr lvl="1"/>
            <a:r>
              <a:rPr lang="hu-HU" dirty="0" smtClean="0"/>
              <a:t>6. Aggregálás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038431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Eljárás 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316414"/>
          </a:xfrm>
        </p:spPr>
        <p:txBody>
          <a:bodyPr/>
          <a:lstStyle/>
          <a:p>
            <a:r>
              <a:rPr lang="hu-HU" dirty="0" smtClean="0"/>
              <a:t>Helyettesítő piac: WWF Magyarország adománygyűjtő program </a:t>
            </a:r>
          </a:p>
          <a:p>
            <a:pPr lvl="1"/>
            <a:r>
              <a:rPr lang="hu-HU" dirty="0" smtClean="0"/>
              <a:t>(2009-2013)</a:t>
            </a:r>
          </a:p>
          <a:p>
            <a:pPr lvl="1"/>
            <a:r>
              <a:rPr lang="hu-HU" dirty="0" smtClean="0"/>
              <a:t>8-10 támogatható projekt</a:t>
            </a:r>
          </a:p>
          <a:p>
            <a:pPr lvl="1"/>
            <a:r>
              <a:rPr lang="hu-HU" dirty="0" smtClean="0"/>
              <a:t>10-ből 1 válaszadó</a:t>
            </a:r>
          </a:p>
          <a:p>
            <a:pPr lvl="1"/>
            <a:r>
              <a:rPr lang="hu-HU" dirty="0" smtClean="0"/>
              <a:t>Budapest és vidéki nagyvárosok</a:t>
            </a:r>
          </a:p>
          <a:p>
            <a:pPr lvl="1"/>
            <a:r>
              <a:rPr lang="hu-HU" dirty="0" smtClean="0"/>
              <a:t>14,8 millió HUF/844 szerződés=17.537 HUF/fő</a:t>
            </a:r>
          </a:p>
          <a:p>
            <a:pPr lvl="1"/>
            <a:r>
              <a:rPr lang="hu-HU" dirty="0" smtClean="0"/>
              <a:t>A </a:t>
            </a:r>
            <a:r>
              <a:rPr lang="hu-HU" dirty="0"/>
              <a:t>felajánlások 8,9%-a érkezett a Szabadság-szigetre</a:t>
            </a:r>
          </a:p>
          <a:p>
            <a:pPr lvl="1"/>
            <a:r>
              <a:rPr lang="en-US" dirty="0"/>
              <a:t>17.537 </a:t>
            </a:r>
            <a:r>
              <a:rPr lang="hu-HU" dirty="0"/>
              <a:t>HUF</a:t>
            </a:r>
            <a:r>
              <a:rPr lang="en-US" dirty="0"/>
              <a:t> x 0,089 x 0,1 = 156 </a:t>
            </a:r>
            <a:r>
              <a:rPr lang="hu-HU" dirty="0" smtClean="0"/>
              <a:t>HUF egyéni jólétnövekedés</a:t>
            </a:r>
          </a:p>
          <a:p>
            <a:pPr lvl="1"/>
            <a:r>
              <a:rPr lang="hu-HU" dirty="0"/>
              <a:t>Statisztikai kifogások (reprezentativitás, jelenérték</a:t>
            </a:r>
            <a:r>
              <a:rPr lang="hu-HU" dirty="0" smtClean="0"/>
              <a:t>)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2871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Eljárás II.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037013"/>
          </a:xfrm>
        </p:spPr>
        <p:txBody>
          <a:bodyPr/>
          <a:lstStyle/>
          <a:p>
            <a:r>
              <a:rPr lang="hu-HU" dirty="0" smtClean="0"/>
              <a:t>Aggregálás</a:t>
            </a:r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sz="3600" dirty="0"/>
          </a:p>
          <a:p>
            <a:pPr marL="0" indent="0">
              <a:buNone/>
            </a:pPr>
            <a:r>
              <a:rPr lang="hu-HU" dirty="0" smtClean="0"/>
              <a:t>Forrás: Saját szerkesztés a KSH adatai és saját kutatás alapján, 2016</a:t>
            </a:r>
          </a:p>
          <a:p>
            <a:endParaRPr lang="hu-HU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0081" y="3055904"/>
            <a:ext cx="9032148" cy="2252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9813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kör">
  <a:themeElements>
    <a:clrScheme name="Áramkör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Áramkör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ramkör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TM04033919[[fn=Áramkör]]</Template>
  <TotalTime>181</TotalTime>
  <Words>234</Words>
  <Application>Microsoft Office PowerPoint</Application>
  <PresentationFormat>Szélesvásznú</PresentationFormat>
  <Paragraphs>73</Paragraphs>
  <Slides>10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Tw Cen MT</vt:lpstr>
      <vt:lpstr>Áramkör</vt:lpstr>
      <vt:lpstr>A társadalmi attitűd szerepe a természeti tőke monetáris értékelése esetében</vt:lpstr>
      <vt:lpstr>Bemutatkozás</vt:lpstr>
      <vt:lpstr>A Szabadság-sziget és mellékágának rehabilitációja I.</vt:lpstr>
      <vt:lpstr>A Szabadság-sziget és mellékágának rehabilitációja II.</vt:lpstr>
      <vt:lpstr>Helyi fizetési Hajlandóság (WTP)</vt:lpstr>
      <vt:lpstr>Országos fizetési hajlandóság (WTP)</vt:lpstr>
      <vt:lpstr>Kinyilvánított preferencia</vt:lpstr>
      <vt:lpstr>Eljárás I.</vt:lpstr>
      <vt:lpstr>Eljárás II.</vt:lpstr>
      <vt:lpstr>Köszönöm a megtisztelő figyelmet!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Horváth Bálint</dc:creator>
  <cp:lastModifiedBy>Horváth Bálint</cp:lastModifiedBy>
  <cp:revision>15</cp:revision>
  <dcterms:created xsi:type="dcterms:W3CDTF">2016-04-25T09:48:44Z</dcterms:created>
  <dcterms:modified xsi:type="dcterms:W3CDTF">2016-04-25T14:32:04Z</dcterms:modified>
</cp:coreProperties>
</file>