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494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306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2508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2769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7442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6878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0465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4049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733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495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634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2262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639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6822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762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3004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330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FC412-251A-4DA5-9C90-9DD4D4E901BA}" type="datetimeFigureOut">
              <a:rPr lang="hu-HU" smtClean="0"/>
              <a:t>2016.04.25.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13CA8-9DC2-4651-B507-255EE570C0C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16549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 társadalmi attitűd szerepe a természeti tőke monetáris</a:t>
            </a:r>
            <a:br>
              <a:rPr lang="hu-HU" dirty="0"/>
            </a:br>
            <a:r>
              <a:rPr lang="hu-HU" dirty="0" smtClean="0"/>
              <a:t>értékelése </a:t>
            </a:r>
            <a:r>
              <a:rPr lang="hu-HU" dirty="0"/>
              <a:t>esetében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Horváth Bálint – </a:t>
            </a:r>
            <a:r>
              <a:rPr lang="hu-HU" dirty="0" err="1" smtClean="0"/>
              <a:t>Kerpely</a:t>
            </a:r>
            <a:r>
              <a:rPr lang="hu-HU" dirty="0" smtClean="0"/>
              <a:t> Klára – Bakosné Dr. Böröcz Mária</a:t>
            </a:r>
          </a:p>
          <a:p>
            <a:r>
              <a:rPr lang="hu-HU" dirty="0"/>
              <a:t>Szent István Egyetem, Gazdaság- </a:t>
            </a:r>
            <a:r>
              <a:rPr lang="hu-HU" dirty="0" smtClean="0"/>
              <a:t>és Társadalomtudományi </a:t>
            </a:r>
            <a:r>
              <a:rPr lang="hu-HU" dirty="0"/>
              <a:t>Kar, </a:t>
            </a:r>
            <a:r>
              <a:rPr lang="hu-HU" dirty="0" err="1"/>
              <a:t>Klímagazdaságtani</a:t>
            </a:r>
            <a:r>
              <a:rPr lang="hu-HU" dirty="0"/>
              <a:t> </a:t>
            </a:r>
            <a:r>
              <a:rPr lang="hu-HU" dirty="0" smtClean="0"/>
              <a:t>Elemző és </a:t>
            </a:r>
            <a:r>
              <a:rPr lang="hu-HU" dirty="0"/>
              <a:t>Kutatóközpont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506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megtisztelő figyelmet!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385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Bemutatkozás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téma bemutatása</a:t>
            </a:r>
          </a:p>
          <a:p>
            <a:r>
              <a:rPr lang="hu-HU" dirty="0" smtClean="0"/>
              <a:t>A felhasznált projekt</a:t>
            </a:r>
          </a:p>
          <a:p>
            <a:r>
              <a:rPr lang="hu-HU" dirty="0" smtClean="0"/>
              <a:t>Korábbi eredmények</a:t>
            </a:r>
          </a:p>
          <a:p>
            <a:r>
              <a:rPr lang="hu-HU" dirty="0" smtClean="0"/>
              <a:t>Kinyilvánított preferencia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396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Szabadság-sziget és mellékágának rehabilitációja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519613"/>
          </a:xfrm>
        </p:spPr>
        <p:txBody>
          <a:bodyPr/>
          <a:lstStyle/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Forrás: Saját szerkesztés a </a:t>
            </a:r>
            <a:r>
              <a:rPr lang="hu-HU" dirty="0" err="1" smtClean="0"/>
              <a:t>Google</a:t>
            </a:r>
            <a:r>
              <a:rPr lang="hu-HU" dirty="0" smtClean="0"/>
              <a:t> </a:t>
            </a:r>
            <a:r>
              <a:rPr lang="hu-HU" dirty="0" err="1" smtClean="0"/>
              <a:t>maps</a:t>
            </a:r>
            <a:r>
              <a:rPr lang="hu-HU" dirty="0" smtClean="0"/>
              <a:t> térképe alapján, 2016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01" y="1858632"/>
            <a:ext cx="8585200" cy="444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41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Szabadság-sziget és mellékágának rehabilitációja </a:t>
            </a:r>
            <a:r>
              <a:rPr lang="hu-HU" dirty="0" smtClean="0"/>
              <a:t>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Forrás: WWF Magyarország, 2009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762" y="1943100"/>
            <a:ext cx="9088686" cy="427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5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Helyi fizetési Hajlandóság (WTP)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Forrás: </a:t>
            </a:r>
            <a:r>
              <a:rPr lang="hu-HU" dirty="0"/>
              <a:t>Saját szerkesztés </a:t>
            </a:r>
            <a:r>
              <a:rPr lang="hu-HU" dirty="0" err="1"/>
              <a:t>Marjainé</a:t>
            </a:r>
            <a:r>
              <a:rPr lang="hu-HU" dirty="0"/>
              <a:t> (2011) és saját kutatás </a:t>
            </a:r>
            <a:r>
              <a:rPr lang="hu-HU" dirty="0" smtClean="0"/>
              <a:t>alapján, 2016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305" y="1612156"/>
            <a:ext cx="8489895" cy="4667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70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Országos fizetési hajlandóság (WTP)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/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/>
              <a:t>Forrás: Saját szerkesztés </a:t>
            </a:r>
            <a:r>
              <a:rPr lang="hu-HU" dirty="0" err="1"/>
              <a:t>Brouwer</a:t>
            </a:r>
            <a:r>
              <a:rPr lang="hu-HU" dirty="0"/>
              <a:t> et </a:t>
            </a:r>
            <a:r>
              <a:rPr lang="hu-HU" dirty="0" err="1"/>
              <a:t>al</a:t>
            </a:r>
            <a:r>
              <a:rPr lang="hu-HU" dirty="0"/>
              <a:t>. (2009) és saját kutatás </a:t>
            </a:r>
            <a:r>
              <a:rPr lang="hu-HU" dirty="0" smtClean="0"/>
              <a:t>alapján, 2016</a:t>
            </a:r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023" y="1608068"/>
            <a:ext cx="8544777" cy="471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5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Kinyilvánított preferencia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062413"/>
          </a:xfrm>
        </p:spPr>
        <p:txBody>
          <a:bodyPr/>
          <a:lstStyle/>
          <a:p>
            <a:r>
              <a:rPr lang="hu-HU" dirty="0" smtClean="0"/>
              <a:t>Helyettesítő piac</a:t>
            </a:r>
          </a:p>
          <a:p>
            <a:r>
              <a:rPr lang="hu-HU" dirty="0" smtClean="0"/>
              <a:t>Lépései (</a:t>
            </a:r>
            <a:r>
              <a:rPr lang="hu-HU" dirty="0" err="1" smtClean="0"/>
              <a:t>Kontoleon-Pascual</a:t>
            </a:r>
            <a:r>
              <a:rPr lang="hu-HU" dirty="0" smtClean="0"/>
              <a:t>, 2007):</a:t>
            </a:r>
          </a:p>
          <a:p>
            <a:pPr lvl="1"/>
            <a:r>
              <a:rPr lang="hu-HU" dirty="0" smtClean="0"/>
              <a:t>1. Piac kiválasztása</a:t>
            </a:r>
          </a:p>
          <a:p>
            <a:pPr lvl="1"/>
            <a:r>
              <a:rPr lang="hu-HU" dirty="0" smtClean="0"/>
              <a:t>2. Módszertan (Megelőzési kiadások)</a:t>
            </a:r>
          </a:p>
          <a:p>
            <a:pPr lvl="1"/>
            <a:r>
              <a:rPr lang="hu-HU" dirty="0" smtClean="0"/>
              <a:t>3. Piaci adatok a tényleges tranzakciókról</a:t>
            </a:r>
          </a:p>
          <a:p>
            <a:pPr lvl="1"/>
            <a:r>
              <a:rPr lang="hu-HU" dirty="0" smtClean="0"/>
              <a:t>4. Egyéni hasznossági szint</a:t>
            </a:r>
          </a:p>
          <a:p>
            <a:pPr lvl="1"/>
            <a:r>
              <a:rPr lang="hu-HU" dirty="0" smtClean="0"/>
              <a:t>5. Releváns népesség meghatározása</a:t>
            </a:r>
          </a:p>
          <a:p>
            <a:pPr lvl="1"/>
            <a:r>
              <a:rPr lang="hu-HU" dirty="0" smtClean="0"/>
              <a:t>6. Aggregálás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03843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Eljárás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16414"/>
          </a:xfrm>
        </p:spPr>
        <p:txBody>
          <a:bodyPr/>
          <a:lstStyle/>
          <a:p>
            <a:r>
              <a:rPr lang="hu-HU" dirty="0" smtClean="0"/>
              <a:t>Helyettesítő piac: WWF Magyarország adománygyűjtő program </a:t>
            </a:r>
          </a:p>
          <a:p>
            <a:pPr lvl="1"/>
            <a:r>
              <a:rPr lang="hu-HU" dirty="0" smtClean="0"/>
              <a:t>(2009-2013)</a:t>
            </a:r>
          </a:p>
          <a:p>
            <a:pPr lvl="1"/>
            <a:r>
              <a:rPr lang="hu-HU" dirty="0" smtClean="0"/>
              <a:t>8-10 támogatható projekt</a:t>
            </a:r>
          </a:p>
          <a:p>
            <a:pPr lvl="1"/>
            <a:r>
              <a:rPr lang="hu-HU" dirty="0" smtClean="0"/>
              <a:t>10-ből 1 válaszadó</a:t>
            </a:r>
          </a:p>
          <a:p>
            <a:pPr lvl="1"/>
            <a:r>
              <a:rPr lang="hu-HU" dirty="0" smtClean="0"/>
              <a:t>Budapest és vidéki nagyvárosok</a:t>
            </a:r>
          </a:p>
          <a:p>
            <a:pPr lvl="1"/>
            <a:r>
              <a:rPr lang="hu-HU" dirty="0" smtClean="0"/>
              <a:t>14,8 millió HUF/844 szerződés=17.537 HUF/fő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felajánlások 8,9%-a érkezett a Szabadság-szigetre</a:t>
            </a:r>
          </a:p>
          <a:p>
            <a:pPr lvl="1"/>
            <a:r>
              <a:rPr lang="en-US" dirty="0"/>
              <a:t>17.537 </a:t>
            </a:r>
            <a:r>
              <a:rPr lang="hu-HU" dirty="0"/>
              <a:t>HUF</a:t>
            </a:r>
            <a:r>
              <a:rPr lang="en-US" dirty="0"/>
              <a:t> x 0,089 x 0,1 = 156 </a:t>
            </a:r>
            <a:r>
              <a:rPr lang="hu-HU" dirty="0" smtClean="0"/>
              <a:t>HUF egyéni jólétnövekedés</a:t>
            </a:r>
          </a:p>
          <a:p>
            <a:pPr lvl="1"/>
            <a:r>
              <a:rPr lang="hu-HU" dirty="0"/>
              <a:t>Statisztikai kifogások (reprezentativitás, jelenérték</a:t>
            </a:r>
            <a:r>
              <a:rPr lang="hu-HU" dirty="0" smtClean="0"/>
              <a:t>)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287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Eljárás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037013"/>
          </a:xfrm>
        </p:spPr>
        <p:txBody>
          <a:bodyPr/>
          <a:lstStyle/>
          <a:p>
            <a:r>
              <a:rPr lang="hu-HU" dirty="0" smtClean="0"/>
              <a:t>Aggregálás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sz="3600" dirty="0"/>
          </a:p>
          <a:p>
            <a:pPr marL="0" indent="0">
              <a:buNone/>
            </a:pPr>
            <a:r>
              <a:rPr lang="hu-HU" dirty="0" smtClean="0"/>
              <a:t>Forrás: Saját szerkesztés a KSH adatai és saját kutatás alapján, 2016</a:t>
            </a:r>
          </a:p>
          <a:p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081" y="3055904"/>
            <a:ext cx="9032148" cy="225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9813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Áramkör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Áramkör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ramkör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TM04033919[[fn=Áramkör]]</Template>
  <TotalTime>181</TotalTime>
  <Words>234</Words>
  <Application>Microsoft Office PowerPoint</Application>
  <PresentationFormat>Szélesvásznú</PresentationFormat>
  <Paragraphs>73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Tw Cen MT</vt:lpstr>
      <vt:lpstr>Áramkör</vt:lpstr>
      <vt:lpstr>A társadalmi attitűd szerepe a természeti tőke monetáris értékelése esetében</vt:lpstr>
      <vt:lpstr>Bemutatkozás</vt:lpstr>
      <vt:lpstr>A Szabadság-sziget és mellékágának rehabilitációja I.</vt:lpstr>
      <vt:lpstr>A Szabadság-sziget és mellékágának rehabilitációja II.</vt:lpstr>
      <vt:lpstr>Helyi fizetési Hajlandóság (WTP)</vt:lpstr>
      <vt:lpstr>Országos fizetési hajlandóság (WTP)</vt:lpstr>
      <vt:lpstr>Kinyilvánított preferencia</vt:lpstr>
      <vt:lpstr>Eljárás I.</vt:lpstr>
      <vt:lpstr>Eljárás II.</vt:lpstr>
      <vt:lpstr>Köszönöm a megtisztelő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Horváth Bálint</dc:creator>
  <cp:lastModifiedBy>Horváth Bálint</cp:lastModifiedBy>
  <cp:revision>15</cp:revision>
  <dcterms:created xsi:type="dcterms:W3CDTF">2016-04-25T09:48:44Z</dcterms:created>
  <dcterms:modified xsi:type="dcterms:W3CDTF">2016-04-25T14:32:04Z</dcterms:modified>
</cp:coreProperties>
</file>