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300785"/>
            <a:ext cx="11578107" cy="2509213"/>
          </a:xfrm>
        </p:spPr>
        <p:txBody>
          <a:bodyPr/>
          <a:lstStyle/>
          <a:p>
            <a:r>
              <a:rPr lang="hu-HU" b="1" dirty="0" smtClean="0"/>
              <a:t>Innováció, </a:t>
            </a:r>
            <a:r>
              <a:rPr lang="hu-HU" b="1" dirty="0" err="1" smtClean="0"/>
              <a:t>big</a:t>
            </a:r>
            <a:r>
              <a:rPr lang="hu-HU" b="1" dirty="0" smtClean="0"/>
              <a:t> </a:t>
            </a:r>
            <a:r>
              <a:rPr lang="hu-HU" b="1" dirty="0" err="1" smtClean="0"/>
              <a:t>data</a:t>
            </a:r>
            <a:r>
              <a:rPr lang="hu-HU" b="1" dirty="0" smtClean="0"/>
              <a:t>, adatbányászat</a:t>
            </a:r>
            <a:br>
              <a:rPr lang="hu-HU" b="1" dirty="0" smtClean="0"/>
            </a:br>
            <a:r>
              <a:rPr lang="hu-HU" sz="1600" b="1" dirty="0" smtClean="0"/>
              <a:t/>
            </a:r>
            <a:br>
              <a:rPr lang="hu-HU" sz="1600" b="1" dirty="0" smtClean="0"/>
            </a:br>
            <a:r>
              <a:rPr lang="hu-HU" sz="1600" b="1" dirty="0" smtClean="0"/>
              <a:t>(Pitlik László, SZIE/INNOREG KMRIÜ)</a:t>
            </a:r>
            <a:br>
              <a:rPr lang="hu-HU" sz="1600" b="1" dirty="0" smtClean="0"/>
            </a:br>
            <a:r>
              <a:rPr lang="hu-HU" sz="1600" b="1" dirty="0" smtClean="0"/>
              <a:t/>
            </a:r>
            <a:br>
              <a:rPr lang="hu-HU" sz="1600" b="1" dirty="0" smtClean="0"/>
            </a:br>
            <a:r>
              <a:rPr lang="hu-HU" sz="1600" b="1" dirty="0" smtClean="0"/>
              <a:t/>
            </a:r>
            <a:br>
              <a:rPr lang="hu-HU" sz="1600" b="1" dirty="0" smtClean="0"/>
            </a:br>
            <a:endParaRPr lang="hu-HU" sz="1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err="1" smtClean="0"/>
              <a:t>Felnőttképzők</a:t>
            </a:r>
            <a:r>
              <a:rPr lang="hu-HU" b="1" dirty="0" smtClean="0"/>
              <a:t> Szövetsége - </a:t>
            </a:r>
            <a:r>
              <a:rPr lang="hu-HU" b="1" dirty="0" err="1" smtClean="0"/>
              <a:t>BudapestI</a:t>
            </a:r>
            <a:r>
              <a:rPr lang="hu-HU" b="1" dirty="0" smtClean="0"/>
              <a:t> Szakmai Nap</a:t>
            </a:r>
          </a:p>
          <a:p>
            <a:r>
              <a:rPr lang="hu-HU" b="1" dirty="0" smtClean="0"/>
              <a:t>2016.11.10.</a:t>
            </a:r>
          </a:p>
          <a:p>
            <a:r>
              <a:rPr lang="hu-HU" b="1" dirty="0" smtClean="0"/>
              <a:t>A Felnőttképzés jövője, innovatív elképzelések - Konferencia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617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megtisztelő figyelmet!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914400" y="1980726"/>
            <a:ext cx="10363826" cy="4136739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További részletek: </a:t>
            </a:r>
            <a:r>
              <a:rPr lang="hu-HU" b="1" u="sng" dirty="0" smtClean="0"/>
              <a:t>pitlik@</a:t>
            </a:r>
            <a:r>
              <a:rPr lang="hu-HU" b="1" u="sng" dirty="0" err="1" smtClean="0"/>
              <a:t>miau.gau.hu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u="sng" dirty="0" smtClean="0"/>
              <a:t>Ajánlott irodalom:</a:t>
            </a:r>
          </a:p>
          <a:p>
            <a:pPr marL="0" indent="0" algn="ctr">
              <a:buNone/>
            </a:pPr>
            <a:r>
              <a:rPr lang="hu-HU" i="1" dirty="0"/>
              <a:t>http://</a:t>
            </a:r>
            <a:r>
              <a:rPr lang="hu-HU" i="1" dirty="0" smtClean="0"/>
              <a:t>miau.gau.hu/miau2009/index.php3?x=e0&amp;string=robottan.r</a:t>
            </a:r>
          </a:p>
          <a:p>
            <a:pPr marL="0" indent="0" algn="ctr">
              <a:buNone/>
            </a:pPr>
            <a:r>
              <a:rPr lang="hu-HU" i="1" dirty="0"/>
              <a:t>http://</a:t>
            </a:r>
            <a:r>
              <a:rPr lang="hu-HU" i="1" dirty="0" smtClean="0"/>
              <a:t>miau.gau.hu/miau2009/index.php3?x=e0&amp;string=du.lis</a:t>
            </a:r>
          </a:p>
          <a:p>
            <a:pPr marL="0" indent="0" algn="ctr">
              <a:buNone/>
            </a:pPr>
            <a:r>
              <a:rPr lang="hu-HU" i="1" dirty="0"/>
              <a:t>http://</a:t>
            </a:r>
            <a:r>
              <a:rPr lang="hu-HU" i="1" dirty="0" smtClean="0"/>
              <a:t>miau.gau.hu/miau2009/index.php3?x=e0&amp;string=szakm.dszertani</a:t>
            </a:r>
          </a:p>
          <a:p>
            <a:pPr marL="0" indent="0" algn="ctr">
              <a:buNone/>
            </a:pPr>
            <a:r>
              <a:rPr lang="hu-HU" i="1" dirty="0"/>
              <a:t>http://</a:t>
            </a:r>
            <a:r>
              <a:rPr lang="hu-HU" i="1" dirty="0" smtClean="0"/>
              <a:t>miau.gau.hu/miau2009/index.php3?x=e0&amp;string=komarom</a:t>
            </a:r>
          </a:p>
          <a:p>
            <a:pPr marL="0" indent="0" algn="ctr">
              <a:buNone/>
            </a:pPr>
            <a:r>
              <a:rPr lang="hu-HU" i="1" dirty="0"/>
              <a:t>http://</a:t>
            </a:r>
            <a:r>
              <a:rPr lang="hu-HU" i="1" dirty="0" smtClean="0"/>
              <a:t>miau.gau.hu/miau2009/index.php3?x=e0&amp;string=mta_tm</a:t>
            </a:r>
          </a:p>
          <a:p>
            <a:pPr marL="0" indent="0" algn="ctr">
              <a:buNone/>
            </a:pPr>
            <a:r>
              <a:rPr lang="hu-HU" i="1" dirty="0"/>
              <a:t>http://miau.gau.hu/miau2009/index.php3?x=e0&amp;string=bkik</a:t>
            </a:r>
            <a:endParaRPr lang="hu-HU" i="1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4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</a:p>
          <a:p>
            <a:r>
              <a:rPr lang="hu-HU" dirty="0" smtClean="0"/>
              <a:t>Stratégiai vs. Operatív/</a:t>
            </a:r>
            <a:r>
              <a:rPr lang="hu-HU" dirty="0" err="1" smtClean="0"/>
              <a:t>operacionalizált</a:t>
            </a:r>
            <a:r>
              <a:rPr lang="hu-HU" dirty="0" smtClean="0"/>
              <a:t> tudás</a:t>
            </a:r>
          </a:p>
          <a:p>
            <a:r>
              <a:rPr lang="hu-HU" dirty="0" smtClean="0"/>
              <a:t>Deklaratív vs. Nem-deklaratív tudás</a:t>
            </a:r>
          </a:p>
          <a:p>
            <a:r>
              <a:rPr lang="hu-HU" dirty="0" smtClean="0"/>
              <a:t>Innováció </a:t>
            </a:r>
            <a:r>
              <a:rPr lang="hu-HU" dirty="0" smtClean="0">
                <a:sym typeface="Wingdings" panose="05000000000000000000" pitchFamily="2" charset="2"/>
              </a:rPr>
              <a:t></a:t>
            </a:r>
            <a:r>
              <a:rPr lang="hu-HU" dirty="0" smtClean="0"/>
              <a:t> robotizálás</a:t>
            </a:r>
          </a:p>
          <a:p>
            <a:r>
              <a:rPr lang="hu-HU" dirty="0" err="1" smtClean="0"/>
              <a:t>Big-data</a:t>
            </a:r>
            <a:r>
              <a:rPr lang="hu-HU" dirty="0" smtClean="0"/>
              <a:t>/adatbányászat/mesterséges intelligenciák/…</a:t>
            </a:r>
          </a:p>
          <a:p>
            <a:r>
              <a:rPr lang="hu-HU" dirty="0" smtClean="0"/>
              <a:t>A Felnőttképzés jövője</a:t>
            </a:r>
          </a:p>
          <a:p>
            <a:r>
              <a:rPr lang="hu-HU" dirty="0" smtClean="0"/>
              <a:t>összefoglalás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3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37881" y="2367092"/>
            <a:ext cx="11410682" cy="3424107"/>
          </a:xfrm>
        </p:spPr>
        <p:txBody>
          <a:bodyPr>
            <a:normAutofit lnSpcReduction="10000"/>
          </a:bodyPr>
          <a:lstStyle/>
          <a:p>
            <a:r>
              <a:rPr lang="hu-HU" b="1" dirty="0" err="1" smtClean="0"/>
              <a:t>Lll</a:t>
            </a:r>
            <a:r>
              <a:rPr lang="hu-HU" dirty="0" smtClean="0"/>
              <a:t> =&gt; állandó adaptációs kényszer, a </a:t>
            </a:r>
            <a:r>
              <a:rPr lang="hu-HU" dirty="0" err="1" smtClean="0"/>
              <a:t>pla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személyre szabott oktatás alapja</a:t>
            </a:r>
          </a:p>
          <a:p>
            <a:r>
              <a:rPr lang="hu-HU" b="1" dirty="0" err="1" smtClean="0"/>
              <a:t>Mooc</a:t>
            </a:r>
            <a:r>
              <a:rPr lang="hu-HU" dirty="0" smtClean="0"/>
              <a:t> =&gt; az </a:t>
            </a:r>
            <a:r>
              <a:rPr lang="hu-HU" dirty="0" err="1" smtClean="0"/>
              <a:t>ikt</a:t>
            </a:r>
            <a:r>
              <a:rPr lang="hu-HU" dirty="0" smtClean="0"/>
              <a:t> használatára való képesség is anyanyelvi </a:t>
            </a:r>
            <a:r>
              <a:rPr lang="hu-HU" dirty="0"/>
              <a:t>kérdés</a:t>
            </a:r>
            <a:r>
              <a:rPr lang="hu-HU" dirty="0" smtClean="0"/>
              <a:t>(vö. analfabetizmus)</a:t>
            </a:r>
          </a:p>
          <a:p>
            <a:r>
              <a:rPr lang="hu-HU" b="1" dirty="0" err="1" smtClean="0"/>
              <a:t>Solver</a:t>
            </a:r>
            <a:r>
              <a:rPr lang="hu-HU" dirty="0" err="1" smtClean="0"/>
              <a:t>-alapú</a:t>
            </a:r>
            <a:r>
              <a:rPr lang="hu-HU" dirty="0" smtClean="0"/>
              <a:t> gondolkodásmód vs. Papír-alapú problémamegoldás &lt;= hatékonyság</a:t>
            </a:r>
          </a:p>
          <a:p>
            <a:r>
              <a:rPr lang="hu-HU" b="1" dirty="0" err="1" smtClean="0"/>
              <a:t>data-driven</a:t>
            </a:r>
            <a:r>
              <a:rPr lang="hu-HU" dirty="0" smtClean="0"/>
              <a:t> policy </a:t>
            </a:r>
            <a:r>
              <a:rPr lang="hu-HU" dirty="0" err="1" smtClean="0"/>
              <a:t>making</a:t>
            </a:r>
            <a:r>
              <a:rPr lang="hu-HU" dirty="0" smtClean="0"/>
              <a:t> vs. Intuíció =&gt;az ember-gép hibridekben csak az arány a kérdés</a:t>
            </a:r>
          </a:p>
          <a:p>
            <a:r>
              <a:rPr lang="hu-HU" b="1" dirty="0" err="1" smtClean="0"/>
              <a:t>Olap</a:t>
            </a:r>
            <a:r>
              <a:rPr lang="hu-HU" b="1" dirty="0" smtClean="0"/>
              <a:t>/</a:t>
            </a:r>
            <a:r>
              <a:rPr lang="hu-HU" b="1" dirty="0" err="1" smtClean="0"/>
              <a:t>pivot</a:t>
            </a:r>
            <a:r>
              <a:rPr lang="hu-HU" b="1" dirty="0" smtClean="0"/>
              <a:t>/szakértői rendszerek/adat-vizualizáció</a:t>
            </a:r>
            <a:r>
              <a:rPr lang="hu-HU" dirty="0" smtClean="0"/>
              <a:t> =&gt; az </a:t>
            </a:r>
            <a:r>
              <a:rPr lang="hu-HU" dirty="0" err="1" smtClean="0"/>
              <a:t>ecdl</a:t>
            </a:r>
            <a:r>
              <a:rPr lang="hu-HU" dirty="0" smtClean="0"/>
              <a:t> új súlypontjai?!</a:t>
            </a:r>
          </a:p>
          <a:p>
            <a:r>
              <a:rPr lang="hu-HU" b="1" dirty="0" err="1" smtClean="0"/>
              <a:t>Ksh</a:t>
            </a:r>
            <a:r>
              <a:rPr lang="hu-HU" b="1" dirty="0" smtClean="0"/>
              <a:t>/</a:t>
            </a:r>
            <a:r>
              <a:rPr lang="hu-HU" b="1" dirty="0" err="1" smtClean="0"/>
              <a:t>teir</a:t>
            </a:r>
            <a:r>
              <a:rPr lang="hu-HU" b="1" dirty="0" smtClean="0"/>
              <a:t>/</a:t>
            </a:r>
            <a:r>
              <a:rPr lang="hu-HU" b="1" dirty="0" err="1" smtClean="0"/>
              <a:t>eurostat</a:t>
            </a:r>
            <a:r>
              <a:rPr lang="hu-HU" b="1" dirty="0" smtClean="0"/>
              <a:t>/</a:t>
            </a:r>
            <a:r>
              <a:rPr lang="hu-HU" b="1" dirty="0" err="1" smtClean="0"/>
              <a:t>dpr</a:t>
            </a:r>
            <a:r>
              <a:rPr lang="hu-HU" b="1" dirty="0" smtClean="0"/>
              <a:t>/</a:t>
            </a:r>
            <a:r>
              <a:rPr lang="hu-HU" b="1" dirty="0" err="1" smtClean="0"/>
              <a:t>fadn</a:t>
            </a:r>
            <a:r>
              <a:rPr lang="hu-HU" b="1" dirty="0" smtClean="0"/>
              <a:t>/céginformációs rendszerek/…</a:t>
            </a:r>
            <a:r>
              <a:rPr lang="hu-HU" dirty="0" smtClean="0"/>
              <a:t> =&gt; a virtuális </a:t>
            </a:r>
            <a:r>
              <a:rPr lang="hu-HU" dirty="0" err="1" smtClean="0"/>
              <a:t>dns</a:t>
            </a:r>
            <a:r>
              <a:rPr lang="hu-HU" dirty="0" smtClean="0"/>
              <a:t> elemei?!</a:t>
            </a:r>
          </a:p>
          <a:p>
            <a:r>
              <a:rPr lang="hu-HU" sz="2400" u="sng" dirty="0" smtClean="0"/>
              <a:t>Mottó</a:t>
            </a:r>
            <a:r>
              <a:rPr lang="hu-HU" sz="2400" dirty="0" smtClean="0"/>
              <a:t>: …tudás az, ami forráskódba átírható – minden más művészet…</a:t>
            </a:r>
          </a:p>
        </p:txBody>
      </p:sp>
    </p:spTree>
    <p:extLst>
      <p:ext uri="{BB962C8B-B14F-4D97-AF65-F5344CB8AC3E}">
        <p14:creationId xmlns:p14="http://schemas.microsoft.com/office/powerpoint/2010/main" val="3461320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Stratégiai vs. Operatív tudás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Stratégiai tudás</a:t>
            </a:r>
          </a:p>
          <a:p>
            <a:r>
              <a:rPr lang="hu-HU" dirty="0" smtClean="0"/>
              <a:t>A ma ismert szakterületek, diszciplínák, szakkönyvek, tantárgyak zöme </a:t>
            </a:r>
          </a:p>
          <a:p>
            <a:r>
              <a:rPr lang="hu-HU" dirty="0" smtClean="0"/>
              <a:t>Segít felismerni a döntési helyzeteket, segít kérdezni tudni (pl. marketing – vö.   sok potenciális ügyfélből ki az az első x, akinek adott ajánlatot érdemes kiküldeni a pozitív visszajelzések minél magasabb arányának reményében?)</a:t>
            </a:r>
          </a:p>
          <a:p>
            <a:pPr marL="0" indent="0">
              <a:buNone/>
            </a:pPr>
            <a:r>
              <a:rPr lang="hu-HU" b="1" dirty="0" smtClean="0"/>
              <a:t>Operatív/</a:t>
            </a:r>
            <a:r>
              <a:rPr lang="hu-HU" b="1" dirty="0" err="1" smtClean="0"/>
              <a:t>operacionalizált</a:t>
            </a:r>
            <a:r>
              <a:rPr lang="hu-HU" b="1" dirty="0" smtClean="0"/>
              <a:t> tudás</a:t>
            </a:r>
          </a:p>
          <a:p>
            <a:r>
              <a:rPr lang="hu-HU" dirty="0" smtClean="0"/>
              <a:t>A megoldás lehet naiv/intuitív/ösztönös/asszociatív/ spontán/ráérzésre alapuló</a:t>
            </a:r>
          </a:p>
          <a:p>
            <a:r>
              <a:rPr lang="hu-HU" dirty="0" smtClean="0"/>
              <a:t>És/vagy lehet adat-vezérelt (módszeres, tény-alapú, automatizált, mesterséges intelligencia-orientált) </a:t>
            </a:r>
            <a:r>
              <a:rPr lang="hu-HU" dirty="0" smtClean="0">
                <a:sym typeface="Wingdings" panose="05000000000000000000" pitchFamily="2" charset="2"/>
              </a:rPr>
              <a:t> vö. sakk-automata vs. sakkjátékos</a:t>
            </a:r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9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Deklaratív vs. Nem deklaratív tudás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Deklaratív tudás</a:t>
            </a:r>
          </a:p>
          <a:p>
            <a:r>
              <a:rPr lang="hu-HU" dirty="0" smtClean="0"/>
              <a:t>Alapvetően részletes Bizonyítás/bizonyítékok nélkül átadott</a:t>
            </a:r>
          </a:p>
          <a:p>
            <a:r>
              <a:rPr lang="hu-HU" dirty="0" smtClean="0"/>
              <a:t>Megkérdőjelezni intézményesen nem kívánt, nem engedett ismerethalmaz</a:t>
            </a:r>
          </a:p>
          <a:p>
            <a:r>
              <a:rPr lang="hu-HU" dirty="0" smtClean="0"/>
              <a:t>Vö. </a:t>
            </a:r>
            <a:r>
              <a:rPr lang="hu-HU" dirty="0" err="1" smtClean="0"/>
              <a:t>einstein</a:t>
            </a:r>
            <a:r>
              <a:rPr lang="hu-HU" dirty="0"/>
              <a:t>: “A világ amit teremtettünk a gondolkodásunk eredménye; nem lehet megváltoztatni gondolkodásunk megváltoztatása nélkül.”</a:t>
            </a:r>
            <a:endParaRPr lang="hu-HU" dirty="0" smtClean="0"/>
          </a:p>
          <a:p>
            <a:pPr marL="0" indent="0">
              <a:buNone/>
            </a:pPr>
            <a:r>
              <a:rPr lang="hu-HU" b="1" dirty="0" smtClean="0"/>
              <a:t>Nem deklaratív tudás</a:t>
            </a:r>
          </a:p>
          <a:p>
            <a:r>
              <a:rPr lang="hu-HU" dirty="0" smtClean="0"/>
              <a:t>Ki/mi a leggyengébb láncszem/áldozati bárány? (vö. a sárkány-sziget tanmeséje)</a:t>
            </a:r>
          </a:p>
          <a:p>
            <a:r>
              <a:rPr lang="hu-HU" dirty="0" err="1" smtClean="0"/>
              <a:t>Sztyeppefölde</a:t>
            </a:r>
            <a:r>
              <a:rPr lang="hu-HU" dirty="0" smtClean="0"/>
              <a:t> vs. Iparváros tanmeséje, avagy a </a:t>
            </a:r>
            <a:r>
              <a:rPr lang="hu-HU" dirty="0" err="1" smtClean="0"/>
              <a:t>relativálás</a:t>
            </a:r>
            <a:r>
              <a:rPr lang="hu-HU" dirty="0" smtClean="0"/>
              <a:t> szintjei</a:t>
            </a:r>
          </a:p>
          <a:p>
            <a:r>
              <a:rPr lang="hu-HU" dirty="0" smtClean="0"/>
              <a:t>Hasonlóság-orientált világnézet és robot-fejlesztés (vö. a só-prevenció tanmeséje)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8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Innováció </a:t>
            </a:r>
            <a:r>
              <a:rPr lang="hu-HU" dirty="0">
                <a:sym typeface="Wingdings" panose="05000000000000000000" pitchFamily="2" charset="2"/>
              </a:rPr>
              <a:t></a:t>
            </a:r>
            <a:r>
              <a:rPr lang="hu-HU" dirty="0"/>
              <a:t> </a:t>
            </a:r>
            <a:r>
              <a:rPr lang="hu-HU" dirty="0" smtClean="0"/>
              <a:t>robotizálás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u-HU" dirty="0" smtClean="0"/>
              <a:t>A nem anyag-tudományi, biotechnológia jellegű újdonságok mellett létezik a virtuális (</a:t>
            </a:r>
            <a:r>
              <a:rPr lang="hu-HU" dirty="0" err="1" smtClean="0"/>
              <a:t>log-adat-vezérelt</a:t>
            </a:r>
            <a:r>
              <a:rPr lang="hu-HU" dirty="0" smtClean="0"/>
              <a:t>, kísérleteket meg nem engedő) világok iteratív </a:t>
            </a:r>
            <a:r>
              <a:rPr lang="hu-HU" dirty="0" err="1" smtClean="0"/>
              <a:t>újra-és-újra</a:t>
            </a:r>
            <a:r>
              <a:rPr lang="hu-HU" dirty="0" smtClean="0"/>
              <a:t> értelmezésének mindennapi kihívása (pl. virtuális robot farmer)</a:t>
            </a:r>
          </a:p>
          <a:p>
            <a:r>
              <a:rPr lang="hu-HU" dirty="0" smtClean="0"/>
              <a:t>Az életünk „összes” rétegéről szóló automatikus megfigyelések (</a:t>
            </a:r>
            <a:r>
              <a:rPr lang="hu-HU" dirty="0" err="1" smtClean="0"/>
              <a:t>big-data</a:t>
            </a:r>
            <a:r>
              <a:rPr lang="hu-HU" dirty="0" smtClean="0"/>
              <a:t>) hatékonyan csak iparszerűen (</a:t>
            </a:r>
            <a:r>
              <a:rPr lang="hu-HU" dirty="0" err="1" smtClean="0"/>
              <a:t>robotizálva</a:t>
            </a:r>
            <a:r>
              <a:rPr lang="hu-HU" dirty="0" smtClean="0"/>
              <a:t> – vö. adatbányászat) értelmezhetők (vö. </a:t>
            </a:r>
            <a:r>
              <a:rPr lang="hu-HU" dirty="0" err="1" smtClean="0"/>
              <a:t>valós-idejűségi</a:t>
            </a:r>
            <a:r>
              <a:rPr lang="hu-HU" dirty="0" smtClean="0"/>
              <a:t> kihívások – vö. sakk-automaták)</a:t>
            </a:r>
          </a:p>
          <a:p>
            <a:r>
              <a:rPr lang="hu-HU" dirty="0" smtClean="0"/>
              <a:t>Pl. Az </a:t>
            </a:r>
            <a:r>
              <a:rPr lang="hu-HU" dirty="0" err="1" smtClean="0"/>
              <a:t>industrie</a:t>
            </a:r>
            <a:r>
              <a:rPr lang="hu-HU" dirty="0" smtClean="0"/>
              <a:t> 4.0 egyik következménye , hogy az ember elsődleges feladata az automatizálási folyamatok előkészítése, kialakítása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6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Big-data</a:t>
            </a:r>
            <a:r>
              <a:rPr lang="hu-HU" dirty="0"/>
              <a:t>/adatbányászat</a:t>
            </a:r>
            <a:r>
              <a:rPr lang="hu-HU" dirty="0" smtClean="0"/>
              <a:t>/</a:t>
            </a:r>
            <a:br>
              <a:rPr lang="hu-HU" dirty="0" smtClean="0"/>
            </a:br>
            <a:r>
              <a:rPr lang="hu-HU" dirty="0" smtClean="0"/>
              <a:t>mesterséges </a:t>
            </a:r>
            <a:r>
              <a:rPr lang="hu-HU" dirty="0"/>
              <a:t>intelligenciák</a:t>
            </a:r>
            <a:r>
              <a:rPr lang="hu-HU" dirty="0" smtClean="0"/>
              <a:t>/…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528034" y="2367092"/>
            <a:ext cx="10998558" cy="342410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(További) Példák a misztikus fogalmak magyarázatának/megértésének támogatására:</a:t>
            </a:r>
          </a:p>
          <a:p>
            <a:r>
              <a:rPr lang="hu-HU" dirty="0" err="1" smtClean="0"/>
              <a:t>Google</a:t>
            </a:r>
            <a:r>
              <a:rPr lang="hu-HU" dirty="0" smtClean="0"/>
              <a:t> </a:t>
            </a:r>
            <a:r>
              <a:rPr lang="hu-HU" dirty="0" err="1" smtClean="0"/>
              <a:t>trends</a:t>
            </a:r>
            <a:r>
              <a:rPr lang="hu-HU" dirty="0" smtClean="0"/>
              <a:t>, meteorológia, </a:t>
            </a:r>
            <a:r>
              <a:rPr lang="hu-HU" dirty="0" err="1" smtClean="0"/>
              <a:t>seti-program</a:t>
            </a:r>
            <a:r>
              <a:rPr lang="hu-HU" dirty="0" smtClean="0"/>
              <a:t>, … (</a:t>
            </a:r>
            <a:r>
              <a:rPr lang="hu-HU" dirty="0" err="1" smtClean="0"/>
              <a:t>big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)</a:t>
            </a:r>
          </a:p>
          <a:p>
            <a:r>
              <a:rPr lang="hu-HU" dirty="0" smtClean="0"/>
              <a:t>Titkárnő, magánnyomozó, könyvtáros, … (információ bróker)</a:t>
            </a:r>
          </a:p>
          <a:p>
            <a:r>
              <a:rPr lang="hu-HU" dirty="0" smtClean="0"/>
              <a:t>Elemző, tervező, … (adatbányász)</a:t>
            </a:r>
          </a:p>
          <a:p>
            <a:r>
              <a:rPr lang="hu-HU" dirty="0" smtClean="0"/>
              <a:t>Sakk-automata, </a:t>
            </a:r>
            <a:r>
              <a:rPr lang="hu-HU" dirty="0" err="1" smtClean="0"/>
              <a:t>siri</a:t>
            </a:r>
            <a:r>
              <a:rPr lang="hu-HU" dirty="0" smtClean="0"/>
              <a:t>, </a:t>
            </a:r>
            <a:r>
              <a:rPr lang="hu-HU" dirty="0" err="1" smtClean="0"/>
              <a:t>videójátékok</a:t>
            </a:r>
            <a:r>
              <a:rPr lang="hu-HU" dirty="0" smtClean="0"/>
              <a:t>,  </a:t>
            </a:r>
            <a:r>
              <a:rPr lang="hu-HU" dirty="0" err="1" smtClean="0"/>
              <a:t>smart</a:t>
            </a:r>
            <a:r>
              <a:rPr lang="hu-HU" dirty="0" smtClean="0"/>
              <a:t> </a:t>
            </a:r>
            <a:r>
              <a:rPr lang="hu-HU" dirty="0" err="1" smtClean="0"/>
              <a:t>cars</a:t>
            </a:r>
            <a:r>
              <a:rPr lang="hu-HU" dirty="0"/>
              <a:t>, </a:t>
            </a:r>
            <a:r>
              <a:rPr lang="hu-HU" dirty="0" smtClean="0"/>
              <a:t>előrejelzések, kockázatelemzés, zene/film/hirdetés-ajánló rendszerek, stb. (mesterséges </a:t>
            </a:r>
            <a:r>
              <a:rPr lang="hu-HU" dirty="0"/>
              <a:t>intelligencia - http://beebom.com/examples-of-artificial-intelligence/)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Felnőttképzés </a:t>
            </a:r>
            <a:r>
              <a:rPr lang="hu-HU" dirty="0"/>
              <a:t>jövője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Mindenki számára</a:t>
            </a:r>
          </a:p>
          <a:p>
            <a:r>
              <a:rPr lang="hu-HU" dirty="0" smtClean="0"/>
              <a:t>Bármikor</a:t>
            </a:r>
          </a:p>
          <a:p>
            <a:r>
              <a:rPr lang="hu-HU" dirty="0" smtClean="0"/>
              <a:t>Bárhol</a:t>
            </a:r>
          </a:p>
          <a:p>
            <a:r>
              <a:rPr lang="hu-HU" dirty="0" smtClean="0"/>
              <a:t>Egyénre optimalizáltan</a:t>
            </a:r>
          </a:p>
          <a:p>
            <a:r>
              <a:rPr lang="hu-HU" dirty="0" smtClean="0"/>
              <a:t>Az autodidakta tanulás képességét fokozatosan erősítve</a:t>
            </a:r>
          </a:p>
          <a:p>
            <a:r>
              <a:rPr lang="hu-HU" dirty="0" smtClean="0"/>
              <a:t>A komplex önminősítések lehetőségét megadva</a:t>
            </a:r>
          </a:p>
          <a:p>
            <a:r>
              <a:rPr lang="hu-HU" dirty="0" smtClean="0"/>
              <a:t>Egyre hatásosabb és hatékonyabb lehetőségeket teremteni az emberi intuíció önvezérlő, önfejlesztő </a:t>
            </a:r>
            <a:r>
              <a:rPr lang="hu-HU" smtClean="0"/>
              <a:t>erőterei számára…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A felnőtt képzés (vö. </a:t>
            </a:r>
            <a:r>
              <a:rPr lang="hu-HU" b="1" dirty="0" err="1" smtClean="0"/>
              <a:t>lll</a:t>
            </a:r>
            <a:r>
              <a:rPr lang="hu-HU" b="1" dirty="0" smtClean="0"/>
              <a:t>) megkerülhetetlen keretet ad az alábbi akciókhoz:</a:t>
            </a:r>
          </a:p>
          <a:p>
            <a:r>
              <a:rPr lang="hu-HU" dirty="0" smtClean="0"/>
              <a:t>Bárki bármikor végzett bárhol a stratégiai tudását operatív rétegekkel mindenkor </a:t>
            </a:r>
            <a:r>
              <a:rPr lang="hu-HU" b="1" dirty="0" smtClean="0"/>
              <a:t>érdemes és lehetséges </a:t>
            </a:r>
            <a:r>
              <a:rPr lang="hu-HU" dirty="0" smtClean="0"/>
              <a:t>fokozatosan erősíteni személyiségének és élethelyzetének megfelelő tartalommal és módszertannal </a:t>
            </a:r>
          </a:p>
          <a:p>
            <a:r>
              <a:rPr lang="hu-HU" b="1" dirty="0" smtClean="0"/>
              <a:t>Érdemes és lehetséges</a:t>
            </a:r>
            <a:r>
              <a:rPr lang="hu-HU" dirty="0" smtClean="0"/>
              <a:t> egyre inkább elszakadni a deklaratív tudás terjesztésétől és fokozatosan erősíteni a nem-deklaratív (azaz felfedező, problémamegoldó, minőség-orientált, autodidakta, bizonyítás-orientált, tény-alapú, innovatív, elődökre épülő, önellenőrző, csapatként is értelmezhető, alkotási vágyat felébresztő, hatékony, kompetencia-vezérelt, …), ill. személyre szabott tanítás/tanulás-módszertani megközelítéseket…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2053"/>
      </p:ext>
    </p:extLst>
  </p:cSld>
  <p:clrMapOvr>
    <a:masterClrMapping/>
  </p:clrMapOvr>
</p:sld>
</file>

<file path=ppt/theme/theme1.xml><?xml version="1.0" encoding="utf-8"?>
<a:theme xmlns:a="http://schemas.openxmlformats.org/drawingml/2006/main" name="Cseppecske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TM04033925[[fn=Cseppecske]]</Template>
  <TotalTime>75</TotalTime>
  <Words>603</Words>
  <Application>Microsoft Office PowerPoint</Application>
  <PresentationFormat>Szélesvásznú</PresentationFormat>
  <Paragraphs>67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Tw Cen MT</vt:lpstr>
      <vt:lpstr>Wingdings</vt:lpstr>
      <vt:lpstr>Cseppecske</vt:lpstr>
      <vt:lpstr>Innováció, big data, adatbányászat  (Pitlik László, SZIE/INNOREG KMRIÜ)   </vt:lpstr>
      <vt:lpstr>Tartalom</vt:lpstr>
      <vt:lpstr>bevezetés</vt:lpstr>
      <vt:lpstr>Stratégiai vs. Operatív tudás</vt:lpstr>
      <vt:lpstr>Deklaratív vs. Nem deklaratív tudás</vt:lpstr>
      <vt:lpstr>Innováció  robotizálás</vt:lpstr>
      <vt:lpstr>Big-data/adatbányászat/ mesterséges intelligenciák/…</vt:lpstr>
      <vt:lpstr>A Felnőttképzés jövője</vt:lpstr>
      <vt:lpstr>összefoglalás</vt:lpstr>
      <vt:lpstr>Köszönöm a megtisztelő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Innováció, big data, adatbányászat  (Pitlik László, SZIE/INNOREG KMRIÜ)</dc:title>
  <dc:creator>Pitlik László</dc:creator>
  <cp:lastModifiedBy>Pitlik László</cp:lastModifiedBy>
  <cp:revision>19</cp:revision>
  <dcterms:created xsi:type="dcterms:W3CDTF">2016-11-06T06:12:15Z</dcterms:created>
  <dcterms:modified xsi:type="dcterms:W3CDTF">2016-11-06T07:27:18Z</dcterms:modified>
</cp:coreProperties>
</file>