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 autoAdjust="0"/>
    <p:restoredTop sz="86736" autoAdjust="0"/>
  </p:normalViewPr>
  <p:slideViewPr>
    <p:cSldViewPr showGuides="1">
      <p:cViewPr varScale="1">
        <p:scale>
          <a:sx n="61" d="100"/>
          <a:sy n="61" d="100"/>
        </p:scale>
        <p:origin x="-1536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0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ci\Desktop\jegyek_y0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jegyek!$T$10:$T$22</c:f>
              <c:numCache>
                <c:formatCode>General</c:formatCode>
                <c:ptCount val="13"/>
                <c:pt idx="0">
                  <c:v>970</c:v>
                </c:pt>
                <c:pt idx="1">
                  <c:v>975</c:v>
                </c:pt>
                <c:pt idx="2">
                  <c:v>980</c:v>
                </c:pt>
                <c:pt idx="3">
                  <c:v>985</c:v>
                </c:pt>
                <c:pt idx="4">
                  <c:v>990</c:v>
                </c:pt>
                <c:pt idx="5">
                  <c:v>995</c:v>
                </c:pt>
                <c:pt idx="6">
                  <c:v>1000</c:v>
                </c:pt>
                <c:pt idx="7">
                  <c:v>1005</c:v>
                </c:pt>
                <c:pt idx="8">
                  <c:v>1010</c:v>
                </c:pt>
                <c:pt idx="9">
                  <c:v>1015</c:v>
                </c:pt>
                <c:pt idx="10">
                  <c:v>1020</c:v>
                </c:pt>
                <c:pt idx="11">
                  <c:v>1025</c:v>
                </c:pt>
                <c:pt idx="12">
                  <c:v>1030</c:v>
                </c:pt>
              </c:numCache>
            </c:numRef>
          </c:cat>
          <c:val>
            <c:numRef>
              <c:f>jegyek!$U$10:$U$22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3</c:v>
                </c:pt>
                <c:pt idx="9">
                  <c:v>2</c:v>
                </c:pt>
                <c:pt idx="10">
                  <c:v>3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4121600"/>
        <c:axId val="74123136"/>
      </c:barChart>
      <c:catAx>
        <c:axId val="74121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4123136"/>
        <c:crosses val="autoZero"/>
        <c:auto val="1"/>
        <c:lblAlgn val="ctr"/>
        <c:lblOffset val="100"/>
        <c:noMultiLvlLbl val="0"/>
      </c:catAx>
      <c:valAx>
        <c:axId val="74123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4121600"/>
        <c:crosses val="autoZero"/>
        <c:crossBetween val="between"/>
        <c:majorUnit val="1"/>
      </c:valAx>
    </c:plotArea>
    <c:plotVisOnly val="1"/>
    <c:dispBlanksAs val="gap"/>
    <c:showDLblsOverMax val="0"/>
  </c:chart>
  <c:spPr>
    <a:solidFill>
      <a:schemeClr val="bg1">
        <a:lumMod val="65000"/>
        <a:lumOff val="35000"/>
      </a:schemeClr>
    </a:solidFill>
    <a:effectLst>
      <a:glow rad="101600">
        <a:schemeClr val="bg1">
          <a:lumMod val="65000"/>
          <a:lumOff val="35000"/>
          <a:alpha val="60000"/>
        </a:schemeClr>
      </a:glow>
      <a:softEdge rad="31750"/>
    </a:effectLst>
  </c:spPr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6EF6E-0157-4EB9-BBA6-F9187720EE84}" type="datetimeFigureOut">
              <a:rPr lang="hu-HU" smtClean="0"/>
              <a:t>2016.12.21.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D93D8-9CC3-470C-AD74-250754C596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4987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2016.12.21.</a:t>
            </a:r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ELTE TTK TOTDK - pL</a:t>
            </a:r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2016.12.21.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ELTE TTK TOTDK - pL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2016.12.21.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ELTE TTK TOTDK - pL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2016.12.21.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ELTE TTK TOTDK - pL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2016.12.21.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ELTE TTK TOTDK - pL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2016.12.21.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ELTE TTK TOTDK - pL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2016.12.21.</a:t>
            </a: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ELTE TTK TOTDK - pL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2016.12.21.</a:t>
            </a:r>
            <a:endParaRPr lang="hu-HU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ELTE TTK TOTDK - pL</a:t>
            </a:r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2016.12.21.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ELTE TTK TOTDK - pL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2016.12.21.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ELTE TTK TOTDK - pL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r>
              <a:rPr lang="hu-HU" smtClean="0"/>
              <a:t>2016.12.21.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ELTE TTK TOTDK - pL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zabadkézi sokszög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zabadkézi sokszög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hu-HU" smtClean="0"/>
              <a:t>2016.12.21.</a:t>
            </a:r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hu-HU" smtClean="0"/>
              <a:t>ELTE TTK TOTDK - pL</a:t>
            </a: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7311288" cy="2301240"/>
          </a:xfrm>
        </p:spPr>
        <p:txBody>
          <a:bodyPr/>
          <a:lstStyle/>
          <a:p>
            <a:r>
              <a:rPr lang="hu-HU" dirty="0"/>
              <a:t>Hasonlóságelemzés a </a:t>
            </a:r>
            <a:r>
              <a:rPr lang="hu-HU" dirty="0" err="1"/>
              <a:t>szummatív</a:t>
            </a:r>
            <a:r>
              <a:rPr lang="hu-HU" dirty="0"/>
              <a:t> értékelésben</a:t>
            </a:r>
          </a:p>
        </p:txBody>
      </p:sp>
      <p:sp>
        <p:nvSpPr>
          <p:cNvPr id="5" name="Alcím 2"/>
          <p:cNvSpPr>
            <a:spLocks noGrp="1"/>
          </p:cNvSpPr>
          <p:nvPr>
            <p:ph type="subTitle" idx="1"/>
          </p:nvPr>
        </p:nvSpPr>
        <p:spPr>
          <a:xfrm>
            <a:off x="433050" y="548680"/>
            <a:ext cx="6480048" cy="2748732"/>
          </a:xfrm>
        </p:spPr>
        <p:txBody>
          <a:bodyPr anchor="t">
            <a:normAutofit/>
          </a:bodyPr>
          <a:lstStyle/>
          <a:p>
            <a:pPr algn="l"/>
            <a:r>
              <a:rPr lang="hu-HU" b="1" dirty="0" smtClean="0">
                <a:ln w="3175">
                  <a:solidFill>
                    <a:schemeClr val="bg1"/>
                  </a:solidFill>
                </a:ln>
              </a:rPr>
              <a:t>ELTE TTK </a:t>
            </a:r>
            <a:r>
              <a:rPr lang="hu-HU" b="1" dirty="0" err="1" smtClean="0">
                <a:ln w="3175">
                  <a:solidFill>
                    <a:schemeClr val="bg1"/>
                  </a:solidFill>
                </a:ln>
              </a:rPr>
              <a:t>TOTDK-konferencia</a:t>
            </a:r>
            <a:r>
              <a:rPr lang="hu-HU" b="1" dirty="0" smtClean="0">
                <a:ln w="3175">
                  <a:solidFill>
                    <a:schemeClr val="bg1"/>
                  </a:solidFill>
                </a:ln>
              </a:rPr>
              <a:t/>
            </a:r>
            <a:br>
              <a:rPr lang="hu-HU" b="1" dirty="0" smtClean="0">
                <a:ln w="3175">
                  <a:solidFill>
                    <a:schemeClr val="bg1"/>
                  </a:solidFill>
                </a:ln>
              </a:rPr>
            </a:br>
            <a:r>
              <a:rPr lang="hu-HU" b="1" dirty="0" smtClean="0">
                <a:ln w="3175">
                  <a:solidFill>
                    <a:schemeClr val="bg1"/>
                  </a:solidFill>
                </a:ln>
              </a:rPr>
              <a:t>2016.12.21.</a:t>
            </a:r>
            <a:endParaRPr lang="hu-HU" sz="2400" b="1" dirty="0" smtClean="0">
              <a:ln w="3175">
                <a:solidFill>
                  <a:schemeClr val="bg1"/>
                </a:solidFill>
              </a:ln>
            </a:endParaRPr>
          </a:p>
          <a:p>
            <a:pPr algn="l"/>
            <a:r>
              <a:rPr lang="hu-HU" sz="3200" b="1" dirty="0" smtClean="0">
                <a:ln w="3175">
                  <a:solidFill>
                    <a:schemeClr val="bg1"/>
                  </a:solidFill>
                </a:ln>
              </a:rPr>
              <a:t>Pitlik László</a:t>
            </a:r>
          </a:p>
          <a:p>
            <a:pPr algn="l"/>
            <a:r>
              <a:rPr lang="hu-HU" sz="2400" b="1" dirty="0" smtClean="0">
                <a:ln w="3175">
                  <a:solidFill>
                    <a:schemeClr val="bg1"/>
                  </a:solidFill>
                </a:ln>
              </a:rPr>
              <a:t>PM8FWD</a:t>
            </a:r>
            <a:br>
              <a:rPr lang="hu-HU" sz="2400" b="1" dirty="0" smtClean="0">
                <a:ln w="3175">
                  <a:solidFill>
                    <a:schemeClr val="bg1"/>
                  </a:solidFill>
                </a:ln>
              </a:rPr>
            </a:br>
            <a:r>
              <a:rPr lang="hu-HU" sz="2400" b="1" dirty="0" smtClean="0">
                <a:ln w="3175">
                  <a:solidFill>
                    <a:schemeClr val="bg1"/>
                  </a:solidFill>
                </a:ln>
              </a:rPr>
              <a:t>kémia-matematika OMA IV.</a:t>
            </a:r>
            <a:endParaRPr lang="hu-HU" sz="2400" b="1" dirty="0">
              <a:ln w="3175">
                <a:solidFill>
                  <a:schemeClr val="bg1"/>
                </a:solidFill>
              </a:ln>
            </a:endParaRPr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467544" y="5157192"/>
            <a:ext cx="2376264" cy="1080120"/>
          </a:xfrm>
          <a:prstGeom prst="rect">
            <a:avLst/>
          </a:prstGeom>
        </p:spPr>
        <p:txBody>
          <a:bodyPr vert="horz" tIns="0" rIns="45720" bIns="0" anchor="t">
            <a:normAutofit/>
          </a:bodyPr>
          <a:lstStyle>
            <a:lvl1pPr marL="0" indent="0" algn="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None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b="1" dirty="0" smtClean="0">
                <a:ln w="3175">
                  <a:solidFill>
                    <a:schemeClr val="bg1"/>
                  </a:solidFill>
                </a:ln>
              </a:rPr>
              <a:t>Témavezető:</a:t>
            </a:r>
            <a:r>
              <a:rPr lang="hu-HU" sz="2200" b="1" dirty="0" smtClean="0">
                <a:ln w="3175">
                  <a:solidFill>
                    <a:schemeClr val="bg1"/>
                  </a:solidFill>
                </a:ln>
              </a:rPr>
              <a:t/>
            </a:r>
            <a:br>
              <a:rPr lang="hu-HU" sz="2200" b="1" dirty="0" smtClean="0">
                <a:ln w="3175">
                  <a:solidFill>
                    <a:schemeClr val="bg1"/>
                  </a:solidFill>
                </a:ln>
              </a:rPr>
            </a:br>
            <a:r>
              <a:rPr lang="hu-HU" sz="2400" b="1" dirty="0" smtClean="0">
                <a:ln w="3175">
                  <a:solidFill>
                    <a:schemeClr val="bg1"/>
                  </a:solidFill>
                </a:ln>
              </a:rPr>
              <a:t>Pitlik László</a:t>
            </a:r>
            <a:br>
              <a:rPr lang="hu-HU" sz="2400" b="1" dirty="0" smtClean="0">
                <a:ln w="3175">
                  <a:solidFill>
                    <a:schemeClr val="bg1"/>
                  </a:solidFill>
                </a:ln>
              </a:rPr>
            </a:br>
            <a:r>
              <a:rPr lang="hu-HU" b="1" dirty="0" smtClean="0">
                <a:ln w="3175">
                  <a:solidFill>
                    <a:schemeClr val="bg1"/>
                  </a:solidFill>
                </a:ln>
              </a:rPr>
              <a:t>SZIE GTK TTI KFI</a:t>
            </a:r>
          </a:p>
        </p:txBody>
      </p:sp>
    </p:spTree>
    <p:extLst>
      <p:ext uri="{BB962C8B-B14F-4D97-AF65-F5344CB8AC3E}">
        <p14:creationId xmlns:p14="http://schemas.microsoft.com/office/powerpoint/2010/main" val="18240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376243"/>
            <a:ext cx="2133600" cy="365125"/>
          </a:xfrm>
        </p:spPr>
        <p:txBody>
          <a:bodyPr/>
          <a:lstStyle/>
          <a:p>
            <a:r>
              <a:rPr lang="hu-HU" sz="1100" dirty="0" smtClean="0">
                <a:solidFill>
                  <a:schemeClr val="tx1">
                    <a:lumMod val="85000"/>
                  </a:schemeClr>
                </a:solidFill>
              </a:rPr>
              <a:t>2016.12.21.</a:t>
            </a:r>
            <a:endParaRPr lang="hu-HU" sz="11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ELTE TTK TOTDK - pL</a:t>
            </a:r>
            <a:endParaRPr lang="hu-HU" sz="110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153400" y="6376243"/>
            <a:ext cx="762000" cy="365125"/>
          </a:xfrm>
        </p:spPr>
        <p:txBody>
          <a:bodyPr/>
          <a:lstStyle/>
          <a:p>
            <a:fld id="{887CBE4A-43C6-4A86-9E3F-7FAF894AE124}" type="slidenum"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2</a:t>
            </a:fld>
            <a:endParaRPr lang="hu-HU" sz="110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/>
          </a:bodyPr>
          <a:lstStyle/>
          <a:p>
            <a:r>
              <a:rPr lang="hu-HU" b="1" dirty="0" smtClean="0">
                <a:ln w="3175">
                  <a:solidFill>
                    <a:schemeClr val="bg1"/>
                  </a:solidFill>
                </a:ln>
              </a:rPr>
              <a:t>Háttér</a:t>
            </a:r>
            <a:endParaRPr lang="hu-HU" b="1" dirty="0">
              <a:ln w="3175">
                <a:solidFill>
                  <a:schemeClr val="bg1"/>
                </a:solidFill>
              </a:ln>
            </a:endParaRPr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525963"/>
          </a:xfrm>
        </p:spPr>
        <p:txBody>
          <a:bodyPr>
            <a:normAutofit/>
          </a:bodyPr>
          <a:lstStyle/>
          <a:p>
            <a:r>
              <a:rPr lang="hu-HU" dirty="0" smtClean="0"/>
              <a:t>SZIE </a:t>
            </a:r>
            <a:r>
              <a:rPr lang="hu-HU" dirty="0" err="1" smtClean="0"/>
              <a:t>My-X</a:t>
            </a:r>
            <a:r>
              <a:rPr lang="hu-HU" dirty="0" smtClean="0"/>
              <a:t> Kutatócsoport: COCO Y0</a:t>
            </a:r>
          </a:p>
          <a:p>
            <a:endParaRPr lang="hu-HU" sz="2000" dirty="0"/>
          </a:p>
          <a:p>
            <a:r>
              <a:rPr lang="hu-HU" dirty="0" smtClean="0"/>
              <a:t>Lépcsős függvények</a:t>
            </a:r>
          </a:p>
          <a:p>
            <a:r>
              <a:rPr lang="hu-HU" dirty="0" smtClean="0"/>
              <a:t>Becslés</a:t>
            </a:r>
          </a:p>
          <a:p>
            <a:endParaRPr lang="hu-HU" sz="2000" dirty="0"/>
          </a:p>
          <a:p>
            <a:r>
              <a:rPr lang="hu-HU" dirty="0" smtClean="0"/>
              <a:t>Y0 = antidiszkriminatív</a:t>
            </a:r>
          </a:p>
          <a:p>
            <a:r>
              <a:rPr lang="hu-HU" i="1" dirty="0" smtClean="0"/>
              <a:t>„mindenki másként egyforma”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278941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376243"/>
            <a:ext cx="2133600" cy="365125"/>
          </a:xfrm>
        </p:spPr>
        <p:txBody>
          <a:bodyPr/>
          <a:lstStyle/>
          <a:p>
            <a:r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2016.12.21.</a:t>
            </a:r>
            <a:endParaRPr lang="hu-HU" sz="11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ELTE TTK TOTDK - pL</a:t>
            </a:r>
            <a:endParaRPr lang="hu-HU" sz="110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153400" y="6376243"/>
            <a:ext cx="762000" cy="365125"/>
          </a:xfrm>
        </p:spPr>
        <p:txBody>
          <a:bodyPr/>
          <a:lstStyle/>
          <a:p>
            <a:fld id="{887CBE4A-43C6-4A86-9E3F-7FAF894AE124}" type="slidenum"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3</a:t>
            </a:fld>
            <a:endParaRPr lang="hu-HU" sz="110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/>
          </a:bodyPr>
          <a:lstStyle/>
          <a:p>
            <a:r>
              <a:rPr lang="hu-HU" b="1" dirty="0" err="1" smtClean="0">
                <a:ln w="3175">
                  <a:solidFill>
                    <a:schemeClr val="bg1"/>
                  </a:solidFill>
                </a:ln>
              </a:rPr>
              <a:t>Szummatív</a:t>
            </a:r>
            <a:r>
              <a:rPr lang="hu-HU" b="1" dirty="0" smtClean="0">
                <a:ln w="3175">
                  <a:solidFill>
                    <a:schemeClr val="bg1"/>
                  </a:solidFill>
                </a:ln>
              </a:rPr>
              <a:t> értékelés</a:t>
            </a:r>
            <a:endParaRPr lang="hu-HU" b="1" dirty="0">
              <a:ln w="3175">
                <a:solidFill>
                  <a:schemeClr val="bg1"/>
                </a:solidFill>
              </a:ln>
            </a:endParaRPr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525963"/>
          </a:xfrm>
        </p:spPr>
        <p:txBody>
          <a:bodyPr>
            <a:normAutofit/>
          </a:bodyPr>
          <a:lstStyle/>
          <a:p>
            <a:r>
              <a:rPr lang="hu-HU" dirty="0" smtClean="0"/>
              <a:t>Tanulási egység végén</a:t>
            </a:r>
          </a:p>
          <a:p>
            <a:r>
              <a:rPr lang="hu-HU" dirty="0" smtClean="0"/>
              <a:t>Lezáró, tájékoztató funkció</a:t>
            </a:r>
          </a:p>
          <a:p>
            <a:endParaRPr lang="hu-HU" dirty="0"/>
          </a:p>
          <a:p>
            <a:r>
              <a:rPr lang="hu-HU" dirty="0" smtClean="0"/>
              <a:t>Minősítés, szelekció</a:t>
            </a:r>
          </a:p>
          <a:p>
            <a:r>
              <a:rPr lang="hu-HU" dirty="0" smtClean="0"/>
              <a:t>Objektivitás, összehasonlíthatóság</a:t>
            </a:r>
            <a:endParaRPr lang="hu-HU" sz="2000" dirty="0" smtClean="0"/>
          </a:p>
        </p:txBody>
      </p:sp>
    </p:spTree>
    <p:extLst>
      <p:ext uri="{BB962C8B-B14F-4D97-AF65-F5344CB8AC3E}">
        <p14:creationId xmlns:p14="http://schemas.microsoft.com/office/powerpoint/2010/main" val="25773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376243"/>
            <a:ext cx="2133600" cy="365125"/>
          </a:xfrm>
        </p:spPr>
        <p:txBody>
          <a:bodyPr/>
          <a:lstStyle/>
          <a:p>
            <a:r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2016.12.21.</a:t>
            </a:r>
            <a:endParaRPr lang="hu-HU" sz="11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ELTE TTK TOTDK - pL</a:t>
            </a:r>
            <a:endParaRPr lang="hu-HU" sz="110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153400" y="6376243"/>
            <a:ext cx="762000" cy="365125"/>
          </a:xfrm>
        </p:spPr>
        <p:txBody>
          <a:bodyPr/>
          <a:lstStyle/>
          <a:p>
            <a:fld id="{887CBE4A-43C6-4A86-9E3F-7FAF894AE124}" type="slidenum"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4</a:t>
            </a:fld>
            <a:endParaRPr lang="hu-HU" sz="110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70186"/>
          </a:xfrm>
        </p:spPr>
        <p:txBody>
          <a:bodyPr>
            <a:normAutofit/>
          </a:bodyPr>
          <a:lstStyle/>
          <a:p>
            <a:r>
              <a:rPr lang="hu-HU" b="1" dirty="0" smtClean="0">
                <a:ln w="3175">
                  <a:solidFill>
                    <a:schemeClr val="bg1"/>
                  </a:solidFill>
                </a:ln>
              </a:rPr>
              <a:t>Újszerűen</a:t>
            </a:r>
            <a:br>
              <a:rPr lang="hu-HU" b="1" dirty="0" smtClean="0">
                <a:ln w="3175">
                  <a:solidFill>
                    <a:schemeClr val="bg1"/>
                  </a:solidFill>
                </a:ln>
              </a:rPr>
            </a:br>
            <a:r>
              <a:rPr lang="hu-HU" b="1" dirty="0" smtClean="0">
                <a:ln w="3175">
                  <a:solidFill>
                    <a:schemeClr val="bg1"/>
                  </a:solidFill>
                </a:ln>
              </a:rPr>
              <a:t>értelmezhető fogalmak</a:t>
            </a:r>
            <a:endParaRPr lang="hu-HU" b="1" dirty="0">
              <a:ln w="3175">
                <a:solidFill>
                  <a:schemeClr val="bg1"/>
                </a:solidFill>
              </a:ln>
            </a:endParaRPr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457200" y="1916832"/>
            <a:ext cx="7931224" cy="4320480"/>
          </a:xfrm>
        </p:spPr>
        <p:txBody>
          <a:bodyPr>
            <a:normAutofit/>
          </a:bodyPr>
          <a:lstStyle/>
          <a:p>
            <a:r>
              <a:rPr lang="hu-HU" dirty="0" smtClean="0"/>
              <a:t>Súlyozás</a:t>
            </a:r>
            <a:br>
              <a:rPr lang="hu-HU" dirty="0" smtClean="0"/>
            </a:br>
            <a:r>
              <a:rPr lang="hu-HU" dirty="0" smtClean="0"/>
              <a:t>	</a:t>
            </a:r>
            <a:r>
              <a:rPr lang="hu-HU" sz="2000" i="1" dirty="0" smtClean="0"/>
              <a:t>piros</a:t>
            </a:r>
            <a:r>
              <a:rPr lang="hu-HU" sz="2000" i="1" dirty="0" smtClean="0"/>
              <a:t>, kék és zöld jegyek</a:t>
            </a:r>
            <a:r>
              <a:rPr lang="hu-HU" sz="2000" i="1" dirty="0" smtClean="0"/>
              <a:t>?</a:t>
            </a:r>
            <a:endParaRPr lang="hu-HU" sz="2000" i="1" dirty="0" smtClean="0"/>
          </a:p>
          <a:p>
            <a:r>
              <a:rPr lang="hu-HU" dirty="0" smtClean="0"/>
              <a:t>Jegy-határok</a:t>
            </a:r>
            <a:br>
              <a:rPr lang="hu-HU" dirty="0" smtClean="0"/>
            </a:br>
            <a:r>
              <a:rPr lang="hu-HU" dirty="0" smtClean="0"/>
              <a:t>	</a:t>
            </a:r>
            <a:r>
              <a:rPr lang="hu-HU" sz="2000" i="1" dirty="0" smtClean="0"/>
              <a:t>„Plusz-mínusz néhány százalék mindig benne van”</a:t>
            </a:r>
            <a:endParaRPr lang="hu-HU" i="1" dirty="0" smtClean="0"/>
          </a:p>
          <a:p>
            <a:endParaRPr lang="hu-HU" dirty="0" smtClean="0"/>
          </a:p>
          <a:p>
            <a:r>
              <a:rPr lang="hu-HU" dirty="0" smtClean="0"/>
              <a:t>„Osztályelső”</a:t>
            </a:r>
            <a:endParaRPr lang="hu-HU" dirty="0"/>
          </a:p>
          <a:p>
            <a:r>
              <a:rPr lang="hu-HU" dirty="0" smtClean="0"/>
              <a:t>Javítás, felzárkózás</a:t>
            </a:r>
          </a:p>
          <a:p>
            <a:r>
              <a:rPr lang="hu-HU" dirty="0" smtClean="0"/>
              <a:t>Buktatás</a:t>
            </a:r>
          </a:p>
        </p:txBody>
      </p:sp>
    </p:spTree>
    <p:extLst>
      <p:ext uri="{BB962C8B-B14F-4D97-AF65-F5344CB8AC3E}">
        <p14:creationId xmlns:p14="http://schemas.microsoft.com/office/powerpoint/2010/main" val="337981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376243"/>
            <a:ext cx="2133600" cy="365125"/>
          </a:xfrm>
        </p:spPr>
        <p:txBody>
          <a:bodyPr/>
          <a:lstStyle/>
          <a:p>
            <a:r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2016.12.21.</a:t>
            </a:r>
            <a:endParaRPr lang="hu-HU" sz="11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ELTE TTK TOTDK - pL</a:t>
            </a:r>
            <a:endParaRPr lang="hu-HU" sz="11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153400" y="6376243"/>
            <a:ext cx="762000" cy="365125"/>
          </a:xfrm>
        </p:spPr>
        <p:txBody>
          <a:bodyPr/>
          <a:lstStyle/>
          <a:p>
            <a:fld id="{887CBE4A-43C6-4A86-9E3F-7FAF894AE124}" type="slidenum"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5</a:t>
            </a:fld>
            <a:endParaRPr lang="hu-HU" sz="110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/>
          </a:bodyPr>
          <a:lstStyle/>
          <a:p>
            <a:r>
              <a:rPr lang="hu-HU" b="1" dirty="0" smtClean="0">
                <a:ln w="3175">
                  <a:solidFill>
                    <a:schemeClr val="bg1"/>
                  </a:solidFill>
                </a:ln>
              </a:rPr>
              <a:t>Súlyozás, jegyek értéke</a:t>
            </a:r>
            <a:endParaRPr lang="hu-HU" b="1" dirty="0">
              <a:ln w="3175">
                <a:solidFill>
                  <a:schemeClr val="bg1"/>
                </a:solidFill>
              </a:ln>
            </a:endParaRPr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457200" y="3329434"/>
            <a:ext cx="7467600" cy="2907877"/>
          </a:xfrm>
        </p:spPr>
        <p:txBody>
          <a:bodyPr>
            <a:normAutofit/>
          </a:bodyPr>
          <a:lstStyle/>
          <a:p>
            <a:r>
              <a:rPr lang="hu-HU" dirty="0" smtClean="0"/>
              <a:t>Átlag: mind 3,5</a:t>
            </a:r>
          </a:p>
          <a:p>
            <a:pPr lvl="1"/>
            <a:r>
              <a:rPr lang="hu-HU" dirty="0" smtClean="0"/>
              <a:t>20 fő szimulált osztályban</a:t>
            </a:r>
          </a:p>
          <a:p>
            <a:r>
              <a:rPr lang="hu-HU" dirty="0" smtClean="0"/>
              <a:t>Melyik a legfontosabb jegy?</a:t>
            </a:r>
          </a:p>
          <a:p>
            <a:pPr lvl="1"/>
            <a:r>
              <a:rPr lang="hu-HU" dirty="0" smtClean="0"/>
              <a:t>Deklaratív válasz</a:t>
            </a:r>
          </a:p>
          <a:p>
            <a:pPr lvl="1"/>
            <a:r>
              <a:rPr lang="hu-HU" dirty="0" smtClean="0"/>
              <a:t>Antidiszkriminatív válasz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556792"/>
            <a:ext cx="5742179" cy="16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5748" y="1556792"/>
            <a:ext cx="1042574" cy="16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296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376243"/>
            <a:ext cx="2133600" cy="365125"/>
          </a:xfrm>
        </p:spPr>
        <p:txBody>
          <a:bodyPr/>
          <a:lstStyle/>
          <a:p>
            <a:r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2016.12.21.</a:t>
            </a:r>
            <a:endParaRPr lang="hu-HU" sz="11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ELTE TTK TOTDK - pL</a:t>
            </a:r>
            <a:endParaRPr lang="hu-HU" sz="11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153400" y="6376243"/>
            <a:ext cx="762000" cy="365125"/>
          </a:xfrm>
        </p:spPr>
        <p:txBody>
          <a:bodyPr/>
          <a:lstStyle/>
          <a:p>
            <a:fld id="{887CBE4A-43C6-4A86-9E3F-7FAF894AE124}" type="slidenum"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6</a:t>
            </a:fld>
            <a:endParaRPr lang="hu-HU" sz="110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/>
          </a:bodyPr>
          <a:lstStyle/>
          <a:p>
            <a:r>
              <a:rPr lang="hu-HU" b="1" dirty="0" smtClean="0">
                <a:ln w="3175">
                  <a:solidFill>
                    <a:schemeClr val="bg1"/>
                  </a:solidFill>
                </a:ln>
              </a:rPr>
              <a:t>Magasabb szintű értékelés</a:t>
            </a:r>
            <a:endParaRPr lang="hu-HU" b="1" dirty="0">
              <a:ln w="3175">
                <a:solidFill>
                  <a:schemeClr val="bg1"/>
                </a:solidFill>
              </a:ln>
            </a:endParaRPr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781128"/>
          </a:xfrm>
        </p:spPr>
        <p:txBody>
          <a:bodyPr>
            <a:normAutofit/>
          </a:bodyPr>
          <a:lstStyle/>
          <a:p>
            <a:r>
              <a:rPr lang="hu-HU" dirty="0" smtClean="0"/>
              <a:t>Több tantárgyas értékelés</a:t>
            </a:r>
          </a:p>
          <a:p>
            <a:r>
              <a:rPr lang="hu-HU" i="1" dirty="0" smtClean="0"/>
              <a:t>„</a:t>
            </a:r>
            <a:r>
              <a:rPr lang="hu-HU" i="1" dirty="0" err="1" smtClean="0"/>
              <a:t>Grading</a:t>
            </a:r>
            <a:r>
              <a:rPr lang="hu-HU" i="1" dirty="0" smtClean="0"/>
              <a:t> </a:t>
            </a:r>
            <a:r>
              <a:rPr lang="hu-HU" i="1" dirty="0" err="1" smtClean="0"/>
              <a:t>on</a:t>
            </a:r>
            <a:r>
              <a:rPr lang="hu-HU" i="1" dirty="0" smtClean="0"/>
              <a:t> a </a:t>
            </a:r>
            <a:r>
              <a:rPr lang="hu-HU" i="1" dirty="0" err="1" smtClean="0"/>
              <a:t>curve</a:t>
            </a:r>
            <a:r>
              <a:rPr lang="hu-HU" i="1" dirty="0" smtClean="0"/>
              <a:t>”</a:t>
            </a:r>
            <a:endParaRPr lang="hu-HU" dirty="0" smtClean="0"/>
          </a:p>
          <a:p>
            <a:pPr lvl="1"/>
            <a:r>
              <a:rPr lang="hu-HU" dirty="0" smtClean="0"/>
              <a:t>Mindenképp bukás?</a:t>
            </a:r>
          </a:p>
          <a:p>
            <a:pPr lvl="1"/>
            <a:r>
              <a:rPr lang="hu-HU" dirty="0" smtClean="0"/>
              <a:t>Kivéve, ha mindenki</a:t>
            </a:r>
            <a:br>
              <a:rPr lang="hu-HU" dirty="0" smtClean="0"/>
            </a:br>
            <a:r>
              <a:rPr lang="hu-HU" dirty="0" smtClean="0"/>
              <a:t>másként egyforma</a:t>
            </a:r>
          </a:p>
          <a:p>
            <a:pPr lvl="1"/>
            <a:r>
              <a:rPr lang="hu-HU" dirty="0" smtClean="0"/>
              <a:t>Kitűnő tanulók esete</a:t>
            </a:r>
            <a:br>
              <a:rPr lang="hu-HU" dirty="0" smtClean="0"/>
            </a:br>
            <a:endParaRPr lang="hu-HU" dirty="0" smtClean="0"/>
          </a:p>
          <a:p>
            <a:r>
              <a:rPr lang="hu-HU" dirty="0" err="1" smtClean="0"/>
              <a:t>Limitáció</a:t>
            </a:r>
            <a:r>
              <a:rPr lang="hu-HU" dirty="0" smtClean="0"/>
              <a:t> (?)</a:t>
            </a:r>
            <a:br>
              <a:rPr lang="hu-HU" dirty="0" smtClean="0"/>
            </a:br>
            <a:r>
              <a:rPr lang="hu-HU" dirty="0" smtClean="0"/>
              <a:t>Évek és különböző csoportok</a:t>
            </a:r>
            <a:br>
              <a:rPr lang="hu-HU" dirty="0" smtClean="0"/>
            </a:br>
            <a:r>
              <a:rPr lang="hu-HU" dirty="0" smtClean="0"/>
              <a:t>összehasonlítása</a:t>
            </a:r>
          </a:p>
          <a:p>
            <a:endParaRPr lang="hu-HU" dirty="0"/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481104"/>
              </p:ext>
            </p:extLst>
          </p:nvPr>
        </p:nvGraphicFramePr>
        <p:xfrm>
          <a:off x="4716016" y="2276872"/>
          <a:ext cx="4427984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176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95536" y="4077072"/>
            <a:ext cx="7311288" cy="883528"/>
          </a:xfrm>
        </p:spPr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1043608" y="980728"/>
            <a:ext cx="4176464" cy="1947269"/>
          </a:xfrm>
          <a:prstGeom prst="rect">
            <a:avLst/>
          </a:prstGeom>
        </p:spPr>
        <p:txBody>
          <a:bodyPr vert="horz" tIns="0" rIns="45720" bIns="0" anchor="t">
            <a:noAutofit/>
          </a:bodyPr>
          <a:lstStyle>
            <a:lvl1pPr marL="0" indent="0" algn="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None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2800" b="1" dirty="0" smtClean="0">
                <a:ln w="3175">
                  <a:solidFill>
                    <a:schemeClr val="bg1"/>
                  </a:solidFill>
                </a:ln>
              </a:rPr>
              <a:t>Pitlik László</a:t>
            </a:r>
            <a:br>
              <a:rPr lang="hu-HU" sz="2800" b="1" dirty="0" smtClean="0">
                <a:ln w="3175">
                  <a:solidFill>
                    <a:schemeClr val="bg1"/>
                  </a:solidFill>
                </a:ln>
              </a:rPr>
            </a:br>
            <a:r>
              <a:rPr lang="hu-HU" sz="2400" b="1" dirty="0" err="1" smtClean="0">
                <a:ln w="3175">
                  <a:solidFill>
                    <a:schemeClr val="bg1"/>
                  </a:solidFill>
                </a:ln>
              </a:rPr>
              <a:t>ptlklszl</a:t>
            </a:r>
            <a:r>
              <a:rPr lang="hu-HU" sz="2400" b="1" dirty="0" smtClean="0">
                <a:ln w="3175">
                  <a:solidFill>
                    <a:schemeClr val="bg1"/>
                  </a:solidFill>
                </a:ln>
              </a:rPr>
              <a:t>@</a:t>
            </a:r>
            <a:r>
              <a:rPr lang="hu-HU" sz="2400" b="1" dirty="0" err="1" smtClean="0">
                <a:ln w="3175">
                  <a:solidFill>
                    <a:schemeClr val="bg1"/>
                  </a:solidFill>
                </a:ln>
              </a:rPr>
              <a:t>caesar.elte.hu</a:t>
            </a:r>
            <a:r>
              <a:rPr lang="hu-HU" sz="2400" b="1" dirty="0" smtClean="0">
                <a:ln w="3175">
                  <a:solidFill>
                    <a:schemeClr val="bg1"/>
                  </a:solidFill>
                </a:ln>
              </a:rPr>
              <a:t/>
            </a:r>
            <a:br>
              <a:rPr lang="hu-HU" sz="2400" b="1" dirty="0" smtClean="0">
                <a:ln w="3175">
                  <a:solidFill>
                    <a:schemeClr val="bg1"/>
                  </a:solidFill>
                </a:ln>
              </a:rPr>
            </a:br>
            <a:r>
              <a:rPr lang="hu-HU" sz="2400" b="1" dirty="0" smtClean="0">
                <a:ln w="3175">
                  <a:solidFill>
                    <a:schemeClr val="bg1"/>
                  </a:solidFill>
                </a:ln>
              </a:rPr>
              <a:t/>
            </a:r>
            <a:br>
              <a:rPr lang="hu-HU" sz="2400" b="1" dirty="0" smtClean="0">
                <a:ln w="3175">
                  <a:solidFill>
                    <a:schemeClr val="bg1"/>
                  </a:solidFill>
                </a:ln>
              </a:rPr>
            </a:br>
            <a:r>
              <a:rPr lang="hu-HU" sz="2400" b="1" dirty="0">
                <a:ln w="3175">
                  <a:solidFill>
                    <a:schemeClr val="bg1"/>
                  </a:solidFill>
                </a:ln>
              </a:rPr>
              <a:t>kémia-matematika OMA IV</a:t>
            </a:r>
            <a:r>
              <a:rPr lang="hu-HU" sz="2400" b="1" dirty="0" smtClean="0">
                <a:ln w="3175">
                  <a:solidFill>
                    <a:schemeClr val="bg1"/>
                  </a:solidFill>
                </a:ln>
              </a:rPr>
              <a:t>.</a:t>
            </a:r>
            <a:br>
              <a:rPr lang="hu-HU" sz="2400" b="1" dirty="0" smtClean="0">
                <a:ln w="3175">
                  <a:solidFill>
                    <a:schemeClr val="bg1"/>
                  </a:solidFill>
                </a:ln>
              </a:rPr>
            </a:br>
            <a:r>
              <a:rPr lang="hu-HU" sz="2400" b="1" dirty="0" smtClean="0">
                <a:ln w="3175">
                  <a:solidFill>
                    <a:schemeClr val="bg1"/>
                  </a:solidFill>
                </a:ln>
              </a:rPr>
              <a:t>ELTE TTK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19392"/>
            <a:ext cx="1979712" cy="565631"/>
          </a:xfrm>
          <a:prstGeom prst="rect">
            <a:avLst/>
          </a:prstGeom>
          <a:noFill/>
          <a:ln>
            <a:noFill/>
          </a:ln>
          <a:effectLst>
            <a:glow rad="101600">
              <a:schemeClr val="bg1">
                <a:lumMod val="65000"/>
                <a:lumOff val="35000"/>
                <a:alpha val="60000"/>
              </a:schemeClr>
            </a:glow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255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376243"/>
            <a:ext cx="2133600" cy="365125"/>
          </a:xfrm>
        </p:spPr>
        <p:txBody>
          <a:bodyPr/>
          <a:lstStyle/>
          <a:p>
            <a:r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2016.12.21.</a:t>
            </a:r>
            <a:endParaRPr lang="hu-HU" sz="11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ELTE TTK TOTDK - pL</a:t>
            </a:r>
            <a:endParaRPr lang="hu-HU" sz="11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153400" y="6376243"/>
            <a:ext cx="762000" cy="365125"/>
          </a:xfrm>
        </p:spPr>
        <p:txBody>
          <a:bodyPr/>
          <a:lstStyle/>
          <a:p>
            <a:fld id="{887CBE4A-43C6-4A86-9E3F-7FAF894AE124}" type="slidenum"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8</a:t>
            </a:fld>
            <a:endParaRPr lang="hu-HU" sz="110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1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/>
          </a:bodyPr>
          <a:lstStyle/>
          <a:p>
            <a:r>
              <a:rPr lang="hu-HU" b="1" dirty="0" smtClean="0">
                <a:ln w="3175">
                  <a:solidFill>
                    <a:schemeClr val="bg1"/>
                  </a:solidFill>
                </a:ln>
              </a:rPr>
              <a:t>Melléklet: OAM</a:t>
            </a:r>
            <a:endParaRPr lang="hu-HU" b="1" dirty="0">
              <a:ln w="3175">
                <a:solidFill>
                  <a:schemeClr val="bg1"/>
                </a:solidFill>
              </a:ln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72" y="1298562"/>
            <a:ext cx="8782857" cy="52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128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ka">
  <a:themeElements>
    <a:clrScheme name="Technik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k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228</TotalTime>
  <Words>141</Words>
  <Application>Microsoft Office PowerPoint</Application>
  <PresentationFormat>Diavetítés a képernyőre (4:3 oldalarány)</PresentationFormat>
  <Paragraphs>60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Technika</vt:lpstr>
      <vt:lpstr>Hasonlóságelemzés a szummatív értékelésben</vt:lpstr>
      <vt:lpstr>Háttér</vt:lpstr>
      <vt:lpstr>Szummatív értékelés</vt:lpstr>
      <vt:lpstr>Újszerűen értelmezhető fogalmak</vt:lpstr>
      <vt:lpstr>Súlyozás, jegyek értéke</vt:lpstr>
      <vt:lpstr>Magasabb szintű értékelés</vt:lpstr>
      <vt:lpstr>Köszönöm a figyelmet!</vt:lpstr>
      <vt:lpstr>Melléklet: OAM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Curie Kémia Emlékverseny</dc:title>
  <dc:creator>Laci</dc:creator>
  <cp:lastModifiedBy>Laci</cp:lastModifiedBy>
  <cp:revision>36</cp:revision>
  <dcterms:created xsi:type="dcterms:W3CDTF">2016-12-15T10:40:25Z</dcterms:created>
  <dcterms:modified xsi:type="dcterms:W3CDTF">2016-12-21T12:37:38Z</dcterms:modified>
</cp:coreProperties>
</file>