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9" r:id="rId3"/>
    <p:sldId id="278" r:id="rId4"/>
    <p:sldId id="260" r:id="rId5"/>
    <p:sldId id="277" r:id="rId6"/>
    <p:sldId id="261" r:id="rId7"/>
    <p:sldId id="262" r:id="rId8"/>
    <p:sldId id="279" r:id="rId9"/>
    <p:sldId id="263" r:id="rId10"/>
    <p:sldId id="264" r:id="rId11"/>
    <p:sldId id="265" r:id="rId12"/>
    <p:sldId id="280" r:id="rId13"/>
    <p:sldId id="288" r:id="rId14"/>
    <p:sldId id="266" r:id="rId15"/>
    <p:sldId id="267" r:id="rId16"/>
    <p:sldId id="289" r:id="rId17"/>
    <p:sldId id="281" r:id="rId18"/>
    <p:sldId id="282" r:id="rId19"/>
    <p:sldId id="268" r:id="rId20"/>
    <p:sldId id="283" r:id="rId21"/>
    <p:sldId id="269" r:id="rId22"/>
    <p:sldId id="284" r:id="rId23"/>
    <p:sldId id="270" r:id="rId24"/>
    <p:sldId id="271" r:id="rId25"/>
    <p:sldId id="272" r:id="rId26"/>
    <p:sldId id="285" r:id="rId27"/>
    <p:sldId id="273" r:id="rId28"/>
    <p:sldId id="274" r:id="rId29"/>
    <p:sldId id="286" r:id="rId30"/>
    <p:sldId id="287" r:id="rId31"/>
    <p:sldId id="275" r:id="rId32"/>
    <p:sldId id="276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72356" autoAdjust="0"/>
  </p:normalViewPr>
  <p:slideViewPr>
    <p:cSldViewPr snapToGrid="0">
      <p:cViewPr varScale="1">
        <p:scale>
          <a:sx n="53" d="100"/>
          <a:sy n="53" d="100"/>
        </p:scale>
        <p:origin x="1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92BDD-3E5F-4CDE-BC27-F9F5A8EEFA3B}" type="datetimeFigureOut">
              <a:rPr lang="hu-HU" smtClean="0"/>
              <a:t>2017.02.20.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90324-237A-41D4-A9A5-8445533B18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02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Érdemes</a:t>
            </a:r>
            <a:r>
              <a:rPr lang="hu-HU" baseline="0" noProof="0" dirty="0" smtClean="0"/>
              <a:t> a kurzus elején egy PLA-felmérést végezni (PLA = előzetes tudásfelmérés) annak érdekében, hogy minden résztvevő tudásszintjéről és releváns kompetenciáiról előzetes tudásunk legyen. Releváns kompetenciák: fogalmak definíciója, hozzáférés adatbázisokhoz, analitikai eszközök ismerete, lehetséges problémák értelmezése az üzleti intelligencia kapcsán, stb.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0473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Minőségi forrásnak</a:t>
            </a:r>
            <a:r>
              <a:rPr lang="hu-HU" baseline="0" noProof="0" dirty="0" smtClean="0"/>
              <a:t> a több irányból ellenőrzött forrásokat tekintjük (minél több irányból, annál jobb). Előzetes tudásfelmérés: milyen hitelesítési, ellenőrzési módszereket ismernek a résztvevők?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9903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 üzleti intelligencia kurzus anyaga</a:t>
            </a:r>
            <a:r>
              <a:rPr lang="hu-HU" baseline="0" noProof="0" dirty="0" smtClean="0"/>
              <a:t> nem kerülheti meg a rövidítések témakörét, mivel a valódi szakmai élet is előszeretettel használja azokat. A résztvevőknek képessé kell válniuk az ilyen jellegű problémákat tudatos kezelni. 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3128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 üzleti intelligenci</a:t>
            </a:r>
            <a:r>
              <a:rPr lang="hu-HU" baseline="0" noProof="0" dirty="0" smtClean="0"/>
              <a:t>a kurzus erősen támogatja a </a:t>
            </a:r>
            <a:r>
              <a:rPr lang="hu-HU" baseline="0" noProof="0" dirty="0" smtClean="0"/>
              <a:t>hipertextes </a:t>
            </a:r>
            <a:r>
              <a:rPr lang="hu-HU" baseline="0" noProof="0" dirty="0" smtClean="0"/>
              <a:t>tanulást, vagyis egy fókuszált kifejezés definiálása során a felmerülő releváns új kifejezéseket is a lehető legrészletesebben és legmélyebben szükséges értelmezni.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1549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 üzleti intelligenci</a:t>
            </a:r>
            <a:r>
              <a:rPr lang="hu-HU" baseline="0" noProof="0" dirty="0" smtClean="0"/>
              <a:t>a kurzus erősen támogatja a </a:t>
            </a:r>
            <a:r>
              <a:rPr lang="hu-HU" baseline="0" noProof="0" dirty="0" err="1" smtClean="0"/>
              <a:t>hipertextualitás</a:t>
            </a:r>
            <a:r>
              <a:rPr lang="hu-HU" baseline="0" noProof="0" dirty="0" smtClean="0"/>
              <a:t>-alapú tanulást, vagyis egy fókuszált kifejezés definiálása során a felmerülő releváns új kifejezéseket is a lehető legrészletesebben és legmélyebben szükséges értelmezni.</a:t>
            </a: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750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 üzleti intelligencia alapú gondolkodás sosem öncélú: az üzleti intelligencia csak abban az esetben releváns, ha beazonosítható a felhasználása. A különböző kifejezések között relatív masszív kapcsolat</a:t>
            </a:r>
            <a:r>
              <a:rPr lang="hu-HU" baseline="0" noProof="0" dirty="0" smtClean="0"/>
              <a:t> van, mivel a tudomány-marketing jól csengő, de csak látszólag új fogalmakat jelölő újabb és újabb kifejezéseket hoz létre.</a:t>
            </a:r>
            <a:endParaRPr lang="hu-HU" noProof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0401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 üzleti intelligencia</a:t>
            </a:r>
            <a:r>
              <a:rPr lang="hu-HU" baseline="0" noProof="0" dirty="0" smtClean="0"/>
              <a:t> kurzus központi gondolata </a:t>
            </a:r>
            <a:r>
              <a:rPr lang="hu-HU" baseline="0" noProof="0" dirty="0" smtClean="0"/>
              <a:t>a tény-alapú szakpolitizálás. </a:t>
            </a:r>
            <a:r>
              <a:rPr lang="hu-HU" baseline="0" noProof="0" dirty="0" smtClean="0"/>
              <a:t>Minden </a:t>
            </a:r>
            <a:r>
              <a:rPr lang="hu-HU" baseline="0" noProof="0" dirty="0" smtClean="0"/>
              <a:t>résztvevő esetében javasolt </a:t>
            </a:r>
            <a:r>
              <a:rPr lang="hu-HU" baseline="0" noProof="0" dirty="0" smtClean="0"/>
              <a:t>egyénre szabott, kézzelfoghatóan hasznos támogatást biztosítani saját problémáik azonosításában. A résztvevők egyéni problémáinak azonosításában nem csupán a kurzust vezető személy, hanem az egész csoport részt vehet.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1469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Az</a:t>
            </a:r>
            <a:r>
              <a:rPr lang="hu-HU" baseline="0" dirty="0" smtClean="0"/>
              <a:t> elérhető statisztikai szolgáltatások minden országban különbözőek. A résztvevőknek ajánlott egy ország-specifikus nézetet elsajátítani a leghasznosabb (OLAP-jellegű, naprakész, részletes, többnyelvű, stb.) adatforrások alapján.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0564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Az üzleti intelligencia kurzus nem csupán ország</a:t>
            </a:r>
            <a:r>
              <a:rPr lang="hu-HU" baseline="0" dirty="0" smtClean="0"/>
              <a:t> profilokat használhat a </a:t>
            </a:r>
            <a:r>
              <a:rPr lang="hu-HU" baseline="0" dirty="0" err="1" smtClean="0"/>
              <a:t>nemzetköziesedés</a:t>
            </a:r>
            <a:r>
              <a:rPr lang="hu-HU" baseline="0" dirty="0" smtClean="0"/>
              <a:t> lehetőségeinek demonstrálására. Számos mutató összehasonlítása (pl. vállalati szint, régió, benchmarking személyek, kultúrák, stb.) ad lehetőséget és támogatja az analógiák értelmezésével kapcsolatos folyamatokat a résztvevőket illetően.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9458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Esettanulmányokra alapozva</a:t>
            </a:r>
            <a:r>
              <a:rPr lang="hu-HU" baseline="0" dirty="0" smtClean="0"/>
              <a:t> (a Google </a:t>
            </a:r>
            <a:r>
              <a:rPr lang="hu-HU" baseline="0" dirty="0" err="1" smtClean="0"/>
              <a:t>Trends</a:t>
            </a:r>
            <a:r>
              <a:rPr lang="hu-HU" baseline="0" dirty="0" smtClean="0"/>
              <a:t> adatai alapján) sok hasznos operatív gazdasági információ adható át a résztvevőknek. Egyfajta ország-specifikus szakértői lista szintén a további ajánlások része lehet…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03998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Ajánlott</a:t>
            </a:r>
            <a:r>
              <a:rPr lang="hu-HU" baseline="0" dirty="0" smtClean="0"/>
              <a:t> a kurzus során nagy arányban biztosítani a gyakorlat-orientált tanulás lehetőségét, és a frontális előadások minimalizálását. A kurzust vezető személynek javasolt a legaktívabb résztvevők számára ad hoc lehetőségeket biztosítani esettanulmányok elemzésére. Ez az ad hoc jellegű rugalmasság tovább növeli a teljes információs csomag érvényességét – hosszú távú tapasztalatokra alapozva…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3314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Érdemes</a:t>
            </a:r>
            <a:r>
              <a:rPr lang="hu-HU" baseline="0" noProof="0" dirty="0" smtClean="0"/>
              <a:t> a</a:t>
            </a:r>
            <a:r>
              <a:rPr lang="hu-HU" noProof="0" dirty="0" smtClean="0"/>
              <a:t>z</a:t>
            </a:r>
            <a:r>
              <a:rPr lang="hu-HU" baseline="0" noProof="0" dirty="0" smtClean="0"/>
              <a:t> üzleti intelligenciáról szóló modulba belefoglalni más modulok feladatait is a teljes tananyag következetességének biztosítása érdekében. Az üzleti intelligenciáról szóló modul magába foglalja a szakmai tartalmi elemeket (pl. fogalmak, adatbázisok, eszközök, stb.) és a tanulás módszertan releváns stratégiáit (mint az élethosszig tartó tanulás fontos eleme) egyaránt.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8502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>
                <a:effectLst/>
              </a:rPr>
              <a:t>A kurzus leglényegesebb, alkalmazott részre a valós adatvagyonokra alapozó az OLAP és </a:t>
            </a:r>
            <a:r>
              <a:rPr lang="hu-HU" dirty="0" err="1" smtClean="0">
                <a:effectLst/>
              </a:rPr>
              <a:t>pivot</a:t>
            </a:r>
            <a:r>
              <a:rPr lang="hu-HU" dirty="0" smtClean="0">
                <a:effectLst/>
              </a:rPr>
              <a:t> feladatok. </a:t>
            </a:r>
            <a:r>
              <a:rPr lang="hu-HU" baseline="0" dirty="0" smtClean="0"/>
              <a:t>Ha </a:t>
            </a:r>
            <a:r>
              <a:rPr lang="hu-HU" baseline="0" dirty="0" smtClean="0"/>
              <a:t>a legtöbb résztvevőnek csak az ilyen jellegű kompetenciái javulnak, a kurzus már elérte célját.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6882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pivot</a:t>
            </a:r>
            <a:r>
              <a:rPr lang="hu-HU" dirty="0" smtClean="0"/>
              <a:t> és/vagy </a:t>
            </a:r>
            <a:r>
              <a:rPr lang="hu-HU" dirty="0" err="1" smtClean="0"/>
              <a:t>olap</a:t>
            </a:r>
            <a:r>
              <a:rPr lang="hu-HU" dirty="0" smtClean="0"/>
              <a:t> rendszerek</a:t>
            </a:r>
            <a:r>
              <a:rPr lang="hu-HU" baseline="0" dirty="0" smtClean="0"/>
              <a:t> mellett az általános táblázatos információk (pl. </a:t>
            </a:r>
            <a:r>
              <a:rPr lang="hu-HU" baseline="0" smtClean="0"/>
              <a:t>kalkulációs sémák létrehozása </a:t>
            </a:r>
            <a:r>
              <a:rPr lang="hu-HU" baseline="0" dirty="0" smtClean="0"/>
              <a:t>tervezéshez, szimulációkhoz, stb.) szintén hasznos információkkal alapozza meg a résztvevői elégedettséget.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2704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Ha lehetséges, adott időre egy e-mail/</a:t>
            </a:r>
            <a:r>
              <a:rPr lang="hu-HU" noProof="0" dirty="0" err="1" smtClean="0"/>
              <a:t>skype</a:t>
            </a:r>
            <a:r>
              <a:rPr lang="hu-HU" baseline="0" noProof="0" dirty="0" smtClean="0"/>
              <a:t> alapú kapcsolattartási, támogatási lehetőség biztosítása ajánlott a résztvevőknek, mely tovább növeli a bizalmat és résztvevői motivációt</a:t>
            </a:r>
            <a:r>
              <a:rPr lang="hu-HU" baseline="0" noProof="0" smtClean="0"/>
              <a:t>. 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0283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</a:t>
            </a:r>
            <a:r>
              <a:rPr lang="hu-HU" baseline="0" noProof="0" dirty="0" smtClean="0"/>
              <a:t> ajánlott előzetes tudásfelmérés ne csupán a résztvevők kontextuális tudására térjen ki, hanem a keresési kompetenciákra és minőségirányítási potenciálra is (pl. önellenőrzés tudatos szintje). Az alap üzleti intelligencia kurzus mindig nyújtson kitekintési lehetőségeket az emelt szint felé.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9435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Fontos megjegyezni, hogy az üzleti intelligencia kurzusban</a:t>
            </a:r>
            <a:r>
              <a:rPr lang="hu-HU" baseline="0" noProof="0" dirty="0" smtClean="0"/>
              <a:t> feltüntetett jelenségek a holisztikus tudásnak csupán egy részét képezik. A tananyagban szereplő felsorolások kiegészítése a résztvevők számára egyfajta feladatként adható. Bár az üzleti intelligenciáról szóló tudás leírható egyszerű szöveges formában is, azonban a releváns kompetenciákat csupán a forráskódok használatával tudjuk azonosítani (beleértve pl. a táblázatkezelő függvény sorozatokat, makrókat)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1470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Fontos, hogy</a:t>
            </a:r>
            <a:r>
              <a:rPr lang="hu-HU" baseline="0" noProof="0" dirty="0" smtClean="0"/>
              <a:t> az üzleti intelligencia kurzus mindig a struktúrák fontosságát adja át (pl. tartalmi elemek listája, objektum-attribútum kapcsolatok, fogalmakat és/vagy folyamatokat leíró forrásszövegek értelmezéséhez szükséges nyelvtani szabályok, folyamatábrák, szabálykészletek eredményábrák értelmezéséhez, stb.)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60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Az üzleti intelligencia kurzus legyen egy tipikus </a:t>
            </a:r>
            <a:r>
              <a:rPr lang="hu-HU" dirty="0" smtClean="0">
                <a:solidFill>
                  <a:schemeClr val="tx2"/>
                </a:solidFill>
              </a:rPr>
              <a:t>gyakorlati,</a:t>
            </a:r>
            <a:r>
              <a:rPr lang="hu-HU" baseline="0" dirty="0" smtClean="0">
                <a:solidFill>
                  <a:schemeClr val="tx2"/>
                </a:solidFill>
              </a:rPr>
              <a:t> tapasztalati tanulásra alapozó kurzus. Példák, feladatok, esettanulmányok, ajánlott irodalom, a döntéshozási folyamatok közös értelmezése, ábrák elemzése, jógyakorlatok, stb. mind az oktatók és résztvevők közti együttműködés lényegi alapjai.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6244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A </a:t>
            </a:r>
            <a:r>
              <a:rPr lang="hu-HU" noProof="0" dirty="0" err="1" smtClean="0"/>
              <a:t>nemzetköziesedésről</a:t>
            </a:r>
            <a:r>
              <a:rPr lang="hu-HU" baseline="0" noProof="0" dirty="0" smtClean="0"/>
              <a:t> nem beszélhetünk a többnyelvű gondolkodás készségének említése nélkül. A szövegek feldolgozása során a szövegbányászat már haladó szintre utal, az online fordítási szolgáltatások készségszintű használata az üzleti intelligencia kurzus alap szintje, mely során az </a:t>
            </a:r>
            <a:r>
              <a:rPr lang="hu-HU" baseline="0" noProof="0" dirty="0" err="1" smtClean="0"/>
              <a:t>autodidaktiv</a:t>
            </a:r>
            <a:r>
              <a:rPr lang="hu-HU" baseline="0" noProof="0" dirty="0" smtClean="0"/>
              <a:t> tanulás kikerülhetetlen. </a:t>
            </a:r>
            <a:endParaRPr lang="hu-HU" noProof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noProof="0" dirty="0" smtClean="0"/>
              <a:t>Az üzleti intelligencia kurzust vezető oktatók mindig ellenőrizzék le előre, hogy a résztvevők nyelvén mely információs egységek érhetők ténylegesen el. Abban az esetben, ha az elérhető információ nem elég részletes vagy hiteles, alternatív megoldások biztosítása szükséges. Fontos továbbá a különböző információs források kiértékelésének támogatása a kurzus résztvevői között.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3432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Minőségi forrásnak</a:t>
            </a:r>
            <a:r>
              <a:rPr lang="hu-HU" baseline="0" noProof="0" dirty="0" smtClean="0"/>
              <a:t> a több irányból ellenőrzött forrásokat tekintjük (minél </a:t>
            </a:r>
            <a:r>
              <a:rPr lang="hu-HU" baseline="0" noProof="0" dirty="0" smtClean="0"/>
              <a:t>több irányból, annál jobb). </a:t>
            </a:r>
            <a:r>
              <a:rPr lang="hu-HU" baseline="0" noProof="0" dirty="0" smtClean="0"/>
              <a:t>Előzetes tudásfelmérés: milyen hitelesítési, ellenőrzési módszereket ismernek a résztvevők?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3772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noProof="0" dirty="0" smtClean="0"/>
              <a:t>Minőségi forrásnak</a:t>
            </a:r>
            <a:r>
              <a:rPr lang="hu-HU" baseline="0" noProof="0" dirty="0" smtClean="0"/>
              <a:t> a több irányból ellenőrzött forrásokat tekintjük (minél több irányból, annál jobb). Előzetes tudásfelmérés: milyen hitelesítési, ellenőrzési módszereket ismernek a résztvevők?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90324-237A-41D4-A9A5-8445533B183C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59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8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7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3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3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60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6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0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1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53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9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847FF-A740-4230-8C6C-49EF0BD39502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48AE2-6B06-4DED-8439-1DCFCE243C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774968" y="189167"/>
            <a:ext cx="2578832" cy="162777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07124" y="359871"/>
            <a:ext cx="3846909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6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ur-lex.europa.eu/homepage.html?locale=hu" TargetMode="External"/><Relationship Id="rId4" Type="http://schemas.openxmlformats.org/officeDocument/2006/relationships/hyperlink" Target="https://translate.google.com/#en/hu/windchil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search.html?qid=1477727434259&amp;text=sme&amp;scope=EURLEX&amp;type=quick&amp;lang=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ur-lex.europa.eu/legal-content/HU/TXT/?qid=1477727434259&amp;uri=CELEX:32013R1287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breviations.com/SM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ronymfinder.com/SME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%C3%9Czleti_intelligenci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Business_intelligenc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ationaliza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/index.php?search=bi+tools&amp;title=Special:Search&amp;go=Go&amp;searchToken=cu0jdbg69ppcr52qqhcyiorc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lar.google.com/scholar?q=%22suspicion+generation%22&amp;btnG=&amp;hl=hu&amp;as_sdt=0,5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-rates.com/" TargetMode="External"/><Relationship Id="rId3" Type="http://schemas.openxmlformats.org/officeDocument/2006/relationships/hyperlink" Target="http://www.un.org/en/databases/index.html" TargetMode="External"/><Relationship Id="rId7" Type="http://schemas.openxmlformats.org/officeDocument/2006/relationships/hyperlink" Target="http://www.reuters.com/finance/global-market-data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loomberg.com/markets/stocks" TargetMode="External"/><Relationship Id="rId5" Type="http://schemas.openxmlformats.org/officeDocument/2006/relationships/hyperlink" Target="http://ec.europa.eu/eurostat/data/database" TargetMode="External"/><Relationship Id="rId4" Type="http://schemas.openxmlformats.org/officeDocument/2006/relationships/hyperlink" Target="http://stats.oecd.org/" TargetMode="External"/><Relationship Id="rId9" Type="http://schemas.openxmlformats.org/officeDocument/2006/relationships/hyperlink" Target="http://fx-rate.net/historical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egef.org/country" TargetMode="External"/><Relationship Id="rId3" Type="http://schemas.openxmlformats.org/officeDocument/2006/relationships/hyperlink" Target="http://www.gemconsortium.org/country-profiles" TargetMode="External"/><Relationship Id="rId7" Type="http://schemas.openxmlformats.org/officeDocument/2006/relationships/hyperlink" Target="http://databank.worldbank.org/data/views/reports/ReportWidgetCustom.aspx?Report_Name=CountryProfile&amp;Id=b450fd57" TargetMode="External"/><Relationship Id="rId12" Type="http://schemas.openxmlformats.org/officeDocument/2006/relationships/hyperlink" Target="https://www.google.hu/webhp?sourceid=chrome-instant&amp;ion=1&amp;espv=2&amp;ie=UTF-8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.bbc.co.uk/2/hi/country_profiles/default.stm" TargetMode="External"/><Relationship Id="rId11" Type="http://schemas.openxmlformats.org/officeDocument/2006/relationships/hyperlink" Target="https://newint.org/columns/country/" TargetMode="External"/><Relationship Id="rId5" Type="http://schemas.openxmlformats.org/officeDocument/2006/relationships/hyperlink" Target="http://www.gemconsortium.org/report/49185" TargetMode="External"/><Relationship Id="rId10" Type="http://schemas.openxmlformats.org/officeDocument/2006/relationships/hyperlink" Target="http://unctadstat.unctad.org/CountryProfile/en-GB/index.html" TargetMode="External"/><Relationship Id="rId4" Type="http://schemas.openxmlformats.org/officeDocument/2006/relationships/hyperlink" Target="http://www.gemconsortium.org/country-profile/38" TargetMode="External"/><Relationship Id="rId9" Type="http://schemas.openxmlformats.org/officeDocument/2006/relationships/hyperlink" Target="http://data.un.org/CountryProfile.asp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agriculture/rica/database/database_en.cf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-beszamolo.kim.gov.hu/" TargetMode="External"/><Relationship Id="rId4" Type="http://schemas.openxmlformats.org/officeDocument/2006/relationships/hyperlink" Target="http://faostat.fao.org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ochester.nydatabases.com/database/real-estate-database" TargetMode="External"/><Relationship Id="rId2" Type="http://schemas.openxmlformats.org/officeDocument/2006/relationships/hyperlink" Target="https://www.google.com/trend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bizmba.com/articles/shopping-websites" TargetMode="External"/><Relationship Id="rId5" Type="http://schemas.openxmlformats.org/officeDocument/2006/relationships/hyperlink" Target="https://www.shopify.ca/blog/7068398-10-best-comparison-shopping-engines-to-increase-ecommerce-sales" TargetMode="External"/><Relationship Id="rId4" Type="http://schemas.openxmlformats.org/officeDocument/2006/relationships/hyperlink" Target="https://en.wikipedia.org/wiki/Category:Online_real_estate_database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ategory:Online_real_estate_database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olaponline.radar-soft.com/Demos/HtmlOLAPAnalysis.asp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bShK4TF6OI" TargetMode="External"/><Relationship Id="rId5" Type="http://schemas.openxmlformats.org/officeDocument/2006/relationships/hyperlink" Target="https://www.youtube.com/watch?v=Vx-Fuw46VbY" TargetMode="External"/><Relationship Id="rId4" Type="http://schemas.openxmlformats.org/officeDocument/2006/relationships/hyperlink" Target="http://miau.gau.hu/olap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results?search_query=using+excel+solver" TargetMode="External"/><Relationship Id="rId2" Type="http://schemas.openxmlformats.org/officeDocument/2006/relationships/hyperlink" Target="http://miau.gau.hu/myx-free/eg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au.gau.hu/myx-free/coco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mall_and_medium-sized_enterprises" TargetMode="External"/><Relationship Id="rId2" Type="http://schemas.openxmlformats.org/officeDocument/2006/relationships/hyperlink" Target="https://en.wikipedia.org/wiki/Business_intelligen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ationaliza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601532" y="18256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2124" y="1825625"/>
            <a:ext cx="11384924" cy="43513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ACT SME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hu-HU" b="1" dirty="0">
                <a:solidFill>
                  <a:srgbClr val="0070C0"/>
                </a:solidFill>
              </a:rPr>
              <a:t> A kis- és középvállalkozások határon átnyúló üzleti kapcsolatainak elősegítése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u-HU" sz="4800" b="1" dirty="0">
                <a:solidFill>
                  <a:srgbClr val="FF0000"/>
                </a:solidFill>
              </a:rPr>
              <a:t>Kis- és középvállalkozások </a:t>
            </a:r>
            <a:r>
              <a:rPr lang="hu-HU" sz="4800" b="1" dirty="0" err="1">
                <a:solidFill>
                  <a:srgbClr val="FF0000"/>
                </a:solidFill>
              </a:rPr>
              <a:t>nemzetköziesedése</a:t>
            </a:r>
            <a:r>
              <a:rPr lang="hu-HU" sz="4800" b="1" dirty="0">
                <a:solidFill>
                  <a:srgbClr val="FF0000"/>
                </a:solidFill>
              </a:rPr>
              <a:t>: üzleti intelligencia, források és </a:t>
            </a:r>
            <a:r>
              <a:rPr lang="hu-HU" sz="4800" b="1" dirty="0" smtClean="0">
                <a:solidFill>
                  <a:srgbClr val="FF0000"/>
                </a:solidFill>
              </a:rPr>
              <a:t>erőforrások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00B050"/>
                </a:solidFill>
              </a:rPr>
              <a:t>Képzési modul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6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Példák: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“</a:t>
            </a:r>
            <a:r>
              <a:rPr lang="en-GB" dirty="0">
                <a:solidFill>
                  <a:schemeClr val="tx2"/>
                </a:solidFill>
              </a:rPr>
              <a:t>business intelligence</a:t>
            </a:r>
            <a:r>
              <a:rPr lang="en-GB" dirty="0" smtClean="0">
                <a:solidFill>
                  <a:schemeClr val="tx2"/>
                </a:solidFill>
              </a:rPr>
              <a:t>”</a:t>
            </a:r>
            <a:r>
              <a:rPr lang="hu-HU" dirty="0" smtClean="0">
                <a:solidFill>
                  <a:schemeClr val="tx2"/>
                </a:solidFill>
              </a:rPr>
              <a:t>, vagyis „üzleti intelligencia” kifejezésre 37 nyelven találhatunk cikkeket.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Ugyanez az „SME”, vagyis „KKV” kifejezés esetében 30. 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Feladatok</a:t>
            </a:r>
            <a:r>
              <a:rPr lang="en-GB" u="sng" dirty="0" smtClean="0">
                <a:solidFill>
                  <a:schemeClr val="tx2"/>
                </a:solidFill>
              </a:rPr>
              <a:t>: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Kérjük, keresse ki az összes, ebben a részben használt fogalmat a </a:t>
            </a:r>
            <a:r>
              <a:rPr lang="en-GB" dirty="0" smtClean="0">
                <a:solidFill>
                  <a:schemeClr val="tx2"/>
                </a:solidFill>
              </a:rPr>
              <a:t>WIKIPEDIA</a:t>
            </a:r>
            <a:r>
              <a:rPr lang="hu-HU" dirty="0" smtClean="0">
                <a:solidFill>
                  <a:schemeClr val="tx2"/>
                </a:solidFill>
              </a:rPr>
              <a:t>-n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És amennyiben olyanra talál, melyet még nem dolgoztak ki, próbálja meg megalkotni a megfelelő szócikket saját nyelvén. 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Minél kevésbé követi valaki a világ trendjeit, 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a</a:t>
            </a:r>
            <a:r>
              <a:rPr lang="hu-HU" dirty="0" smtClean="0">
                <a:solidFill>
                  <a:schemeClr val="tx2"/>
                </a:solidFill>
              </a:rPr>
              <a:t>nnál kisebb az esélye a nemzetközivé válásra.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u="sng" dirty="0">
                <a:solidFill>
                  <a:schemeClr val="tx2"/>
                </a:solidFill>
              </a:rPr>
              <a:t>EUR-LEX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Az olyan könnyen elérhető általános szolgáltatások (pl. </a:t>
            </a:r>
            <a:r>
              <a:rPr lang="en-GB" u="sng" dirty="0" smtClean="0">
                <a:solidFill>
                  <a:schemeClr val="tx2"/>
                </a:solidFill>
                <a:hlinkClick r:id="rId3"/>
              </a:rPr>
              <a:t>https</a:t>
            </a:r>
            <a:r>
              <a:rPr lang="en-GB" u="sng" dirty="0">
                <a:solidFill>
                  <a:schemeClr val="tx2"/>
                </a:solidFill>
                <a:hlinkClick r:id="rId3"/>
              </a:rPr>
              <a:t>://translate.google.com</a:t>
            </a:r>
            <a:r>
              <a:rPr lang="en-GB" u="sng" dirty="0" smtClean="0">
                <a:solidFill>
                  <a:schemeClr val="tx2"/>
                </a:solidFill>
                <a:hlinkClick r:id="rId3"/>
              </a:rPr>
              <a:t>/</a:t>
            </a:r>
            <a:r>
              <a:rPr lang="hu-HU" u="sng" dirty="0" smtClean="0">
                <a:solidFill>
                  <a:schemeClr val="tx2"/>
                </a:solidFill>
              </a:rPr>
              <a:t>)</a:t>
            </a:r>
            <a:r>
              <a:rPr lang="en-GB" dirty="0" smtClean="0">
                <a:solidFill>
                  <a:schemeClr val="tx2"/>
                </a:solidFill>
              </a:rPr>
              <a:t>, </a:t>
            </a:r>
            <a:r>
              <a:rPr lang="hu-HU" dirty="0" smtClean="0">
                <a:solidFill>
                  <a:schemeClr val="tx2"/>
                </a:solidFill>
              </a:rPr>
              <a:t>melyek segítségével akár összetett kifejezéseket is lefordíthatunk (vö. </a:t>
            </a:r>
            <a:r>
              <a:rPr lang="en-GB" u="sng" dirty="0" smtClean="0">
                <a:solidFill>
                  <a:schemeClr val="tx2"/>
                </a:solidFill>
                <a:hlinkClick r:id="rId3"/>
              </a:rPr>
              <a:t>https</a:t>
            </a:r>
            <a:r>
              <a:rPr lang="en-GB" u="sng" dirty="0">
                <a:solidFill>
                  <a:schemeClr val="tx2"/>
                </a:solidFill>
                <a:hlinkClick r:id="rId3"/>
              </a:rPr>
              <a:t>://translate.google.com/#en/hu/business%20intelligence</a:t>
            </a:r>
            <a:r>
              <a:rPr lang="en-GB" dirty="0">
                <a:solidFill>
                  <a:schemeClr val="tx2"/>
                </a:solidFill>
              </a:rPr>
              <a:t>), </a:t>
            </a:r>
            <a:r>
              <a:rPr lang="hu-HU" dirty="0" smtClean="0">
                <a:solidFill>
                  <a:schemeClr val="tx2"/>
                </a:solidFill>
              </a:rPr>
              <a:t>nem minden esetben adnak megfelelő megoldásokat. 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Bár bizonyos esetekben akár részletes leírást is tartalmaz, pl. </a:t>
            </a:r>
            <a:r>
              <a:rPr lang="en-GB" u="sng" dirty="0" smtClean="0">
                <a:solidFill>
                  <a:schemeClr val="tx2"/>
                </a:solidFill>
                <a:hlinkClick r:id="rId4"/>
              </a:rPr>
              <a:t>https</a:t>
            </a:r>
            <a:r>
              <a:rPr lang="en-GB" u="sng" dirty="0">
                <a:solidFill>
                  <a:schemeClr val="tx2"/>
                </a:solidFill>
                <a:hlinkClick r:id="rId4"/>
              </a:rPr>
              <a:t>://translate.google.com/#en/hu/windchill</a:t>
            </a:r>
            <a:r>
              <a:rPr lang="en-GB" dirty="0">
                <a:solidFill>
                  <a:schemeClr val="tx2"/>
                </a:solidFill>
              </a:rPr>
              <a:t>. </a:t>
            </a:r>
            <a:endParaRPr lang="hu-HU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 gyakran, széles körben használt kifejezések esetében (pl. az angol „</a:t>
            </a:r>
            <a:r>
              <a:rPr lang="en-GB" dirty="0" smtClean="0">
                <a:solidFill>
                  <a:schemeClr val="tx2"/>
                </a:solidFill>
              </a:rPr>
              <a:t>turnover</a:t>
            </a:r>
            <a:r>
              <a:rPr lang="hu-HU" dirty="0" smtClean="0">
                <a:solidFill>
                  <a:schemeClr val="tx2"/>
                </a:solidFill>
              </a:rPr>
              <a:t>”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- </a:t>
            </a:r>
            <a:r>
              <a:rPr lang="en-GB" u="sng" dirty="0">
                <a:solidFill>
                  <a:schemeClr val="tx2"/>
                </a:solidFill>
                <a:hlinkClick r:id="rId3"/>
              </a:rPr>
              <a:t>https://translate.google.com/#en/hu/turnover</a:t>
            </a:r>
            <a:r>
              <a:rPr lang="en-GB" dirty="0">
                <a:solidFill>
                  <a:schemeClr val="tx2"/>
                </a:solidFill>
              </a:rPr>
              <a:t>) </a:t>
            </a:r>
            <a:r>
              <a:rPr lang="hu-HU" dirty="0" smtClean="0">
                <a:solidFill>
                  <a:schemeClr val="tx2"/>
                </a:solidFill>
              </a:rPr>
              <a:t>a szó számos jelentése közül válogathatunk. Néhány online fordító programmal meghallgathatjuk az adott kifejezés kiejtését, vagy segít beazonosítani a forrásnyelvet. 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Ha egy adott kifejezést valaha is jogi környezetben használtak az EU területén, az </a:t>
            </a:r>
            <a:r>
              <a:rPr lang="en-GB" dirty="0" smtClean="0">
                <a:solidFill>
                  <a:schemeClr val="tx2"/>
                </a:solidFill>
              </a:rPr>
              <a:t>EUR-LEX </a:t>
            </a:r>
            <a:r>
              <a:rPr lang="hu-HU" dirty="0" smtClean="0">
                <a:solidFill>
                  <a:schemeClr val="tx2"/>
                </a:solidFill>
              </a:rPr>
              <a:t>szolgáltatásával </a:t>
            </a:r>
            <a:r>
              <a:rPr lang="en-GB" dirty="0" smtClean="0">
                <a:solidFill>
                  <a:schemeClr val="tx2"/>
                </a:solidFill>
              </a:rPr>
              <a:t>(</a:t>
            </a:r>
            <a:r>
              <a:rPr lang="en-GB" u="sng" dirty="0" smtClean="0">
                <a:solidFill>
                  <a:schemeClr val="tx2"/>
                </a:solidFill>
                <a:hlinkClick r:id="rId5"/>
              </a:rPr>
              <a:t>http</a:t>
            </a:r>
            <a:r>
              <a:rPr lang="en-GB" u="sng" dirty="0">
                <a:solidFill>
                  <a:schemeClr val="tx2"/>
                </a:solidFill>
                <a:hlinkClick r:id="rId5"/>
              </a:rPr>
              <a:t>://eur-lex.europa.eu/homepage.html?locale=hu</a:t>
            </a:r>
            <a:r>
              <a:rPr lang="en-GB" dirty="0">
                <a:solidFill>
                  <a:schemeClr val="tx2"/>
                </a:solidFill>
              </a:rPr>
              <a:t>) </a:t>
            </a:r>
            <a:r>
              <a:rPr lang="hu-HU" dirty="0" smtClean="0">
                <a:solidFill>
                  <a:schemeClr val="tx2"/>
                </a:solidFill>
              </a:rPr>
              <a:t>könnyedén kideríthetjük annak más (hivatalos) nyelvi megfelelőjét.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29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Példák</a:t>
            </a:r>
            <a:r>
              <a:rPr lang="en-GB" u="sng" dirty="0" smtClean="0">
                <a:solidFill>
                  <a:schemeClr val="tx2"/>
                </a:solidFill>
              </a:rPr>
              <a:t>: </a:t>
            </a:r>
            <a:endParaRPr lang="hu-HU" u="sng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Az </a:t>
            </a:r>
            <a:r>
              <a:rPr lang="en-GB" sz="2400" dirty="0" smtClean="0">
                <a:solidFill>
                  <a:schemeClr val="tx2"/>
                </a:solidFill>
              </a:rPr>
              <a:t>EUR-LEX </a:t>
            </a:r>
            <a:r>
              <a:rPr lang="hu-HU" sz="2400" dirty="0" smtClean="0">
                <a:solidFill>
                  <a:schemeClr val="tx2"/>
                </a:solidFill>
              </a:rPr>
              <a:t>használatához első lépésként keressünk rá egy kifejezés/kulcsszó definíciójára, </a:t>
            </a:r>
            <a:r>
              <a:rPr lang="hu-HU" sz="2400" dirty="0" err="1" smtClean="0">
                <a:solidFill>
                  <a:schemeClr val="tx2"/>
                </a:solidFill>
              </a:rPr>
              <a:t>pl</a:t>
            </a:r>
            <a:r>
              <a:rPr lang="hu-HU" sz="2400" dirty="0" smtClean="0">
                <a:solidFill>
                  <a:schemeClr val="tx2"/>
                </a:solidFill>
              </a:rPr>
              <a:t>: </a:t>
            </a:r>
            <a:r>
              <a:rPr lang="en-GB" sz="2000" u="sng" dirty="0">
                <a:solidFill>
                  <a:schemeClr val="tx2"/>
                </a:solidFill>
                <a:hlinkClick r:id="rId3"/>
              </a:rPr>
              <a:t>http://eur-lex.europa.eu/search.html?qid=1477727434259&amp;text=sme&amp;scope=EURLEX&amp;type=quick&amp;lang=en</a:t>
            </a:r>
            <a:r>
              <a:rPr lang="en-GB" sz="2000" u="sng" dirty="0">
                <a:solidFill>
                  <a:schemeClr val="tx2"/>
                </a:solidFill>
              </a:rPr>
              <a:t> </a:t>
            </a:r>
            <a:endParaRPr lang="en-US" sz="2000" u="sng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Második lépésként azonosítsunk egy rendeletet, pl. </a:t>
            </a:r>
            <a:r>
              <a:rPr lang="en-GB" sz="2000" u="sng" dirty="0" smtClean="0">
                <a:solidFill>
                  <a:schemeClr val="tx2"/>
                </a:solidFill>
                <a:hlinkClick r:id="rId4"/>
              </a:rPr>
              <a:t>http</a:t>
            </a:r>
            <a:r>
              <a:rPr lang="en-GB" sz="2000" u="sng" dirty="0">
                <a:solidFill>
                  <a:schemeClr val="tx2"/>
                </a:solidFill>
                <a:hlinkClick r:id="rId4"/>
              </a:rPr>
              <a:t>://eur-lex.europa.eu/legal-content/HU/TXT/?qid=1477727434259&amp;uri=CELEX:32013R1287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Utolsó lépésként </a:t>
            </a:r>
            <a:r>
              <a:rPr lang="hu-HU" sz="2400" dirty="0" err="1" smtClean="0">
                <a:solidFill>
                  <a:schemeClr val="tx2"/>
                </a:solidFill>
              </a:rPr>
              <a:t>válasszunk</a:t>
            </a:r>
            <a:r>
              <a:rPr lang="hu-HU" sz="2400" dirty="0" smtClean="0">
                <a:solidFill>
                  <a:schemeClr val="tx2"/>
                </a:solidFill>
              </a:rPr>
              <a:t> ki egy kifejezést az eredeti leírásból, majd keressük ki azt a célnyelve(</a:t>
            </a:r>
            <a:r>
              <a:rPr lang="hu-HU" sz="2400" dirty="0" err="1" smtClean="0">
                <a:solidFill>
                  <a:schemeClr val="tx2"/>
                </a:solidFill>
              </a:rPr>
              <a:t>ke</a:t>
            </a:r>
            <a:r>
              <a:rPr lang="hu-HU" sz="2400" dirty="0" smtClean="0">
                <a:solidFill>
                  <a:schemeClr val="tx2"/>
                </a:solidFill>
              </a:rPr>
              <a:t>)n. Előfordulhat, hogy az egyik nyelvben egy szavas kifejezések más nyelveken több szavas kifejezések, szókapcsolatok lesznek.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29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Feladatok</a:t>
            </a:r>
            <a:r>
              <a:rPr lang="en-GB" u="sng" dirty="0" smtClean="0">
                <a:solidFill>
                  <a:schemeClr val="tx2"/>
                </a:solidFill>
              </a:rPr>
              <a:t>: </a:t>
            </a:r>
            <a:endParaRPr lang="hu-HU" u="sng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Kérjük, ismételje meg a fenti lépéseket tetszőlegesen választott kifejezésekkel.</a:t>
            </a:r>
          </a:p>
          <a:p>
            <a:pPr marL="457200" lvl="1" indent="0">
              <a:buNone/>
            </a:pPr>
            <a:r>
              <a:rPr lang="hu-HU" dirty="0" smtClean="0">
                <a:solidFill>
                  <a:schemeClr val="tx2"/>
                </a:solidFill>
              </a:rPr>
              <a:t> </a:t>
            </a:r>
            <a:endParaRPr lang="hu-HU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GB" u="sng" dirty="0" smtClean="0">
                <a:solidFill>
                  <a:schemeClr val="tx2"/>
                </a:solidFill>
              </a:rPr>
              <a:t>: </a:t>
            </a:r>
            <a:endParaRPr lang="hu-HU" u="sng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Minél kevésbé tudja valaki a megfelelő kifejezéseket megtalálni, 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annál </a:t>
            </a:r>
            <a:r>
              <a:rPr lang="hu-HU" dirty="0">
                <a:solidFill>
                  <a:schemeClr val="tx2"/>
                </a:solidFill>
              </a:rPr>
              <a:t>kisebb az esélye a nemzetközivé válásra.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u="sng" dirty="0" smtClean="0">
                <a:solidFill>
                  <a:schemeClr val="tx2"/>
                </a:solidFill>
              </a:rPr>
              <a:t>Rövidítések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hu-HU" sz="2600" dirty="0" smtClean="0">
                <a:solidFill>
                  <a:schemeClr val="tx2"/>
                </a:solidFill>
              </a:rPr>
              <a:t>Manapság egyre több rövidítés van használatban. 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</a:rPr>
              <a:t>Ezek egyértelmű beazonosítása aránylag egyszerű:</a:t>
            </a: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Példák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en-GB" sz="2600" u="sng" dirty="0" smtClean="0">
                <a:solidFill>
                  <a:schemeClr val="tx2"/>
                </a:solidFill>
                <a:hlinkClick r:id="rId3"/>
              </a:rPr>
              <a:t>http</a:t>
            </a:r>
            <a:r>
              <a:rPr lang="en-GB" sz="2600" u="sng" dirty="0">
                <a:solidFill>
                  <a:schemeClr val="tx2"/>
                </a:solidFill>
                <a:hlinkClick r:id="rId3"/>
              </a:rPr>
              <a:t>://www.abbreviations.com/SME</a:t>
            </a:r>
            <a:r>
              <a:rPr lang="en-GB" sz="2600" dirty="0">
                <a:solidFill>
                  <a:schemeClr val="tx2"/>
                </a:solidFill>
              </a:rPr>
              <a:t> </a:t>
            </a:r>
            <a:r>
              <a:rPr lang="hu-HU" sz="2600" dirty="0" smtClean="0">
                <a:solidFill>
                  <a:schemeClr val="tx2"/>
                </a:solidFill>
              </a:rPr>
              <a:t>vagy pl. </a:t>
            </a:r>
            <a:r>
              <a:rPr lang="en-GB" sz="2600" dirty="0" smtClean="0">
                <a:solidFill>
                  <a:schemeClr val="tx2"/>
                </a:solidFill>
              </a:rPr>
              <a:t> </a:t>
            </a:r>
            <a:endParaRPr lang="hu-HU" sz="2600" dirty="0" smtClean="0">
              <a:solidFill>
                <a:schemeClr val="tx2"/>
              </a:solidFill>
            </a:endParaRPr>
          </a:p>
          <a:p>
            <a:pPr lvl="1"/>
            <a:r>
              <a:rPr lang="en-GB" sz="2600" u="sng" dirty="0" smtClean="0">
                <a:solidFill>
                  <a:schemeClr val="tx2"/>
                </a:solidFill>
                <a:hlinkClick r:id="rId4"/>
              </a:rPr>
              <a:t>http</a:t>
            </a:r>
            <a:r>
              <a:rPr lang="en-GB" sz="2600" u="sng" dirty="0">
                <a:solidFill>
                  <a:schemeClr val="tx2"/>
                </a:solidFill>
                <a:hlinkClick r:id="rId4"/>
              </a:rPr>
              <a:t>://www.acronymfinder.com/SME.html</a:t>
            </a:r>
            <a:endParaRPr lang="en-US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Feladatok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sz="2600" dirty="0" smtClean="0">
                <a:solidFill>
                  <a:schemeClr val="tx2"/>
                </a:solidFill>
              </a:rPr>
              <a:t>Kérjük, </a:t>
            </a:r>
            <a:r>
              <a:rPr lang="hu-HU" sz="2600" dirty="0" err="1" smtClean="0">
                <a:solidFill>
                  <a:schemeClr val="tx2"/>
                </a:solidFill>
              </a:rPr>
              <a:t>gyűjtse</a:t>
            </a:r>
            <a:r>
              <a:rPr lang="hu-HU" sz="2600" dirty="0" smtClean="0">
                <a:solidFill>
                  <a:schemeClr val="tx2"/>
                </a:solidFill>
              </a:rPr>
              <a:t> ki az összes rövidítést a fejezetből, és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</a:rPr>
              <a:t>Keresse ki azokat a fentebb ajánlott forrásokból. </a:t>
            </a:r>
            <a:endParaRPr lang="en-US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sz="2600" dirty="0">
                <a:solidFill>
                  <a:schemeClr val="tx2"/>
                </a:solidFill>
              </a:rPr>
              <a:t>Minél kevésbé követi valaki a nyelvi változásokat, </a:t>
            </a:r>
          </a:p>
          <a:p>
            <a:pPr lvl="1"/>
            <a:r>
              <a:rPr lang="hu-HU" sz="2600" dirty="0">
                <a:solidFill>
                  <a:schemeClr val="tx2"/>
                </a:solidFill>
              </a:rPr>
              <a:t>annál kisebb az esélye a nemzetközivé válásra.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8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u="sng" dirty="0" smtClean="0">
                <a:solidFill>
                  <a:schemeClr val="tx2"/>
                </a:solidFill>
              </a:rPr>
              <a:t>Fogalomjegyzék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 következőkben különböző fogalmak rövid magyarázatát adjuk meg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Illetve olyan URL címeket, melyeken további információt találhat az adott fogalmakról: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Példák</a:t>
            </a:r>
            <a:r>
              <a:rPr lang="en-GB" dirty="0" smtClean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hu-HU" b="1" dirty="0" smtClean="0">
                <a:solidFill>
                  <a:schemeClr val="tx2"/>
                </a:solidFill>
              </a:rPr>
              <a:t>Üzleti intelligencia</a:t>
            </a:r>
            <a:r>
              <a:rPr lang="hu-HU" dirty="0" smtClean="0">
                <a:solidFill>
                  <a:schemeClr val="tx2"/>
                </a:solidFill>
              </a:rPr>
              <a:t> – „Az</a:t>
            </a:r>
            <a:r>
              <a:rPr lang="hu-HU" dirty="0">
                <a:solidFill>
                  <a:schemeClr val="tx2"/>
                </a:solidFill>
              </a:rPr>
              <a:t> üzleti intelligencia (angolul Business </a:t>
            </a:r>
            <a:r>
              <a:rPr lang="hu-HU" dirty="0" err="1">
                <a:solidFill>
                  <a:schemeClr val="tx2"/>
                </a:solidFill>
              </a:rPr>
              <a:t>Intelligence</a:t>
            </a:r>
            <a:r>
              <a:rPr lang="hu-HU" dirty="0">
                <a:solidFill>
                  <a:schemeClr val="tx2"/>
                </a:solidFill>
              </a:rPr>
              <a:t>, röviden BI) gyűjtőfogalom; magában foglalja azokat az alkalmazásokat, legjobb gyakorlatokat, eszközöket - beleértve az infrastruktúrát is -, amelyek lehetővé teszik, hogy megszerezhessünk és felhasználhassunk olyan információkat, amelyek fontosak ahhoz, hogy az üzleti döntéseket és így az üzleti teljesítményt javítsuk.</a:t>
            </a:r>
            <a:r>
              <a:rPr lang="en-GB" dirty="0">
                <a:solidFill>
                  <a:schemeClr val="tx2"/>
                </a:solidFill>
              </a:rPr>
              <a:t>” </a:t>
            </a:r>
            <a:r>
              <a:rPr lang="en-GB" dirty="0">
                <a:solidFill>
                  <a:schemeClr val="tx2"/>
                </a:solidFill>
                <a:hlinkClick r:id="rId3"/>
              </a:rPr>
              <a:t>https://hu.wikipedia.org/wiki/%</a:t>
            </a:r>
            <a:r>
              <a:rPr lang="en-GB" dirty="0" smtClean="0">
                <a:solidFill>
                  <a:schemeClr val="tx2"/>
                </a:solidFill>
                <a:hlinkClick r:id="rId3"/>
              </a:rPr>
              <a:t>C3%9Czleti_intelligencia</a:t>
            </a:r>
            <a:r>
              <a:rPr lang="hu-HU" dirty="0" smtClean="0">
                <a:solidFill>
                  <a:schemeClr val="tx2"/>
                </a:solidFill>
              </a:rPr>
              <a:t> , </a:t>
            </a:r>
            <a:r>
              <a:rPr lang="hu-HU" dirty="0" err="1" smtClean="0">
                <a:solidFill>
                  <a:schemeClr val="tx2"/>
                </a:solidFill>
              </a:rPr>
              <a:t>er</a:t>
            </a:r>
            <a:r>
              <a:rPr lang="hu-HU" dirty="0" smtClean="0">
                <a:solidFill>
                  <a:schemeClr val="tx2"/>
                </a:solidFill>
              </a:rPr>
              <a:t>. </a:t>
            </a:r>
            <a:r>
              <a:rPr lang="en-GB" u="sng" dirty="0" smtClean="0">
                <a:solidFill>
                  <a:schemeClr val="tx2"/>
                </a:solidFill>
                <a:hlinkClick r:id="rId4"/>
              </a:rPr>
              <a:t>https</a:t>
            </a:r>
            <a:r>
              <a:rPr lang="en-GB" u="sng" dirty="0">
                <a:solidFill>
                  <a:schemeClr val="tx2"/>
                </a:solidFill>
                <a:hlinkClick r:id="rId4"/>
              </a:rPr>
              <a:t>://en.wikipedia.org/wiki/Business_intelligence</a:t>
            </a:r>
            <a:r>
              <a:rPr lang="en-GB" dirty="0">
                <a:solidFill>
                  <a:schemeClr val="tx2"/>
                </a:solidFill>
              </a:rPr>
              <a:t> </a:t>
            </a:r>
            <a:endParaRPr lang="hu-H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b="1" u="sng" dirty="0">
                <a:solidFill>
                  <a:schemeClr val="tx2"/>
                </a:solidFill>
              </a:rPr>
              <a:t>Fogalomjegyzék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hu-HU" dirty="0">
                <a:solidFill>
                  <a:schemeClr val="tx2"/>
                </a:solidFill>
              </a:rPr>
              <a:t>A következőkben különböző fogalmak rövid magyarázatát adjuk meg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Illetve olyan URL címeket, melyeken további információt találhat az adott fogalmakról</a:t>
            </a:r>
            <a:r>
              <a:rPr lang="hu-HU" dirty="0" smtClean="0">
                <a:solidFill>
                  <a:schemeClr val="tx2"/>
                </a:solidFill>
              </a:rPr>
              <a:t>: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>
                <a:solidFill>
                  <a:schemeClr val="tx2"/>
                </a:solidFill>
              </a:rPr>
              <a:t>Példák</a:t>
            </a:r>
            <a:r>
              <a:rPr lang="en-GB" dirty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hu-HU" b="1" dirty="0" err="1" smtClean="0">
                <a:solidFill>
                  <a:schemeClr val="tx2"/>
                </a:solidFill>
              </a:rPr>
              <a:t>Nemzetköziesedés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>
                <a:solidFill>
                  <a:schemeClr val="tx2"/>
                </a:solidFill>
              </a:rPr>
              <a:t>- </a:t>
            </a:r>
            <a:r>
              <a:rPr lang="en-GB" dirty="0">
                <a:solidFill>
                  <a:schemeClr val="tx2"/>
                </a:solidFill>
              </a:rPr>
              <a:t>“</a:t>
            </a:r>
            <a:r>
              <a:rPr lang="hu-HU" i="1" dirty="0">
                <a:solidFill>
                  <a:schemeClr val="tx2"/>
                </a:solidFill>
              </a:rPr>
              <a:t>A számítástechnikában használt fogalomért lásd </a:t>
            </a:r>
            <a:r>
              <a:rPr lang="hu-HU" i="1" dirty="0" err="1">
                <a:solidFill>
                  <a:schemeClr val="tx2"/>
                </a:solidFill>
              </a:rPr>
              <a:t>Nemzetköziesedés</a:t>
            </a:r>
            <a:r>
              <a:rPr lang="hu-HU" i="1" dirty="0">
                <a:solidFill>
                  <a:schemeClr val="tx2"/>
                </a:solidFill>
              </a:rPr>
              <a:t> és lokalizáció.</a:t>
            </a:r>
            <a:r>
              <a:rPr lang="hu-HU" dirty="0">
                <a:solidFill>
                  <a:schemeClr val="tx2"/>
                </a:solidFill>
              </a:rPr>
              <a:t> A gazdaságban a </a:t>
            </a:r>
            <a:r>
              <a:rPr lang="hu-HU" dirty="0" err="1">
                <a:solidFill>
                  <a:schemeClr val="tx2"/>
                </a:solidFill>
              </a:rPr>
              <a:t>nemzetköziesedés</a:t>
            </a:r>
            <a:r>
              <a:rPr lang="hu-HU" dirty="0">
                <a:solidFill>
                  <a:schemeClr val="tx2"/>
                </a:solidFill>
              </a:rPr>
              <a:t> az a folyamat, mely során a vállalkozások egyre növekvő mértékben vesznek részt a nemzetközi piaci folyamatokban, bár a </a:t>
            </a:r>
            <a:r>
              <a:rPr lang="hu-HU" dirty="0" err="1">
                <a:solidFill>
                  <a:schemeClr val="tx2"/>
                </a:solidFill>
              </a:rPr>
              <a:t>nemzetköziesedésre</a:t>
            </a:r>
            <a:r>
              <a:rPr lang="hu-HU" dirty="0">
                <a:solidFill>
                  <a:schemeClr val="tx2"/>
                </a:solidFill>
              </a:rPr>
              <a:t> elfogadott definíció nincs. Számos (</a:t>
            </a:r>
            <a:r>
              <a:rPr lang="en-GB" dirty="0">
                <a:solidFill>
                  <a:schemeClr val="tx2"/>
                </a:solidFill>
              </a:rPr>
              <a:t>25) </a:t>
            </a:r>
            <a:r>
              <a:rPr lang="hu-HU" dirty="0">
                <a:solidFill>
                  <a:schemeClr val="tx2"/>
                </a:solidFill>
              </a:rPr>
              <a:t>elmélet létezik a </a:t>
            </a:r>
            <a:r>
              <a:rPr lang="hu-HU" dirty="0" err="1">
                <a:solidFill>
                  <a:schemeClr val="tx2"/>
                </a:solidFill>
              </a:rPr>
              <a:t>nemzetköziesedéről</a:t>
            </a:r>
            <a:r>
              <a:rPr lang="hu-HU" dirty="0">
                <a:solidFill>
                  <a:schemeClr val="tx2"/>
                </a:solidFill>
              </a:rPr>
              <a:t>, melyek a nemzetközi aktivitás okait kutatják</a:t>
            </a:r>
            <a:r>
              <a:rPr lang="en-GB" dirty="0">
                <a:solidFill>
                  <a:schemeClr val="tx2"/>
                </a:solidFill>
              </a:rPr>
              <a:t>.” </a:t>
            </a:r>
            <a:r>
              <a:rPr lang="hu-HU" dirty="0" err="1">
                <a:solidFill>
                  <a:schemeClr val="tx2"/>
                </a:solidFill>
              </a:rPr>
              <a:t>er</a:t>
            </a:r>
            <a:r>
              <a:rPr lang="hu-HU" dirty="0">
                <a:solidFill>
                  <a:schemeClr val="tx2"/>
                </a:solidFill>
              </a:rPr>
              <a:t>. </a:t>
            </a:r>
            <a:r>
              <a:rPr lang="en-GB" u="sng" dirty="0">
                <a:solidFill>
                  <a:schemeClr val="tx2"/>
                </a:solidFill>
                <a:hlinkClick r:id="rId3"/>
              </a:rPr>
              <a:t>https://en.wikipedia.org/wiki/Internationalization</a:t>
            </a:r>
            <a:r>
              <a:rPr lang="en-GB" dirty="0">
                <a:solidFill>
                  <a:schemeClr val="tx2"/>
                </a:solidFill>
              </a:rPr>
              <a:t> 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5903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4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u="sng" dirty="0" smtClean="0">
                <a:solidFill>
                  <a:schemeClr val="tx2"/>
                </a:solidFill>
              </a:rPr>
              <a:t>Feladatok</a:t>
            </a:r>
            <a:r>
              <a:rPr lang="en-GB" sz="2600" dirty="0" smtClean="0">
                <a:solidFill>
                  <a:schemeClr val="tx2"/>
                </a:solidFill>
              </a:rPr>
              <a:t>: </a:t>
            </a:r>
            <a:r>
              <a:rPr lang="hu-HU" sz="2600" dirty="0" smtClean="0">
                <a:solidFill>
                  <a:schemeClr val="tx2"/>
                </a:solidFill>
              </a:rPr>
              <a:t>Kérjük, keresse ki az alábbi fogalmak jelen tananyagra vonatkozó leírását a </a:t>
            </a:r>
            <a:r>
              <a:rPr lang="en-GB" sz="2600" dirty="0" smtClean="0">
                <a:solidFill>
                  <a:schemeClr val="tx2"/>
                </a:solidFill>
              </a:rPr>
              <a:t>WIKIPEDIA </a:t>
            </a:r>
            <a:r>
              <a:rPr lang="hu-HU" sz="2600" dirty="0" smtClean="0">
                <a:solidFill>
                  <a:schemeClr val="tx2"/>
                </a:solidFill>
              </a:rPr>
              <a:t>segítségével</a:t>
            </a:r>
            <a:r>
              <a:rPr lang="en-GB" sz="2600" dirty="0" smtClean="0">
                <a:solidFill>
                  <a:schemeClr val="tx2"/>
                </a:solidFill>
              </a:rPr>
              <a:t>:</a:t>
            </a:r>
            <a:endParaRPr lang="en-US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31901"/>
              </p:ext>
            </p:extLst>
          </p:nvPr>
        </p:nvGraphicFramePr>
        <p:xfrm>
          <a:off x="953037" y="2585479"/>
          <a:ext cx="9968247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4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42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53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adat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információ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tudás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model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lek</a:t>
                      </a:r>
                      <a:endParaRPr lang="hu-H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adatvagyon-gazdálkodás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Infor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máció</a:t>
                      </a:r>
                      <a:r>
                        <a:rPr lang="hu-HU" baseline="0" dirty="0" smtClean="0">
                          <a:solidFill>
                            <a:schemeClr val="tx2"/>
                          </a:solidFill>
                        </a:rPr>
                        <a:t> menedzsment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tudás</a:t>
                      </a:r>
                      <a:r>
                        <a:rPr lang="hu-HU" baseline="0" dirty="0" smtClean="0">
                          <a:solidFill>
                            <a:schemeClr val="tx2"/>
                          </a:solidFill>
                        </a:rPr>
                        <a:t>menedzsment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szimulátorok</a:t>
                      </a:r>
                      <a:endParaRPr lang="hu-H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adatvizualizáció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robotok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Szakértői rendszerek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au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tomatizálás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heuris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ztika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dedu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kció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indu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kció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ab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dukció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statis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ztika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mesterséges</a:t>
                      </a:r>
                      <a:r>
                        <a:rPr lang="hu-HU" baseline="0" dirty="0" smtClean="0">
                          <a:solidFill>
                            <a:schemeClr val="tx2"/>
                          </a:solidFill>
                        </a:rPr>
                        <a:t> intelligencia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hermeneut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ika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riportolás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adatlefúrási</a:t>
                      </a:r>
                      <a:r>
                        <a:rPr lang="hu-HU" baseline="0" dirty="0" smtClean="0">
                          <a:solidFill>
                            <a:schemeClr val="tx2"/>
                          </a:solidFill>
                        </a:rPr>
                        <a:t> technika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minősítés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(anti)dis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zkrimináció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klaszterezés</a:t>
                      </a:r>
                      <a:endParaRPr lang="hu-H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trend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ek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regress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zió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pol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inomok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TRL (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tec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hnológiai</a:t>
                      </a:r>
                      <a:r>
                        <a:rPr lang="hu-HU" baseline="0" dirty="0" smtClean="0">
                          <a:solidFill>
                            <a:schemeClr val="tx2"/>
                          </a:solidFill>
                        </a:rPr>
                        <a:t> érettségi szint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hu-H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inform</a:t>
                      </a:r>
                      <a:r>
                        <a:rPr lang="hu-HU" dirty="0" err="1" smtClean="0">
                          <a:solidFill>
                            <a:schemeClr val="tx2"/>
                          </a:solidFill>
                        </a:rPr>
                        <a:t>ációbrókerség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adatbányászat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további ajánlások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09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Feladatok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r>
              <a:rPr lang="hu-HU" dirty="0">
                <a:solidFill>
                  <a:schemeClr val="tx2"/>
                </a:solidFill>
              </a:rPr>
              <a:t>Kérjük, keresse ki az alábbi fogalmak jelen tananyagra vonatkozó leírását a </a:t>
            </a:r>
            <a:r>
              <a:rPr lang="en-GB" dirty="0">
                <a:solidFill>
                  <a:schemeClr val="tx2"/>
                </a:solidFill>
              </a:rPr>
              <a:t>WIKIPEDIA </a:t>
            </a:r>
            <a:r>
              <a:rPr lang="hu-HU" dirty="0">
                <a:solidFill>
                  <a:schemeClr val="tx2"/>
                </a:solidFill>
              </a:rPr>
              <a:t>segítségével</a:t>
            </a:r>
            <a:r>
              <a:rPr lang="en-GB" dirty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BI </a:t>
            </a:r>
            <a:r>
              <a:rPr lang="hu-HU" dirty="0" smtClean="0">
                <a:solidFill>
                  <a:schemeClr val="tx2"/>
                </a:solidFill>
              </a:rPr>
              <a:t>eszközök </a:t>
            </a:r>
            <a:r>
              <a:rPr lang="en-US" dirty="0" smtClean="0">
                <a:solidFill>
                  <a:schemeClr val="tx2"/>
                </a:solidFill>
              </a:rPr>
              <a:t>– </a:t>
            </a:r>
            <a:r>
              <a:rPr lang="hu-HU" dirty="0" smtClean="0">
                <a:solidFill>
                  <a:schemeClr val="tx2"/>
                </a:solidFill>
              </a:rPr>
              <a:t>emelt szint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hu-HU" dirty="0" smtClean="0">
                <a:solidFill>
                  <a:schemeClr val="tx2"/>
                </a:solidFill>
              </a:rPr>
              <a:t>átirányított szócikkek azonosítása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smtClean="0">
                <a:solidFill>
                  <a:schemeClr val="tx2"/>
                </a:solidFill>
                <a:hlinkClick r:id="rId2"/>
              </a:rPr>
              <a:t>h</a:t>
            </a:r>
            <a:r>
              <a:rPr lang="en-GB" u="sng" dirty="0" smtClean="0">
                <a:solidFill>
                  <a:schemeClr val="tx2"/>
                </a:solidFill>
                <a:hlinkClick r:id="rId2"/>
              </a:rPr>
              <a:t>ttps</a:t>
            </a:r>
            <a:r>
              <a:rPr lang="en-GB" u="sng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GB" u="sng" dirty="0" smtClean="0">
                <a:solidFill>
                  <a:schemeClr val="tx2"/>
                </a:solidFill>
                <a:hlinkClick r:id="rId2"/>
              </a:rPr>
              <a:t>en.wikipedia.org/w/index.php?search=bi+tools&amp;title=Special:Search&amp;go=Go&amp;searchToken=cu0jdbg69ppcr52qqhcyiorc5</a:t>
            </a:r>
            <a:r>
              <a:rPr lang="hu-HU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hu-HU" dirty="0" smtClean="0">
                <a:solidFill>
                  <a:schemeClr val="tx2"/>
                </a:solidFill>
              </a:rPr>
              <a:t>átirányítva a „</a:t>
            </a:r>
            <a:r>
              <a:rPr lang="en-US" dirty="0" smtClean="0">
                <a:solidFill>
                  <a:schemeClr val="tx2"/>
                </a:solidFill>
              </a:rPr>
              <a:t>BI software</a:t>
            </a:r>
            <a:r>
              <a:rPr lang="hu-HU" dirty="0" smtClean="0">
                <a:solidFill>
                  <a:schemeClr val="tx2"/>
                </a:solidFill>
              </a:rPr>
              <a:t>” szócikkről</a:t>
            </a:r>
            <a:r>
              <a:rPr lang="en-US" dirty="0" smtClean="0">
                <a:solidFill>
                  <a:schemeClr val="tx2"/>
                </a:solidFill>
              </a:rPr>
              <a:t>) …</a:t>
            </a:r>
            <a:endParaRPr lang="hu-H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sz="2600" dirty="0">
                <a:solidFill>
                  <a:schemeClr val="tx2"/>
                </a:solidFill>
              </a:rPr>
              <a:t>Minél kevésbé </a:t>
            </a:r>
            <a:r>
              <a:rPr lang="hu-HU" sz="2600" dirty="0" smtClean="0">
                <a:solidFill>
                  <a:schemeClr val="tx2"/>
                </a:solidFill>
              </a:rPr>
              <a:t>tud valaki új fogalmakat azonosítani,</a:t>
            </a:r>
            <a:endParaRPr lang="hu-HU" sz="2600" dirty="0">
              <a:solidFill>
                <a:schemeClr val="tx2"/>
              </a:solidFill>
            </a:endParaRPr>
          </a:p>
          <a:p>
            <a:pPr lvl="1"/>
            <a:r>
              <a:rPr lang="hu-HU" sz="2600" dirty="0">
                <a:solidFill>
                  <a:schemeClr val="tx2"/>
                </a:solidFill>
              </a:rPr>
              <a:t>annál kisebb az esélye a nemzetközivé válásra</a:t>
            </a:r>
            <a:r>
              <a:rPr lang="hu-HU" sz="2600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7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u="sng" dirty="0" smtClean="0">
                <a:solidFill>
                  <a:schemeClr val="tx2"/>
                </a:solidFill>
              </a:rPr>
              <a:t>Az üzleti intelligencia (BI) használatának célja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 BI használatának potenciális lehetőségei szinte korlátlanok. 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Az alábbiakban felsorolunk számos magától értetődő érvet a KKV-k </a:t>
            </a:r>
            <a:r>
              <a:rPr lang="hu-HU" dirty="0" err="1" smtClean="0">
                <a:solidFill>
                  <a:schemeClr val="tx2"/>
                </a:solidFill>
              </a:rPr>
              <a:t>nemzetköziesedése</a:t>
            </a:r>
            <a:r>
              <a:rPr lang="hu-HU" dirty="0" smtClean="0">
                <a:solidFill>
                  <a:schemeClr val="tx2"/>
                </a:solidFill>
              </a:rPr>
              <a:t> terén</a:t>
            </a:r>
            <a:r>
              <a:rPr lang="en-GB" dirty="0" smtClean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pPr lvl="0"/>
            <a:endParaRPr lang="hu-HU" dirty="0" smtClean="0">
              <a:solidFill>
                <a:schemeClr val="tx2"/>
              </a:solidFill>
            </a:endParaRPr>
          </a:p>
          <a:p>
            <a:pPr lvl="0"/>
            <a:endParaRPr lang="hu-HU" dirty="0">
              <a:solidFill>
                <a:schemeClr val="tx2"/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29022"/>
              </p:ext>
            </p:extLst>
          </p:nvPr>
        </p:nvGraphicFramePr>
        <p:xfrm>
          <a:off x="1439571" y="3449987"/>
          <a:ext cx="9159742" cy="2955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0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23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7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796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2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u="sng" dirty="0" smtClean="0">
                          <a:solidFill>
                            <a:schemeClr val="bg1"/>
                          </a:solidFill>
                        </a:rPr>
                        <a:t>Példák</a:t>
                      </a: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676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teljesítményértékelés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előrejelzés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kockázatelemzés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solidFill>
                            <a:schemeClr val="tx2"/>
                          </a:solidFill>
                        </a:rPr>
                        <a:t>optim</a:t>
                      </a:r>
                      <a:r>
                        <a:rPr lang="hu-HU" sz="2000" dirty="0" err="1" smtClean="0">
                          <a:solidFill>
                            <a:schemeClr val="tx2"/>
                          </a:solidFill>
                        </a:rPr>
                        <a:t>alizálás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676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szimuláció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2"/>
                          </a:solidFill>
                        </a:rPr>
                        <a:t>anal</a:t>
                      </a:r>
                      <a:r>
                        <a:rPr lang="hu-HU" sz="2000" dirty="0" err="1" smtClean="0">
                          <a:solidFill>
                            <a:schemeClr val="tx2"/>
                          </a:solidFill>
                        </a:rPr>
                        <a:t>ízis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becslés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k</a:t>
                      </a:r>
                      <a:r>
                        <a:rPr lang="en-GB" sz="2000" dirty="0" err="1" smtClean="0">
                          <a:solidFill>
                            <a:schemeClr val="tx2"/>
                          </a:solidFill>
                        </a:rPr>
                        <a:t>ontrolling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2676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en-GB" sz="2000" dirty="0" err="1" smtClean="0">
                          <a:solidFill>
                            <a:schemeClr val="tx2"/>
                          </a:solidFill>
                        </a:rPr>
                        <a:t>strat</a:t>
                      </a:r>
                      <a:r>
                        <a:rPr lang="hu-HU" sz="2000" dirty="0" err="1" smtClean="0">
                          <a:solidFill>
                            <a:schemeClr val="tx2"/>
                          </a:solidFill>
                        </a:rPr>
                        <a:t>égiai</a:t>
                      </a:r>
                      <a:r>
                        <a:rPr lang="en-GB" sz="2000" dirty="0" smtClean="0">
                          <a:solidFill>
                            <a:schemeClr val="tx2"/>
                          </a:solidFill>
                        </a:rPr>
                        <a:t>) </a:t>
                      </a:r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tervezés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összehasonlítás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Eset-alapú következtetés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kiértékelés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6273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tény-alapú szakpolitizálás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solidFill>
                            <a:schemeClr val="tx2"/>
                          </a:solidFill>
                        </a:rPr>
                        <a:t>profil</a:t>
                      </a:r>
                      <a:r>
                        <a:rPr lang="hu-HU" sz="2000" dirty="0" err="1" smtClean="0">
                          <a:solidFill>
                            <a:schemeClr val="tx2"/>
                          </a:solidFill>
                        </a:rPr>
                        <a:t>írozás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kalkuláció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további ajánlások</a:t>
                      </a:r>
                      <a:r>
                        <a:rPr lang="en-GB" sz="2000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Előszó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Jelen modul két szintje: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hu-HU" b="1" dirty="0" smtClean="0">
                <a:solidFill>
                  <a:schemeClr val="tx2"/>
                </a:solidFill>
              </a:rPr>
              <a:t>öntés-orientált szint</a:t>
            </a:r>
            <a:endParaRPr lang="en-US" b="1" dirty="0" smtClean="0">
              <a:solidFill>
                <a:schemeClr val="tx2"/>
              </a:solidFill>
            </a:endParaRPr>
          </a:p>
          <a:p>
            <a:pPr lvl="3"/>
            <a:r>
              <a:rPr lang="hu-HU" sz="2200" dirty="0" smtClean="0">
                <a:solidFill>
                  <a:schemeClr val="tx2"/>
                </a:solidFill>
              </a:rPr>
              <a:t>az online </a:t>
            </a:r>
            <a:r>
              <a:rPr lang="hu-HU" sz="2200" dirty="0" err="1" smtClean="0">
                <a:solidFill>
                  <a:schemeClr val="tx2"/>
                </a:solidFill>
              </a:rPr>
              <a:t>nemzetköziesedést</a:t>
            </a:r>
            <a:r>
              <a:rPr lang="hu-HU" sz="2200" dirty="0" smtClean="0">
                <a:solidFill>
                  <a:schemeClr val="tx2"/>
                </a:solidFill>
              </a:rPr>
              <a:t> támogató IKT eszközök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4"/>
            <a:r>
              <a:rPr lang="en-US" sz="2400" dirty="0" smtClean="0">
                <a:solidFill>
                  <a:schemeClr val="tx2"/>
                </a:solidFill>
              </a:rPr>
              <a:t>SEO</a:t>
            </a:r>
            <a:r>
              <a:rPr lang="hu-HU" sz="2400" dirty="0" smtClean="0">
                <a:solidFill>
                  <a:schemeClr val="tx2"/>
                </a:solidFill>
              </a:rPr>
              <a:t> - keresőoptimalizálás</a:t>
            </a:r>
            <a:endParaRPr lang="en-US" sz="2400" dirty="0">
              <a:solidFill>
                <a:schemeClr val="tx2"/>
              </a:solidFill>
            </a:endParaRPr>
          </a:p>
          <a:p>
            <a:pPr lvl="4"/>
            <a:r>
              <a:rPr lang="en-US" sz="2400" dirty="0" smtClean="0">
                <a:solidFill>
                  <a:schemeClr val="tx2"/>
                </a:solidFill>
              </a:rPr>
              <a:t>E-</a:t>
            </a:r>
            <a:r>
              <a:rPr lang="hu-HU" sz="2400" dirty="0" smtClean="0">
                <a:solidFill>
                  <a:schemeClr val="tx2"/>
                </a:solidFill>
              </a:rPr>
              <a:t>kereskedelem</a:t>
            </a:r>
            <a:endParaRPr lang="en-US" sz="2400" dirty="0">
              <a:solidFill>
                <a:schemeClr val="tx2"/>
              </a:solidFill>
            </a:endParaRPr>
          </a:p>
          <a:p>
            <a:pPr lvl="3"/>
            <a:r>
              <a:rPr lang="hu-HU" sz="2200" dirty="0" smtClean="0">
                <a:solidFill>
                  <a:schemeClr val="tx2"/>
                </a:solidFill>
              </a:rPr>
              <a:t>KKV-k fejlesztése kapcsán </a:t>
            </a:r>
            <a:r>
              <a:rPr lang="en-US" sz="2200" dirty="0" err="1">
                <a:solidFill>
                  <a:schemeClr val="tx2"/>
                </a:solidFill>
              </a:rPr>
              <a:t>Eur</a:t>
            </a:r>
            <a:r>
              <a:rPr lang="hu-HU" sz="2200" dirty="0" err="1">
                <a:solidFill>
                  <a:schemeClr val="tx2"/>
                </a:solidFill>
              </a:rPr>
              <a:t>ópában</a:t>
            </a:r>
            <a:r>
              <a:rPr lang="hu-HU" sz="2200" dirty="0">
                <a:solidFill>
                  <a:schemeClr val="tx2"/>
                </a:solidFill>
              </a:rPr>
              <a:t> elérhető </a:t>
            </a:r>
            <a:r>
              <a:rPr lang="hu-HU" sz="2200" dirty="0" smtClean="0">
                <a:solidFill>
                  <a:schemeClr val="tx2"/>
                </a:solidFill>
              </a:rPr>
              <a:t>lehetőségek: eszközök, források, erőforrások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3"/>
            <a:r>
              <a:rPr lang="en-US" sz="2200" dirty="0" smtClean="0">
                <a:solidFill>
                  <a:schemeClr val="tx2"/>
                </a:solidFill>
              </a:rPr>
              <a:t>EU</a:t>
            </a:r>
            <a:r>
              <a:rPr lang="hu-HU" sz="2200" dirty="0" err="1" smtClean="0">
                <a:solidFill>
                  <a:schemeClr val="tx2"/>
                </a:solidFill>
              </a:rPr>
              <a:t>-s</a:t>
            </a:r>
            <a:r>
              <a:rPr lang="hu-HU" sz="2200" dirty="0" smtClean="0">
                <a:solidFill>
                  <a:schemeClr val="tx2"/>
                </a:solidFill>
              </a:rPr>
              <a:t> beszerzési lehetőségek, mint a KKV-k </a:t>
            </a:r>
            <a:r>
              <a:rPr lang="hu-HU" sz="2200" dirty="0" err="1" smtClean="0">
                <a:solidFill>
                  <a:schemeClr val="tx2"/>
                </a:solidFill>
              </a:rPr>
              <a:t>nemzetköziesedésének</a:t>
            </a:r>
            <a:r>
              <a:rPr lang="hu-HU" sz="2200" dirty="0" smtClean="0">
                <a:solidFill>
                  <a:schemeClr val="tx2"/>
                </a:solidFill>
              </a:rPr>
              <a:t> eszközei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3"/>
            <a:r>
              <a:rPr lang="hu-HU" sz="2200" dirty="0" smtClean="0">
                <a:solidFill>
                  <a:schemeClr val="tx2"/>
                </a:solidFill>
              </a:rPr>
              <a:t>Nemzetközi piacokon való részvétel – külkereskedelem, stb. </a:t>
            </a:r>
          </a:p>
          <a:p>
            <a:pPr marL="457200" lvl="1" indent="0">
              <a:buNone/>
            </a:pPr>
            <a:r>
              <a:rPr lang="hu-HU" b="1" dirty="0">
                <a:solidFill>
                  <a:schemeClr val="tx2"/>
                </a:solidFill>
              </a:rPr>
              <a:t>2. </a:t>
            </a:r>
            <a:r>
              <a:rPr lang="hu-HU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Modell-</a:t>
            </a:r>
            <a:r>
              <a:rPr lang="en-US" b="1" dirty="0" err="1" smtClean="0">
                <a:solidFill>
                  <a:schemeClr val="tx2"/>
                </a:solidFill>
              </a:rPr>
              <a:t>orien</a:t>
            </a:r>
            <a:r>
              <a:rPr lang="hu-HU" b="1" dirty="0" smtClean="0">
                <a:solidFill>
                  <a:schemeClr val="tx2"/>
                </a:solidFill>
              </a:rPr>
              <a:t>ált szint</a:t>
            </a:r>
            <a:endParaRPr lang="en-US" b="1" dirty="0">
              <a:solidFill>
                <a:schemeClr val="tx2"/>
              </a:solidFill>
            </a:endParaRPr>
          </a:p>
          <a:p>
            <a:pPr lvl="3"/>
            <a:r>
              <a:rPr lang="hu-HU" sz="2200" dirty="0" smtClean="0">
                <a:solidFill>
                  <a:schemeClr val="tx2"/>
                </a:solidFill>
              </a:rPr>
              <a:t>Üzleti intelligencia Források és erőforrások a KKV-k </a:t>
            </a:r>
            <a:r>
              <a:rPr lang="hu-HU" sz="2200" dirty="0" err="1" smtClean="0">
                <a:solidFill>
                  <a:schemeClr val="tx2"/>
                </a:solidFill>
              </a:rPr>
              <a:t>nemzetköziesedése</a:t>
            </a:r>
            <a:r>
              <a:rPr lang="hu-HU" sz="2200" dirty="0" smtClean="0">
                <a:solidFill>
                  <a:schemeClr val="tx2"/>
                </a:solidFill>
              </a:rPr>
              <a:t> során</a:t>
            </a:r>
            <a:endParaRPr lang="hu-HU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tx2"/>
                </a:solidFill>
              </a:rPr>
              <a:t>Gyanúgenerálás – </a:t>
            </a:r>
            <a:r>
              <a:rPr lang="hu-HU" u="sng" dirty="0" smtClean="0">
                <a:solidFill>
                  <a:schemeClr val="tx2"/>
                </a:solidFill>
              </a:rPr>
              <a:t>emelt szint</a:t>
            </a:r>
          </a:p>
          <a:p>
            <a:pPr marL="0" indent="0"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Tudományos megközelítések használatával</a:t>
            </a:r>
            <a:r>
              <a:rPr lang="en-GB" sz="2400" dirty="0" smtClean="0">
                <a:solidFill>
                  <a:schemeClr val="tx2"/>
                </a:solidFill>
              </a:rPr>
              <a:t>: </a:t>
            </a:r>
            <a:r>
              <a:rPr lang="en-GB" sz="2400" u="sng" dirty="0">
                <a:solidFill>
                  <a:schemeClr val="tx2"/>
                </a:solidFill>
                <a:hlinkClick r:id="rId2"/>
              </a:rPr>
              <a:t>https://scholar.google.com/scholar?q=%22suspicion+generation%22&amp;btnG=&amp;hl=hu&amp;as_sdt=0%2C5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endParaRPr lang="hu-HU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u-HU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Feladatok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Kérjük, nézzen utána a fentebb felsorolt fogalmaknak és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Értelmezze azokat, írjon hozzájuk meghatározásokat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u-HU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GB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>
                <a:solidFill>
                  <a:schemeClr val="tx2"/>
                </a:solidFill>
              </a:rPr>
              <a:t>Minél kevésbé tud valaki új fogalmakat azonosítani,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annál kisebb az esélye a nemzetközivé válásra.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Online adatvagyon a </a:t>
            </a:r>
            <a:r>
              <a:rPr lang="hu-HU" b="1" dirty="0" err="1" smtClean="0">
                <a:solidFill>
                  <a:schemeClr val="tx2"/>
                </a:solidFill>
              </a:rPr>
              <a:t>nemzetköziesedésről</a:t>
            </a:r>
            <a:r>
              <a:rPr lang="hu-HU" b="1" dirty="0" smtClean="0">
                <a:solidFill>
                  <a:schemeClr val="tx2"/>
                </a:solidFill>
              </a:rPr>
              <a:t> KKV-k </a:t>
            </a:r>
            <a:r>
              <a:rPr lang="hu-HU" b="1" dirty="0">
                <a:solidFill>
                  <a:schemeClr val="tx2"/>
                </a:solidFill>
              </a:rPr>
              <a:t>részére</a:t>
            </a: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Érdemes a fejezetben jelzett összes </a:t>
            </a:r>
            <a:r>
              <a:rPr lang="en-GB" dirty="0" smtClean="0">
                <a:solidFill>
                  <a:schemeClr val="tx2"/>
                </a:solidFill>
              </a:rPr>
              <a:t>URL</a:t>
            </a:r>
            <a:r>
              <a:rPr lang="hu-HU" dirty="0" smtClean="0">
                <a:solidFill>
                  <a:schemeClr val="tx2"/>
                </a:solidFill>
              </a:rPr>
              <a:t> címet alaposan áttanulmányozni. Miért? </a:t>
            </a: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Az általános statisztikai adatok ismerete lehetővé teszi a különböző országok, települések, ágazatok, stb. közti különbségek azonosítását. Az országok profiljainak összehasonlítása (a szinte leggyakrabban alkalmazott összehasonlítás) egy egyszerű módja annak, hogy megtudjuk, más kultúrák hogyan vélekednek </a:t>
            </a:r>
            <a:r>
              <a:rPr lang="hu-HU" dirty="0" err="1" smtClean="0">
                <a:solidFill>
                  <a:schemeClr val="tx2"/>
                </a:solidFill>
              </a:rPr>
              <a:t>ugyanarról</a:t>
            </a:r>
            <a:r>
              <a:rPr lang="hu-HU" dirty="0" smtClean="0">
                <a:solidFill>
                  <a:schemeClr val="tx2"/>
                </a:solidFill>
              </a:rPr>
              <a:t> a jelenségről…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Online adatvagyon a </a:t>
            </a:r>
            <a:r>
              <a:rPr lang="hu-HU" b="1" dirty="0" err="1">
                <a:solidFill>
                  <a:schemeClr val="tx2"/>
                </a:solidFill>
              </a:rPr>
              <a:t>nemzetköziesedésről</a:t>
            </a:r>
            <a:r>
              <a:rPr lang="hu-HU" b="1" dirty="0">
                <a:solidFill>
                  <a:schemeClr val="tx2"/>
                </a:solidFill>
              </a:rPr>
              <a:t> KKV-k részére</a:t>
            </a: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 G</a:t>
            </a:r>
            <a:r>
              <a:rPr lang="en-GB" dirty="0" err="1" smtClean="0">
                <a:solidFill>
                  <a:schemeClr val="tx2"/>
                </a:solidFill>
              </a:rPr>
              <a:t>oogle</a:t>
            </a:r>
            <a:r>
              <a:rPr lang="en-GB" dirty="0" smtClean="0">
                <a:solidFill>
                  <a:schemeClr val="tx2"/>
                </a:solidFill>
              </a:rPr>
              <a:t> Trend</a:t>
            </a:r>
            <a:r>
              <a:rPr lang="hu-HU" dirty="0" smtClean="0">
                <a:solidFill>
                  <a:schemeClr val="tx2"/>
                </a:solidFill>
              </a:rPr>
              <a:t>s szolgáltatás egyfajta marketing felmérésnek is tekinthető (használata díjmentes), mely használatával felkutathatjuk, hogy a </a:t>
            </a:r>
            <a:r>
              <a:rPr lang="hu-HU" dirty="0" smtClean="0">
                <a:solidFill>
                  <a:schemeClr val="tx2"/>
                </a:solidFill>
              </a:rPr>
              <a:t>kulcsszavak keresése </a:t>
            </a:r>
            <a:r>
              <a:rPr lang="hu-HU" dirty="0" smtClean="0">
                <a:solidFill>
                  <a:schemeClr val="tx2"/>
                </a:solidFill>
              </a:rPr>
              <a:t>során milyen tendenciák voltak érvényesek az elmúlt 10 évben, pl. országok, témák, média csatornák szerinti bontásban</a:t>
            </a:r>
            <a:endParaRPr lang="en-US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 </a:t>
            </a:r>
            <a:r>
              <a:rPr lang="hu-HU" dirty="0" smtClean="0">
                <a:solidFill>
                  <a:schemeClr val="tx2"/>
                </a:solidFill>
              </a:rPr>
              <a:t>céginformációs rendszerek fontosak lehetnek </a:t>
            </a:r>
            <a:r>
              <a:rPr lang="hu-HU" dirty="0" smtClean="0">
                <a:solidFill>
                  <a:schemeClr val="tx2"/>
                </a:solidFill>
              </a:rPr>
              <a:t>a versenyek elemzése során</a:t>
            </a:r>
            <a:r>
              <a:rPr lang="en-GB" dirty="0" smtClean="0">
                <a:solidFill>
                  <a:schemeClr val="tx2"/>
                </a:solidFill>
              </a:rPr>
              <a:t>…</a:t>
            </a:r>
            <a:endParaRPr lang="en-US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Az ingatlan információk pl. új székhely keresése során nyújthatnak hasznos segítséget</a:t>
            </a:r>
            <a:r>
              <a:rPr lang="en-GB" dirty="0" smtClean="0">
                <a:solidFill>
                  <a:schemeClr val="tx2"/>
                </a:solidFill>
              </a:rPr>
              <a:t>…</a:t>
            </a:r>
            <a:endParaRPr lang="en-US" dirty="0">
              <a:solidFill>
                <a:schemeClr val="tx2"/>
              </a:solidFill>
            </a:endParaRPr>
          </a:p>
          <a:p>
            <a:pPr lvl="1"/>
            <a:endParaRPr lang="hu-HU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Termékek, szolgáltatások kapcsán az ár-érték összehasonlítás a versenytársak kiismerését is támogatja</a:t>
            </a:r>
            <a:r>
              <a:rPr lang="en-GB" dirty="0" smtClean="0">
                <a:solidFill>
                  <a:schemeClr val="tx2"/>
                </a:solidFill>
              </a:rPr>
              <a:t>…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…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tx2"/>
                </a:solidFill>
              </a:rPr>
              <a:t>A következő adatforrások saját célra történő felhasználásra ajánlottak</a:t>
            </a:r>
            <a:r>
              <a:rPr lang="en-GB" dirty="0" smtClean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hu-HU" sz="2200" dirty="0" smtClean="0">
                <a:solidFill>
                  <a:schemeClr val="tx2"/>
                </a:solidFill>
              </a:rPr>
              <a:t>Nemzetközi statisztikák, mint például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GB" sz="2200" dirty="0">
                <a:solidFill>
                  <a:schemeClr val="tx2"/>
                </a:solidFill>
              </a:rPr>
              <a:t>UNO: </a:t>
            </a:r>
            <a:r>
              <a:rPr lang="en-GB" sz="2200" u="sng" dirty="0">
                <a:solidFill>
                  <a:schemeClr val="tx2"/>
                </a:solidFill>
                <a:hlinkClick r:id="rId3"/>
              </a:rPr>
              <a:t>http://www.un.org/en/databases/index.html</a:t>
            </a:r>
            <a:r>
              <a:rPr lang="en-GB" sz="2200" dirty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GB" sz="2200" dirty="0">
                <a:solidFill>
                  <a:schemeClr val="tx2"/>
                </a:solidFill>
              </a:rPr>
              <a:t>OECD: </a:t>
            </a:r>
            <a:r>
              <a:rPr lang="en-GB" sz="2200" u="sng" dirty="0">
                <a:solidFill>
                  <a:schemeClr val="tx2"/>
                </a:solidFill>
                <a:hlinkClick r:id="rId4"/>
              </a:rPr>
              <a:t>http://stats.oecd.org/</a:t>
            </a:r>
            <a:r>
              <a:rPr lang="en-GB" sz="2200" dirty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GB" sz="2200" dirty="0">
                <a:solidFill>
                  <a:schemeClr val="tx2"/>
                </a:solidFill>
              </a:rPr>
              <a:t>EUROSTAT: </a:t>
            </a:r>
            <a:r>
              <a:rPr lang="en-GB" sz="2200" u="sng" dirty="0">
                <a:solidFill>
                  <a:schemeClr val="tx2"/>
                </a:solidFill>
                <a:hlinkClick r:id="rId5"/>
              </a:rPr>
              <a:t>http://ec.europa.eu/eurostat/data/database</a:t>
            </a:r>
            <a:r>
              <a:rPr lang="en-GB" sz="2200" dirty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hu-HU" sz="2200" dirty="0" smtClean="0">
                <a:solidFill>
                  <a:schemeClr val="tx2"/>
                </a:solidFill>
              </a:rPr>
              <a:t>Tőzsdék</a:t>
            </a:r>
            <a:r>
              <a:rPr lang="en-GB" sz="2200" dirty="0" smtClean="0">
                <a:solidFill>
                  <a:schemeClr val="tx2"/>
                </a:solidFill>
              </a:rPr>
              <a:t>: </a:t>
            </a:r>
            <a:endParaRPr lang="en-US" sz="2200" dirty="0">
              <a:solidFill>
                <a:schemeClr val="tx2"/>
              </a:solidFill>
            </a:endParaRPr>
          </a:p>
          <a:p>
            <a:pPr lvl="2"/>
            <a:r>
              <a:rPr lang="en-GB" sz="2200" u="sng" dirty="0">
                <a:solidFill>
                  <a:schemeClr val="tx2"/>
                </a:solidFill>
                <a:hlinkClick r:id="rId6"/>
              </a:rPr>
              <a:t>https://www.bloomberg.com/markets/stocks</a:t>
            </a:r>
            <a:r>
              <a:rPr lang="en-GB" sz="2200" dirty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  <a:p>
            <a:pPr lvl="2"/>
            <a:r>
              <a:rPr lang="en-GB" sz="2200" u="sng" dirty="0">
                <a:solidFill>
                  <a:schemeClr val="tx2"/>
                </a:solidFill>
                <a:hlinkClick r:id="rId7"/>
              </a:rPr>
              <a:t>http://www.reuters.com/finance/global-market-data</a:t>
            </a:r>
            <a:r>
              <a:rPr lang="en-GB" sz="2200" dirty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hu-HU" sz="2200" dirty="0" smtClean="0">
                <a:solidFill>
                  <a:schemeClr val="tx2"/>
                </a:solidFill>
              </a:rPr>
              <a:t>Valuta árfolyamok:</a:t>
            </a:r>
            <a:endParaRPr lang="en-US" sz="2200" dirty="0">
              <a:solidFill>
                <a:schemeClr val="tx2"/>
              </a:solidFill>
            </a:endParaRPr>
          </a:p>
          <a:p>
            <a:pPr lvl="2"/>
            <a:r>
              <a:rPr lang="en-GB" sz="2200" u="sng" dirty="0">
                <a:solidFill>
                  <a:schemeClr val="tx2"/>
                </a:solidFill>
                <a:hlinkClick r:id="rId8"/>
              </a:rPr>
              <a:t>http://www.x-rates.com/</a:t>
            </a:r>
            <a:endParaRPr lang="en-US" sz="2200" dirty="0">
              <a:solidFill>
                <a:schemeClr val="tx2"/>
              </a:solidFill>
            </a:endParaRPr>
          </a:p>
          <a:p>
            <a:pPr lvl="2"/>
            <a:r>
              <a:rPr lang="en-GB" sz="2200" u="sng" dirty="0">
                <a:solidFill>
                  <a:schemeClr val="tx2"/>
                </a:solidFill>
                <a:hlinkClick r:id="rId9"/>
              </a:rPr>
              <a:t>http://fx-rate.net/historical/</a:t>
            </a:r>
            <a:r>
              <a:rPr lang="en-GB" sz="2200" dirty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1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9816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chemeClr val="tx2"/>
                </a:solidFill>
              </a:rPr>
              <a:t>A következő adatforrások saját célra történő felhasználásra ajánlottak</a:t>
            </a:r>
            <a:r>
              <a:rPr lang="en-GB" dirty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hu-HU" sz="2000" dirty="0">
                <a:solidFill>
                  <a:schemeClr val="tx2"/>
                </a:solidFill>
              </a:rPr>
              <a:t>Nemzetközi statisztikák, mint </a:t>
            </a:r>
            <a:r>
              <a:rPr lang="hu-HU" sz="2000" dirty="0" smtClean="0">
                <a:solidFill>
                  <a:schemeClr val="tx2"/>
                </a:solidFill>
              </a:rPr>
              <a:t>például</a:t>
            </a: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712527"/>
              </p:ext>
            </p:extLst>
          </p:nvPr>
        </p:nvGraphicFramePr>
        <p:xfrm>
          <a:off x="1327462" y="2636520"/>
          <a:ext cx="938176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07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Ország profilok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2"/>
                          </a:solidFill>
                        </a:rPr>
                        <a:t>Global Entrepreneurship Monitor (GEM):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3"/>
                        </a:rPr>
                        <a:t>http://www.gemconsortium.org/country-profiles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általános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), </a:t>
                      </a:r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4"/>
                        </a:rPr>
                        <a:t>http://www.gemconsortium.org/country-profile/38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pl. Ausztria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), </a:t>
                      </a:r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5"/>
                        </a:rPr>
                        <a:t>http://www.gemconsortium.org/report/49185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(2014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-es jelentés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2"/>
                          </a:solidFill>
                        </a:rPr>
                        <a:t>BBC: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6"/>
                        </a:rPr>
                        <a:t>http://news.bbc.co.uk/2/hi/country_profiles/default.stm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chemeClr val="tx2"/>
                          </a:solidFill>
                        </a:rPr>
                        <a:t>Világbank</a:t>
                      </a:r>
                      <a:r>
                        <a:rPr lang="en-GB" b="1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7"/>
                        </a:rPr>
                        <a:t>http://databank.worldbank.org/data/views/reports/ReportWidgetCustom.aspx?Report_Name=CountryProfile&amp;Id=b450fd57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vagy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8"/>
                        </a:rPr>
                        <a:t>https://www.thegef.org/country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chemeClr val="tx2"/>
                          </a:solidFill>
                        </a:rPr>
                        <a:t>ENSZ</a:t>
                      </a:r>
                      <a:r>
                        <a:rPr lang="en-GB" b="1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9"/>
                        </a:rPr>
                        <a:t>http://data.un.org/CountryProfile.aspx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vagy</a:t>
                      </a:r>
                      <a:r>
                        <a:rPr lang="hu-HU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10"/>
                        </a:rPr>
                        <a:t>http://unctadstat.unctad.org/CountryProfile/en-GB/index.html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2"/>
                          </a:solidFill>
                        </a:rPr>
                        <a:t>New Internationalist: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11"/>
                        </a:rPr>
                        <a:t>https://newint.org/columns/country/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tx2"/>
                          </a:solidFill>
                        </a:rPr>
                        <a:t>Továbbiak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u="sng" dirty="0" smtClean="0">
                          <a:solidFill>
                            <a:schemeClr val="tx2"/>
                          </a:solidFill>
                          <a:hlinkClick r:id="rId12"/>
                        </a:rPr>
                        <a:t>https://www.google.hu/webhp?sourceid=chrome-instant&amp;ion=1&amp;espv=2&amp;ie=UTF-8#q=%22country+profile%22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1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000" dirty="0">
                <a:solidFill>
                  <a:schemeClr val="tx2"/>
                </a:solidFill>
              </a:rPr>
              <a:t>A következő adatforrások saját célra történő felhasználásra ajánlottak</a:t>
            </a:r>
            <a:r>
              <a:rPr lang="en-GB" sz="3000" dirty="0">
                <a:solidFill>
                  <a:schemeClr val="tx2"/>
                </a:solidFill>
              </a:rPr>
              <a:t>:</a:t>
            </a:r>
            <a:endParaRPr lang="en-US" sz="3000" dirty="0">
              <a:solidFill>
                <a:schemeClr val="tx2"/>
              </a:solidFill>
            </a:endParaRPr>
          </a:p>
          <a:p>
            <a:pPr lvl="0"/>
            <a:r>
              <a:rPr lang="hu-HU" sz="2200" dirty="0" smtClean="0">
                <a:solidFill>
                  <a:schemeClr val="tx2"/>
                </a:solidFill>
              </a:rPr>
              <a:t>Nemzetközi statisztikák, mint például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FADN</a:t>
            </a:r>
            <a:endParaRPr lang="hu-HU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tx2"/>
                </a:solidFill>
              </a:rPr>
              <a:t>(farm accountancy data network</a:t>
            </a:r>
            <a:r>
              <a:rPr lang="hu-HU" dirty="0">
                <a:solidFill>
                  <a:schemeClr val="tx2"/>
                </a:solidFill>
              </a:rPr>
              <a:t> – mezőgazdasági számviteli információs hálózat</a:t>
            </a:r>
            <a:r>
              <a:rPr lang="en-GB" dirty="0">
                <a:solidFill>
                  <a:schemeClr val="tx2"/>
                </a:solidFill>
              </a:rPr>
              <a:t>: </a:t>
            </a:r>
            <a:r>
              <a:rPr lang="en-GB" u="sng" dirty="0">
                <a:hlinkClick r:id="rId3"/>
              </a:rPr>
              <a:t>http://ec.europa.eu/agriculture/rica/database/database_en.cfm</a:t>
            </a:r>
            <a:r>
              <a:rPr lang="en-GB" dirty="0"/>
              <a:t>) </a:t>
            </a:r>
            <a:endParaRPr lang="hu-HU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GB" dirty="0">
                <a:solidFill>
                  <a:schemeClr val="tx2"/>
                </a:solidFill>
              </a:rPr>
              <a:t>FAO: </a:t>
            </a:r>
            <a:r>
              <a:rPr lang="en-GB" u="sng" dirty="0">
                <a:hlinkClick r:id="rId4"/>
              </a:rPr>
              <a:t>http://faostat.fao.org/</a:t>
            </a:r>
            <a:r>
              <a:rPr lang="en-GB" dirty="0"/>
              <a:t> </a:t>
            </a:r>
            <a:endParaRPr lang="hu-HU" dirty="0" smtClean="0"/>
          </a:p>
          <a:p>
            <a:pPr lvl="1"/>
            <a:r>
              <a:rPr lang="hu-HU" dirty="0">
                <a:solidFill>
                  <a:schemeClr val="tx2"/>
                </a:solidFill>
              </a:rPr>
              <a:t>…</a:t>
            </a:r>
          </a:p>
          <a:p>
            <a:pPr lvl="0"/>
            <a:r>
              <a:rPr lang="hu-HU" sz="2400" dirty="0">
                <a:solidFill>
                  <a:schemeClr val="tx2"/>
                </a:solidFill>
              </a:rPr>
              <a:t>Fizetőképességi kockázat indexek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hu-HU" dirty="0">
                <a:solidFill>
                  <a:schemeClr val="tx2"/>
                </a:solidFill>
              </a:rPr>
              <a:t>Vállalkozások részére (pl. </a:t>
            </a:r>
            <a:r>
              <a:rPr lang="en-GB" dirty="0">
                <a:solidFill>
                  <a:schemeClr val="tx2"/>
                </a:solidFill>
              </a:rPr>
              <a:t>CREDITREFORM, </a:t>
            </a:r>
            <a:r>
              <a:rPr lang="hu-HU" dirty="0">
                <a:solidFill>
                  <a:schemeClr val="tx2"/>
                </a:solidFill>
              </a:rPr>
              <a:t>vagy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u="sng" dirty="0" smtClean="0">
                <a:hlinkClick r:id="rId5"/>
              </a:rPr>
              <a:t>http://e-beszamolo.kim.gov.hu</a:t>
            </a:r>
            <a:r>
              <a:rPr lang="en-GB" dirty="0" smtClean="0"/>
              <a:t>) </a:t>
            </a:r>
            <a:endParaRPr lang="en-US" dirty="0" smtClean="0"/>
          </a:p>
          <a:p>
            <a:pPr lvl="1"/>
            <a:r>
              <a:rPr lang="hu-HU" dirty="0">
                <a:solidFill>
                  <a:schemeClr val="tx2"/>
                </a:solidFill>
              </a:rPr>
              <a:t>Országok </a:t>
            </a:r>
            <a:r>
              <a:rPr lang="en-GB" dirty="0">
                <a:solidFill>
                  <a:schemeClr val="tx2"/>
                </a:solidFill>
              </a:rPr>
              <a:t>(</a:t>
            </a:r>
            <a:r>
              <a:rPr lang="hu-HU" dirty="0">
                <a:solidFill>
                  <a:schemeClr val="tx2"/>
                </a:solidFill>
              </a:rPr>
              <a:t>pl. </a:t>
            </a:r>
            <a:r>
              <a:rPr lang="en-GB" dirty="0" err="1">
                <a:solidFill>
                  <a:schemeClr val="tx2"/>
                </a:solidFill>
              </a:rPr>
              <a:t>Moodies</a:t>
            </a:r>
            <a:r>
              <a:rPr lang="en-GB" dirty="0">
                <a:solidFill>
                  <a:schemeClr val="tx2"/>
                </a:solidFill>
              </a:rPr>
              <a:t>, Fitch Ratings, </a:t>
            </a:r>
            <a:r>
              <a:rPr lang="hu-HU" dirty="0">
                <a:solidFill>
                  <a:schemeClr val="tx2"/>
                </a:solidFill>
              </a:rPr>
              <a:t>stb. adatbázisai</a:t>
            </a:r>
            <a:r>
              <a:rPr lang="en-GB" dirty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…</a:t>
            </a:r>
            <a:endParaRPr lang="en-US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>
                <a:solidFill>
                  <a:schemeClr val="tx2"/>
                </a:solidFill>
              </a:rPr>
              <a:t>A következő adatforrások saját célra történő felhasználásra ajánlottak</a:t>
            </a:r>
            <a:r>
              <a:rPr lang="en-GB" dirty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en-GB" dirty="0">
                <a:solidFill>
                  <a:schemeClr val="tx2"/>
                </a:solidFill>
              </a:rPr>
              <a:t>Google Trends inform</a:t>
            </a:r>
            <a:r>
              <a:rPr lang="hu-HU" dirty="0" err="1">
                <a:solidFill>
                  <a:schemeClr val="tx2"/>
                </a:solidFill>
              </a:rPr>
              <a:t>ációi</a:t>
            </a:r>
            <a:r>
              <a:rPr lang="hu-HU" dirty="0">
                <a:solidFill>
                  <a:schemeClr val="tx2"/>
                </a:solidFill>
              </a:rPr>
              <a:t> a különböző témakörök keresési tevékenységeiről: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u="sng" dirty="0">
                <a:hlinkClick r:id="rId2"/>
              </a:rPr>
              <a:t>https://www.google.com/trends/</a:t>
            </a:r>
            <a:r>
              <a:rPr lang="en-GB" dirty="0"/>
              <a:t> </a:t>
            </a:r>
            <a:endParaRPr lang="en-US" dirty="0"/>
          </a:p>
          <a:p>
            <a:pPr lvl="0"/>
            <a:endParaRPr lang="hu-HU" dirty="0" smtClean="0"/>
          </a:p>
          <a:p>
            <a:pPr lvl="0"/>
            <a:r>
              <a:rPr lang="hu-HU" dirty="0">
                <a:solidFill>
                  <a:schemeClr val="tx2"/>
                </a:solidFill>
              </a:rPr>
              <a:t>Ingatlan információ</a:t>
            </a:r>
            <a:r>
              <a:rPr lang="en-GB" dirty="0">
                <a:solidFill>
                  <a:schemeClr val="tx2"/>
                </a:solidFill>
              </a:rPr>
              <a:t>: 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GB" u="sng" dirty="0">
                <a:hlinkClick r:id="rId3"/>
              </a:rPr>
              <a:t>http://rochester.nydatabases.com/database/real-estate-database</a:t>
            </a:r>
            <a:endParaRPr lang="en-US" dirty="0"/>
          </a:p>
          <a:p>
            <a:pPr lvl="1"/>
            <a:r>
              <a:rPr lang="en-GB" u="sng" dirty="0">
                <a:hlinkClick r:id="rId4"/>
              </a:rPr>
              <a:t>https://en.wikipedia.org/wiki/Category:Online_real_estate_databases</a:t>
            </a:r>
            <a:r>
              <a:rPr lang="en-GB" dirty="0"/>
              <a:t> </a:t>
            </a:r>
            <a:endParaRPr lang="en-US" dirty="0"/>
          </a:p>
          <a:p>
            <a:pPr lvl="0"/>
            <a:endParaRPr lang="hu-HU" dirty="0" smtClean="0"/>
          </a:p>
          <a:p>
            <a:r>
              <a:rPr lang="hu-HU" dirty="0">
                <a:solidFill>
                  <a:schemeClr val="tx2"/>
                </a:solidFill>
              </a:rPr>
              <a:t>Termékek/szolgáltatások ár-érték aránya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GB" u="sng" dirty="0">
                <a:hlinkClick r:id="rId5"/>
              </a:rPr>
              <a:t>https://www.shopify.ca/blog/7068398-10-best-comparison-shopping-engines-to-increase-ecommerce-sales</a:t>
            </a:r>
            <a:r>
              <a:rPr lang="en-GB" dirty="0"/>
              <a:t> </a:t>
            </a:r>
            <a:endParaRPr lang="en-US" dirty="0"/>
          </a:p>
          <a:p>
            <a:pPr lvl="1"/>
            <a:r>
              <a:rPr lang="en-GB" u="sng" dirty="0">
                <a:hlinkClick r:id="rId6"/>
              </a:rPr>
              <a:t>http://www.ebizmba.com/articles/shopping-websites</a:t>
            </a:r>
            <a:endParaRPr lang="en-US" dirty="0"/>
          </a:p>
          <a:p>
            <a:pPr marL="685800" lvl="2">
              <a:spcBef>
                <a:spcPts val="1000"/>
              </a:spcBef>
            </a:pPr>
            <a:r>
              <a:rPr lang="en-GB" sz="2400" dirty="0">
                <a:solidFill>
                  <a:schemeClr val="tx2"/>
                </a:solidFill>
              </a:rPr>
              <a:t>…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… (</a:t>
            </a:r>
            <a:r>
              <a:rPr lang="hu-HU" dirty="0">
                <a:solidFill>
                  <a:schemeClr val="tx2"/>
                </a:solidFill>
              </a:rPr>
              <a:t>további ajánlások</a:t>
            </a:r>
            <a:r>
              <a:rPr lang="en-GB" dirty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6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u="sng" dirty="0">
                <a:solidFill>
                  <a:schemeClr val="tx2"/>
                </a:solidFill>
              </a:rPr>
              <a:t>Feladatok</a:t>
            </a:r>
            <a:r>
              <a:rPr lang="en-GB" u="sng" dirty="0">
                <a:solidFill>
                  <a:schemeClr val="tx2"/>
                </a:solidFill>
              </a:rPr>
              <a:t>: </a:t>
            </a:r>
            <a:endParaRPr lang="hu-HU" u="sng" dirty="0">
              <a:solidFill>
                <a:schemeClr val="tx2"/>
              </a:solidFill>
            </a:endParaRPr>
          </a:p>
          <a:p>
            <a:pPr lvl="1"/>
            <a:r>
              <a:rPr lang="hu-HU" sz="2600" dirty="0">
                <a:solidFill>
                  <a:schemeClr val="tx2"/>
                </a:solidFill>
              </a:rPr>
              <a:t>Kérjük, minden ajánlott adatbázis esetében keressen más nyelveken is elérhető adatokat</a:t>
            </a:r>
            <a:endParaRPr lang="en-US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>
                <a:solidFill>
                  <a:schemeClr val="tx2"/>
                </a:solidFill>
              </a:rPr>
              <a:t>Emelt szint</a:t>
            </a:r>
            <a:r>
              <a:rPr lang="en-GB" u="sng" dirty="0">
                <a:solidFill>
                  <a:schemeClr val="tx2"/>
                </a:solidFill>
              </a:rPr>
              <a:t>: </a:t>
            </a:r>
            <a:endParaRPr lang="hu-HU" u="sng" dirty="0">
              <a:solidFill>
                <a:schemeClr val="tx2"/>
              </a:solidFill>
            </a:endParaRPr>
          </a:p>
          <a:p>
            <a:pPr lvl="1"/>
            <a:r>
              <a:rPr lang="hu-HU" sz="2600" dirty="0">
                <a:solidFill>
                  <a:schemeClr val="tx2"/>
                </a:solidFill>
              </a:rPr>
              <a:t>Kérjük, keressen partnereket egy ágazatspecifikus társulás létrehozásához, mely információs szolgáltatásokat nyújt tagjainak</a:t>
            </a:r>
          </a:p>
          <a:p>
            <a:pPr lvl="1"/>
            <a:r>
              <a:rPr lang="en-GB" sz="2600" dirty="0">
                <a:solidFill>
                  <a:schemeClr val="tx2"/>
                </a:solidFill>
              </a:rPr>
              <a:t>(</a:t>
            </a:r>
            <a:r>
              <a:rPr lang="hu-HU" sz="2600" dirty="0" err="1">
                <a:solidFill>
                  <a:schemeClr val="tx2"/>
                </a:solidFill>
              </a:rPr>
              <a:t>v.ö</a:t>
            </a:r>
            <a:r>
              <a:rPr lang="hu-HU" sz="2600" dirty="0">
                <a:solidFill>
                  <a:schemeClr val="tx2"/>
                </a:solidFill>
              </a:rPr>
              <a:t>. </a:t>
            </a:r>
            <a:r>
              <a:rPr lang="en-GB" sz="2600" dirty="0">
                <a:solidFill>
                  <a:schemeClr val="tx2"/>
                </a:solidFill>
              </a:rPr>
              <a:t> </a:t>
            </a:r>
            <a:r>
              <a:rPr lang="hu-HU" sz="2600" dirty="0">
                <a:solidFill>
                  <a:schemeClr val="tx2"/>
                </a:solidFill>
              </a:rPr>
              <a:t>Szolgáltatási kamarák, termék tanácsok, stb. pl. </a:t>
            </a:r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://en.wikipedia.org/wiki/Category:Online_real_estate_databases</a:t>
            </a:r>
            <a:r>
              <a:rPr lang="en-GB" dirty="0"/>
              <a:t>) </a:t>
            </a:r>
            <a:endParaRPr lang="en-US" dirty="0"/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GB" dirty="0">
                <a:solidFill>
                  <a:schemeClr val="tx2"/>
                </a:solidFill>
              </a:rPr>
              <a:t>: </a:t>
            </a:r>
            <a:endParaRPr lang="hu-HU" dirty="0">
              <a:solidFill>
                <a:schemeClr val="tx2"/>
              </a:solidFill>
            </a:endParaRPr>
          </a:p>
          <a:p>
            <a:pPr lvl="1"/>
            <a:r>
              <a:rPr lang="hu-HU" dirty="0">
                <a:solidFill>
                  <a:schemeClr val="tx2"/>
                </a:solidFill>
              </a:rPr>
              <a:t>Minél kevésbé </a:t>
            </a:r>
            <a:r>
              <a:rPr lang="hu-HU" dirty="0" smtClean="0">
                <a:solidFill>
                  <a:schemeClr val="tx2"/>
                </a:solidFill>
              </a:rPr>
              <a:t>képes valaki az elérhető adatok és tények gyakorlati felhasználására, </a:t>
            </a:r>
            <a:endParaRPr lang="hu-HU" dirty="0">
              <a:solidFill>
                <a:schemeClr val="tx2"/>
              </a:solidFill>
            </a:endParaRPr>
          </a:p>
          <a:p>
            <a:pPr lvl="1"/>
            <a:r>
              <a:rPr lang="hu-HU" dirty="0">
                <a:solidFill>
                  <a:schemeClr val="tx2"/>
                </a:solidFill>
              </a:rPr>
              <a:t>annál kisebb az esélye a nemzetközivé válásra</a:t>
            </a:r>
            <a:endParaRPr lang="hu-HU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Eszközök/módszerek/technikák</a:t>
            </a: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sz="2200" dirty="0" smtClean="0">
                <a:solidFill>
                  <a:schemeClr val="tx2"/>
                </a:solidFill>
              </a:rPr>
              <a:t>Az alább felsorolt fogalmak leghatékonyabban a gyakorlat során sajátíthatók el. Természetesen ez a „gyakorlat” 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hu-HU" sz="2200" dirty="0" smtClean="0">
                <a:solidFill>
                  <a:schemeClr val="tx2"/>
                </a:solidFill>
              </a:rPr>
              <a:t>olyan virtuális tevékenység is lehet, mint </a:t>
            </a:r>
            <a:r>
              <a:rPr lang="en-US" sz="2200" dirty="0" err="1" smtClean="0">
                <a:solidFill>
                  <a:schemeClr val="tx2"/>
                </a:solidFill>
              </a:rPr>
              <a:t>Youtube</a:t>
            </a:r>
            <a:r>
              <a:rPr lang="en-US" sz="2200" dirty="0" smtClean="0">
                <a:solidFill>
                  <a:schemeClr val="tx2"/>
                </a:solidFill>
              </a:rPr>
              <a:t>-vide</a:t>
            </a:r>
            <a:r>
              <a:rPr lang="hu-HU" sz="2200" dirty="0" smtClean="0">
                <a:solidFill>
                  <a:schemeClr val="tx2"/>
                </a:solidFill>
              </a:rPr>
              <a:t>ók értelmezése</a:t>
            </a:r>
            <a:r>
              <a:rPr lang="en-US" sz="2200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OLAP: </a:t>
            </a:r>
          </a:p>
          <a:p>
            <a:pPr lvl="2"/>
            <a:r>
              <a:rPr lang="en-US" u="sng" dirty="0" smtClean="0">
                <a:solidFill>
                  <a:schemeClr val="tx2"/>
                </a:solidFill>
                <a:hlinkClick r:id="rId3"/>
              </a:rPr>
              <a:t>http://olaponline.radar-soft.com/Demos/HtmlOLAPAnalysis.aspx</a:t>
            </a:r>
            <a:endParaRPr lang="en-US" dirty="0" smtClean="0">
              <a:solidFill>
                <a:schemeClr val="tx2"/>
              </a:solidFill>
            </a:endParaRPr>
          </a:p>
          <a:p>
            <a:pPr lvl="2"/>
            <a:r>
              <a:rPr lang="en-US" u="sng" dirty="0" smtClean="0">
                <a:solidFill>
                  <a:schemeClr val="tx2"/>
                </a:solidFill>
                <a:hlinkClick r:id="rId4"/>
              </a:rPr>
              <a:t>http://miau.gau.hu/olap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pivot: </a:t>
            </a:r>
          </a:p>
          <a:p>
            <a:pPr lvl="2"/>
            <a:r>
              <a:rPr lang="hu-HU" dirty="0" smtClean="0">
                <a:solidFill>
                  <a:schemeClr val="tx2"/>
                </a:solidFill>
              </a:rPr>
              <a:t>Ld. </a:t>
            </a:r>
            <a:r>
              <a:rPr lang="en-US" dirty="0" smtClean="0">
                <a:solidFill>
                  <a:schemeClr val="tx2"/>
                </a:solidFill>
              </a:rPr>
              <a:t>Excel, - </a:t>
            </a:r>
            <a:r>
              <a:rPr lang="en-US" u="sng" dirty="0" smtClean="0">
                <a:solidFill>
                  <a:schemeClr val="tx2"/>
                </a:solidFill>
                <a:hlinkClick r:id="rId5"/>
              </a:rPr>
              <a:t>https://www.youtube.com/watch?v=Vx-Fuw46VbY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lvl="2"/>
            <a:r>
              <a:rPr lang="hu-HU" dirty="0" smtClean="0">
                <a:solidFill>
                  <a:schemeClr val="tx2"/>
                </a:solidFill>
              </a:rPr>
              <a:t>vagy</a:t>
            </a:r>
            <a:r>
              <a:rPr lang="en-US" dirty="0" smtClean="0">
                <a:solidFill>
                  <a:schemeClr val="tx2"/>
                </a:solidFill>
              </a:rPr>
              <a:t> Open Office - </a:t>
            </a:r>
            <a:r>
              <a:rPr lang="en-US" u="sng" dirty="0" smtClean="0">
                <a:solidFill>
                  <a:schemeClr val="tx2"/>
                </a:solidFill>
                <a:hlinkClick r:id="rId6"/>
              </a:rPr>
              <a:t>https://www.youtube.com/watch?v=UbShK4TF6OI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5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600" b="1" dirty="0">
                <a:solidFill>
                  <a:schemeClr val="tx2"/>
                </a:solidFill>
              </a:rPr>
              <a:t>Eszközök/módszerek/technikák</a:t>
            </a:r>
            <a:endParaRPr lang="en-US" sz="3600" b="1" dirty="0">
              <a:solidFill>
                <a:schemeClr val="tx2"/>
              </a:solidFill>
            </a:endParaRPr>
          </a:p>
          <a:p>
            <a:pPr lvl="1"/>
            <a:r>
              <a:rPr lang="hu-HU" sz="2200" dirty="0" smtClean="0">
                <a:solidFill>
                  <a:schemeClr val="tx2"/>
                </a:solidFill>
              </a:rPr>
              <a:t>Szakértői rendszer generálása</a:t>
            </a:r>
            <a:r>
              <a:rPr lang="en-US" sz="2200" dirty="0" smtClean="0">
                <a:solidFill>
                  <a:schemeClr val="tx2"/>
                </a:solidFill>
              </a:rPr>
              <a:t>: </a:t>
            </a:r>
            <a:r>
              <a:rPr lang="en-US" sz="2200" u="sng" dirty="0" smtClean="0">
                <a:solidFill>
                  <a:schemeClr val="tx2"/>
                </a:solidFill>
                <a:hlinkClick r:id="rId2"/>
              </a:rPr>
              <a:t>http://miau.gau.hu/myx-free/ego/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</a:p>
          <a:p>
            <a:pPr lvl="1"/>
            <a:endParaRPr lang="hu-HU" sz="2200" dirty="0" smtClean="0">
              <a:solidFill>
                <a:schemeClr val="tx2"/>
              </a:solidFill>
            </a:endParaRP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MS Office – Excel: SOLVER - </a:t>
            </a:r>
            <a:r>
              <a:rPr lang="en-US" sz="2200" u="sng" dirty="0" smtClean="0">
                <a:solidFill>
                  <a:schemeClr val="tx2"/>
                </a:solidFill>
                <a:hlinkClick r:id="rId3"/>
              </a:rPr>
              <a:t>https://www.youtube.com/results?search_query=using+excel+solver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</a:p>
          <a:p>
            <a:pPr lvl="1"/>
            <a:endParaRPr lang="hu-HU" sz="2200" dirty="0" smtClean="0">
              <a:solidFill>
                <a:schemeClr val="tx2"/>
              </a:solidFill>
            </a:endParaRPr>
          </a:p>
          <a:p>
            <a:pPr lvl="1"/>
            <a:r>
              <a:rPr lang="hu-HU" sz="2200" dirty="0" smtClean="0">
                <a:solidFill>
                  <a:schemeClr val="tx2"/>
                </a:solidFill>
              </a:rPr>
              <a:t>Hasonlóságelemzés </a:t>
            </a:r>
            <a:r>
              <a:rPr lang="en-US" sz="2200" dirty="0" smtClean="0">
                <a:solidFill>
                  <a:schemeClr val="tx2"/>
                </a:solidFill>
              </a:rPr>
              <a:t>(online </a:t>
            </a:r>
            <a:r>
              <a:rPr lang="hu-HU" sz="2200" dirty="0" smtClean="0">
                <a:solidFill>
                  <a:schemeClr val="tx2"/>
                </a:solidFill>
              </a:rPr>
              <a:t>és díjmentes</a:t>
            </a:r>
            <a:r>
              <a:rPr lang="en-US" sz="2200" dirty="0" smtClean="0">
                <a:solidFill>
                  <a:schemeClr val="tx2"/>
                </a:solidFill>
              </a:rPr>
              <a:t>): </a:t>
            </a:r>
            <a:r>
              <a:rPr lang="en-US" sz="2200" u="sng" dirty="0" smtClean="0">
                <a:solidFill>
                  <a:schemeClr val="tx2"/>
                </a:solidFill>
                <a:hlinkClick r:id="rId4"/>
              </a:rPr>
              <a:t>http://miau.gau.hu/myx-free/coco/index.html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</a:p>
          <a:p>
            <a:pPr lvl="1"/>
            <a:endParaRPr lang="hu-HU" sz="2200" dirty="0" smtClean="0">
              <a:solidFill>
                <a:schemeClr val="tx2"/>
              </a:solidFill>
            </a:endParaRP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GIS </a:t>
            </a:r>
            <a:r>
              <a:rPr lang="hu-HU" sz="2200" dirty="0" smtClean="0">
                <a:solidFill>
                  <a:schemeClr val="tx2"/>
                </a:solidFill>
              </a:rPr>
              <a:t>eszközök</a:t>
            </a:r>
            <a:r>
              <a:rPr lang="en-US" sz="2200" dirty="0" smtClean="0">
                <a:solidFill>
                  <a:schemeClr val="tx2"/>
                </a:solidFill>
              </a:rPr>
              <a:t> (</a:t>
            </a:r>
            <a:r>
              <a:rPr lang="hu-HU" sz="2200" dirty="0" smtClean="0">
                <a:solidFill>
                  <a:schemeClr val="tx2"/>
                </a:solidFill>
              </a:rPr>
              <a:t>földrajzi információs rendszer, pl.</a:t>
            </a:r>
            <a:r>
              <a:rPr lang="en-US" sz="2200" dirty="0" smtClean="0">
                <a:solidFill>
                  <a:schemeClr val="tx2"/>
                </a:solidFill>
              </a:rPr>
              <a:t> Google Maps API – </a:t>
            </a:r>
            <a:r>
              <a:rPr lang="hu-HU" sz="2200" dirty="0" smtClean="0">
                <a:solidFill>
                  <a:schemeClr val="tx2"/>
                </a:solidFill>
              </a:rPr>
              <a:t>emelt szint esetén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lvl="1"/>
            <a:endParaRPr lang="hu-HU" sz="2200" dirty="0" smtClean="0">
              <a:solidFill>
                <a:schemeClr val="tx2"/>
              </a:solidFill>
            </a:endParaRP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… (</a:t>
            </a:r>
            <a:r>
              <a:rPr lang="hu-HU" sz="2200" dirty="0" smtClean="0">
                <a:solidFill>
                  <a:schemeClr val="tx2"/>
                </a:solidFill>
              </a:rPr>
              <a:t>további ajánlások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6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Előszó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  <a:endParaRPr lang="hu-HU" b="1" dirty="0" smtClean="0">
              <a:solidFill>
                <a:schemeClr val="tx2"/>
              </a:solidFill>
            </a:endParaRPr>
          </a:p>
          <a:p>
            <a:pPr lvl="2"/>
            <a:endParaRPr lang="hu-HU" sz="2400" dirty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 módszertan oktatása során két megközelítést alkalmazunk: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lvl="2"/>
            <a:r>
              <a:rPr lang="hu-HU" sz="2200" dirty="0" smtClean="0">
                <a:solidFill>
                  <a:schemeClr val="tx2"/>
                </a:solidFill>
              </a:rPr>
              <a:t>Deklaratív tudáselemek átadása (a döntés-orientált szint esetében)</a:t>
            </a:r>
          </a:p>
          <a:p>
            <a:pPr marL="914400" lvl="2" indent="0"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lvl="2"/>
            <a:r>
              <a:rPr lang="hu-HU" sz="2200" dirty="0" smtClean="0">
                <a:solidFill>
                  <a:schemeClr val="tx2"/>
                </a:solidFill>
              </a:rPr>
              <a:t>Tudatosság és tapasztalatgyűjtés ösztönzése (a modell-orientált szint esetében)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8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>
                <a:solidFill>
                  <a:schemeClr val="tx2"/>
                </a:solidFill>
              </a:rPr>
              <a:t>Eszközök/módszerek/technikák</a:t>
            </a:r>
            <a:endParaRPr lang="en-US" sz="3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Példák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hu-HU" dirty="0" smtClean="0">
                <a:solidFill>
                  <a:schemeClr val="tx2"/>
                </a:solidFill>
              </a:rPr>
              <a:t>ld.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Youtube</a:t>
            </a:r>
            <a:r>
              <a:rPr lang="hu-HU" dirty="0" smtClean="0">
                <a:solidFill>
                  <a:schemeClr val="tx2"/>
                </a:solidFill>
              </a:rPr>
              <a:t> videók</a:t>
            </a:r>
          </a:p>
          <a:p>
            <a:pPr marL="0" indent="0">
              <a:buNone/>
            </a:pPr>
            <a:endParaRPr lang="hu-HU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Feladatok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hu-HU" dirty="0" smtClean="0">
                <a:solidFill>
                  <a:schemeClr val="tx2"/>
                </a:solidFill>
              </a:rPr>
              <a:t>Kérjük, határozzon meg a következő </a:t>
            </a:r>
            <a:r>
              <a:rPr lang="hu-HU" dirty="0" smtClean="0">
                <a:solidFill>
                  <a:schemeClr val="tx2"/>
                </a:solidFill>
              </a:rPr>
              <a:t>diá</a:t>
            </a:r>
            <a:r>
              <a:rPr lang="hu-HU" dirty="0" smtClean="0">
                <a:solidFill>
                  <a:schemeClr val="tx2"/>
                </a:solidFill>
              </a:rPr>
              <a:t>n </a:t>
            </a:r>
            <a:r>
              <a:rPr lang="hu-HU" dirty="0" smtClean="0">
                <a:solidFill>
                  <a:schemeClr val="tx2"/>
                </a:solidFill>
              </a:rPr>
              <a:t>szereplő további modulokhoz kapcsolódó feladatokat. </a:t>
            </a: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u-HU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 smtClean="0">
                <a:solidFill>
                  <a:schemeClr val="tx2"/>
                </a:solidFill>
              </a:rPr>
              <a:t>Következtetések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>
                <a:solidFill>
                  <a:schemeClr val="tx2"/>
                </a:solidFill>
              </a:rPr>
              <a:t>A megfelelő módszerek és technikák alkalmazása nélkül az elérhető adatok használata nem elég célravezető! 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A további modulokra épülő lehetséges elemzési feladatok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</a:p>
          <a:p>
            <a:endParaRPr lang="hu-HU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Különböző lehetséges forgatókönyvek létrehozása a kereskedelmi, marketing tevékenységek hatásának szimulációjáról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Az ár-érték arány levezetése a közbeszerzési eljárások keretében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 piacok jövőbeli értékeinek előrejelzése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Különböző összefüggések felfedezése a piaci változók és erőterek között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 benchmarking mutatóinak megállapítása és kiszámítása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 versenytársak jellemzőinek idősoros megfigyelése és elemzése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9469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hu-HU" sz="4800" b="1" dirty="0" smtClean="0">
                <a:solidFill>
                  <a:schemeClr val="tx2"/>
                </a:solidFill>
              </a:rPr>
              <a:t>Köszönöm a figyelmet</a:t>
            </a:r>
            <a:r>
              <a:rPr lang="en-US" sz="4800" b="1" dirty="0" smtClean="0">
                <a:solidFill>
                  <a:schemeClr val="tx2"/>
                </a:solidFill>
              </a:rPr>
              <a:t>!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7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Modell-orient</a:t>
            </a:r>
            <a:r>
              <a:rPr lang="hu-HU" b="1" dirty="0" smtClean="0">
                <a:solidFill>
                  <a:schemeClr val="tx2"/>
                </a:solidFill>
              </a:rPr>
              <a:t>ált szint – az élethosszig tartó tanulás eredményei</a:t>
            </a:r>
            <a:endParaRPr lang="en-US" b="1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Autodidakta tanulásra való készség </a:t>
            </a:r>
            <a:r>
              <a:rPr lang="hu-HU" dirty="0" smtClean="0">
                <a:solidFill>
                  <a:schemeClr val="tx2"/>
                </a:solidFill>
              </a:rPr>
              <a:t>fejlesztése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Online lexikonok (pl</a:t>
            </a:r>
            <a:r>
              <a:rPr lang="hu-HU" sz="2900" dirty="0" smtClean="0">
                <a:solidFill>
                  <a:schemeClr val="tx2"/>
                </a:solidFill>
              </a:rPr>
              <a:t>. </a:t>
            </a:r>
            <a:r>
              <a:rPr lang="en-US" sz="2900" dirty="0" smtClean="0">
                <a:solidFill>
                  <a:schemeClr val="tx2"/>
                </a:solidFill>
              </a:rPr>
              <a:t>Wikipedia)</a:t>
            </a:r>
            <a:r>
              <a:rPr lang="hu-HU" sz="2900" dirty="0">
                <a:solidFill>
                  <a:schemeClr val="tx2"/>
                </a:solidFill>
              </a:rPr>
              <a:t> </a:t>
            </a:r>
            <a:r>
              <a:rPr lang="hu-HU" sz="2900" dirty="0" smtClean="0">
                <a:solidFill>
                  <a:schemeClr val="tx2"/>
                </a:solidFill>
              </a:rPr>
              <a:t>használata a problémamegoldás előkészítő szakaszában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Megfelelő adatbázisok keresése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Online fordítási szolgáltatás igénybevétele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Az adatok elemzéséhez használható online/offline szolgáltatások felkutatása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>
                <a:solidFill>
                  <a:schemeClr val="tx2"/>
                </a:solidFill>
              </a:rPr>
              <a:t>L</a:t>
            </a:r>
            <a:r>
              <a:rPr lang="hu-HU" sz="2900" dirty="0" smtClean="0">
                <a:solidFill>
                  <a:schemeClr val="tx2"/>
                </a:solidFill>
              </a:rPr>
              <a:t>ogikus, strukturált gondolkodás kialakulása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en-US" sz="2900" dirty="0" smtClean="0">
                <a:solidFill>
                  <a:schemeClr val="tx2"/>
                </a:solidFill>
              </a:rPr>
              <a:t>…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Önellenőrzés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Példák alapszinten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Külön jelzések emelt szint esetén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hu-HU" sz="2900" dirty="0" smtClean="0">
                <a:solidFill>
                  <a:schemeClr val="tx2"/>
                </a:solidFill>
              </a:rPr>
              <a:t>További feladatok kihívások gyanánt</a:t>
            </a:r>
            <a:endParaRPr lang="en-US" sz="2900" dirty="0" smtClean="0">
              <a:solidFill>
                <a:schemeClr val="tx2"/>
              </a:solidFill>
            </a:endParaRPr>
          </a:p>
          <a:p>
            <a:pPr lvl="1"/>
            <a:r>
              <a:rPr lang="en-US" sz="2900" dirty="0" smtClean="0">
                <a:solidFill>
                  <a:schemeClr val="tx2"/>
                </a:solidFill>
              </a:rPr>
              <a:t>…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Következtetések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Mott</a:t>
            </a:r>
            <a:r>
              <a:rPr lang="hu-HU" dirty="0" smtClean="0">
                <a:solidFill>
                  <a:schemeClr val="tx2"/>
                </a:solidFill>
              </a:rPr>
              <a:t>ó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…</a:t>
            </a:r>
            <a:r>
              <a:rPr lang="hu-HU" dirty="0" smtClean="0">
                <a:solidFill>
                  <a:schemeClr val="tx2"/>
                </a:solidFill>
              </a:rPr>
              <a:t>a valódi emberi tudás az, ami forráskóddá alakítható, a képességek bármilyen más formája (mint a megérzés) a művészet egy fajtája… …tudás és művészet össze nem hasonlítható…</a:t>
            </a:r>
            <a:endParaRPr lang="en-US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hu-HU" dirty="0" smtClean="0">
                <a:solidFill>
                  <a:schemeClr val="tx2"/>
                </a:solidFill>
              </a:rPr>
              <a:t>Figyelmeztetés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endParaRPr lang="hu-H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…</a:t>
            </a:r>
            <a:r>
              <a:rPr lang="hu-HU" dirty="0" smtClean="0">
                <a:solidFill>
                  <a:schemeClr val="tx2"/>
                </a:solidFill>
              </a:rPr>
              <a:t>minden egyes jelenség kapcsolatban áll a többivel,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tx2"/>
                </a:solidFill>
              </a:rPr>
              <a:t>Ezért a felsorolt alapfogalmak mindig további elemekkel bővíthetők</a:t>
            </a:r>
            <a:r>
              <a:rPr lang="en-US" dirty="0" smtClean="0">
                <a:solidFill>
                  <a:schemeClr val="tx2"/>
                </a:solidFill>
              </a:rPr>
              <a:t>…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Az oktatási anyagok struktúrája</a:t>
            </a: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 smtClean="0">
                <a:solidFill>
                  <a:schemeClr val="tx2"/>
                </a:solidFill>
              </a:rPr>
              <a:t>Jegyzet </a:t>
            </a:r>
            <a:r>
              <a:rPr lang="hu-HU" sz="3000" dirty="0">
                <a:solidFill>
                  <a:schemeClr val="tx2"/>
                </a:solidFill>
              </a:rPr>
              <a:t>vállalkozók/KKV-k alkalmazottainak részére – oktatási anyag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Definíciók – alap szint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	A fordítási készség hiányosságai – WIKIPEDIA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	EUR-LEX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	Rövidítések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Fogalomjegyzék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Az üzleti intelligencia használatának céljai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3000" dirty="0">
                <a:solidFill>
                  <a:schemeClr val="tx2"/>
                </a:solidFill>
              </a:rPr>
              <a:t>	Online </a:t>
            </a:r>
            <a:r>
              <a:rPr lang="hu-HU" sz="3000" dirty="0" smtClean="0">
                <a:solidFill>
                  <a:schemeClr val="tx2"/>
                </a:solidFill>
              </a:rPr>
              <a:t>adatvagyonok </a:t>
            </a:r>
            <a:r>
              <a:rPr lang="hu-HU" sz="3000" dirty="0">
                <a:solidFill>
                  <a:schemeClr val="tx2"/>
                </a:solidFill>
              </a:rPr>
              <a:t>a </a:t>
            </a:r>
            <a:r>
              <a:rPr lang="hu-HU" sz="3000" dirty="0" err="1">
                <a:solidFill>
                  <a:schemeClr val="tx2"/>
                </a:solidFill>
              </a:rPr>
              <a:t>nemzetköziesedésről</a:t>
            </a:r>
            <a:r>
              <a:rPr lang="hu-HU" sz="3000" dirty="0">
                <a:solidFill>
                  <a:schemeClr val="tx2"/>
                </a:solidFill>
              </a:rPr>
              <a:t> KKV-k részére</a:t>
            </a:r>
          </a:p>
          <a:p>
            <a:pPr marL="0" indent="0">
              <a:buNone/>
            </a:pPr>
            <a:r>
              <a:rPr lang="hu-HU" sz="3000" dirty="0">
                <a:solidFill>
                  <a:schemeClr val="tx2"/>
                </a:solidFill>
              </a:rPr>
              <a:t>	Eszközök/módszerek/technikák</a:t>
            </a:r>
          </a:p>
          <a:p>
            <a:pPr marL="0" indent="0">
              <a:buNone/>
            </a:pPr>
            <a:r>
              <a:rPr lang="hu-HU" sz="3000" dirty="0">
                <a:solidFill>
                  <a:schemeClr val="tx2"/>
                </a:solidFill>
              </a:rPr>
              <a:t>	Tanárok részére – módszertani háttér</a:t>
            </a:r>
          </a:p>
          <a:p>
            <a:pPr marL="0" indent="0">
              <a:buNone/>
            </a:pPr>
            <a:r>
              <a:rPr lang="hu-HU" sz="3000" dirty="0">
                <a:solidFill>
                  <a:schemeClr val="tx2"/>
                </a:solidFill>
              </a:rPr>
              <a:t>		1. dia, 2. dia, 3. dia</a:t>
            </a:r>
          </a:p>
          <a:p>
            <a:pPr marL="0" indent="0">
              <a:buNone/>
            </a:pPr>
            <a:r>
              <a:rPr lang="hu-HU" sz="3000" dirty="0">
                <a:solidFill>
                  <a:schemeClr val="tx2"/>
                </a:solidFill>
              </a:rPr>
              <a:t>	Mellékletek</a:t>
            </a:r>
            <a:endParaRPr lang="en-US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Bevezetés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Jelen modul célja, hogy új fogalmakat, adatbázisokat, módszereket és módszertanokat mutasson be az üzleti intelligencia területén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hu-HU" sz="2400" dirty="0">
                <a:solidFill>
                  <a:schemeClr val="tx2"/>
                </a:solidFill>
              </a:rPr>
              <a:t>üzleti </a:t>
            </a:r>
            <a:r>
              <a:rPr lang="hu-HU" sz="2400" dirty="0" smtClean="0">
                <a:solidFill>
                  <a:schemeClr val="tx2"/>
                </a:solidFill>
              </a:rPr>
              <a:t>intelligencia, </a:t>
            </a:r>
            <a:r>
              <a:rPr lang="hu-HU" sz="2400" dirty="0" err="1" smtClean="0">
                <a:solidFill>
                  <a:schemeClr val="tx2"/>
                </a:solidFill>
              </a:rPr>
              <a:t>ang</a:t>
            </a:r>
            <a:r>
              <a:rPr lang="hu-HU" sz="2400" dirty="0" smtClean="0">
                <a:solidFill>
                  <a:schemeClr val="tx2"/>
                </a:solidFill>
              </a:rPr>
              <a:t>. </a:t>
            </a:r>
            <a:r>
              <a:rPr lang="en-US" sz="2400" dirty="0" smtClean="0">
                <a:solidFill>
                  <a:schemeClr val="tx2"/>
                </a:solidFill>
              </a:rPr>
              <a:t>business intelligence: </a:t>
            </a:r>
            <a:r>
              <a:rPr lang="en-US" sz="2400" u="sng" dirty="0" smtClean="0">
                <a:solidFill>
                  <a:schemeClr val="tx2"/>
                </a:solidFill>
                <a:hlinkClick r:id="rId2"/>
              </a:rPr>
              <a:t>https://en.wikipedia.org/wiki/Business_intelligence</a:t>
            </a:r>
            <a:r>
              <a:rPr lang="en-US" sz="2400" dirty="0" smtClean="0">
                <a:solidFill>
                  <a:schemeClr val="tx2"/>
                </a:solidFill>
              </a:rPr>
              <a:t>) </a:t>
            </a:r>
            <a:r>
              <a:rPr lang="hu-HU" sz="2400" dirty="0" smtClean="0">
                <a:solidFill>
                  <a:schemeClr val="tx2"/>
                </a:solidFill>
              </a:rPr>
              <a:t>a KKV-k részére (kis- és középvállalkozások, </a:t>
            </a:r>
            <a:r>
              <a:rPr lang="hu-HU" sz="2400" dirty="0" err="1" smtClean="0">
                <a:solidFill>
                  <a:schemeClr val="tx2"/>
                </a:solidFill>
              </a:rPr>
              <a:t>ang</a:t>
            </a:r>
            <a:r>
              <a:rPr lang="hu-HU" sz="2400" dirty="0" smtClean="0">
                <a:solidFill>
                  <a:schemeClr val="tx2"/>
                </a:solidFill>
              </a:rPr>
              <a:t>. </a:t>
            </a:r>
            <a:r>
              <a:rPr lang="en-US" sz="2400" dirty="0" smtClean="0">
                <a:solidFill>
                  <a:schemeClr val="tx2"/>
                </a:solidFill>
              </a:rPr>
              <a:t>small-and-medium-sized-enterprises: </a:t>
            </a:r>
            <a:r>
              <a:rPr lang="en-US" sz="2400" u="sng" dirty="0" smtClean="0">
                <a:solidFill>
                  <a:schemeClr val="tx2"/>
                </a:solidFill>
                <a:hlinkClick r:id="rId3"/>
              </a:rPr>
              <a:t>https://en.wikipedia.org/wiki/Small_and_medium-sized_enterprises</a:t>
            </a:r>
            <a:r>
              <a:rPr lang="en-US" sz="2400" dirty="0" smtClean="0">
                <a:solidFill>
                  <a:schemeClr val="tx2"/>
                </a:solidFill>
              </a:rPr>
              <a:t>). </a:t>
            </a:r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A modul felépítése</a:t>
            </a:r>
            <a:r>
              <a:rPr lang="en-US" sz="2400" dirty="0" smtClean="0">
                <a:solidFill>
                  <a:schemeClr val="tx2"/>
                </a:solidFill>
              </a:rPr>
              <a:t>:</a:t>
            </a:r>
            <a:endParaRPr lang="hu-HU" sz="2400" dirty="0" smtClean="0">
              <a:solidFill>
                <a:schemeClr val="tx2"/>
              </a:solidFill>
            </a:endParaRPr>
          </a:p>
          <a:p>
            <a:endParaRPr lang="en-US" sz="500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Alapvető tudáselemek bemutatása (pl. fordítási készség, </a:t>
            </a:r>
            <a:r>
              <a:rPr lang="hu-HU" dirty="0" smtClean="0">
                <a:solidFill>
                  <a:schemeClr val="tx2"/>
                </a:solidFill>
              </a:rPr>
              <a:t>lexikonok)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Feladatok ismertetése a </a:t>
            </a:r>
            <a:r>
              <a:rPr lang="hu-HU" dirty="0" smtClean="0">
                <a:solidFill>
                  <a:schemeClr val="tx2"/>
                </a:solidFill>
              </a:rPr>
              <a:t>gyakorlat-orientált tematika keretében </a:t>
            </a:r>
            <a:r>
              <a:rPr lang="hu-HU" dirty="0" smtClean="0">
                <a:solidFill>
                  <a:schemeClr val="tx2"/>
                </a:solidFill>
              </a:rPr>
              <a:t>(ld. </a:t>
            </a:r>
            <a:r>
              <a:rPr lang="hu-HU" dirty="0">
                <a:solidFill>
                  <a:schemeClr val="tx2"/>
                </a:solidFill>
              </a:rPr>
              <a:t>f</a:t>
            </a:r>
            <a:r>
              <a:rPr lang="hu-HU" dirty="0" smtClean="0">
                <a:solidFill>
                  <a:schemeClr val="tx2"/>
                </a:solidFill>
              </a:rPr>
              <a:t>eladatok)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Hasznos források bemutatása (pl. adatbázisok, analitikai eszközök)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hu-HU" dirty="0" smtClean="0">
                <a:solidFill>
                  <a:schemeClr val="tx2"/>
                </a:solidFill>
              </a:rPr>
              <a:t>Figyelemfelhívás a fontosabb jelenségekre, összefüggésekre – emelt szint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7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tx2"/>
                </a:solidFill>
              </a:rPr>
              <a:t>Bevezetés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Jelen modul célja a gyakorlat útján való tanulás támogatása, illetve a sikeres és hatékony önálló problémakezelés képességének fejlesztése. Az itt található általános tudás alkalmazásával a KKV-k képesek lesznek más jellegű problémákat is hatékonyan megoldani autodidakta módon. 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A különböző témák végén felsorolt következtetések összefoglalják a legfontosabb információkat az üzleti intelligenciáról a KKV-k részére a </a:t>
            </a:r>
            <a:r>
              <a:rPr lang="hu-HU" sz="2400" dirty="0" err="1" smtClean="0">
                <a:solidFill>
                  <a:schemeClr val="tx2"/>
                </a:solidFill>
              </a:rPr>
              <a:t>nemzetköziesedés</a:t>
            </a:r>
            <a:r>
              <a:rPr lang="hu-HU" sz="2400" dirty="0" smtClean="0">
                <a:solidFill>
                  <a:schemeClr val="tx2"/>
                </a:solidFill>
              </a:rPr>
              <a:t> terén. 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72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err="1" smtClean="0">
                <a:solidFill>
                  <a:schemeClr val="tx2"/>
                </a:solidFill>
              </a:rPr>
              <a:t>Defin</a:t>
            </a:r>
            <a:r>
              <a:rPr lang="hu-HU" b="1" dirty="0" err="1" smtClean="0">
                <a:solidFill>
                  <a:schemeClr val="tx2"/>
                </a:solidFill>
              </a:rPr>
              <a:t>íciók</a:t>
            </a:r>
            <a:r>
              <a:rPr lang="hu-HU" b="1" dirty="0" smtClean="0">
                <a:solidFill>
                  <a:schemeClr val="tx2"/>
                </a:solidFill>
              </a:rPr>
              <a:t> – alap szint</a:t>
            </a: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sz="2600" dirty="0" smtClean="0">
                <a:solidFill>
                  <a:schemeClr val="tx2"/>
                </a:solidFill>
              </a:rPr>
              <a:t>A következőkben a különböző nyelvek felől közelítjük meg a „nemzetközivé válás” jelenségét.</a:t>
            </a:r>
          </a:p>
          <a:p>
            <a:pPr marL="0" indent="0">
              <a:buNone/>
            </a:pPr>
            <a:endParaRPr lang="hu-HU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u="sng" dirty="0">
                <a:solidFill>
                  <a:schemeClr val="tx2"/>
                </a:solidFill>
              </a:rPr>
              <a:t>A fordítási készség hiányosságai – </a:t>
            </a:r>
            <a:r>
              <a:rPr lang="hu-HU" u="sng" dirty="0" smtClean="0">
                <a:solidFill>
                  <a:schemeClr val="tx2"/>
                </a:solidFill>
              </a:rPr>
              <a:t>WIKIPEDIA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Ahogy már láthattuk, szinte minden témakör sikeresen bejárható a </a:t>
            </a:r>
            <a:r>
              <a:rPr lang="hu-HU" sz="2400" dirty="0" err="1" smtClean="0">
                <a:solidFill>
                  <a:schemeClr val="tx2"/>
                </a:solidFill>
              </a:rPr>
              <a:t>WIKIPEDIA-ra</a:t>
            </a:r>
            <a:r>
              <a:rPr lang="hu-HU" sz="2400" dirty="0" smtClean="0">
                <a:solidFill>
                  <a:schemeClr val="tx2"/>
                </a:solidFill>
              </a:rPr>
              <a:t> (és más online </a:t>
            </a:r>
            <a:r>
              <a:rPr lang="hu-HU" sz="2400" dirty="0" smtClean="0">
                <a:solidFill>
                  <a:schemeClr val="tx2"/>
                </a:solidFill>
              </a:rPr>
              <a:t>lexikon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smtClean="0">
                <a:solidFill>
                  <a:schemeClr val="tx2"/>
                </a:solidFill>
              </a:rPr>
              <a:t>jellegű forrásokra) támaszkodva, melyek díjmentesen elérhetőek, és meglehetősen jól használhatóak arra, hogy megismerhessünk látszólag bonyolultabb </a:t>
            </a:r>
            <a:r>
              <a:rPr lang="hu-HU" sz="2400" dirty="0">
                <a:solidFill>
                  <a:schemeClr val="tx2"/>
                </a:solidFill>
              </a:rPr>
              <a:t>jelenségeket is. A vállalkozók érezhetik a </a:t>
            </a:r>
            <a:r>
              <a:rPr lang="hu-HU" sz="2400" dirty="0" err="1">
                <a:solidFill>
                  <a:schemeClr val="tx2"/>
                </a:solidFill>
              </a:rPr>
              <a:t>nemzetköziesedés</a:t>
            </a:r>
            <a:r>
              <a:rPr lang="hu-HU" sz="2400" dirty="0">
                <a:solidFill>
                  <a:schemeClr val="tx2"/>
                </a:solidFill>
              </a:rPr>
              <a:t> potenciálját, amennyiben rákeresnek, egy a WIKIPEDIA-n használt angol terminusra/kifejezésre, hogy megtalálható-e/létezik-e a kifejezés a saját nyelvükön is. </a:t>
            </a:r>
          </a:p>
          <a:p>
            <a:endParaRPr lang="hu-HU" sz="1100" dirty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Azok a kultúrák, melyek nyelvére nem minden fogalom van átültetve és/vagy nincsenek saját szócikkeik a témában, jobban ki vannak téve annak a veszélynek, hogy nem elég naprakészek. Fontos megjegyezni: hasonló kulcsszavakra több szócikket is találhatunk: </a:t>
            </a:r>
            <a:r>
              <a:rPr lang="en-GB" sz="2400" u="sng" dirty="0" smtClean="0">
                <a:solidFill>
                  <a:schemeClr val="tx2"/>
                </a:solidFill>
                <a:hlinkClick r:id="rId3"/>
              </a:rPr>
              <a:t>https</a:t>
            </a:r>
            <a:r>
              <a:rPr lang="en-GB" sz="2400" u="sng" dirty="0">
                <a:solidFill>
                  <a:schemeClr val="tx2"/>
                </a:solidFill>
                <a:hlinkClick r:id="rId3"/>
              </a:rPr>
              <a:t>://en.wikipedia.org/wiki/Internationalization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2884</Words>
  <Application>Microsoft Office PowerPoint</Application>
  <PresentationFormat>Szélesvásznú</PresentationFormat>
  <Paragraphs>352</Paragraphs>
  <Slides>32</Slides>
  <Notes>22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Teması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Esma Dilik</dc:creator>
  <cp:lastModifiedBy>Mazurka Gabriella</cp:lastModifiedBy>
  <cp:revision>177</cp:revision>
  <dcterms:created xsi:type="dcterms:W3CDTF">2016-06-27T07:26:45Z</dcterms:created>
  <dcterms:modified xsi:type="dcterms:W3CDTF">2017-02-20T10:25:23Z</dcterms:modified>
</cp:coreProperties>
</file>