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369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216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121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5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91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224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090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76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554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538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27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012F-A719-4586-982C-FFA1CA5C4D28}" type="datetimeFigureOut">
              <a:rPr lang="hu-HU" smtClean="0"/>
              <a:t>2018. 06. 01.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1A7C-4FCD-4AA8-879E-63B0F0E43C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869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itlik@miau.gau.hu" TargetMode="External"/><Relationship Id="rId2" Type="http://schemas.openxmlformats.org/officeDocument/2006/relationships/hyperlink" Target="mailto:pitlikm@inf.elte.h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mokonferencia.uni-nke.hu/#konferenciarol" TargetMode="External"/><Relationship Id="rId4" Type="http://schemas.openxmlformats.org/officeDocument/2006/relationships/hyperlink" Target="mailto:ptlklszl@caesar.elte.h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iau.gau.hu/miau/238/log_profile_full_v2.doc" TargetMode="External"/><Relationship Id="rId2" Type="http://schemas.openxmlformats.org/officeDocument/2006/relationships/hyperlink" Target="http://miau.gau.hu/miau/238/log_profile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au.gau.hu/" TargetMode="External"/><Relationship Id="rId5" Type="http://schemas.openxmlformats.org/officeDocument/2006/relationships/hyperlink" Target="mailto:miau@miau.gau.hu" TargetMode="External"/><Relationship Id="rId4" Type="http://schemas.openxmlformats.org/officeDocument/2006/relationships/hyperlink" Target="http://miau.gau.hu/miau/238/mmo2018_2dm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iau.gau.hu/miau/238/2d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au.gau.hu/miau/238/log_profile_full_v2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iau.gau.hu/miau/238/log_profile_full_v2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Játékosított keretrendszerben történő tanulásból nyert </a:t>
            </a:r>
            <a:br>
              <a:rPr lang="hu-HU" b="1" dirty="0" smtClean="0"/>
            </a:br>
            <a:r>
              <a:rPr lang="hu-HU" b="1" dirty="0" smtClean="0"/>
              <a:t>log-adatokra alapozó profilírozás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157850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Pitlik Mátyás, Pitlik László (</a:t>
            </a:r>
            <a:r>
              <a:rPr lang="hu-HU" dirty="0" err="1" smtClean="0"/>
              <a:t>sen</a:t>
            </a:r>
            <a:r>
              <a:rPr lang="hu-HU" dirty="0" smtClean="0"/>
              <a:t>) és Pitlik László (</a:t>
            </a:r>
            <a:r>
              <a:rPr lang="hu-HU" dirty="0" err="1" smtClean="0"/>
              <a:t>jun</a:t>
            </a:r>
            <a:r>
              <a:rPr lang="hu-HU" dirty="0" smtClean="0"/>
              <a:t>) </a:t>
            </a:r>
            <a:br>
              <a:rPr lang="hu-HU" dirty="0" smtClean="0"/>
            </a:br>
            <a:r>
              <a:rPr lang="hu-HU" dirty="0" smtClean="0"/>
              <a:t>ELTE/IK, Budapest, Magyarország</a:t>
            </a:r>
            <a:br>
              <a:rPr lang="hu-HU" dirty="0" smtClean="0"/>
            </a:br>
            <a:r>
              <a:rPr lang="hu-HU" dirty="0" smtClean="0"/>
              <a:t>SZIE/MYX kutatócsoport, Gödöllő / </a:t>
            </a:r>
            <a:r>
              <a:rPr lang="hu-HU" dirty="0" err="1" smtClean="0"/>
              <a:t>Apertus</a:t>
            </a:r>
            <a:r>
              <a:rPr lang="hu-HU" dirty="0" smtClean="0"/>
              <a:t> Nonprofit Kft. Budapest, Magyarország</a:t>
            </a:r>
            <a:br>
              <a:rPr lang="hu-HU" dirty="0" smtClean="0"/>
            </a:br>
            <a:r>
              <a:rPr lang="hu-HU" dirty="0" smtClean="0"/>
              <a:t>ELTE/ISSZK, Budapest, Magyarország</a:t>
            </a:r>
            <a:br>
              <a:rPr lang="hu-HU" dirty="0" smtClean="0"/>
            </a:br>
            <a:r>
              <a:rPr lang="hu-HU" dirty="0" err="1" smtClean="0">
                <a:hlinkClick r:id="rId2"/>
              </a:rPr>
              <a:t>pitlikm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inf.elte.hu</a:t>
            </a:r>
            <a:r>
              <a:rPr lang="hu-HU" dirty="0" smtClean="0"/>
              <a:t>, </a:t>
            </a:r>
            <a:r>
              <a:rPr lang="hu-HU" dirty="0" smtClean="0">
                <a:hlinkClick r:id="rId3"/>
              </a:rPr>
              <a:t>pitlik@</a:t>
            </a:r>
            <a:r>
              <a:rPr lang="hu-HU" dirty="0" err="1" smtClean="0">
                <a:hlinkClick r:id="rId3"/>
              </a:rPr>
              <a:t>miau.gau.hu</a:t>
            </a:r>
            <a:r>
              <a:rPr lang="hu-HU" dirty="0" smtClean="0"/>
              <a:t>, </a:t>
            </a:r>
            <a:r>
              <a:rPr lang="hu-HU" dirty="0" err="1" smtClean="0">
                <a:hlinkClick r:id="rId4"/>
              </a:rPr>
              <a:t>ptlklszl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caesar.elte.hu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MMO 2018 / Budapest / </a:t>
            </a:r>
            <a:r>
              <a:rPr lang="hu-HU" dirty="0" smtClean="0">
                <a:hlinkClick r:id="rId5"/>
              </a:rPr>
              <a:t>https://mmokonferencia.uni-nke.hu/#konferenciarol</a:t>
            </a:r>
            <a:r>
              <a:rPr lang="hu-HU" dirty="0" smtClean="0"/>
              <a:t>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8304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Szinte korlátlan rugalmasság (pl. feladatkiadás: kommentárokkal, kommentárok nélkül)</a:t>
            </a:r>
          </a:p>
          <a:p>
            <a:r>
              <a:rPr lang="hu-HU" dirty="0" smtClean="0"/>
              <a:t>2D-ből </a:t>
            </a:r>
            <a:r>
              <a:rPr lang="hu-HU" dirty="0" err="1" smtClean="0"/>
              <a:t>nD-s</a:t>
            </a:r>
            <a:r>
              <a:rPr lang="hu-HU" dirty="0" smtClean="0"/>
              <a:t> láncok is szőhetők szükség esetén</a:t>
            </a:r>
          </a:p>
          <a:p>
            <a:r>
              <a:rPr lang="hu-HU" dirty="0" err="1" smtClean="0"/>
              <a:t>Context</a:t>
            </a:r>
            <a:r>
              <a:rPr lang="hu-HU" dirty="0" smtClean="0"/>
              <a:t> free gondolkodás erősítése = a tanulni tanulás erősítése</a:t>
            </a:r>
          </a:p>
          <a:p>
            <a:r>
              <a:rPr lang="hu-HU" dirty="0" err="1" smtClean="0"/>
              <a:t>GDPR-szemléletmód</a:t>
            </a:r>
            <a:r>
              <a:rPr lang="hu-HU" dirty="0" smtClean="0"/>
              <a:t> erősítése </a:t>
            </a:r>
          </a:p>
          <a:p>
            <a:endParaRPr lang="hu-HU"/>
          </a:p>
          <a:p>
            <a:endParaRPr lang="hu-HU" dirty="0" smtClean="0"/>
          </a:p>
          <a:p>
            <a:r>
              <a:rPr lang="hu-HU" dirty="0" err="1" smtClean="0"/>
              <a:t>Startup-potenciál</a:t>
            </a:r>
            <a:r>
              <a:rPr lang="hu-HU" dirty="0" smtClean="0"/>
              <a:t> (nyelv-függetlenség, kultúra-függetlenség)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02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megtisztelő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Kivonat:				</a:t>
            </a:r>
            <a:r>
              <a:rPr lang="hu-HU" dirty="0" smtClean="0">
                <a:hlinkClick r:id="rId2"/>
              </a:rPr>
              <a:t>http://miau.gau.hu/miau/238/log_profile.doc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r>
              <a:rPr lang="hu-HU" dirty="0" smtClean="0"/>
              <a:t>Teljes szövegű publikáció:	</a:t>
            </a:r>
            <a:r>
              <a:rPr lang="hu-HU" dirty="0" smtClean="0">
                <a:hlinkClick r:id="rId3"/>
              </a:rPr>
              <a:t>http://miau.gau.hu/miau/238/log_profile_full_v2.doc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r>
              <a:rPr lang="hu-HU" dirty="0" smtClean="0"/>
              <a:t>Prezentáció:			</a:t>
            </a:r>
            <a:r>
              <a:rPr lang="hu-HU" dirty="0" smtClean="0">
                <a:hlinkClick r:id="rId4"/>
              </a:rPr>
              <a:t>http://miau.gau.hu/miau/238/mmo2018_2dm.pptx</a:t>
            </a:r>
            <a:r>
              <a:rPr lang="hu-HU" dirty="0" smtClean="0"/>
              <a:t> 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Kapcsolat: 								</a:t>
            </a:r>
            <a:r>
              <a:rPr lang="hu-HU" dirty="0" smtClean="0">
                <a:hlinkClick r:id="rId5"/>
              </a:rPr>
              <a:t>miau@</a:t>
            </a:r>
            <a:r>
              <a:rPr lang="hu-HU" dirty="0" err="1" smtClean="0">
                <a:hlinkClick r:id="rId5"/>
              </a:rPr>
              <a:t>miau.gau.hu</a:t>
            </a:r>
            <a:r>
              <a:rPr lang="hu-HU" dirty="0" smtClean="0"/>
              <a:t>, </a:t>
            </a:r>
            <a:r>
              <a:rPr lang="hu-HU" dirty="0" smtClean="0">
                <a:hlinkClick r:id="rId6"/>
              </a:rPr>
              <a:t>http://miau.gau.hu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190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 is az a 2DM-keretrendszer?</a:t>
            </a:r>
          </a:p>
          <a:p>
            <a:r>
              <a:rPr lang="hu-HU" dirty="0" err="1" smtClean="0"/>
              <a:t>LLL-analógiák</a:t>
            </a:r>
            <a:r>
              <a:rPr lang="hu-HU" dirty="0" smtClean="0"/>
              <a:t> pl. a közszolgák képzésében</a:t>
            </a:r>
          </a:p>
          <a:p>
            <a:r>
              <a:rPr lang="hu-HU" dirty="0" smtClean="0"/>
              <a:t>Egyéb oktatási adaptációk</a:t>
            </a:r>
          </a:p>
          <a:p>
            <a:r>
              <a:rPr lang="hu-HU" dirty="0" smtClean="0"/>
              <a:t>A profilírozás adatvagyona</a:t>
            </a:r>
          </a:p>
          <a:p>
            <a:r>
              <a:rPr lang="hu-HU" dirty="0" smtClean="0"/>
              <a:t>A profilírozás módszertana</a:t>
            </a:r>
          </a:p>
          <a:p>
            <a:r>
              <a:rPr lang="hu-HU" dirty="0" smtClean="0"/>
              <a:t>Didaktikai aspektusok</a:t>
            </a:r>
          </a:p>
          <a:p>
            <a:r>
              <a:rPr lang="hu-HU" dirty="0" smtClean="0"/>
              <a:t>Konklúziók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055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is az a 2DM-keretrendszer?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5212" cy="4351338"/>
          </a:xfrm>
        </p:spPr>
        <p:txBody>
          <a:bodyPr/>
          <a:lstStyle/>
          <a:p>
            <a:r>
              <a:rPr lang="hu-HU" dirty="0" smtClean="0">
                <a:hlinkClick r:id="rId2"/>
              </a:rPr>
              <a:t>http://miau.gau.hu/miau/238/2dm/</a:t>
            </a:r>
            <a:endParaRPr lang="hu-HU" dirty="0" smtClean="0"/>
          </a:p>
          <a:p>
            <a:r>
              <a:rPr lang="hu-HU" dirty="0" smtClean="0"/>
              <a:t>Játékosított tanulás rugalmas lehetőségei</a:t>
            </a:r>
          </a:p>
          <a:p>
            <a:r>
              <a:rPr lang="hu-HU" dirty="0" smtClean="0"/>
              <a:t>2D-s, vagy azzá konvertálható összefüggések gyakoroltatása, tesztelése</a:t>
            </a:r>
          </a:p>
          <a:p>
            <a:r>
              <a:rPr lang="hu-HU" dirty="0" smtClean="0"/>
              <a:t>(a </a:t>
            </a:r>
            <a:r>
              <a:rPr lang="hu-HU" dirty="0" err="1" smtClean="0"/>
              <a:t>knuth-is</a:t>
            </a:r>
            <a:r>
              <a:rPr lang="hu-HU" dirty="0" smtClean="0"/>
              <a:t> elv közelítése: tudás az, ami forráskódba átírható, minden más emberi aktivitás művészet)</a:t>
            </a:r>
          </a:p>
          <a:p>
            <a:r>
              <a:rPr lang="hu-HU" dirty="0" smtClean="0"/>
              <a:t>Grafikus és/vagy szöveges impulzusok</a:t>
            </a:r>
          </a:p>
          <a:p>
            <a:r>
              <a:rPr lang="hu-HU" dirty="0" smtClean="0"/>
              <a:t>Direkt </a:t>
            </a:r>
            <a:r>
              <a:rPr lang="hu-HU" dirty="0" smtClean="0"/>
              <a:t>(sorfejléc*oszlopfejléc=cella) és/vagy </a:t>
            </a:r>
            <a:r>
              <a:rPr lang="hu-HU" dirty="0" smtClean="0"/>
              <a:t>indirekt asszociációk</a:t>
            </a:r>
          </a:p>
          <a:p>
            <a:r>
              <a:rPr lang="hu-HU" dirty="0" smtClean="0"/>
              <a:t>A felhasználók vezérlési magatartásának reprodukálható naplózása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365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LLL-analógiák</a:t>
            </a:r>
            <a:r>
              <a:rPr lang="hu-HU" dirty="0" smtClean="0"/>
              <a:t> pl. a közszolgák képzésében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hlinkClick r:id="rId2"/>
              </a:rPr>
              <a:t>http://miau.gau.hu/miau/238/log_profile_full_v2.doc</a:t>
            </a:r>
            <a:r>
              <a:rPr lang="hu-HU" dirty="0" smtClean="0"/>
              <a:t> </a:t>
            </a:r>
          </a:p>
          <a:p>
            <a:r>
              <a:rPr lang="hu-HU" dirty="0" smtClean="0"/>
              <a:t>Input: Táblázatos (mátrix-jellegű) tudásábrázolás</a:t>
            </a:r>
          </a:p>
          <a:p>
            <a:r>
              <a:rPr lang="hu-HU" dirty="0" smtClean="0"/>
              <a:t>Sor- és oszlop-fejlécek közötti kapcsolat a cellákon keresztül</a:t>
            </a:r>
          </a:p>
          <a:p>
            <a:r>
              <a:rPr lang="hu-HU" dirty="0" err="1" smtClean="0"/>
              <a:t>Context</a:t>
            </a:r>
            <a:r>
              <a:rPr lang="hu-HU" dirty="0" smtClean="0"/>
              <a:t> free keretrendszer</a:t>
            </a:r>
          </a:p>
          <a:p>
            <a:r>
              <a:rPr lang="hu-HU" dirty="0" smtClean="0"/>
              <a:t>Sokféle bonyolultsági fok </a:t>
            </a:r>
            <a:r>
              <a:rPr lang="hu-HU" dirty="0" smtClean="0"/>
              <a:t>egyazon </a:t>
            </a:r>
            <a:r>
              <a:rPr lang="hu-HU" dirty="0" smtClean="0"/>
              <a:t>tartalom esetén is</a:t>
            </a:r>
          </a:p>
          <a:p>
            <a:r>
              <a:rPr lang="hu-HU" dirty="0" smtClean="0"/>
              <a:t>Nem csak klasszikus mátrixok esetére</a:t>
            </a:r>
          </a:p>
          <a:p>
            <a:r>
              <a:rPr lang="hu-HU" dirty="0" smtClean="0"/>
              <a:t>A tanártól is előstrukturálást elváró vizualizációs keret</a:t>
            </a:r>
          </a:p>
          <a:p>
            <a:r>
              <a:rPr lang="hu-HU" dirty="0" smtClean="0"/>
              <a:t>A tanulótól struktúralátást, stratégiai érzéket elváró, mindezt támogató keretrendszer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184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oktatási adaptációk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>
                <a:hlinkClick r:id="rId2"/>
              </a:rPr>
              <a:t>http://miau.gau.hu/miau/238/log_profile_full_v2.doc</a:t>
            </a:r>
            <a:r>
              <a:rPr lang="hu-HU" dirty="0" smtClean="0"/>
              <a:t> </a:t>
            </a:r>
          </a:p>
          <a:p>
            <a:r>
              <a:rPr lang="hu-HU" dirty="0" smtClean="0"/>
              <a:t>Matematika</a:t>
            </a:r>
          </a:p>
          <a:p>
            <a:r>
              <a:rPr lang="hu-HU" dirty="0" smtClean="0"/>
              <a:t>Kémia</a:t>
            </a:r>
          </a:p>
          <a:p>
            <a:r>
              <a:rPr lang="hu-HU" dirty="0" smtClean="0"/>
              <a:t>Fizika</a:t>
            </a:r>
          </a:p>
          <a:p>
            <a:r>
              <a:rPr lang="hu-HU" dirty="0" smtClean="0"/>
              <a:t>Irodalom</a:t>
            </a:r>
          </a:p>
          <a:p>
            <a:r>
              <a:rPr lang="hu-HU" dirty="0" smtClean="0"/>
              <a:t>Történelem</a:t>
            </a:r>
          </a:p>
          <a:p>
            <a:r>
              <a:rPr lang="hu-HU" dirty="0" smtClean="0"/>
              <a:t>Földrajz </a:t>
            </a:r>
          </a:p>
          <a:p>
            <a:r>
              <a:rPr lang="hu-HU" dirty="0" smtClean="0"/>
              <a:t>Biológia</a:t>
            </a:r>
          </a:p>
          <a:p>
            <a:r>
              <a:rPr lang="hu-HU" dirty="0" smtClean="0"/>
              <a:t>Informatika</a:t>
            </a:r>
          </a:p>
          <a:p>
            <a:r>
              <a:rPr lang="hu-HU" dirty="0" smtClean="0"/>
              <a:t>Rajz/művészettörténet</a:t>
            </a:r>
          </a:p>
          <a:p>
            <a:r>
              <a:rPr lang="hu-HU" dirty="0" smtClean="0"/>
              <a:t>Nyelvoktatás</a:t>
            </a:r>
          </a:p>
          <a:p>
            <a:r>
              <a:rPr lang="hu-HU" dirty="0" smtClean="0"/>
              <a:t>Testnevelés, …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631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profilírozás adatvagyona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Input: </a:t>
            </a:r>
          </a:p>
          <a:p>
            <a:pPr lvl="1"/>
            <a:r>
              <a:rPr lang="hu-HU" dirty="0" smtClean="0"/>
              <a:t>Egérmozgás, egérkattintás</a:t>
            </a:r>
          </a:p>
          <a:p>
            <a:pPr lvl="1"/>
            <a:r>
              <a:rPr lang="hu-HU" dirty="0" smtClean="0"/>
              <a:t>Érintőképernyő vezérlőjelek</a:t>
            </a:r>
          </a:p>
          <a:p>
            <a:pPr lvl="1"/>
            <a:r>
              <a:rPr lang="hu-HU" dirty="0" smtClean="0"/>
              <a:t>Személyazonosítás</a:t>
            </a:r>
          </a:p>
          <a:p>
            <a:pPr lvl="1"/>
            <a:r>
              <a:rPr lang="hu-HU" dirty="0" smtClean="0"/>
              <a:t>Feladatazonosítás</a:t>
            </a:r>
          </a:p>
          <a:p>
            <a:pPr lvl="1"/>
            <a:r>
              <a:rPr lang="hu-HU" dirty="0" smtClean="0"/>
              <a:t>Időpecsétek</a:t>
            </a:r>
          </a:p>
          <a:p>
            <a:r>
              <a:rPr lang="hu-HU" dirty="0" smtClean="0"/>
              <a:t>Naplózás:</a:t>
            </a:r>
          </a:p>
          <a:p>
            <a:pPr lvl="1"/>
            <a:r>
              <a:rPr lang="hu-HU" dirty="0" smtClean="0"/>
              <a:t>Előre megadott időritmusban</a:t>
            </a:r>
          </a:p>
          <a:p>
            <a:pPr lvl="1"/>
            <a:r>
              <a:rPr lang="hu-HU" dirty="0" smtClean="0"/>
              <a:t>Jelenleg memóriába, később felhő-alapon</a:t>
            </a:r>
          </a:p>
          <a:p>
            <a:r>
              <a:rPr lang="hu-HU" dirty="0" smtClean="0"/>
              <a:t>OAM (</a:t>
            </a:r>
            <a:r>
              <a:rPr lang="hu-HU" dirty="0" err="1" smtClean="0"/>
              <a:t>objektum-attribútum-mátrixok</a:t>
            </a:r>
            <a:r>
              <a:rPr lang="hu-HU" dirty="0" smtClean="0"/>
              <a:t>) kialakítása</a:t>
            </a:r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71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profilírozás módszertana I. (fogalomalkotás)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Célmeghatározás: pl. legjobb megoldás</a:t>
            </a:r>
          </a:p>
          <a:p>
            <a:r>
              <a:rPr lang="hu-HU" dirty="0" smtClean="0"/>
              <a:t>Objektum-definíció: pl. személyek adott </a:t>
            </a:r>
            <a:r>
              <a:rPr lang="hu-HU" dirty="0" smtClean="0"/>
              <a:t>játéka (akár ismétléssel is)</a:t>
            </a:r>
            <a:endParaRPr lang="hu-HU" dirty="0" smtClean="0"/>
          </a:p>
          <a:p>
            <a:r>
              <a:rPr lang="hu-HU" dirty="0" smtClean="0"/>
              <a:t>Attribútum-definíció: a cél-jelenségre ható tényezők feltárása</a:t>
            </a:r>
          </a:p>
          <a:p>
            <a:r>
              <a:rPr lang="hu-HU" dirty="0" smtClean="0"/>
              <a:t>Nyers OAM: attribútum-irányok definiálása (annál jobb, minél gyorsabb, minél kevesebb a hiba, minél …, stb.)</a:t>
            </a:r>
          </a:p>
          <a:p>
            <a:r>
              <a:rPr lang="hu-HU" dirty="0" smtClean="0"/>
              <a:t>Rangsorolt OAM (az irányok alapján)</a:t>
            </a:r>
          </a:p>
          <a:p>
            <a:r>
              <a:rPr lang="hu-HU" dirty="0" smtClean="0"/>
              <a:t>Anti-diszkriminatív modellezés – lehet-e minden objektum másként egyforma?</a:t>
            </a:r>
          </a:p>
          <a:p>
            <a:r>
              <a:rPr lang="hu-HU" dirty="0" err="1" smtClean="0"/>
              <a:t>Nem-tudás-réteg</a:t>
            </a:r>
            <a:r>
              <a:rPr lang="hu-HU" dirty="0" smtClean="0"/>
              <a:t>/minőségbiztosítás: párhuzamos modellek</a:t>
            </a:r>
          </a:p>
          <a:p>
            <a:r>
              <a:rPr lang="hu-HU" dirty="0" smtClean="0"/>
              <a:t>Interpretációk (pl. norma, genetikai potenciál, trendek, SWOT)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877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profilírozás módszertana II. (szimuláció)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7282" cy="4351338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Célmeghatározás: várható megoldási idő adott személy esetén</a:t>
            </a:r>
          </a:p>
          <a:p>
            <a:r>
              <a:rPr lang="hu-HU" dirty="0" smtClean="0"/>
              <a:t>Objektum-definíció: pl. személyek (adott mennyiségű előélete</a:t>
            </a:r>
            <a:r>
              <a:rPr lang="hu-HU" dirty="0" smtClean="0"/>
              <a:t>) adott játékban</a:t>
            </a:r>
            <a:endParaRPr lang="hu-HU" dirty="0" smtClean="0"/>
          </a:p>
          <a:p>
            <a:r>
              <a:rPr lang="hu-HU" dirty="0" smtClean="0"/>
              <a:t>Attribútum-definíció: a cél-jelenségre ható tényezők feltárása</a:t>
            </a:r>
          </a:p>
          <a:p>
            <a:r>
              <a:rPr lang="hu-HU" dirty="0" smtClean="0"/>
              <a:t>Nyers OAM: attribútum-irányok definiálása (annál gyorsabb lesz, minél gyorsabb volt eddig, minél kevesebb volt a hiba eddig, minél …, stb.)</a:t>
            </a:r>
          </a:p>
          <a:p>
            <a:r>
              <a:rPr lang="hu-HU" dirty="0" smtClean="0"/>
              <a:t>Rangsorolt OAM (az irányok alapján)</a:t>
            </a:r>
          </a:p>
          <a:p>
            <a:r>
              <a:rPr lang="hu-HU" dirty="0" smtClean="0"/>
              <a:t>Termelési függvény levezetése: Y=f(</a:t>
            </a:r>
            <a:r>
              <a:rPr lang="hu-HU" dirty="0" err="1" smtClean="0"/>
              <a:t>Xi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Nem-tudás-réteg</a:t>
            </a:r>
            <a:r>
              <a:rPr lang="hu-HU" dirty="0" smtClean="0"/>
              <a:t>/minőségbiztosítás: párhuzamos modellek</a:t>
            </a:r>
          </a:p>
          <a:p>
            <a:r>
              <a:rPr lang="hu-HU" dirty="0" smtClean="0"/>
              <a:t>Interpretációk (pl. lépcsős függvény, becslési hibák alakulása, mi lenne, ha)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2504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Didaktikai aspektusok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Szómágia helyett/mellett a struktúrák jótékony kényszere </a:t>
            </a:r>
          </a:p>
          <a:p>
            <a:pPr lvl="1"/>
            <a:r>
              <a:rPr lang="hu-HU" dirty="0" smtClean="0"/>
              <a:t>Tanárra</a:t>
            </a:r>
          </a:p>
          <a:p>
            <a:pPr lvl="1"/>
            <a:r>
              <a:rPr lang="hu-HU" dirty="0" smtClean="0"/>
              <a:t>Tanulóra</a:t>
            </a:r>
          </a:p>
          <a:p>
            <a:r>
              <a:rPr lang="hu-HU" dirty="0" smtClean="0"/>
              <a:t>Mennyiség vs. Minőség (Precizitás vs. Sikeresség)</a:t>
            </a:r>
          </a:p>
          <a:p>
            <a:r>
              <a:rPr lang="hu-HU" dirty="0" smtClean="0"/>
              <a:t>Relatív, </a:t>
            </a:r>
            <a:r>
              <a:rPr lang="hu-HU" dirty="0" err="1" smtClean="0"/>
              <a:t>evolutív</a:t>
            </a:r>
            <a:r>
              <a:rPr lang="hu-HU" dirty="0" smtClean="0"/>
              <a:t> norma abszolút, szubjektív, statikus pontozás helyett</a:t>
            </a:r>
          </a:p>
          <a:p>
            <a:r>
              <a:rPr lang="hu-HU" dirty="0" smtClean="0"/>
              <a:t>Digitális ujjlenyomat = Profilírozási erőtér </a:t>
            </a:r>
            <a:r>
              <a:rPr lang="hu-HU" dirty="0" smtClean="0">
                <a:sym typeface="Wingdings" panose="05000000000000000000" pitchFamily="2" charset="2"/>
              </a:rPr>
              <a:t> szembesülés 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Vizualizációs támogatás</a:t>
            </a:r>
          </a:p>
          <a:p>
            <a:r>
              <a:rPr lang="hu-HU" dirty="0" err="1" smtClean="0">
                <a:sym typeface="Wingdings" panose="05000000000000000000" pitchFamily="2" charset="2"/>
              </a:rPr>
              <a:t>Alternativitás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smtClean="0">
                <a:sym typeface="Wingdings" panose="05000000000000000000" pitchFamily="2" charset="2"/>
              </a:rPr>
              <a:t>lehetőségének sulykolása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Genetikai potenciál fogalmának megélése </a:t>
            </a:r>
          </a:p>
          <a:p>
            <a:pPr marL="457200" lvl="1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(abszolút leggyorsabb megoldáshoz szükséges idő = </a:t>
            </a:r>
            <a:r>
              <a:rPr lang="hu-HU" dirty="0" smtClean="0">
                <a:sym typeface="Wingdings" panose="05000000000000000000" pitchFamily="2" charset="2"/>
              </a:rPr>
              <a:t>világcsúcs levezetése/becslése)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537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490</Words>
  <Application>Microsoft Office PowerPoint</Application>
  <PresentationFormat>Szélesvásznú</PresentationFormat>
  <Paragraphs>97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Office-téma</vt:lpstr>
      <vt:lpstr>Játékosított keretrendszerben történő tanulásból nyert  log-adatokra alapozó profilírozás</vt:lpstr>
      <vt:lpstr>Tartalom</vt:lpstr>
      <vt:lpstr>Mi is az a 2DM-keretrendszer?</vt:lpstr>
      <vt:lpstr>LLL-analógiák pl. a közszolgák képzésében</vt:lpstr>
      <vt:lpstr>Egyéb oktatási adaptációk</vt:lpstr>
      <vt:lpstr>A profilírozás adatvagyona</vt:lpstr>
      <vt:lpstr>A profilírozás módszertana I. (fogalomalkotás)</vt:lpstr>
      <vt:lpstr>A profilírozás módszertana II. (szimuláció)</vt:lpstr>
      <vt:lpstr>Didaktikai aspektusok</vt:lpstr>
      <vt:lpstr>Konklúziók</vt:lpstr>
      <vt:lpstr>Köszönöm a megtisztelő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Játékosított keretrendszerben történő tanulásból nyert  log-adatokra alapozó profilírozás</dc:title>
  <dc:creator>Pitlik László4</dc:creator>
  <cp:lastModifiedBy>Pitlik László4</cp:lastModifiedBy>
  <cp:revision>20</cp:revision>
  <dcterms:created xsi:type="dcterms:W3CDTF">2018-05-10T10:06:17Z</dcterms:created>
  <dcterms:modified xsi:type="dcterms:W3CDTF">2018-06-01T13:21:04Z</dcterms:modified>
</cp:coreProperties>
</file>