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83" r:id="rId11"/>
    <p:sldId id="285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87" r:id="rId20"/>
    <p:sldId id="293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82" r:id="rId41"/>
  </p:sldIdLst>
  <p:sldSz cx="9144000" cy="6858000" type="screen4x3"/>
  <p:notesSz cx="7099300" cy="102235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2B0D-A7AC-432E-93FB-043309E582CE}" type="datetimeFigureOut">
              <a:rPr lang="hu-HU" smtClean="0"/>
              <a:pPr/>
              <a:t>2013.09.03.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2B7A5-9DD6-433A-B74A-CB71E31EE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3608-4FE1-4556-AA06-0A70BDCCBAD0}" type="datetimeFigureOut">
              <a:rPr lang="hu-HU" smtClean="0"/>
              <a:t>2013.09.03.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CF8CA-E386-4ED4-A141-A873E1191E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62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4FB8C88-6625-4317-89D7-E9649251CFF4}" type="datetime1">
              <a:rPr lang="hu-HU" smtClean="0"/>
              <a:t>2013.09.03.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6C06-C556-4F82-987F-FF30D12B73B5}" type="datetime1">
              <a:rPr lang="hu-HU" smtClean="0"/>
              <a:t>2013.09.03.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47-097C-4EBA-8E18-C32C15C44EC5}" type="datetime1">
              <a:rPr lang="hu-HU" smtClean="0"/>
              <a:t>2013.09.03.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30F0-5D67-48DD-84E7-C50C01B024BB}" type="datetime1">
              <a:rPr lang="hu-HU" smtClean="0"/>
              <a:t>2013.09.03.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D521-B19A-42DB-8D4A-AA3C53275149}" type="datetime1">
              <a:rPr lang="hu-HU" smtClean="0"/>
              <a:t>2013.09.03.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155-5AD1-406C-AE6C-D75AE7C18BCA}" type="datetime1">
              <a:rPr lang="hu-HU" smtClean="0"/>
              <a:t>2013.09.03.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94C701-66A6-4DBB-AD9E-45398E1703C2}" type="datetime1">
              <a:rPr lang="hu-HU" smtClean="0"/>
              <a:t>2013.09.03.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690" y="610340"/>
            <a:ext cx="8229600" cy="106984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37A3770-37EE-46E6-AAD9-8B5139AEC169}" type="datetime1">
              <a:rPr lang="hu-HU" smtClean="0"/>
              <a:t>2013.09.03.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57F6-583C-4CBC-A570-3188BD4ED80E}" type="datetime1">
              <a:rPr lang="hu-HU" smtClean="0"/>
              <a:t>2013.09.03.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7373-1E49-4F4B-BDFC-7F896AF999A6}" type="datetime1">
              <a:rPr lang="hu-HU" smtClean="0"/>
              <a:t>2013.09.03.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86C0-A647-4684-A9DB-4CCC269BECB7}" type="datetime1">
              <a:rPr lang="hu-HU" smtClean="0"/>
              <a:t>2013.09.03.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72B2DD-C918-4CE9-99AE-46250C2F1A09}" type="datetime1">
              <a:rPr lang="hu-HU" smtClean="0"/>
              <a:t>2013.09.03.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634646B-AE00-430B-B813-5CDF1966868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iau.gau.hu/myx-fre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miau.gau.hu/myx-fre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miau.gau.hu/temp/tananyag/ginf/coco_demo_2.x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" y="2052252"/>
            <a:ext cx="8458200" cy="1470025"/>
          </a:xfrm>
        </p:spPr>
        <p:txBody>
          <a:bodyPr/>
          <a:lstStyle/>
          <a:p>
            <a:r>
              <a:rPr lang="hu-HU" dirty="0" smtClean="0"/>
              <a:t>Hasonlóságelemzés </a:t>
            </a:r>
            <a:br>
              <a:rPr lang="hu-HU" dirty="0" smtClean="0"/>
            </a:br>
            <a:r>
              <a:rPr lang="hu-HU" dirty="0" smtClean="0"/>
              <a:t>COCO használatával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138230"/>
          </a:xfrm>
        </p:spPr>
        <p:txBody>
          <a:bodyPr>
            <a:normAutofit/>
          </a:bodyPr>
          <a:lstStyle/>
          <a:p>
            <a:r>
              <a:rPr lang="hu-HU" dirty="0" smtClean="0"/>
              <a:t>Oktatási segédanyag</a:t>
            </a:r>
          </a:p>
          <a:p>
            <a:r>
              <a:rPr lang="hu-HU" dirty="0" smtClean="0"/>
              <a:t>Frissítve: </a:t>
            </a:r>
            <a:r>
              <a:rPr lang="hu-HU" dirty="0" smtClean="0"/>
              <a:t>2013. augusztus 24.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63588"/>
            <a:ext cx="8229600" cy="805616"/>
          </a:xfrm>
        </p:spPr>
        <p:txBody>
          <a:bodyPr/>
          <a:lstStyle/>
          <a:p>
            <a:r>
              <a:rPr lang="hu-HU" dirty="0" err="1" smtClean="0"/>
              <a:t>Kimutatáskészítés</a:t>
            </a:r>
            <a:r>
              <a:rPr lang="hu-HU" dirty="0" smtClean="0"/>
              <a:t> (Excel 2007)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767210" y="2661006"/>
            <a:ext cx="4140486" cy="2732927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kimutatásvarázsló</a:t>
            </a:r>
            <a:r>
              <a:rPr lang="hu-HU" dirty="0" smtClean="0"/>
              <a:t> az </a:t>
            </a:r>
            <a:r>
              <a:rPr lang="hu-HU" i="1" dirty="0" smtClean="0"/>
              <a:t>Beszúrás </a:t>
            </a:r>
            <a:r>
              <a:rPr lang="hu-HU" dirty="0" smtClean="0"/>
              <a:t>lap</a:t>
            </a:r>
            <a:r>
              <a:rPr lang="hu-HU" i="1" dirty="0" smtClean="0"/>
              <a:t> &gt; Kimutatás </a:t>
            </a:r>
            <a:r>
              <a:rPr lang="hu-HU" dirty="0" smtClean="0"/>
              <a:t>parancsával indítható el.</a:t>
            </a:r>
          </a:p>
          <a:p>
            <a:r>
              <a:rPr lang="hu-HU" dirty="0" smtClean="0"/>
              <a:t>Az első lépésben állítsuk be, hogy mely adat-tartománnyal akarunk dolgozni (az összes adat), és hogy a kimutatás kerüljön új munkalapra.</a:t>
            </a:r>
            <a:endParaRPr lang="hu-HU" dirty="0"/>
          </a:p>
        </p:txBody>
      </p:sp>
      <p:pic>
        <p:nvPicPr>
          <p:cNvPr id="6" name="Kép 5" descr="pivot200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418" y="1455375"/>
            <a:ext cx="8188504" cy="107464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19530" y="1828799"/>
            <a:ext cx="443500" cy="5445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pivot200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870" y="2690898"/>
            <a:ext cx="4284323" cy="269192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69870" y="5486399"/>
            <a:ext cx="8393986" cy="123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Ha megváltoztatjuk az adat-tartományt, figyeljünk arra, hogy a fejléc benne legyen a kijelölésben!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 2. kimutatásnál létező munkalapra kell helyezni azt, adjuk meg, hogy mely cellában kezdődjön a kimutatás!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893" y="701211"/>
            <a:ext cx="8229600" cy="788542"/>
          </a:xfrm>
        </p:spPr>
        <p:txBody>
          <a:bodyPr>
            <a:normAutofit/>
          </a:bodyPr>
          <a:lstStyle/>
          <a:p>
            <a:r>
              <a:rPr lang="hu-HU" dirty="0" err="1" smtClean="0"/>
              <a:t>Kimutatáskészítés</a:t>
            </a:r>
            <a:r>
              <a:rPr lang="hu-HU" dirty="0" smtClean="0"/>
              <a:t> (Excel 2007)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69870" y="1684962"/>
            <a:ext cx="6462445" cy="3051425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kimutatást a létrejövő új munkalap jobb oldalán látható mezőlista-panelben tudjuk összeállítani.</a:t>
            </a:r>
          </a:p>
          <a:p>
            <a:r>
              <a:rPr lang="hu-HU" sz="2400" dirty="0" smtClean="0"/>
              <a:t>Ehhez húzzuk a mezőket a megfelelő helyre, melynek eredménye azonnal látható a munkalapon létrejövő kimutatásban.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523983" y="4140485"/>
            <a:ext cx="5959010" cy="2568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kimutatások elrendezése közel állandó. Sorfejléc: objektumok (állhat több mezőből is), Oszlopfejléc: tulajdonságok, mérték-egységek, Értékek: értékek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Az Érték mező az első kimutatásban Összeg, a másodikban Darab nézetű.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Ez a értékmezőt legördítve az </a:t>
            </a:r>
            <a:r>
              <a:rPr lang="hu-HU" sz="1600" i="1" dirty="0" smtClean="0">
                <a:solidFill>
                  <a:schemeClr val="accent1">
                    <a:lumMod val="50000"/>
                  </a:schemeClr>
                </a:solidFill>
              </a:rPr>
              <a:t>Értékmező-beállítások &gt; Mezőstatisztika 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fülön váltható át.</a:t>
            </a:r>
          </a:p>
        </p:txBody>
      </p:sp>
      <p:pic>
        <p:nvPicPr>
          <p:cNvPr id="6" name="Kép 5" descr="pivot200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3411" y="822926"/>
            <a:ext cx="2103899" cy="5911783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pivot200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08" y="1535774"/>
            <a:ext cx="7705618" cy="32081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690" y="610340"/>
            <a:ext cx="8229600" cy="961606"/>
          </a:xfrm>
        </p:spPr>
        <p:txBody>
          <a:bodyPr/>
          <a:lstStyle/>
          <a:p>
            <a:r>
              <a:rPr lang="hu-HU" dirty="0" err="1" smtClean="0"/>
              <a:t>Kimutatáskészítés</a:t>
            </a:r>
            <a:r>
              <a:rPr lang="hu-HU" dirty="0" smtClean="0"/>
              <a:t> (Excel 2007)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5759" y="4911047"/>
            <a:ext cx="8568646" cy="1823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 kimutatásokból eltávolítjuk az összes részösszeg-képzést (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Tulajdonság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mező &gt; jobb egérgomb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Részösszeg – Tulajdonság 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&gt; kikapcsol), ill. az első kimutatásban mindenképp kikapcsoljuk a végösszegeket (Jobb egérgomb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Kimutatás beállításai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Összegek és szűrők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fül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Végösszeg megjelenítése…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opciók kikapcsolása)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Az </a:t>
            </a:r>
            <a:r>
              <a:rPr lang="hu-HU" sz="1400" dirty="0" err="1" smtClean="0">
                <a:solidFill>
                  <a:schemeClr val="accent1">
                    <a:lumMod val="50000"/>
                  </a:schemeClr>
                </a:solidFill>
              </a:rPr>
              <a:t>Y-mutató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(Egy főre jutó GDP) kerüljön a táblázatok végére (jobb egérgomb a mezőre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Áthelyezés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A(z) egy főre jutó GDP áthelyezése a végére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Téglalap 4"/>
          <p:cNvSpPr/>
          <p:nvPr/>
        </p:nvSpPr>
        <p:spPr>
          <a:xfrm>
            <a:off x="513708" y="1705510"/>
            <a:ext cx="863029" cy="2671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01721" y="3183277"/>
            <a:ext cx="863029" cy="2671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022" y="660115"/>
            <a:ext cx="8229600" cy="1066800"/>
          </a:xfrm>
        </p:spPr>
        <p:txBody>
          <a:bodyPr/>
          <a:lstStyle/>
          <a:p>
            <a:r>
              <a:rPr lang="hu-HU" dirty="0" smtClean="0"/>
              <a:t>Az elemzés alapelvei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0"/>
            <a:ext cx="8450494" cy="4903011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A COCO elemzés (</a:t>
            </a:r>
            <a:r>
              <a:rPr lang="hu-HU" sz="2400" b="1" dirty="0" smtClean="0"/>
              <a:t>c</a:t>
            </a:r>
            <a:r>
              <a:rPr lang="en-US" sz="2400" dirty="0" err="1" smtClean="0"/>
              <a:t>omponent</a:t>
            </a:r>
            <a:r>
              <a:rPr lang="en-US" sz="2400" dirty="0" smtClean="0"/>
              <a:t>-based </a:t>
            </a:r>
            <a:r>
              <a:rPr lang="en-US" sz="2400" b="1" dirty="0" smtClean="0"/>
              <a:t>o</a:t>
            </a:r>
            <a:r>
              <a:rPr lang="en-US" sz="2400" dirty="0" smtClean="0"/>
              <a:t>bject </a:t>
            </a:r>
            <a:r>
              <a:rPr lang="en-US" sz="2400" b="1" dirty="0" smtClean="0"/>
              <a:t>c</a:t>
            </a:r>
            <a:r>
              <a:rPr lang="en-US" sz="2400" dirty="0" smtClean="0"/>
              <a:t>omparison for </a:t>
            </a:r>
            <a:r>
              <a:rPr lang="en-US" sz="2400" b="1" dirty="0" smtClean="0"/>
              <a:t>o</a:t>
            </a:r>
            <a:r>
              <a:rPr lang="en-US" sz="2400" dirty="0" smtClean="0"/>
              <a:t>bjectivity</a:t>
            </a:r>
            <a:r>
              <a:rPr lang="hu-HU" sz="2400" dirty="0" smtClean="0"/>
              <a:t> – kb. objektivitásra törekvő komponens alapú objektum-összehasonlítás) :</a:t>
            </a:r>
          </a:p>
          <a:p>
            <a:pPr lvl="1"/>
            <a:r>
              <a:rPr lang="hu-HU" sz="2000" dirty="0" smtClean="0"/>
              <a:t>Kimutatja, hogy a vizsgált objektumok (országok, cégek, projektek, termékek, pályázatok stb.) a vizsgálatba bevont tulajdonságaik alapján, egymáshoz képest alul- vagy fölülértékeltek. </a:t>
            </a:r>
          </a:p>
          <a:p>
            <a:pPr lvl="1"/>
            <a:r>
              <a:rPr lang="hu-HU" sz="2000" dirty="0" smtClean="0"/>
              <a:t>Az alul-fölülértékeltséget egy kitüntetett szereppel bíró tulajdonság, a modell függő változója (</a:t>
            </a:r>
            <a:r>
              <a:rPr lang="hu-HU" sz="2000" dirty="0" err="1" smtClean="0"/>
              <a:t>Y-változó</a:t>
            </a:r>
            <a:r>
              <a:rPr lang="hu-HU" sz="2000" dirty="0" smtClean="0"/>
              <a:t>, pl. ár, összköltség, jövedelem stb.) szempontjából vizsgáljuk.</a:t>
            </a:r>
          </a:p>
          <a:p>
            <a:pPr lvl="1"/>
            <a:r>
              <a:rPr lang="hu-HU" sz="2000" dirty="0" smtClean="0"/>
              <a:t>A modell építése során minden objektum minden tulajdonságához kapunk egy </a:t>
            </a:r>
            <a:r>
              <a:rPr lang="hu-HU" sz="2000" dirty="0" err="1" smtClean="0"/>
              <a:t>Y-összetevőt</a:t>
            </a:r>
            <a:r>
              <a:rPr lang="hu-HU" sz="2000" dirty="0" smtClean="0"/>
              <a:t>, melyek soronkénti összegzésével jön létre objektumonként a becsült Y.</a:t>
            </a:r>
          </a:p>
          <a:p>
            <a:pPr lvl="1"/>
            <a:r>
              <a:rPr lang="hu-HU" sz="2000" dirty="0" smtClean="0"/>
              <a:t>A modell alapváltozatának elkészítése két ponton tartalmaz szubjektív elemet: a tényezők kiválasztásában és a rangsorolás irányának megadásában, egyébként az eredményt „gombnyomásra” kapjuk meg.</a:t>
            </a:r>
          </a:p>
          <a:p>
            <a:pPr lvl="1"/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(1) alapadatok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049" r="36744" b="62170"/>
          <a:stretch>
            <a:fillRect/>
          </a:stretch>
        </p:blipFill>
        <p:spPr bwMode="auto">
          <a:xfrm>
            <a:off x="210261" y="1952090"/>
            <a:ext cx="8676168" cy="22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215759" y="4962418"/>
            <a:ext cx="8568646" cy="1577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Az Alapadatok táblázat tartalmazza az összes objektumot, tulajdonságaikat, mértékegységüket, az elemzés cél-változója (Y) a táblázat végén szerepel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Az alapadatok tábla minden egyes adatát az első kimutatásból kell áthivatkozni.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hivatkozás egyszerűen másolható, amennyiben nem rögzítettük az első hivatkozott cellát.</a:t>
            </a:r>
          </a:p>
        </p:txBody>
      </p:sp>
      <p:sp>
        <p:nvSpPr>
          <p:cNvPr id="5" name="Téglalap 4"/>
          <p:cNvSpPr/>
          <p:nvPr/>
        </p:nvSpPr>
        <p:spPr>
          <a:xfrm>
            <a:off x="1664413" y="1859622"/>
            <a:ext cx="1171254" cy="36987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1163" r="36667" b="41333"/>
          <a:stretch>
            <a:fillRect/>
          </a:stretch>
        </p:blipFill>
        <p:spPr bwMode="auto">
          <a:xfrm>
            <a:off x="184936" y="1532284"/>
            <a:ext cx="8686800" cy="407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690" y="610340"/>
            <a:ext cx="8229600" cy="85016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COCO-elemzés</a:t>
            </a:r>
            <a:r>
              <a:rPr lang="hu-HU" sz="3200" dirty="0" smtClean="0"/>
              <a:t> – (2) rangsor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1582219" y="1438382"/>
            <a:ext cx="2116477" cy="36987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33564" y="5722706"/>
            <a:ext cx="8856323" cy="1053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 rangsorolást oszloponként, az adott tulajdonságnak az Y-ra gyakorolt hatását vizsgálva végezzük.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 SORSZÁM() függvényparamétereit megfelelően rögzítsük (lásd az ábrát), hogy a rangsorolás helyesen történjen meg.</a:t>
            </a:r>
          </a:p>
        </p:txBody>
      </p:sp>
      <p:sp>
        <p:nvSpPr>
          <p:cNvPr id="6" name="Téglalap 5"/>
          <p:cNvSpPr/>
          <p:nvPr/>
        </p:nvSpPr>
        <p:spPr>
          <a:xfrm>
            <a:off x="337334" y="3729519"/>
            <a:ext cx="7553219" cy="3082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feliratnak 6"/>
          <p:cNvSpPr/>
          <p:nvPr/>
        </p:nvSpPr>
        <p:spPr>
          <a:xfrm>
            <a:off x="5753528" y="2034284"/>
            <a:ext cx="3174715" cy="1602768"/>
          </a:xfrm>
          <a:prstGeom prst="wedgeEllipseCallout">
            <a:avLst>
              <a:gd name="adj1" fmla="val -44756"/>
              <a:gd name="adj2" fmla="val 52244"/>
            </a:avLst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Irányultság: </a:t>
            </a:r>
            <a:r>
              <a:rPr lang="hu-HU" sz="1600" dirty="0" smtClean="0"/>
              <a:t>az adott tulajdonság növekedése növeli (0), vagy csökkenti (1) az Y értékét?</a:t>
            </a:r>
            <a:endParaRPr lang="hu-HU" sz="1600" dirty="0"/>
          </a:p>
        </p:txBody>
      </p:sp>
      <p:sp>
        <p:nvSpPr>
          <p:cNvPr id="8" name="Ellipszis feliratnak 7"/>
          <p:cNvSpPr/>
          <p:nvPr/>
        </p:nvSpPr>
        <p:spPr>
          <a:xfrm>
            <a:off x="3595956" y="4212405"/>
            <a:ext cx="3205536" cy="1438382"/>
          </a:xfrm>
          <a:prstGeom prst="wedgeEllipseCallout">
            <a:avLst>
              <a:gd name="adj1" fmla="val -65833"/>
              <a:gd name="adj2" fmla="val -26289"/>
            </a:avLst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A függvény adott értéknek egy tartományban keresi meg a rangsorpozícióját</a:t>
            </a:r>
            <a:endParaRPr lang="hu-HU" sz="16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799" y="381000"/>
            <a:ext cx="8491591" cy="1251062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COCO-elemzés</a:t>
            </a:r>
            <a:r>
              <a:rPr lang="hu-HU" sz="3600" dirty="0" smtClean="0"/>
              <a:t> – (3) lépcsők, segédtábla</a:t>
            </a:r>
            <a:endParaRPr lang="hu-H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3349" r="36744" b="62217"/>
          <a:stretch>
            <a:fillRect/>
          </a:stretch>
        </p:blipFill>
        <p:spPr bwMode="auto">
          <a:xfrm>
            <a:off x="182187" y="1712440"/>
            <a:ext cx="8676167" cy="20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10964" r="57611" b="65654"/>
          <a:stretch>
            <a:fillRect/>
          </a:stretch>
        </p:blipFill>
        <p:spPr bwMode="auto">
          <a:xfrm>
            <a:off x="206438" y="4079087"/>
            <a:ext cx="5814052" cy="20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zis feliratnak 5"/>
          <p:cNvSpPr/>
          <p:nvPr/>
        </p:nvSpPr>
        <p:spPr>
          <a:xfrm>
            <a:off x="4356243" y="1900718"/>
            <a:ext cx="4356242" cy="1736333"/>
          </a:xfrm>
          <a:prstGeom prst="wedgeEllipseCallout">
            <a:avLst>
              <a:gd name="adj1" fmla="val -51524"/>
              <a:gd name="adj2" fmla="val 36364"/>
            </a:avLst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A táblázat a becsült Y összetevőit fogja tartalmazni, de nem közvetlenül az objektumokhoz, hanem rangsorpozícióikhoz rendelve.</a:t>
            </a:r>
            <a:endParaRPr lang="hu-HU" sz="1600" dirty="0"/>
          </a:p>
        </p:txBody>
      </p:sp>
      <p:sp>
        <p:nvSpPr>
          <p:cNvPr id="7" name="Téglalap 6"/>
          <p:cNvSpPr/>
          <p:nvPr/>
        </p:nvSpPr>
        <p:spPr>
          <a:xfrm>
            <a:off x="6041204" y="4027469"/>
            <a:ext cx="2928135" cy="233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segédtábla értékeinél mindig a fent lévőből vonjuk ki az alatta lévőt.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segédtábla egy sorral kevesebbet tartalmaz, mint a lépcsők táblázat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rot="16200000" flipH="1">
            <a:off x="287676" y="3791163"/>
            <a:ext cx="2476072" cy="15411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rot="5400000">
            <a:off x="863154" y="3764575"/>
            <a:ext cx="2336344" cy="37579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(4) COCO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13225" r="19845" b="52543"/>
          <a:stretch>
            <a:fillRect/>
          </a:stretch>
        </p:blipFill>
        <p:spPr bwMode="auto">
          <a:xfrm>
            <a:off x="127221" y="1796916"/>
            <a:ext cx="8907694" cy="23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236307" y="4376791"/>
            <a:ext cx="8722760" cy="2347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Komponensek átvétele a Rangsor alapján a Lépcsők táblából: =FKERES(B13;$A$22:$F$28;B$30;0)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Az eredeti Y-okat az </a:t>
            </a:r>
            <a:r>
              <a:rPr lang="hu-HU" sz="1200" dirty="0" err="1" smtClean="0">
                <a:solidFill>
                  <a:schemeClr val="accent1">
                    <a:lumMod val="50000"/>
                  </a:schemeClr>
                </a:solidFill>
              </a:rPr>
              <a:t>Alapadatok-ból</a:t>
            </a: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 hivatkozzuk le.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A számított (vagy becsült) Y-okat soronként képezzük a komponensek összegzésével: =SZUM(B32:F32)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Az eredeti és a számított Y-ok különbsége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Az egyedi eltérésekből képezzük a modell összesített „hibáját”, ami kifejezi, hogy összességében mennyire pontosan magyarázhatók meg az Y-ok a többi tulajdonság alapján: =SZORZATÖSSZEG(I32:I38;I32:I38) (Ha egyszerű SZUM() függvényt használnánk, az eltérő előjelű eltérések közömbösíthetnék egymást)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Az eltérés, az eredeti Y %-ában kifejezve.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smtClean="0">
                <a:solidFill>
                  <a:schemeClr val="accent1">
                    <a:lumMod val="50000"/>
                  </a:schemeClr>
                </a:solidFill>
              </a:rPr>
              <a:t>Szöveges ítélet a %-os eltérésről, ami lehet semleges, alul- vagy túlértékelt. Érdemes a „semleges” ítéletnek néhány %-os intervallumot hagyni: =HA(ABS(J32)&lt;0,05;"semleges";HA(J32&gt;=0,05;"alulteljesít";"túlteljesít"))</a:t>
            </a:r>
          </a:p>
          <a:p>
            <a:pPr marL="342900" indent="-342900">
              <a:buFont typeface="+mj-lt"/>
              <a:buAutoNum type="arabicPeriod"/>
            </a:pPr>
            <a:endParaRPr lang="hu-HU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02076" y="236305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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179924" y="3368212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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137114" y="2346622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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549775" y="234764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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787774" y="2335659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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575497" y="219524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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049803" y="219353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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(4) COCO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13225" r="19845" b="52543"/>
          <a:stretch>
            <a:fillRect/>
          </a:stretch>
        </p:blipFill>
        <p:spPr bwMode="auto">
          <a:xfrm>
            <a:off x="127221" y="1796916"/>
            <a:ext cx="8907694" cy="23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33564" y="4674742"/>
            <a:ext cx="8856323" cy="2101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Fontosság:  A tényezők fontosságát az oszlop értékeinek átlagával jellemezzük: =ÁTLAG(B32:B38)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Érzékenység: Azt fejezi ki, hogy az adott tényező alapján mennyire különülnek el az objektumok, amihez a szórás mutatót használjuk: =SZÓRÁS(B32:B38)</a:t>
            </a:r>
            <a:b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Speciális esete, amikor egy tényező szórása nulla, vagyis minden objektum ugyanazt az értéket kapta. Ezt a tényezőt ilyenkor „zaj”</a:t>
            </a:r>
            <a:r>
              <a:rPr lang="hu-HU" sz="1600" dirty="0" err="1" smtClean="0">
                <a:solidFill>
                  <a:schemeClr val="accent1">
                    <a:lumMod val="50000"/>
                  </a:schemeClr>
                </a:solidFill>
              </a:rPr>
              <a:t>-nak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 tekintjük, tehát ez alapján nem különíthetők el az objektumok egymástól. Akár ki is hagyhatnánk az elemzésből.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12350" y="340074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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15774" y="377404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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466" y="734627"/>
            <a:ext cx="8229600" cy="1066800"/>
          </a:xfrm>
        </p:spPr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futtatás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49321" y="1775191"/>
            <a:ext cx="8558374" cy="48824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elemzés futtatásához három módszer érhető el jelenleg:</a:t>
            </a:r>
          </a:p>
          <a:p>
            <a:pPr lvl="1"/>
            <a:r>
              <a:rPr lang="hu-HU" sz="2000" dirty="0" smtClean="0"/>
              <a:t>Tisztán Excel-alapú megoldás, amely az Excel </a:t>
            </a:r>
            <a:r>
              <a:rPr lang="hu-HU" sz="2000" dirty="0" err="1" smtClean="0"/>
              <a:t>Solver</a:t>
            </a:r>
            <a:r>
              <a:rPr lang="hu-HU" sz="2000" dirty="0" smtClean="0"/>
              <a:t> bővítményét használja</a:t>
            </a:r>
          </a:p>
          <a:p>
            <a:pPr lvl="1"/>
            <a:r>
              <a:rPr lang="hu-HU" sz="2000" dirty="0" err="1" smtClean="0"/>
              <a:t>My-X</a:t>
            </a:r>
            <a:r>
              <a:rPr lang="hu-HU" sz="2000" dirty="0" smtClean="0"/>
              <a:t> elemző modul: Viszonylag sok paraméterezést igénylő online elemző eszköz</a:t>
            </a:r>
          </a:p>
          <a:p>
            <a:pPr lvl="1"/>
            <a:r>
              <a:rPr lang="hu-HU" sz="2000" dirty="0" err="1" smtClean="0"/>
              <a:t>My-X</a:t>
            </a:r>
            <a:r>
              <a:rPr lang="hu-HU" sz="2000" dirty="0" smtClean="0"/>
              <a:t> „</a:t>
            </a:r>
            <a:r>
              <a:rPr lang="hu-HU" sz="2000" dirty="0" err="1" smtClean="0"/>
              <a:t>Fast</a:t>
            </a:r>
            <a:r>
              <a:rPr lang="hu-HU" sz="2000" dirty="0" smtClean="0"/>
              <a:t> </a:t>
            </a:r>
            <a:r>
              <a:rPr lang="hu-HU" sz="2000" dirty="0" err="1" smtClean="0"/>
              <a:t>Feed</a:t>
            </a:r>
            <a:r>
              <a:rPr lang="hu-HU" sz="2000" dirty="0" smtClean="0"/>
              <a:t>”: a leginkább felhasználóbarát online elemző eszköz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Solver-es</a:t>
            </a:r>
            <a:r>
              <a:rPr lang="hu-HU" sz="2400" dirty="0" smtClean="0"/>
              <a:t> megoldás némileg kisebb modellhibát eredményező megoldást adhat, mivel nem csak lineáris közelítésre alkalmas.</a:t>
            </a:r>
          </a:p>
          <a:p>
            <a:r>
              <a:rPr lang="hu-HU" sz="2400" dirty="0" smtClean="0"/>
              <a:t>Ettől eltekintve a futtatás során kapott résztáblázatok felépítése megegyezik.</a:t>
            </a:r>
          </a:p>
          <a:p>
            <a:pPr lvl="1"/>
            <a:endParaRPr lang="hu-HU" dirty="0" smtClean="0"/>
          </a:p>
          <a:p>
            <a:endParaRPr lang="hu-HU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45832"/>
            <a:ext cx="8229600" cy="885017"/>
          </a:xfrm>
        </p:spPr>
        <p:txBody>
          <a:bodyPr/>
          <a:lstStyle/>
          <a:p>
            <a:r>
              <a:rPr lang="hu-HU" dirty="0" smtClean="0"/>
              <a:t>Probléma – feladat – eszköz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448656"/>
            <a:ext cx="8329642" cy="526649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alibri" pitchFamily="34" charset="0"/>
              <a:buChar char="?"/>
            </a:pPr>
            <a:r>
              <a:rPr lang="hu-HU" sz="2400" b="1" dirty="0" smtClean="0"/>
              <a:t>Hogyan kezdjünk hozzá?</a:t>
            </a:r>
          </a:p>
          <a:p>
            <a:pPr algn="just">
              <a:buFont typeface="Calibri" pitchFamily="34" charset="0"/>
              <a:buChar char="!"/>
            </a:pPr>
            <a:r>
              <a:rPr lang="hu-HU" sz="2400" dirty="0" smtClean="0"/>
              <a:t>Fogalmazzuk meg a problémát!</a:t>
            </a:r>
          </a:p>
          <a:p>
            <a:pPr algn="just">
              <a:buFont typeface="Calibri" pitchFamily="34" charset="0"/>
              <a:buChar char=" "/>
            </a:pPr>
            <a:r>
              <a:rPr lang="hu-HU" sz="1800" i="1" dirty="0" smtClean="0"/>
              <a:t>Melyik </a:t>
            </a:r>
            <a:r>
              <a:rPr lang="hu-HU" sz="1800" i="1" dirty="0" smtClean="0"/>
              <a:t>ország </a:t>
            </a:r>
            <a:r>
              <a:rPr lang="hu-HU" sz="1800" i="1" dirty="0" smtClean="0"/>
              <a:t>gazdasága teljesített  jól vagy rosszul 2006-ban </a:t>
            </a:r>
            <a:r>
              <a:rPr lang="hu-HU" sz="1800" i="1" dirty="0" smtClean="0"/>
              <a:t>a társadalmi </a:t>
            </a:r>
            <a:r>
              <a:rPr lang="hu-HU" sz="1800" i="1" dirty="0" smtClean="0"/>
              <a:t>adottságaihoz képest?</a:t>
            </a:r>
          </a:p>
          <a:p>
            <a:pPr algn="just">
              <a:buFont typeface="Calibri" pitchFamily="34" charset="0"/>
              <a:buChar char="?"/>
            </a:pPr>
            <a:r>
              <a:rPr lang="hu-HU" sz="2400" b="1" dirty="0"/>
              <a:t>Mik legyenek az első lépések</a:t>
            </a:r>
            <a:r>
              <a:rPr lang="hu-HU" sz="2400" b="1" dirty="0" smtClean="0"/>
              <a:t>?</a:t>
            </a:r>
          </a:p>
          <a:p>
            <a:pPr algn="just">
              <a:buFont typeface="Calibri" pitchFamily="34" charset="0"/>
              <a:buChar char="!"/>
            </a:pPr>
            <a:r>
              <a:rPr lang="hu-HU" sz="2400" dirty="0"/>
              <a:t>Válasszuk ki az elemzés tényezőit és gyűjtsünk adatot</a:t>
            </a:r>
            <a:r>
              <a:rPr lang="hu-HU" sz="2400" dirty="0" smtClean="0"/>
              <a:t>!</a:t>
            </a:r>
          </a:p>
          <a:p>
            <a:pPr algn="just">
              <a:buFont typeface="Calibri" pitchFamily="34" charset="0"/>
              <a:buChar char=" "/>
            </a:pPr>
            <a:r>
              <a:rPr lang="hu-HU" sz="1800" i="1" dirty="0" smtClean="0"/>
              <a:t>Keressünk a témáról szóló forrásokat (cikkek, könyvek, elemzések), melyekből következtethetünk, hogy milyen (vagy milyen típusú) tényezők játszhatnak szerepet a problémában! Így beazonosíthatjuk az elemzés objektumait és ezek elemzendő tulajdonságait.</a:t>
            </a:r>
          </a:p>
          <a:p>
            <a:pPr algn="just">
              <a:buFont typeface="Calibri" pitchFamily="34" charset="0"/>
              <a:buChar char=" "/>
            </a:pPr>
            <a:r>
              <a:rPr lang="hu-HU" sz="1800" i="1" dirty="0" smtClean="0"/>
              <a:t>Tárjuk fel azokat az adatforrásokat (pl. </a:t>
            </a:r>
            <a:r>
              <a:rPr lang="hu-HU" sz="1800" i="1" dirty="0" err="1" smtClean="0"/>
              <a:t>EuroStat</a:t>
            </a:r>
            <a:r>
              <a:rPr lang="hu-HU" sz="1800" i="1" dirty="0" smtClean="0"/>
              <a:t>, </a:t>
            </a:r>
            <a:r>
              <a:rPr lang="hu-HU" sz="1800" i="1" dirty="0" smtClean="0"/>
              <a:t>KSH, </a:t>
            </a:r>
            <a:r>
              <a:rPr lang="hu-HU" sz="1800" i="1" dirty="0" err="1" smtClean="0"/>
              <a:t>TeIR</a:t>
            </a:r>
            <a:r>
              <a:rPr lang="hu-HU" sz="1800" i="1" dirty="0" smtClean="0"/>
              <a:t>), </a:t>
            </a:r>
            <a:r>
              <a:rPr lang="hu-HU" sz="1800" i="1" dirty="0" smtClean="0"/>
              <a:t>melyekben találunk adatot ezekről a tényezőkről!</a:t>
            </a:r>
          </a:p>
          <a:p>
            <a:pPr algn="just">
              <a:buFont typeface="Calibri" pitchFamily="34" charset="0"/>
              <a:buChar char="?"/>
            </a:pPr>
            <a:r>
              <a:rPr lang="hu-HU" sz="2400" b="1" dirty="0" smtClean="0"/>
              <a:t>Mivel elemezzünk?</a:t>
            </a:r>
          </a:p>
          <a:p>
            <a:pPr algn="just">
              <a:buFont typeface="Calibri" pitchFamily="34" charset="0"/>
              <a:buChar char="!"/>
            </a:pPr>
            <a:r>
              <a:rPr lang="hu-HU" sz="2400" dirty="0" smtClean="0"/>
              <a:t>Sok matematikai-statisztikai eljárással hasonlíthatunk össze objektumokat, a tantárgyban a </a:t>
            </a:r>
            <a:r>
              <a:rPr lang="hu-HU" sz="2400" dirty="0" err="1" smtClean="0"/>
              <a:t>COCO-módszert</a:t>
            </a:r>
            <a:r>
              <a:rPr lang="hu-HU" sz="2400" dirty="0" smtClean="0"/>
              <a:t> mutatjuk be, mellyel megállapíthatjuk, hogy az objektumok tulajdonságaik alapján, egymáshoz viszonyítva jól vagy rosszul teljesítenek.</a:t>
            </a:r>
          </a:p>
          <a:p>
            <a:pPr>
              <a:buFont typeface="Calibri" pitchFamily="34" charset="0"/>
              <a:buChar char="!"/>
            </a:pPr>
            <a:endParaRPr lang="hu-HU" sz="2400" dirty="0"/>
          </a:p>
          <a:p>
            <a:pPr>
              <a:buFont typeface="Calibri" pitchFamily="34" charset="0"/>
              <a:buChar char=" "/>
            </a:pP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466" y="734627"/>
            <a:ext cx="8229600" cy="1066800"/>
          </a:xfrm>
        </p:spPr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</a:t>
            </a:r>
            <a:r>
              <a:rPr lang="hu-HU" dirty="0" smtClean="0"/>
              <a:t>futtatás (</a:t>
            </a:r>
            <a:r>
              <a:rPr lang="hu-HU" dirty="0" err="1" smtClean="0"/>
              <a:t>Solver</a:t>
            </a:r>
            <a:r>
              <a:rPr lang="hu-HU" dirty="0" smtClean="0"/>
              <a:t>)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95901" y="1775191"/>
            <a:ext cx="8311793" cy="48824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elemzést az Excel </a:t>
            </a:r>
            <a:r>
              <a:rPr lang="hu-HU" sz="2400" dirty="0" err="1" smtClean="0"/>
              <a:t>Solver</a:t>
            </a:r>
            <a:r>
              <a:rPr lang="hu-HU" sz="2400" dirty="0" smtClean="0"/>
              <a:t> bővítményével futtatjuk:, mely elérhető:</a:t>
            </a:r>
          </a:p>
          <a:p>
            <a:pPr lvl="1"/>
            <a:r>
              <a:rPr lang="hu-HU" sz="2200" dirty="0" smtClean="0"/>
              <a:t>Excel 2003: </a:t>
            </a:r>
            <a:r>
              <a:rPr lang="hu-HU" sz="2200" i="1" dirty="0" smtClean="0"/>
              <a:t>Eszközök </a:t>
            </a:r>
            <a:r>
              <a:rPr lang="hu-HU" sz="2200" dirty="0" smtClean="0"/>
              <a:t>&gt; </a:t>
            </a:r>
            <a:r>
              <a:rPr lang="hu-HU" sz="2200" i="1" dirty="0" err="1" smtClean="0"/>
              <a:t>Solver</a:t>
            </a:r>
            <a:endParaRPr lang="hu-HU" sz="2200" dirty="0" smtClean="0"/>
          </a:p>
          <a:p>
            <a:pPr lvl="1"/>
            <a:r>
              <a:rPr lang="hu-HU" sz="2200" dirty="0" smtClean="0"/>
              <a:t>Excel 2007: </a:t>
            </a:r>
            <a:r>
              <a:rPr lang="hu-HU" sz="2200" i="1" dirty="0" smtClean="0"/>
              <a:t>Adatok </a:t>
            </a:r>
            <a:r>
              <a:rPr lang="hu-HU" sz="2200" dirty="0" smtClean="0"/>
              <a:t>lap &gt; </a:t>
            </a:r>
            <a:r>
              <a:rPr lang="hu-HU" sz="2200" i="1" dirty="0" smtClean="0"/>
              <a:t>Elemzés </a:t>
            </a:r>
            <a:r>
              <a:rPr lang="hu-HU" sz="2200" dirty="0" smtClean="0"/>
              <a:t>csoport &gt; </a:t>
            </a:r>
            <a:r>
              <a:rPr lang="hu-HU" sz="2200" i="1" dirty="0" err="1" smtClean="0"/>
              <a:t>Solver</a:t>
            </a:r>
            <a:endParaRPr lang="hu-HU" sz="2200" i="1" dirty="0" smtClean="0"/>
          </a:p>
          <a:p>
            <a:r>
              <a:rPr lang="hu-HU" sz="2400" dirty="0" smtClean="0"/>
              <a:t>Ha itt nincs, akkor bekapcsolható:</a:t>
            </a:r>
          </a:p>
          <a:p>
            <a:pPr lvl="1"/>
            <a:r>
              <a:rPr lang="hu-HU" sz="2200" dirty="0" smtClean="0"/>
              <a:t>Excel 2003: </a:t>
            </a:r>
            <a:r>
              <a:rPr lang="hu-HU" sz="2200" i="1" dirty="0" smtClean="0"/>
              <a:t>Eszközök &gt; Bővítménykezelő &gt; </a:t>
            </a:r>
            <a:r>
              <a:rPr lang="hu-HU" sz="2200" i="1" dirty="0" err="1" smtClean="0"/>
              <a:t>Solver</a:t>
            </a:r>
            <a:r>
              <a:rPr lang="hu-HU" sz="2200" i="1" dirty="0" smtClean="0"/>
              <a:t> bővítmény</a:t>
            </a:r>
          </a:p>
          <a:p>
            <a:pPr lvl="1"/>
            <a:r>
              <a:rPr lang="hu-HU" sz="2200" dirty="0" smtClean="0"/>
              <a:t>Excel 2007: </a:t>
            </a:r>
            <a:r>
              <a:rPr lang="hu-HU" sz="2200" i="1" dirty="0" smtClean="0"/>
              <a:t>Office gomb &gt; Az Excel beállításai </a:t>
            </a:r>
            <a:r>
              <a:rPr lang="hu-HU" sz="2200" dirty="0" smtClean="0"/>
              <a:t>gomb (alul) &gt; </a:t>
            </a:r>
            <a:r>
              <a:rPr lang="hu-HU" sz="2200" i="1" dirty="0" smtClean="0"/>
              <a:t>Bővítmények </a:t>
            </a:r>
            <a:r>
              <a:rPr lang="hu-HU" sz="2200" dirty="0" smtClean="0"/>
              <a:t>menü (bal oldalon) &gt; </a:t>
            </a:r>
            <a:r>
              <a:rPr lang="hu-HU" sz="2200" i="1" dirty="0" smtClean="0"/>
              <a:t>Excel bővítmények: Ugrás </a:t>
            </a:r>
            <a:r>
              <a:rPr lang="hu-HU" sz="2200" dirty="0" smtClean="0"/>
              <a:t>(alul) &gt; </a:t>
            </a:r>
            <a:r>
              <a:rPr lang="hu-HU" sz="2200" i="1" dirty="0" err="1" smtClean="0"/>
              <a:t>Solver</a:t>
            </a:r>
            <a:r>
              <a:rPr lang="hu-HU" sz="2200" i="1" dirty="0" smtClean="0"/>
              <a:t> bővítmény</a:t>
            </a:r>
            <a:endParaRPr lang="hu-HU" sz="2200" dirty="0" smtClean="0"/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Solver</a:t>
            </a:r>
            <a:r>
              <a:rPr lang="hu-HU" sz="2400" dirty="0" smtClean="0"/>
              <a:t> feladata:  több ismeretlenes egyenletrendszerek megoldása.</a:t>
            </a:r>
          </a:p>
          <a:p>
            <a:endParaRPr lang="hu-HU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0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</a:t>
            </a:r>
            <a:r>
              <a:rPr lang="hu-HU" dirty="0" smtClean="0"/>
              <a:t>futtatás (</a:t>
            </a:r>
            <a:r>
              <a:rPr lang="hu-HU" dirty="0" err="1" smtClean="0"/>
              <a:t>Solver</a:t>
            </a:r>
            <a:r>
              <a:rPr lang="hu-HU" dirty="0" smtClean="0"/>
              <a:t>) 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63" y="2076237"/>
            <a:ext cx="4333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746661" y="1767155"/>
            <a:ext cx="4274049" cy="5008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Célcella: Az a cella, ami az elemzés „jóságát” jellemzi, ebben az esetben az Összes eltérés.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célcellát milyen irányba módosítsa az eljárás? Ebben az esetben legyen a minél kisebb összes eltérés a célunk.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Mely cellák módosításával érjük ezt el? Ide a Lépcsők táblázat egészét hivatkozzuk be.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Milyen feltételeknek feleljenek meg a számított értékek?  Mivel a lépcsők táblában oszloponként lefele csökkenő tendenciát kell mutatni az értékeknek (hiszen rangsorpozíciókhoz rendeljük őket), ezért a belőlük képzett  segédtábla-értékek a ≥0 feltételnek felelnek meg. A </a:t>
            </a:r>
            <a:r>
              <a:rPr lang="hu-HU" sz="1600" i="1" dirty="0" smtClean="0">
                <a:solidFill>
                  <a:schemeClr val="accent1">
                    <a:lumMod val="50000"/>
                  </a:schemeClr>
                </a:solidFill>
              </a:rPr>
              <a:t>Hozzáadás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 gombon keresztül hozzuk létre ezt a feltételt.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27414" y="231168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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70570" y="3374039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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279131" y="290245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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318514" y="254114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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907586" y="3431569"/>
            <a:ext cx="760287" cy="2774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768903" y="2381892"/>
            <a:ext cx="760287" cy="2774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</a:t>
            </a:r>
            <a:r>
              <a:rPr lang="hu-HU" dirty="0" smtClean="0"/>
              <a:t>eredmények (</a:t>
            </a:r>
            <a:r>
              <a:rPr lang="hu-HU" dirty="0" err="1" smtClean="0"/>
              <a:t>Solver</a:t>
            </a:r>
            <a:r>
              <a:rPr lang="hu-HU" dirty="0" smtClean="0"/>
              <a:t>)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33564" y="4674742"/>
            <a:ext cx="8856323" cy="2101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1600" dirty="0" err="1" smtClean="0">
                <a:solidFill>
                  <a:schemeClr val="accent1">
                    <a:lumMod val="50000"/>
                  </a:schemeClr>
                </a:solidFill>
              </a:rPr>
              <a:t>Solvert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 addig kell újra és újra elindítani, amíg az összes eltérés tovább már nem csökkenthető.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Az eredeti és számított Y-ok különbségei alapján beszélhetünk alul- és felülértékeltségről.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Ebben az esetben minden objektum kiegyenlítettnek bizonyult, vagyis az egy főre jutó GDP minden országnál megmagyarázható a többi tulajdonság alapján.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tényezők értékelése: Legfontosabbnak az egy főre jutó K+F kiadások, legkevésbé fontosnak a részmunkaidős foglalkoztatási arány bizonyult. Utóbbi egyben zajként is értelmezhető.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55" t="13147" r="19922" b="52744"/>
          <a:stretch>
            <a:fillRect/>
          </a:stretch>
        </p:blipFill>
        <p:spPr bwMode="auto">
          <a:xfrm>
            <a:off x="135540" y="1813928"/>
            <a:ext cx="8898732" cy="237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711" y="636973"/>
            <a:ext cx="8229600" cy="1066800"/>
          </a:xfrm>
        </p:spPr>
        <p:txBody>
          <a:bodyPr/>
          <a:lstStyle/>
          <a:p>
            <a:r>
              <a:rPr lang="hu-HU" dirty="0" err="1" smtClean="0"/>
              <a:t>COCO-elemzés</a:t>
            </a:r>
            <a:r>
              <a:rPr lang="hu-HU" dirty="0" smtClean="0"/>
              <a:t> – korlátok </a:t>
            </a:r>
            <a:r>
              <a:rPr lang="hu-HU" dirty="0" smtClean="0"/>
              <a:t>(</a:t>
            </a:r>
            <a:r>
              <a:rPr lang="hu-HU" dirty="0" err="1" smtClean="0"/>
              <a:t>Solver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2885" y="1775191"/>
            <a:ext cx="8332342" cy="462560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</a:t>
            </a:r>
            <a:r>
              <a:rPr lang="hu-HU" sz="2800" dirty="0" err="1" smtClean="0"/>
              <a:t>Solver</a:t>
            </a:r>
            <a:r>
              <a:rPr lang="hu-HU" sz="2800" dirty="0" smtClean="0"/>
              <a:t> mintegy 100 cellára vonatkozó korlátozó feltételt tud kezelni. Ha ennél nagyobb méretű az elemzésünk:</a:t>
            </a:r>
          </a:p>
          <a:p>
            <a:pPr lvl="1"/>
            <a:r>
              <a:rPr lang="hu-HU" sz="2400" dirty="0" smtClean="0"/>
              <a:t>Pl. HA() függvény segítségével vonjunk össze rangsor-pozíciókat, így csökkentjük a Lépcsők tábla méretét, vagyis kevesebb korlátozó feltételre lesz szükség.</a:t>
            </a:r>
          </a:p>
          <a:p>
            <a:pPr lvl="1"/>
            <a:r>
              <a:rPr lang="hu-HU" sz="2400" dirty="0" smtClean="0"/>
              <a:t>Használjuk a </a:t>
            </a:r>
            <a:r>
              <a:rPr lang="hu-HU" sz="2400" dirty="0" err="1" smtClean="0"/>
              <a:t>My-X</a:t>
            </a:r>
            <a:r>
              <a:rPr lang="hu-HU" sz="2400" dirty="0" smtClean="0"/>
              <a:t> nevű online elemző szolgáltatást (</a:t>
            </a:r>
            <a:r>
              <a:rPr lang="hu-HU" sz="2400" dirty="0" smtClean="0">
                <a:hlinkClick r:id="rId2"/>
              </a:rPr>
              <a:t>http://miau.gau.hu/myx-free</a:t>
            </a:r>
            <a:r>
              <a:rPr lang="hu-HU" sz="2400" dirty="0" smtClean="0"/>
              <a:t>), amivel méretkorlátozás nélkül dolgozhatunk.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19218"/>
            <a:ext cx="8229600" cy="1066800"/>
          </a:xfrm>
        </p:spPr>
        <p:txBody>
          <a:bodyPr/>
          <a:lstStyle/>
          <a:p>
            <a:r>
              <a:rPr lang="hu-HU" dirty="0" smtClean="0"/>
              <a:t>COCO elemzés a </a:t>
            </a:r>
            <a:r>
              <a:rPr lang="hu-HU" dirty="0" err="1" smtClean="0"/>
              <a:t>My-X-szel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869951"/>
            <a:ext cx="8229600" cy="170551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honlapon nagyszámú, hasonlóságelemzéshez kötődő projekt </a:t>
            </a:r>
            <a:r>
              <a:rPr lang="hu-HU" sz="2400" dirty="0" err="1" smtClean="0"/>
              <a:t>al-oldala</a:t>
            </a:r>
            <a:r>
              <a:rPr lang="hu-HU" sz="2400" dirty="0" smtClean="0"/>
              <a:t>, dokumentumai találhatók meg.</a:t>
            </a:r>
          </a:p>
          <a:p>
            <a:r>
              <a:rPr lang="hu-HU" sz="2400" dirty="0" smtClean="0"/>
              <a:t>A saját elemzés indításához válasszuk az </a:t>
            </a:r>
            <a:r>
              <a:rPr lang="hu-HU" sz="2400" i="1" dirty="0" smtClean="0"/>
              <a:t>Elemző modulok </a:t>
            </a:r>
            <a:r>
              <a:rPr lang="hu-HU" sz="2400" dirty="0" smtClean="0"/>
              <a:t>menüpontot.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473" t="14636" r="22868" b="50240"/>
          <a:stretch>
            <a:fillRect/>
          </a:stretch>
        </p:blipFill>
        <p:spPr bwMode="auto">
          <a:xfrm>
            <a:off x="724448" y="1581504"/>
            <a:ext cx="7634176" cy="30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407560" y="3020603"/>
            <a:ext cx="1428107" cy="23630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6078" y="636973"/>
            <a:ext cx="8229600" cy="1066800"/>
          </a:xfrm>
        </p:spPr>
        <p:txBody>
          <a:bodyPr/>
          <a:lstStyle/>
          <a:p>
            <a:r>
              <a:rPr lang="hu-HU" dirty="0" smtClean="0"/>
              <a:t>COCO elemzés a </a:t>
            </a:r>
            <a:r>
              <a:rPr lang="hu-HU" dirty="0" err="1" smtClean="0"/>
              <a:t>My-X-szel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6102848" y="1705510"/>
            <a:ext cx="2917862" cy="494187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elemzés általános áttekintése után a legördülőből választ-hatunk az elemző modulok közül.</a:t>
            </a:r>
          </a:p>
          <a:p>
            <a:r>
              <a:rPr lang="hu-HU" sz="2000" dirty="0" smtClean="0"/>
              <a:t>Az előzőekben látott </a:t>
            </a:r>
            <a:r>
              <a:rPr lang="hu-HU" sz="2000" dirty="0" err="1" smtClean="0"/>
              <a:t>COCO-alapeset</a:t>
            </a:r>
            <a:r>
              <a:rPr lang="hu-HU" sz="2000" dirty="0" smtClean="0"/>
              <a:t> az első, </a:t>
            </a:r>
            <a:r>
              <a:rPr lang="hu-HU" sz="2000" i="1" dirty="0" smtClean="0"/>
              <a:t>COCO online standard…</a:t>
            </a:r>
            <a:r>
              <a:rPr lang="hu-HU" sz="2000" dirty="0" smtClean="0"/>
              <a:t> pontnak felel meg.</a:t>
            </a: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550" t="14760" r="22636" b="9705"/>
          <a:stretch>
            <a:fillRect/>
          </a:stretch>
        </p:blipFill>
        <p:spPr bwMode="auto">
          <a:xfrm>
            <a:off x="68090" y="1532165"/>
            <a:ext cx="6083985" cy="51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COCO elemzés a </a:t>
            </a:r>
            <a:r>
              <a:rPr lang="hu-HU" dirty="0" err="1" smtClean="0"/>
              <a:t>My-X-szel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326" t="14760" r="22403" b="30038"/>
          <a:stretch>
            <a:fillRect/>
          </a:stretch>
        </p:blipFill>
        <p:spPr bwMode="auto">
          <a:xfrm>
            <a:off x="744280" y="1648046"/>
            <a:ext cx="7581013" cy="47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1325366" y="3698697"/>
            <a:ext cx="1119883" cy="77056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feliratnak 4"/>
          <p:cNvSpPr/>
          <p:nvPr/>
        </p:nvSpPr>
        <p:spPr>
          <a:xfrm>
            <a:off x="2589087" y="2270588"/>
            <a:ext cx="4397340" cy="2167847"/>
          </a:xfrm>
          <a:prstGeom prst="wedgeEllipseCallout">
            <a:avLst>
              <a:gd name="adj1" fmla="val -52037"/>
              <a:gd name="adj2" fmla="val 41667"/>
            </a:avLst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elemzés 3 lépésen keresztül hozható létre:</a:t>
            </a:r>
          </a:p>
          <a:p>
            <a:pPr marL="342900" indent="-342900" algn="ctr">
              <a:buAutoNum type="arabicPeriod"/>
            </a:pPr>
            <a:r>
              <a:rPr lang="hu-HU" dirty="0" smtClean="0"/>
              <a:t>Problémaméret megadása</a:t>
            </a:r>
          </a:p>
          <a:p>
            <a:pPr marL="342900" indent="-342900" algn="ctr">
              <a:buAutoNum type="arabicPeriod"/>
            </a:pPr>
            <a:r>
              <a:rPr lang="hu-HU" dirty="0" smtClean="0"/>
              <a:t>Adatfeltöltés</a:t>
            </a:r>
          </a:p>
          <a:p>
            <a:pPr marL="342900" indent="-342900" algn="ctr">
              <a:buAutoNum type="arabicPeriod"/>
            </a:pPr>
            <a:r>
              <a:rPr lang="hu-HU" dirty="0" smtClean="0"/>
              <a:t>Elemzés futtatása</a:t>
            </a:r>
          </a:p>
          <a:p>
            <a:pPr marL="342900" indent="-342900" algn="ctr">
              <a:buAutoNum type="arabicPeriod"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378" y="152400"/>
            <a:ext cx="8229600" cy="1251062"/>
          </a:xfrm>
        </p:spPr>
        <p:txBody>
          <a:bodyPr/>
          <a:lstStyle/>
          <a:p>
            <a:r>
              <a:rPr lang="hu-HU" dirty="0" err="1" smtClean="0"/>
              <a:t>My-X</a:t>
            </a:r>
            <a:r>
              <a:rPr lang="hu-HU" dirty="0" smtClean="0"/>
              <a:t> – (1) méretezés 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2171" t="14465" r="22248" b="38775"/>
          <a:stretch>
            <a:fillRect/>
          </a:stretch>
        </p:blipFill>
        <p:spPr bwMode="auto">
          <a:xfrm>
            <a:off x="1510182" y="1543514"/>
            <a:ext cx="6147367" cy="323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33564" y="4827319"/>
            <a:ext cx="8887146" cy="1948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Tetszőleges, számokból álló egyedi azonosító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Az elemzett objektumok (sorok) száma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Az elemzés független változóinak (X-ek) száma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Az elemzésben kialakítandó lépcsők száma (alapesetben egyezzen meg az objektumok számával, de lehet kevesebb is)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Rövid leírás a feladatról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Negatív Y-ok kompenzációjához használható mező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Hagyjuk üresen a mezőt.</a:t>
            </a:r>
          </a:p>
          <a:p>
            <a:pPr marL="342900" indent="-342900">
              <a:buFont typeface="+mj-lt"/>
              <a:buAutoNum type="arabicPeriod"/>
            </a:pPr>
            <a:endParaRPr lang="hu-H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u-H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137078" y="2897312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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145641" y="3655888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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140209" y="3384312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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142216" y="321067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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140503" y="306235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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151431" y="416227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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152491" y="397096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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572000" y="4407613"/>
            <a:ext cx="770562" cy="2568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6078" y="619218"/>
            <a:ext cx="8229600" cy="1066800"/>
          </a:xfrm>
        </p:spPr>
        <p:txBody>
          <a:bodyPr/>
          <a:lstStyle/>
          <a:p>
            <a:r>
              <a:rPr lang="hu-HU" dirty="0" err="1" smtClean="0"/>
              <a:t>My-X</a:t>
            </a:r>
            <a:r>
              <a:rPr lang="hu-HU" dirty="0" smtClean="0"/>
              <a:t> – (2) adatfeltöltés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3729520"/>
            <a:ext cx="8229600" cy="267128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online elemzéshez az </a:t>
            </a:r>
            <a:r>
              <a:rPr lang="hu-HU" sz="2400" dirty="0" err="1" smtClean="0"/>
              <a:t>excelből</a:t>
            </a:r>
            <a:r>
              <a:rPr lang="hu-HU" sz="2400" dirty="0" smtClean="0"/>
              <a:t> a rangsor mátrixra lesz szükség, amit egészítsünk ki az eredeti </a:t>
            </a:r>
            <a:r>
              <a:rPr lang="hu-HU" sz="2400" dirty="0" err="1" smtClean="0"/>
              <a:t>Y-oszloppal</a:t>
            </a:r>
            <a:r>
              <a:rPr lang="hu-HU" sz="2400" dirty="0" smtClean="0"/>
              <a:t> is.</a:t>
            </a:r>
          </a:p>
          <a:p>
            <a:r>
              <a:rPr lang="hu-HU" sz="2400" dirty="0" smtClean="0"/>
              <a:t>Jelöljük ki és másoljuk vágólapra ebből a táblázatból az értékeket! (Csak ezekre van szükség, a fejlécekre nem!)</a:t>
            </a:r>
            <a:endParaRPr lang="hu-H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9414" r="41860" b="40961"/>
          <a:stretch>
            <a:fillRect/>
          </a:stretch>
        </p:blipFill>
        <p:spPr bwMode="auto">
          <a:xfrm>
            <a:off x="557434" y="1808251"/>
            <a:ext cx="7974418" cy="168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8221" y="636973"/>
            <a:ext cx="8229600" cy="1066800"/>
          </a:xfrm>
        </p:spPr>
        <p:txBody>
          <a:bodyPr/>
          <a:lstStyle/>
          <a:p>
            <a:r>
              <a:rPr lang="hu-HU" dirty="0" err="1" smtClean="0"/>
              <a:t>My-X</a:t>
            </a:r>
            <a:r>
              <a:rPr lang="hu-HU" dirty="0" smtClean="0"/>
              <a:t> – (2) adatfeltöltés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941870"/>
            <a:ext cx="8229600" cy="1736332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A </a:t>
            </a:r>
            <a:r>
              <a:rPr lang="hu-HU" sz="2400" i="1" dirty="0" smtClean="0"/>
              <a:t>Feltöltés </a:t>
            </a:r>
            <a:r>
              <a:rPr lang="hu-HU" sz="2400" dirty="0" smtClean="0"/>
              <a:t>menüpontot választva írjuk be a feladat egyedi azonosítóját.</a:t>
            </a:r>
          </a:p>
          <a:p>
            <a:r>
              <a:rPr lang="hu-HU" sz="2400" dirty="0" smtClean="0"/>
              <a:t>Egyszerűen másoljuk be az Excelből kimásolt adatokat.</a:t>
            </a:r>
          </a:p>
          <a:p>
            <a:r>
              <a:rPr lang="hu-HU" sz="2400" dirty="0" smtClean="0"/>
              <a:t>Az </a:t>
            </a:r>
            <a:r>
              <a:rPr lang="hu-HU" sz="2400" i="1" dirty="0" smtClean="0"/>
              <a:t>Elküldés</a:t>
            </a:r>
            <a:r>
              <a:rPr lang="hu-HU" sz="2400" dirty="0" smtClean="0"/>
              <a:t> gombra vissza kell kapnunk a feladat eddig rögzített adatait (alapadatok, adatmátrix)</a:t>
            </a:r>
            <a:endParaRPr lang="hu-H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248" t="14760" r="22403" b="33213"/>
          <a:stretch>
            <a:fillRect/>
          </a:stretch>
        </p:blipFill>
        <p:spPr bwMode="auto">
          <a:xfrm>
            <a:off x="1736333" y="1519740"/>
            <a:ext cx="5721392" cy="336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157573" y="3328827"/>
            <a:ext cx="1047964" cy="1643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643919" y="4633645"/>
            <a:ext cx="636998" cy="2568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7978"/>
            <a:ext cx="8229600" cy="1066800"/>
          </a:xfrm>
        </p:spPr>
        <p:txBody>
          <a:bodyPr/>
          <a:lstStyle/>
          <a:p>
            <a:r>
              <a:rPr lang="hu-HU" dirty="0" smtClean="0"/>
              <a:t>Adatgyűjtés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1775191"/>
            <a:ext cx="8481318" cy="4615335"/>
          </a:xfrm>
        </p:spPr>
        <p:txBody>
          <a:bodyPr>
            <a:normAutofit fontScale="92500"/>
          </a:bodyPr>
          <a:lstStyle/>
          <a:p>
            <a:r>
              <a:rPr lang="hu-HU" sz="2400" dirty="0" smtClean="0"/>
              <a:t>Az adatgyűjtés során minden olyan adatot feltárunk,  amelyre az elemzés során  szükség lehet. </a:t>
            </a:r>
          </a:p>
          <a:p>
            <a:r>
              <a:rPr lang="hu-HU" sz="2400" dirty="0" smtClean="0"/>
              <a:t>Ez történhet </a:t>
            </a:r>
            <a:r>
              <a:rPr lang="hu-HU" sz="2400" dirty="0" smtClean="0"/>
              <a:t>egyetlen (</a:t>
            </a:r>
            <a:r>
              <a:rPr lang="hu-HU" sz="2400" dirty="0" smtClean="0"/>
              <a:t>pl. KSH, </a:t>
            </a:r>
            <a:r>
              <a:rPr lang="hu-HU" sz="2400" dirty="0" err="1" smtClean="0"/>
              <a:t>EuroStat</a:t>
            </a:r>
            <a:r>
              <a:rPr lang="hu-HU" sz="2400" dirty="0" smtClean="0"/>
              <a:t>), vagy akár több forrásból is. </a:t>
            </a:r>
          </a:p>
          <a:p>
            <a:r>
              <a:rPr lang="hu-HU" sz="2400" dirty="0" smtClean="0"/>
              <a:t>Készíthetünk származtatott adatokat (pl. felsőoktatásban tanulók száma + népességszám </a:t>
            </a:r>
            <a:r>
              <a:rPr lang="hu-HU" sz="2400" dirty="0" smtClean="0">
                <a:sym typeface="Wingdings"/>
              </a:rPr>
              <a:t> 1000 főre jutó hallgatószám a felsőoktatásban)</a:t>
            </a:r>
          </a:p>
          <a:p>
            <a:r>
              <a:rPr lang="hu-HU" sz="2400" dirty="0" smtClean="0">
                <a:sym typeface="Wingdings"/>
              </a:rPr>
              <a:t>Egyedi adathiányokra becslés adható pl. a TREND vagy az ÁTLAG függvény segítségével, ha az szakmailag helytállónak tűnik (pl. hosszabb, határozott trendet mutató idősorban)</a:t>
            </a:r>
          </a:p>
          <a:p>
            <a:r>
              <a:rPr lang="hu-HU" sz="2400" dirty="0" smtClean="0">
                <a:sym typeface="Wingdings"/>
              </a:rPr>
              <a:t>Az adatbázisból a munkánk során nem törlünk adatokat, a későbbi lépések során szűrjük ki a nem szükséges értékeket.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567" y="619217"/>
            <a:ext cx="8229600" cy="1066800"/>
          </a:xfrm>
        </p:spPr>
        <p:txBody>
          <a:bodyPr/>
          <a:lstStyle/>
          <a:p>
            <a:r>
              <a:rPr lang="hu-HU" dirty="0" err="1" smtClean="0"/>
              <a:t>My-X</a:t>
            </a:r>
            <a:r>
              <a:rPr lang="hu-HU" dirty="0" smtClean="0"/>
              <a:t> – (3) 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198723"/>
            <a:ext cx="8229600" cy="1659277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i="1" dirty="0" smtClean="0"/>
              <a:t>Futtatás </a:t>
            </a:r>
            <a:r>
              <a:rPr lang="hu-HU" sz="2400" dirty="0" smtClean="0"/>
              <a:t>menüpontot választva az első modellhez adjuk meg a feladat általunk definiált azonosítóját.</a:t>
            </a:r>
          </a:p>
          <a:p>
            <a:r>
              <a:rPr lang="hu-HU" sz="2400" dirty="0" smtClean="0"/>
              <a:t>Az </a:t>
            </a:r>
            <a:r>
              <a:rPr lang="hu-HU" sz="2400" i="1" dirty="0" smtClean="0"/>
              <a:t>Elküldés </a:t>
            </a:r>
            <a:r>
              <a:rPr lang="hu-HU" sz="2400" dirty="0" smtClean="0"/>
              <a:t>gombra megkapjuk a rögzített adatokat és a futtatás eredményét.</a:t>
            </a:r>
            <a:endParaRPr lang="hu-H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171" t="15008" r="22325" b="36689"/>
          <a:stretch>
            <a:fillRect/>
          </a:stretch>
        </p:blipFill>
        <p:spPr bwMode="auto">
          <a:xfrm>
            <a:off x="1197894" y="1531089"/>
            <a:ext cx="6572902" cy="357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808251" y="3760342"/>
            <a:ext cx="1047964" cy="1643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565186" y="2938410"/>
            <a:ext cx="750014" cy="2568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613096" y="3184988"/>
            <a:ext cx="636998" cy="2568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6078" y="636973"/>
            <a:ext cx="8229600" cy="1066800"/>
          </a:xfrm>
        </p:spPr>
        <p:txBody>
          <a:bodyPr/>
          <a:lstStyle/>
          <a:p>
            <a:r>
              <a:rPr lang="hu-HU" dirty="0" err="1" smtClean="0"/>
              <a:t>My-X</a:t>
            </a:r>
            <a:r>
              <a:rPr lang="hu-HU" dirty="0" smtClean="0"/>
              <a:t> – (3) 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21395"/>
            <a:ext cx="8229600" cy="2997904"/>
          </a:xfrm>
        </p:spPr>
        <p:txBody>
          <a:bodyPr>
            <a:normAutofit fontScale="92500"/>
          </a:bodyPr>
          <a:lstStyle/>
          <a:p>
            <a:r>
              <a:rPr lang="hu-HU" sz="2400" dirty="0" smtClean="0"/>
              <a:t>A lap alján szerepel az elemzés végeredménye, ahol az Y* jelenti a becsült Y-t.</a:t>
            </a:r>
          </a:p>
          <a:p>
            <a:r>
              <a:rPr lang="hu-HU" sz="2400" dirty="0" smtClean="0"/>
              <a:t>Ezt (ill. a teljes eredménylapot) másoljuk vissza az Excelbe</a:t>
            </a:r>
          </a:p>
          <a:p>
            <a:pPr lvl="1"/>
            <a:r>
              <a:rPr lang="hu-HU" sz="2000" dirty="0" smtClean="0"/>
              <a:t>Ügyeljünk a tizedes-elválasztóból eredő esetleges hibákra</a:t>
            </a:r>
          </a:p>
          <a:p>
            <a:pPr lvl="1"/>
            <a:r>
              <a:rPr lang="hu-HU" sz="2000" dirty="0" smtClean="0"/>
              <a:t>Cseréljük le a fejléceket az eredeti fejlécnevekre.</a:t>
            </a:r>
          </a:p>
          <a:p>
            <a:r>
              <a:rPr lang="hu-HU" sz="2400" dirty="0" smtClean="0"/>
              <a:t>Itt az becslésünk az Excel-es megoldáshoz képest kevésbé volt pontos, ami egyrészt a kisebb lépcsőszámból, másrészt abból fakad, hogy a </a:t>
            </a:r>
            <a:r>
              <a:rPr lang="hu-HU" sz="2400" dirty="0" err="1" smtClean="0"/>
              <a:t>My-X</a:t>
            </a:r>
            <a:r>
              <a:rPr lang="hu-HU" sz="2400" dirty="0" smtClean="0"/>
              <a:t> csak lineáris modellt tud építeni. </a:t>
            </a:r>
            <a:endParaRPr lang="hu-H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133" t="71061" r="25349" b="8341"/>
          <a:stretch>
            <a:fillRect/>
          </a:stretch>
        </p:blipFill>
        <p:spPr bwMode="auto">
          <a:xfrm>
            <a:off x="1183546" y="1806742"/>
            <a:ext cx="6929096" cy="176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729" y="622586"/>
            <a:ext cx="8229600" cy="1066800"/>
          </a:xfrm>
        </p:spPr>
        <p:txBody>
          <a:bodyPr/>
          <a:lstStyle/>
          <a:p>
            <a:r>
              <a:rPr lang="hu-HU" dirty="0" err="1" smtClean="0"/>
              <a:t>My-X</a:t>
            </a:r>
            <a:r>
              <a:rPr lang="hu-HU" dirty="0" smtClean="0"/>
              <a:t> – „</a:t>
            </a:r>
            <a:r>
              <a:rPr lang="hu-HU" dirty="0" err="1" smtClean="0"/>
              <a:t>Fast</a:t>
            </a:r>
            <a:r>
              <a:rPr lang="hu-HU" dirty="0" smtClean="0"/>
              <a:t> </a:t>
            </a:r>
            <a:r>
              <a:rPr lang="hu-HU" dirty="0" err="1" smtClean="0"/>
              <a:t>Feed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36333"/>
            <a:ext cx="7937500" cy="4838203"/>
          </a:xfrm>
        </p:spPr>
        <p:txBody>
          <a:bodyPr>
            <a:normAutofit/>
          </a:bodyPr>
          <a:lstStyle/>
          <a:p>
            <a:r>
              <a:rPr lang="hu-HU" dirty="0" smtClean="0"/>
              <a:t>Az előzőekben bemutatott online elemző eszköznek időközben elkészült egy továbbfejlesztett változata, ami sokkal inkább felhasználóbarát kezelőfelületet nyújt.</a:t>
            </a:r>
          </a:p>
          <a:p>
            <a:r>
              <a:rPr lang="hu-HU" dirty="0" smtClean="0"/>
              <a:t>Elérhetősége</a:t>
            </a:r>
            <a:r>
              <a:rPr lang="hu-HU" dirty="0"/>
              <a:t>: ugyanúgy a </a:t>
            </a:r>
            <a:r>
              <a:rPr lang="hu-HU" dirty="0">
                <a:hlinkClick r:id="rId2"/>
              </a:rPr>
              <a:t>http://miau.gau.hu/myx-free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honlapon, ott pedig a legfelső, „</a:t>
            </a:r>
            <a:r>
              <a:rPr lang="hu-HU" dirty="0" err="1" smtClean="0"/>
              <a:t>Fast</a:t>
            </a:r>
            <a:r>
              <a:rPr lang="hu-HU" dirty="0" smtClean="0"/>
              <a:t> </a:t>
            </a:r>
            <a:r>
              <a:rPr lang="hu-HU" dirty="0" err="1" smtClean="0"/>
              <a:t>Feed</a:t>
            </a:r>
            <a:r>
              <a:rPr lang="hu-HU" dirty="0" smtClean="0"/>
              <a:t>” menüpontban.</a:t>
            </a:r>
          </a:p>
          <a:p>
            <a:r>
              <a:rPr lang="hu-HU" dirty="0" smtClean="0"/>
              <a:t>Használatához az eddigieknek megfelelően az Excelben el kell készíteni a rangsor mátrixot.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51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731" y="680544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 err="1"/>
              <a:t>My-X</a:t>
            </a:r>
            <a:r>
              <a:rPr lang="hu-HU" dirty="0"/>
              <a:t> – „</a:t>
            </a:r>
            <a:r>
              <a:rPr lang="hu-HU" dirty="0" err="1"/>
              <a:t>Fast</a:t>
            </a:r>
            <a:r>
              <a:rPr lang="hu-HU" dirty="0"/>
              <a:t> </a:t>
            </a:r>
            <a:r>
              <a:rPr lang="hu-HU" dirty="0" err="1"/>
              <a:t>Feed</a:t>
            </a:r>
            <a:r>
              <a:rPr lang="hu-HU" dirty="0" smtClean="0"/>
              <a:t>” – modellválasztás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9716" r="26963" b="28486"/>
          <a:stretch/>
        </p:blipFill>
        <p:spPr bwMode="auto">
          <a:xfrm>
            <a:off x="392190" y="1681655"/>
            <a:ext cx="5875283" cy="50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267473" y="1681655"/>
            <a:ext cx="2660770" cy="1647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hu-HU"/>
            </a:defPPr>
            <a:lvl1pPr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/>
              <a:t>A „</a:t>
            </a:r>
            <a:r>
              <a:rPr lang="hu-HU" b="0" dirty="0" err="1"/>
              <a:t>Fast</a:t>
            </a:r>
            <a:r>
              <a:rPr lang="hu-HU" b="0" dirty="0"/>
              <a:t> </a:t>
            </a:r>
            <a:r>
              <a:rPr lang="hu-HU" b="0" dirty="0" err="1"/>
              <a:t>Feed</a:t>
            </a:r>
            <a:r>
              <a:rPr lang="hu-HU" b="0" dirty="0"/>
              <a:t> menüpont választása után </a:t>
            </a:r>
            <a:r>
              <a:rPr lang="hu-HU" b="0" dirty="0" smtClean="0"/>
              <a:t>többféle elemző modult is elérhetünk.</a:t>
            </a:r>
          </a:p>
          <a:p>
            <a:r>
              <a:rPr lang="hu-HU" b="0" dirty="0" smtClean="0"/>
              <a:t>Ebben az esetben a COCO STD modellre (a COCO alapváltozata) lesz szükségünk.</a:t>
            </a:r>
            <a:endParaRPr lang="hu-HU" b="0" dirty="0"/>
          </a:p>
        </p:txBody>
      </p:sp>
      <p:sp>
        <p:nvSpPr>
          <p:cNvPr id="5" name="Téglalap 4"/>
          <p:cNvSpPr/>
          <p:nvPr/>
        </p:nvSpPr>
        <p:spPr>
          <a:xfrm>
            <a:off x="4394200" y="1625600"/>
            <a:ext cx="1422400" cy="16129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721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241" y="660115"/>
            <a:ext cx="8229600" cy="735755"/>
          </a:xfrm>
        </p:spPr>
        <p:txBody>
          <a:bodyPr>
            <a:normAutofit/>
          </a:bodyPr>
          <a:lstStyle/>
          <a:p>
            <a:r>
              <a:rPr lang="hu-HU" dirty="0" err="1"/>
              <a:t>My-X</a:t>
            </a:r>
            <a:r>
              <a:rPr lang="hu-HU" dirty="0"/>
              <a:t> – „</a:t>
            </a:r>
            <a:r>
              <a:rPr lang="hu-HU" dirty="0" err="1"/>
              <a:t>Fast</a:t>
            </a:r>
            <a:r>
              <a:rPr lang="hu-HU" dirty="0"/>
              <a:t> </a:t>
            </a:r>
            <a:r>
              <a:rPr lang="hu-HU" dirty="0" err="1"/>
              <a:t>Feed</a:t>
            </a:r>
            <a:r>
              <a:rPr lang="hu-HU" dirty="0"/>
              <a:t>” – </a:t>
            </a:r>
            <a:r>
              <a:rPr lang="hu-HU" dirty="0" smtClean="0"/>
              <a:t>adatfeltöltés 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r="29196" b="12827"/>
          <a:stretch/>
        </p:blipFill>
        <p:spPr bwMode="auto">
          <a:xfrm>
            <a:off x="626989" y="1539708"/>
            <a:ext cx="7520152" cy="51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feliratnak 4"/>
          <p:cNvSpPr/>
          <p:nvPr/>
        </p:nvSpPr>
        <p:spPr>
          <a:xfrm>
            <a:off x="4007186" y="2291137"/>
            <a:ext cx="3164439" cy="1469205"/>
          </a:xfrm>
          <a:prstGeom prst="wedgeEllipseCallout">
            <a:avLst>
              <a:gd name="adj1" fmla="val -53792"/>
              <a:gd name="adj2" fmla="val 43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Az egyetlen kötelezően kitöltendő mezőbe be kell illeszteni a rangsor mátrixot és az </a:t>
            </a:r>
            <a:r>
              <a:rPr lang="hu-HU" sz="1400" dirty="0" err="1" smtClean="0"/>
              <a:t>Y-oszlopot</a:t>
            </a:r>
            <a:endParaRPr lang="hu-HU" sz="1400" dirty="0"/>
          </a:p>
        </p:txBody>
      </p:sp>
      <p:sp>
        <p:nvSpPr>
          <p:cNvPr id="7" name="Ellipszis feliratnak 6"/>
          <p:cNvSpPr/>
          <p:nvPr/>
        </p:nvSpPr>
        <p:spPr>
          <a:xfrm>
            <a:off x="2567091" y="4570286"/>
            <a:ext cx="3164439" cy="1469205"/>
          </a:xfrm>
          <a:prstGeom prst="wedgeEllipseCallout">
            <a:avLst>
              <a:gd name="adj1" fmla="val -74572"/>
              <a:gd name="adj2" fmla="val -11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Lépcsőszám-csökkentés (durvább modell) esetén a rangsor mátrixban is az összevont lépcső-értékeket kell megadni</a:t>
            </a:r>
            <a:endParaRPr lang="hu-HU" sz="1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872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926" y="560209"/>
            <a:ext cx="8229600" cy="901558"/>
          </a:xfrm>
        </p:spPr>
        <p:txBody>
          <a:bodyPr/>
          <a:lstStyle/>
          <a:p>
            <a:r>
              <a:rPr lang="hu-HU" dirty="0" err="1"/>
              <a:t>My-X</a:t>
            </a:r>
            <a:r>
              <a:rPr lang="hu-HU" dirty="0"/>
              <a:t> – „</a:t>
            </a:r>
            <a:r>
              <a:rPr lang="hu-HU" dirty="0" err="1"/>
              <a:t>Fast</a:t>
            </a:r>
            <a:r>
              <a:rPr lang="hu-HU" dirty="0"/>
              <a:t> </a:t>
            </a:r>
            <a:r>
              <a:rPr lang="hu-HU" dirty="0" err="1"/>
              <a:t>Feed</a:t>
            </a:r>
            <a:r>
              <a:rPr lang="hu-HU" dirty="0"/>
              <a:t>” </a:t>
            </a:r>
            <a:r>
              <a:rPr lang="hu-HU" dirty="0" smtClean="0"/>
              <a:t>– eredmények 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32010" r="63397" b="6223"/>
          <a:stretch/>
        </p:blipFill>
        <p:spPr bwMode="auto">
          <a:xfrm>
            <a:off x="357352" y="1387365"/>
            <a:ext cx="4965528" cy="522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722943" y="1387365"/>
            <a:ext cx="3082010" cy="230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hu-HU"/>
            </a:defPPr>
            <a:lvl1pPr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/>
              <a:t>A </a:t>
            </a:r>
            <a:r>
              <a:rPr lang="hu-HU" b="0" dirty="0" smtClean="0"/>
              <a:t>futtatás után a mellékelt képen (részlet) látható eredmény kapjuk, ugyanazokkal a rész-táblákkal, mint az előző két futtatási módszernél.</a:t>
            </a:r>
          </a:p>
          <a:p>
            <a:r>
              <a:rPr lang="hu-HU" b="0" dirty="0" smtClean="0"/>
              <a:t>A kapott eredményt (minden táblát) át kell másolni Excelbe, és a végeredmény (COCO:STD) fejléceit az elemzett problémának megfelelő feliratokkal kell ellátni.</a:t>
            </a:r>
            <a:endParaRPr lang="hu-HU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405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60116"/>
            <a:ext cx="8229600" cy="1066800"/>
          </a:xfrm>
        </p:spPr>
        <p:txBody>
          <a:bodyPr/>
          <a:lstStyle/>
          <a:p>
            <a:r>
              <a:rPr lang="hu-HU" dirty="0" smtClean="0"/>
              <a:t>Hitelességvizsgálat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1695236"/>
            <a:ext cx="8378575" cy="48793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Felvetődhet az a kérdés, hogy a </a:t>
            </a:r>
            <a:r>
              <a:rPr lang="hu-HU" sz="2400" dirty="0" err="1" smtClean="0"/>
              <a:t>COCO-futtatás</a:t>
            </a:r>
            <a:r>
              <a:rPr lang="hu-HU" sz="2400" dirty="0" smtClean="0"/>
              <a:t> eredményét (legalább azt, hogy az adott objektum alul- vagy felülteljesített ill. kiegyenlítettnek bizonyult) hihetőnek (hitelesnek) tarthatjuk-e.</a:t>
            </a:r>
          </a:p>
          <a:p>
            <a:r>
              <a:rPr lang="hu-HU" sz="2400" dirty="0" smtClean="0"/>
              <a:t>Ennek érdekében készítünk egy „ellenpróbát”, ami a </a:t>
            </a:r>
            <a:r>
              <a:rPr lang="hu-HU" sz="2400" b="1" dirty="0" smtClean="0"/>
              <a:t>normál</a:t>
            </a:r>
            <a:r>
              <a:rPr lang="hu-HU" sz="2400" dirty="0" smtClean="0"/>
              <a:t> futtatásban használthoz képest ellentétes irányú, </a:t>
            </a:r>
            <a:r>
              <a:rPr lang="hu-HU" sz="2400" b="1" dirty="0" smtClean="0"/>
              <a:t>inverz</a:t>
            </a:r>
            <a:r>
              <a:rPr lang="hu-HU" sz="2400" dirty="0" smtClean="0"/>
              <a:t> rangsorolásra alapul.</a:t>
            </a:r>
          </a:p>
          <a:p>
            <a:r>
              <a:rPr lang="hu-HU" sz="2400" dirty="0" smtClean="0"/>
              <a:t>Egy objektumra vonatkozó eredményt ezt követően akkor tekintünk hitelesnek, ha az inverz futtatás során kapott eredmény ellentétes a normál elemzésben szereplővel. Ezt lényegében a </a:t>
            </a:r>
            <a:r>
              <a:rPr lang="hu-HU" sz="2400" b="1" dirty="0" smtClean="0"/>
              <a:t>delta</a:t>
            </a:r>
            <a:r>
              <a:rPr lang="hu-HU" sz="2400" dirty="0" smtClean="0"/>
              <a:t> (becslés és tény különbsége) </a:t>
            </a:r>
            <a:r>
              <a:rPr lang="hu-HU" sz="2400" b="1" dirty="0" smtClean="0"/>
              <a:t>értékek</a:t>
            </a:r>
            <a:r>
              <a:rPr lang="hu-HU" sz="2400" dirty="0" smtClean="0"/>
              <a:t> </a:t>
            </a:r>
            <a:r>
              <a:rPr lang="hu-HU" sz="2400" b="1" dirty="0" smtClean="0"/>
              <a:t>előjelének</a:t>
            </a:r>
            <a:r>
              <a:rPr lang="hu-HU" sz="2400" dirty="0" smtClean="0"/>
              <a:t> összevetésével vizsgáljuk.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214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Hitelességvizsgálat – inverz </a:t>
            </a:r>
            <a:r>
              <a:rPr lang="hu-HU" dirty="0" err="1" smtClean="0"/>
              <a:t>rangosor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0" r="40689" b="34652"/>
          <a:stretch/>
        </p:blipFill>
        <p:spPr bwMode="auto">
          <a:xfrm>
            <a:off x="319561" y="1592524"/>
            <a:ext cx="8135008" cy="41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feliratnak 3"/>
          <p:cNvSpPr/>
          <p:nvPr/>
        </p:nvSpPr>
        <p:spPr>
          <a:xfrm>
            <a:off x="1808516" y="1959795"/>
            <a:ext cx="3164439" cy="1469205"/>
          </a:xfrm>
          <a:prstGeom prst="wedgeEllipseCallout">
            <a:avLst>
              <a:gd name="adj1" fmla="val -61260"/>
              <a:gd name="adj2" fmla="val -31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A normál futtatáshoz hasonlóan itt is szükség van alapadatokra és rangsor mátrixra</a:t>
            </a:r>
            <a:endParaRPr lang="hu-HU" sz="1400" dirty="0"/>
          </a:p>
        </p:txBody>
      </p:sp>
      <p:sp>
        <p:nvSpPr>
          <p:cNvPr id="3" name="Téglalap 2"/>
          <p:cNvSpPr/>
          <p:nvPr/>
        </p:nvSpPr>
        <p:spPr>
          <a:xfrm>
            <a:off x="493160" y="3719245"/>
            <a:ext cx="6513816" cy="2568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feliratnak 5"/>
          <p:cNvSpPr/>
          <p:nvPr/>
        </p:nvSpPr>
        <p:spPr>
          <a:xfrm>
            <a:off x="4221231" y="4322704"/>
            <a:ext cx="3164439" cy="1469205"/>
          </a:xfrm>
          <a:prstGeom prst="wedgeEllipseCallout">
            <a:avLst>
              <a:gd name="adj1" fmla="val -49247"/>
              <a:gd name="adj2" fmla="val -78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A normál futtatáshoz képest az irányokat megfordítjuk, „elsőkből lesznek az utolsók”</a:t>
            </a:r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963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690" y="610340"/>
            <a:ext cx="8229600" cy="777025"/>
          </a:xfrm>
        </p:spPr>
        <p:txBody>
          <a:bodyPr/>
          <a:lstStyle/>
          <a:p>
            <a:r>
              <a:rPr lang="hu-HU" dirty="0" smtClean="0"/>
              <a:t>Hitelesség vizsgálat – inverz futtatás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4" r="63070" b="13196"/>
          <a:stretch/>
        </p:blipFill>
        <p:spPr bwMode="auto">
          <a:xfrm>
            <a:off x="215758" y="1414881"/>
            <a:ext cx="5065160" cy="528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22943" y="1387365"/>
            <a:ext cx="3082010" cy="230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hu-HU"/>
            </a:defPPr>
            <a:lvl1pPr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/>
              <a:t>A </a:t>
            </a:r>
            <a:r>
              <a:rPr lang="hu-HU" b="0" dirty="0" smtClean="0"/>
              <a:t>futtatás után </a:t>
            </a:r>
            <a:r>
              <a:rPr lang="hu-HU" b="0" dirty="0" smtClean="0"/>
              <a:t>ugyanazokat a táblázatokat kaptuk, mint az előző esetben. Az eredményt archiváljuk egy új munkalapon!</a:t>
            </a:r>
          </a:p>
          <a:p>
            <a:endParaRPr lang="hu-HU" b="0" dirty="0" smtClean="0"/>
          </a:p>
          <a:p>
            <a:r>
              <a:rPr lang="hu-HU" b="0" dirty="0" smtClean="0"/>
              <a:t>A hitelesség vizsgálatához a normál és inverz futtatásban kapott delta-értékek előjeleit hasonlítjuk össze.</a:t>
            </a:r>
            <a:endParaRPr lang="hu-HU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951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690" y="610340"/>
            <a:ext cx="8229600" cy="869139"/>
          </a:xfrm>
        </p:spPr>
        <p:txBody>
          <a:bodyPr/>
          <a:lstStyle/>
          <a:p>
            <a:r>
              <a:rPr lang="hu-HU" dirty="0" smtClean="0"/>
              <a:t>Hitelességvizsgálat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4" r="38851" b="21188"/>
          <a:stretch/>
        </p:blipFill>
        <p:spPr bwMode="auto">
          <a:xfrm>
            <a:off x="236305" y="1725696"/>
            <a:ext cx="8387255" cy="18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068619" y="199372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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82455" y="199372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sym typeface="Wingdings"/>
              </a:rPr>
              <a:t>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0929" y="3945629"/>
            <a:ext cx="8547861" cy="2516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hu-HU"/>
            </a:defPPr>
            <a:lvl1pPr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b="0" dirty="0" smtClean="0"/>
              <a:t>A normál futtatás eredményét bővítjük ki egy Hitelesség és egy Szöveges értékelés oszloppal:</a:t>
            </a:r>
          </a:p>
          <a:p>
            <a:pPr marL="342900" indent="-342900">
              <a:buFont typeface="+mj-lt"/>
              <a:buAutoNum type="arabicPeriod"/>
            </a:pPr>
            <a:r>
              <a:rPr lang="hu-HU" b="0" dirty="0" smtClean="0"/>
              <a:t>A hitelességet (a két futtatás deltájának összevetését) a következő függvény </a:t>
            </a:r>
            <a:r>
              <a:rPr lang="hu-HU" b="0" dirty="0"/>
              <a:t>vizsgálja: </a:t>
            </a:r>
            <a:r>
              <a:rPr lang="hu-HU" b="0" dirty="0" smtClean="0"/>
              <a:t/>
            </a:r>
            <a:br>
              <a:rPr lang="hu-HU" b="0" dirty="0" smtClean="0"/>
            </a:br>
            <a:r>
              <a:rPr lang="hu-HU" b="0" dirty="0" smtClean="0"/>
              <a:t>=HA(I35*Inverz!I35</a:t>
            </a:r>
            <a:r>
              <a:rPr lang="hu-HU" b="0" dirty="0"/>
              <a:t>&lt;=0;1;0</a:t>
            </a:r>
            <a:r>
              <a:rPr lang="hu-HU" b="0" dirty="0" smtClean="0"/>
              <a:t>) Látható, hogy nem csak akkor tekintünk hitelesnek (1) egy eredményt, ha a két delta előjele eltérő, hanem akkor is, ha valamelyik 0 volt.</a:t>
            </a:r>
          </a:p>
          <a:p>
            <a:pPr marL="342900" indent="-342900">
              <a:buFont typeface="+mj-lt"/>
              <a:buAutoNum type="arabicPeriod"/>
            </a:pPr>
            <a:r>
              <a:rPr lang="hu-HU" b="0" dirty="0" smtClean="0"/>
              <a:t>A szöveges értékelés függvénye a 17. dián látotthoz képest kibővül, mivel kezelni kell azt az esetet is, amikor az eredmény </a:t>
            </a:r>
            <a:r>
              <a:rPr lang="hu-HU" b="0" dirty="0"/>
              <a:t>hiteltelennek </a:t>
            </a:r>
            <a:r>
              <a:rPr lang="hu-HU" b="0" dirty="0" smtClean="0"/>
              <a:t>bizonyul. Ezt egy újabb HA függvény beillesztésével érjük el:</a:t>
            </a:r>
            <a:r>
              <a:rPr lang="hu-HU" b="0" dirty="0"/>
              <a:t/>
            </a:r>
            <a:br>
              <a:rPr lang="hu-HU" b="0" dirty="0"/>
            </a:br>
            <a:r>
              <a:rPr lang="hu-HU" b="0" dirty="0"/>
              <a:t>=HA(K35=0;"hiteltelen";HA(ABS(J35)&lt;0.05;"semleges";HA(J35&gt;=0.05;"alulteljesít";"túlteljesít</a:t>
            </a:r>
            <a:r>
              <a:rPr lang="hu-HU" b="0" dirty="0" smtClean="0"/>
              <a:t>")))</a:t>
            </a:r>
          </a:p>
          <a:p>
            <a:endParaRPr lang="hu-HU" b="0" dirty="0" smtClean="0"/>
          </a:p>
          <a:p>
            <a:r>
              <a:rPr lang="hu-HU" b="0" dirty="0" smtClean="0"/>
              <a:t>Eredményként tehát azt kaptuk, hogy minden objektumra vonatkozó becslés hiteles volt, valamint a vizsgált országok között a vizsgált mutatók alapján nem lehetett különbséget tenni. Mindegyik a képességeinek megfelelő </a:t>
            </a:r>
            <a:r>
              <a:rPr lang="hu-HU" b="0" smtClean="0"/>
              <a:t>GDP-t állított elő.</a:t>
            </a:r>
            <a:endParaRPr lang="hu-HU" b="0" dirty="0" smtClean="0"/>
          </a:p>
          <a:p>
            <a:pPr marL="342900" indent="-342900">
              <a:buFont typeface="+mj-lt"/>
              <a:buAutoNum type="arabicPeriod"/>
            </a:pPr>
            <a:endParaRPr lang="hu-HU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19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8076"/>
            <a:ext cx="8229600" cy="1069848"/>
          </a:xfrm>
        </p:spPr>
        <p:txBody>
          <a:bodyPr/>
          <a:lstStyle/>
          <a:p>
            <a:r>
              <a:rPr lang="hu-HU" dirty="0" smtClean="0"/>
              <a:t>Adatrögzítés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800" r="19199" b="43321"/>
          <a:stretch>
            <a:fillRect/>
          </a:stretch>
        </p:blipFill>
        <p:spPr bwMode="auto">
          <a:xfrm>
            <a:off x="176149" y="1725724"/>
            <a:ext cx="8749359" cy="296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503434" y="5034337"/>
            <a:ext cx="8085762" cy="1633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Minden oszlop legyen teljesen kitöltve, így egy sorral teljes körűen írhatunk le egy adatot.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forrásnál pontos, teljes webcím legyen megadva, ill. ha nem elsődleges forrásból származik, akkor pl. „Számított adat” vagy „Becsület adat” szerepeljen itt.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Az </a:t>
            </a:r>
            <a:r>
              <a:rPr lang="hu-HU" sz="1600" dirty="0" err="1" smtClean="0">
                <a:solidFill>
                  <a:schemeClr val="accent1">
                    <a:lumMod val="50000"/>
                  </a:schemeClr>
                </a:solidFill>
              </a:rPr>
              <a:t>autoszűrővel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 ellenőrizhetjük, hogy egységes és helyes fogalmakat használunk-e.</a:t>
            </a: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6078" y="628096"/>
            <a:ext cx="8229600" cy="1066800"/>
          </a:xfrm>
        </p:spPr>
        <p:txBody>
          <a:bodyPr/>
          <a:lstStyle/>
          <a:p>
            <a:r>
              <a:rPr lang="hu-HU" dirty="0" smtClean="0"/>
              <a:t>Forrás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13735"/>
            <a:ext cx="8229600" cy="438706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Az elemzéshez kapcsolódó Excel-állomány </a:t>
            </a:r>
            <a:br>
              <a:rPr lang="hu-HU" dirty="0" smtClean="0"/>
            </a:br>
            <a:r>
              <a:rPr lang="hu-HU" dirty="0" smtClean="0"/>
              <a:t>itt található meg: </a:t>
            </a:r>
            <a:r>
              <a:rPr lang="hu-HU" sz="2400" dirty="0" smtClean="0">
                <a:hlinkClick r:id="rId2"/>
              </a:rPr>
              <a:t>http://miau.gau.hu/temp/tananyag/ginf/coco_demo_2.xls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52368"/>
            <a:ext cx="8229600" cy="1066800"/>
          </a:xfrm>
        </p:spPr>
        <p:txBody>
          <a:bodyPr/>
          <a:lstStyle/>
          <a:p>
            <a:r>
              <a:rPr lang="hu-HU" dirty="0" err="1" smtClean="0"/>
              <a:t>Kimutatáskészítés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Az elemzéshez két kimutatást kell készíteni, egyet az eredeti értékekkel (összeg nézetben), egyet pedig darab nézetben.</a:t>
            </a:r>
          </a:p>
          <a:p>
            <a:r>
              <a:rPr lang="hu-HU" sz="2800" dirty="0" smtClean="0"/>
              <a:t>A kimutatások szerepe, hogy az adatbázisból összeállítsuk az elemzéshez szükséges tartalomban és formában az adatokat, illetve ellenőrizhessük az adatgyűjtés teljességét (helyes adatbázisban minden objektum minden tulajdonságához egy értéket rögzítettünk).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63588"/>
            <a:ext cx="8229600" cy="1066800"/>
          </a:xfrm>
        </p:spPr>
        <p:txBody>
          <a:bodyPr/>
          <a:lstStyle/>
          <a:p>
            <a:r>
              <a:rPr lang="hu-HU" dirty="0" err="1" smtClean="0"/>
              <a:t>Kimutatáskészítés</a:t>
            </a:r>
            <a:r>
              <a:rPr lang="hu-HU" dirty="0" smtClean="0"/>
              <a:t> (Excel 2003)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993240" y="2065106"/>
            <a:ext cx="3893906" cy="433264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kimutatásvarázsló</a:t>
            </a:r>
            <a:r>
              <a:rPr lang="hu-HU" sz="2400" dirty="0" smtClean="0"/>
              <a:t> az </a:t>
            </a:r>
            <a:r>
              <a:rPr lang="hu-HU" sz="2400" i="1" dirty="0" smtClean="0"/>
              <a:t>Adatok &gt; Kimutatás vagy </a:t>
            </a:r>
            <a:r>
              <a:rPr lang="hu-HU" sz="2400" i="1" dirty="0" err="1" smtClean="0"/>
              <a:t>kimutatásdiagram</a:t>
            </a:r>
            <a:r>
              <a:rPr lang="hu-HU" sz="2400" i="1" dirty="0" smtClean="0"/>
              <a:t> </a:t>
            </a:r>
            <a:r>
              <a:rPr lang="hu-HU" sz="2400" dirty="0" smtClean="0"/>
              <a:t>menüponttal indítható el.</a:t>
            </a:r>
          </a:p>
          <a:p>
            <a:r>
              <a:rPr lang="hu-HU" sz="2400" dirty="0" smtClean="0"/>
              <a:t>Az első lépésben állítsuk be, hogy MS Excel listával ill. Kimutatással akarunk dolgozni.</a:t>
            </a:r>
            <a:endParaRPr lang="hu-H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68" y="2093680"/>
            <a:ext cx="4533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52368"/>
            <a:ext cx="8229600" cy="1069848"/>
          </a:xfrm>
        </p:spPr>
        <p:txBody>
          <a:bodyPr/>
          <a:lstStyle/>
          <a:p>
            <a:r>
              <a:rPr lang="hu-HU" dirty="0" err="1" smtClean="0"/>
              <a:t>Kimutatáskészítés</a:t>
            </a:r>
            <a:r>
              <a:rPr lang="hu-HU" dirty="0" smtClean="0"/>
              <a:t> (Excel 2003)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69" y="2112248"/>
            <a:ext cx="3990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112" y="3605105"/>
            <a:ext cx="5048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Jobbra nyíl 5"/>
          <p:cNvSpPr/>
          <p:nvPr/>
        </p:nvSpPr>
        <p:spPr>
          <a:xfrm rot="1771375">
            <a:off x="4442154" y="2753601"/>
            <a:ext cx="1458930" cy="496163"/>
          </a:xfrm>
          <a:prstGeom prst="rightArrow">
            <a:avLst>
              <a:gd name="adj1" fmla="val 466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39048" y="3606229"/>
            <a:ext cx="3102795" cy="2928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Ha megváltoztatjuk az adat-tartományt, figyeljünk arra, hogy a fejléc benne legyen a kijelölésben!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 kimutatás kialakításához elsőként célszerű az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Elrendezés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gombot használni.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 2. kimutatásnál létező munkalapra kell helyezni azt, adjuk meg, hogy mely cellában kezdődjön a kimutatás!</a:t>
            </a:r>
          </a:p>
        </p:txBody>
      </p:sp>
      <p:sp>
        <p:nvSpPr>
          <p:cNvPr id="8" name="Téglalap 7"/>
          <p:cNvSpPr/>
          <p:nvPr/>
        </p:nvSpPr>
        <p:spPr>
          <a:xfrm>
            <a:off x="4171308" y="5517222"/>
            <a:ext cx="893852" cy="31849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628525" y="4541178"/>
            <a:ext cx="1912705" cy="65754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Kimutatáskészítés</a:t>
            </a:r>
            <a:r>
              <a:rPr lang="hu-HU" dirty="0" smtClean="0"/>
              <a:t> (Excel 2003)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72" y="2240249"/>
            <a:ext cx="51720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5743255" y="2280860"/>
            <a:ext cx="2969231" cy="3277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 kimutatások elrendezése közel állandó. Sorfejléc: objektumok (állhat több mezőből is), Oszlopfejléc: tulajdonságok, mérték-egységek, Adat: értékek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</a:rPr>
              <a:t>Az Érték mező az első kimutatásban Összeg, a másodikban Darab nézetű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Kimutatáskészítés</a:t>
            </a:r>
            <a:r>
              <a:rPr lang="hu-HU" dirty="0" smtClean="0"/>
              <a:t> (Excel 2003)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3271" r="11473" b="29922"/>
          <a:stretch>
            <a:fillRect/>
          </a:stretch>
        </p:blipFill>
        <p:spPr bwMode="auto">
          <a:xfrm>
            <a:off x="267128" y="1610297"/>
            <a:ext cx="8591107" cy="344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215759" y="5157627"/>
            <a:ext cx="8568646" cy="1577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smtClean="0">
                <a:solidFill>
                  <a:schemeClr val="accent1">
                    <a:lumMod val="50000"/>
                  </a:schemeClr>
                </a:solidFill>
              </a:rPr>
              <a:t>Ellenőrzési pontok: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 kimutatásokból eltávolítjuk az összes részösszeg-képzést (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Tulajdonság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mező &gt; jobb egérgomb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Mezőbeállítások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Részösszeg:nincs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), ill. az első kimutatásban mindenképp kikapcsoljuk a végösszegeket (Jobb egérgomb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Táblajellemzők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Sorok és Oszlopok teljes összege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Az </a:t>
            </a:r>
            <a:r>
              <a:rPr lang="hu-HU" sz="1400" dirty="0" err="1" smtClean="0">
                <a:solidFill>
                  <a:schemeClr val="accent1">
                    <a:lumMod val="50000"/>
                  </a:schemeClr>
                </a:solidFill>
              </a:rPr>
              <a:t>Y-mutató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(Egy főre jutó GDP) kerüljön a táblázatok végére (jobb egérgomb a mezőre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Sorrend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hu-HU" sz="1400" i="1" dirty="0" smtClean="0">
                <a:solidFill>
                  <a:schemeClr val="accent1">
                    <a:lumMod val="50000"/>
                  </a:schemeClr>
                </a:solidFill>
              </a:rPr>
              <a:t>Végére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Téglalap 4"/>
          <p:cNvSpPr/>
          <p:nvPr/>
        </p:nvSpPr>
        <p:spPr>
          <a:xfrm>
            <a:off x="359596" y="1941816"/>
            <a:ext cx="863029" cy="2671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7609" y="3542872"/>
            <a:ext cx="863029" cy="2671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646B-AE00-430B-B813-5CDF1966868C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686</TotalTime>
  <Words>2528</Words>
  <Application>Microsoft Office PowerPoint</Application>
  <PresentationFormat>Diavetítés a képernyőre (4:3 oldalarány)</PresentationFormat>
  <Paragraphs>255</Paragraphs>
  <Slides>40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Urbánus</vt:lpstr>
      <vt:lpstr>Hasonlóságelemzés  COCO használatával</vt:lpstr>
      <vt:lpstr>Probléma – feladat – eszköz</vt:lpstr>
      <vt:lpstr>Adatgyűjtés</vt:lpstr>
      <vt:lpstr>Adatrögzítés</vt:lpstr>
      <vt:lpstr>Kimutatáskészítés</vt:lpstr>
      <vt:lpstr>Kimutatáskészítés (Excel 2003)</vt:lpstr>
      <vt:lpstr>Kimutatáskészítés (Excel 2003)</vt:lpstr>
      <vt:lpstr>Kimutatáskészítés (Excel 2003)</vt:lpstr>
      <vt:lpstr>Kimutatáskészítés (Excel 2003)</vt:lpstr>
      <vt:lpstr>Kimutatáskészítés (Excel 2007)</vt:lpstr>
      <vt:lpstr>Kimutatáskészítés (Excel 2007)</vt:lpstr>
      <vt:lpstr>Kimutatáskészítés (Excel 2007)</vt:lpstr>
      <vt:lpstr>Az elemzés alapelvei</vt:lpstr>
      <vt:lpstr>COCO-elemzés – (1) alapadatok</vt:lpstr>
      <vt:lpstr>COCO-elemzés – (2) rangsor</vt:lpstr>
      <vt:lpstr>COCO-elemzés – (3) lépcsők, segédtábla</vt:lpstr>
      <vt:lpstr>COCO-elemzés – (4) COCO</vt:lpstr>
      <vt:lpstr>COCO-elemzés – (4) COCO</vt:lpstr>
      <vt:lpstr>COCO-elemzés – futtatás </vt:lpstr>
      <vt:lpstr>COCO-elemzés – futtatás (Solver) </vt:lpstr>
      <vt:lpstr>COCO-elemzés – futtatás (Solver) </vt:lpstr>
      <vt:lpstr>COCO-elemzés – eredmények (Solver) </vt:lpstr>
      <vt:lpstr>COCO-elemzés – korlátok (Solver)</vt:lpstr>
      <vt:lpstr>COCO elemzés a My-X-szel</vt:lpstr>
      <vt:lpstr>COCO elemzés a My-X-szel</vt:lpstr>
      <vt:lpstr>COCO elemzés a My-X-szel</vt:lpstr>
      <vt:lpstr>My-X – (1) méretezés </vt:lpstr>
      <vt:lpstr>My-X – (2) adatfeltöltés</vt:lpstr>
      <vt:lpstr>My-X – (2) adatfeltöltés</vt:lpstr>
      <vt:lpstr>My-X – (3) futtatás</vt:lpstr>
      <vt:lpstr>My-X – (3) futtatás</vt:lpstr>
      <vt:lpstr>My-X – „Fast Feed”</vt:lpstr>
      <vt:lpstr>My-X – „Fast Feed” – modellválasztás </vt:lpstr>
      <vt:lpstr>My-X – „Fast Feed” – adatfeltöltés </vt:lpstr>
      <vt:lpstr>My-X – „Fast Feed” – eredmények </vt:lpstr>
      <vt:lpstr>Hitelességvizsgálat</vt:lpstr>
      <vt:lpstr>Hitelességvizsgálat – inverz rangosor</vt:lpstr>
      <vt:lpstr>Hitelesség vizsgálat – inverz futtatás</vt:lpstr>
      <vt:lpstr>Hitelességvizsgálat</vt:lpstr>
      <vt:lpstr>Forrás</vt:lpstr>
    </vt:vector>
  </TitlesOfParts>
  <Company>SZIE-GTK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Hasonlóságelemzés  COCO használatával</dc:title>
  <dc:creator>Pető István</dc:creator>
  <cp:lastModifiedBy>Pető István</cp:lastModifiedBy>
  <cp:revision>153</cp:revision>
  <dcterms:created xsi:type="dcterms:W3CDTF">2010-03-16T12:30:45Z</dcterms:created>
  <dcterms:modified xsi:type="dcterms:W3CDTF">2013-09-03T10:31:53Z</dcterms:modified>
</cp:coreProperties>
</file>