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932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66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13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25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42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99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69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67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93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6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926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34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40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6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717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5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2908-79E3-4A3A-9B45-30C8972B54F1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86BA43-B4C6-490E-9A47-3E181F193A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17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mulator.tp-link.com/TL-WR1043ND/Index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pberrypi.org/download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324A6A69-5906-4655-B501-5DE5EE4D9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344" b="5747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Parallelogram 72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7F150F5-0D6E-40C7-8069-8F3A992A0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400"/>
              <a:t>Egy Raspberry PI szerver elkészítése/beállítása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E03F1CD-9906-40B2-B6C9-02588776F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hu-HU" i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Bartók Patrik, KJE – BPROF-képzés</a:t>
            </a:r>
            <a:endParaRPr lang="hu-HU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14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Port </a:t>
            </a:r>
            <a:r>
              <a:rPr lang="hu-HU" dirty="0" err="1"/>
              <a:t>forward</a:t>
            </a:r>
            <a:endParaRPr lang="hu-HU" dirty="0"/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CMD: </a:t>
            </a:r>
            <a:r>
              <a:rPr lang="hu-HU" dirty="0" err="1">
                <a:solidFill>
                  <a:schemeClr val="tx1"/>
                </a:solidFill>
              </a:rPr>
              <a:t>ipconfig</a:t>
            </a:r>
            <a:r>
              <a:rPr lang="hu-HU" dirty="0">
                <a:solidFill>
                  <a:schemeClr val="tx1"/>
                </a:solidFill>
              </a:rPr>
              <a:t> – </a:t>
            </a:r>
            <a:r>
              <a:rPr lang="hu-HU" dirty="0" err="1">
                <a:solidFill>
                  <a:schemeClr val="tx1"/>
                </a:solidFill>
              </a:rPr>
              <a:t>Default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Gateway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Router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IP fixálása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Port </a:t>
            </a:r>
            <a:r>
              <a:rPr lang="hu-HU" dirty="0" err="1">
                <a:solidFill>
                  <a:schemeClr val="tx1"/>
                </a:solidFill>
              </a:rPr>
              <a:t>Forward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AC71688-DC10-4BE2-A6E8-91CF9AC24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478" y="3429000"/>
            <a:ext cx="49625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5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Emulátor programmal való csatlakozás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Putty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SSH: port 22, Telnet: port 23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Belső-külső IP cím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3926780-F8C4-4846-844E-A85A0C59F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263" y="2719387"/>
            <a:ext cx="1885950" cy="1419225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C124EE95-4427-463F-81C2-D1D8CABC43B5}"/>
              </a:ext>
            </a:extLst>
          </p:cNvPr>
          <p:cNvSpPr/>
          <p:nvPr/>
        </p:nvSpPr>
        <p:spPr>
          <a:xfrm>
            <a:off x="7382313" y="3429000"/>
            <a:ext cx="320814" cy="2470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931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Szoftverek telepítése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chemeClr val="tx1"/>
                </a:solidFill>
              </a:rPr>
              <a:t>Apache</a:t>
            </a:r>
            <a:r>
              <a:rPr lang="hu-HU" dirty="0">
                <a:solidFill>
                  <a:schemeClr val="tx1"/>
                </a:solidFill>
              </a:rPr>
              <a:t> – webkiszolgáló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sz="1400" i="1" dirty="0">
                <a:solidFill>
                  <a:schemeClr val="tx1"/>
                </a:solidFill>
              </a:rPr>
              <a:t>#sudo </a:t>
            </a:r>
            <a:r>
              <a:rPr lang="hu-HU" sz="1400" i="1" dirty="0" err="1">
                <a:solidFill>
                  <a:schemeClr val="tx1"/>
                </a:solidFill>
              </a:rPr>
              <a:t>apt</a:t>
            </a:r>
            <a:r>
              <a:rPr lang="hu-HU" sz="1400" i="1" dirty="0">
                <a:solidFill>
                  <a:schemeClr val="tx1"/>
                </a:solidFill>
              </a:rPr>
              <a:t> </a:t>
            </a:r>
            <a:r>
              <a:rPr lang="hu-HU" sz="1400" i="1" dirty="0" err="1">
                <a:solidFill>
                  <a:schemeClr val="tx1"/>
                </a:solidFill>
              </a:rPr>
              <a:t>install</a:t>
            </a:r>
            <a:r>
              <a:rPr lang="hu-HU" sz="1400" i="1" dirty="0">
                <a:solidFill>
                  <a:schemeClr val="tx1"/>
                </a:solidFill>
              </a:rPr>
              <a:t> apache2, #sudo </a:t>
            </a:r>
            <a:r>
              <a:rPr lang="hu-HU" sz="1400" i="1" dirty="0" err="1">
                <a:solidFill>
                  <a:schemeClr val="tx1"/>
                </a:solidFill>
              </a:rPr>
              <a:t>systemctl</a:t>
            </a:r>
            <a:r>
              <a:rPr lang="hu-HU" sz="1400" i="1" dirty="0">
                <a:solidFill>
                  <a:schemeClr val="tx1"/>
                </a:solidFill>
              </a:rPr>
              <a:t> start apache2, #sudo </a:t>
            </a:r>
            <a:r>
              <a:rPr lang="hu-HU" sz="1400" i="1" dirty="0" err="1">
                <a:solidFill>
                  <a:schemeClr val="tx1"/>
                </a:solidFill>
              </a:rPr>
              <a:t>systemctl</a:t>
            </a:r>
            <a:r>
              <a:rPr lang="hu-HU" sz="1400" i="1" dirty="0">
                <a:solidFill>
                  <a:schemeClr val="tx1"/>
                </a:solidFill>
              </a:rPr>
              <a:t> </a:t>
            </a:r>
            <a:r>
              <a:rPr lang="hu-HU" sz="1400" i="1" dirty="0" err="1">
                <a:solidFill>
                  <a:schemeClr val="tx1"/>
                </a:solidFill>
              </a:rPr>
              <a:t>enable</a:t>
            </a:r>
            <a:r>
              <a:rPr lang="hu-HU" sz="1400" i="1" dirty="0">
                <a:solidFill>
                  <a:schemeClr val="tx1"/>
                </a:solidFill>
              </a:rPr>
              <a:t> apache2</a:t>
            </a:r>
          </a:p>
          <a:p>
            <a:endParaRPr lang="hu-HU" sz="1400" i="1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PHP – </a:t>
            </a:r>
            <a:r>
              <a:rPr lang="hu-HU" dirty="0" err="1">
                <a:solidFill>
                  <a:schemeClr val="tx1"/>
                </a:solidFill>
              </a:rPr>
              <a:t>Szkriptnyelv</a:t>
            </a:r>
            <a:br>
              <a:rPr lang="hu-HU" sz="1400" i="1" dirty="0">
                <a:solidFill>
                  <a:schemeClr val="tx1"/>
                </a:solidFill>
              </a:rPr>
            </a:br>
            <a:r>
              <a:rPr lang="hu-HU" sz="1400" i="1" dirty="0">
                <a:solidFill>
                  <a:schemeClr val="tx1"/>
                </a:solidFill>
              </a:rPr>
              <a:t>#sudo </a:t>
            </a:r>
            <a:r>
              <a:rPr lang="hu-HU" sz="1400" i="1" dirty="0" err="1">
                <a:solidFill>
                  <a:schemeClr val="tx1"/>
                </a:solidFill>
              </a:rPr>
              <a:t>apt</a:t>
            </a:r>
            <a:r>
              <a:rPr lang="hu-HU" sz="1400" i="1" dirty="0">
                <a:solidFill>
                  <a:schemeClr val="tx1"/>
                </a:solidFill>
              </a:rPr>
              <a:t> </a:t>
            </a:r>
            <a:r>
              <a:rPr lang="hu-HU" sz="1400" i="1" dirty="0" err="1">
                <a:solidFill>
                  <a:schemeClr val="tx1"/>
                </a:solidFill>
              </a:rPr>
              <a:t>install</a:t>
            </a:r>
            <a:r>
              <a:rPr lang="hu-HU" sz="1400" i="1" dirty="0">
                <a:solidFill>
                  <a:schemeClr val="tx1"/>
                </a:solidFill>
              </a:rPr>
              <a:t> php7.3 </a:t>
            </a:r>
          </a:p>
          <a:p>
            <a:endParaRPr lang="hu-HU" sz="1400" i="1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MariaDB</a:t>
            </a:r>
            <a:r>
              <a:rPr lang="hu-HU" dirty="0">
                <a:solidFill>
                  <a:schemeClr val="tx1"/>
                </a:solidFill>
              </a:rPr>
              <a:t> - Adatbázis</a:t>
            </a:r>
            <a:br>
              <a:rPr lang="hu-HU" sz="1400" i="1" dirty="0">
                <a:solidFill>
                  <a:schemeClr val="tx1"/>
                </a:solidFill>
              </a:rPr>
            </a:br>
            <a:r>
              <a:rPr lang="hu-H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#sudo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apt install</a:t>
            </a:r>
            <a:r>
              <a:rPr lang="hu-H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mariadb-server-10.0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u-HU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76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Fájlátvitel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tx1"/>
              </a:solidFill>
            </a:endParaRPr>
          </a:p>
          <a:p>
            <a:r>
              <a:rPr lang="hu-H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hu-H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sudo </a:t>
            </a:r>
            <a:r>
              <a:rPr lang="hu-HU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chmod</a:t>
            </a:r>
            <a:r>
              <a:rPr lang="hu-H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777 -R /var/</a:t>
            </a:r>
            <a:r>
              <a:rPr lang="hu-HU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www</a:t>
            </a:r>
            <a:endParaRPr lang="hu-HU" sz="2400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SFTP – Total </a:t>
            </a:r>
            <a:r>
              <a:rPr lang="hu-HU" dirty="0" err="1">
                <a:solidFill>
                  <a:schemeClr val="tx1"/>
                </a:solidFill>
              </a:rPr>
              <a:t>Commander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215091D9-F8F1-4BF7-8898-9E600303F8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9317"/>
            <a:ext cx="2818621" cy="3361658"/>
          </a:xfrm>
          <a:prstGeom prst="rect">
            <a:avLst/>
          </a:prstGeom>
        </p:spPr>
      </p:pic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7DE11D81-876A-46B3-A8FF-C0D355CCD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07334"/>
              </p:ext>
            </p:extLst>
          </p:nvPr>
        </p:nvGraphicFramePr>
        <p:xfrm>
          <a:off x="1823336" y="4563498"/>
          <a:ext cx="812800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3145">
                  <a:extLst>
                    <a:ext uri="{9D8B030D-6E8A-4147-A177-3AD203B41FA5}">
                      <a16:colId xmlns:a16="http://schemas.microsoft.com/office/drawing/2014/main" val="3773694351"/>
                    </a:ext>
                  </a:extLst>
                </a:gridCol>
                <a:gridCol w="868855">
                  <a:extLst>
                    <a:ext uri="{9D8B030D-6E8A-4147-A177-3AD203B41FA5}">
                      <a16:colId xmlns:a16="http://schemas.microsoft.com/office/drawing/2014/main" val="7682414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583360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165630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879729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0621096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861096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81456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0 – nincs</a:t>
                      </a:r>
                    </a:p>
                    <a:p>
                      <a:r>
                        <a:rPr lang="hu-HU" dirty="0"/>
                        <a:t>1 - 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Secure</a:t>
                      </a:r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/Biztonságos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TCP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UDP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Fileműveletek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Távoli irányítás, kezelés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Keletkezés (</a:t>
                      </a:r>
                      <a:r>
                        <a:rPr lang="hu-H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Sebesség(3-gyors, 2-kozepes, 1-lassú)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88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04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SFTP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0286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SCP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691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442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A szerveren lévő weboldal(</a:t>
            </a:r>
            <a:r>
              <a:rPr lang="hu-HU" dirty="0" err="1"/>
              <a:t>ak</a:t>
            </a:r>
            <a:r>
              <a:rPr lang="hu-HU" dirty="0"/>
              <a:t>) elérése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Port </a:t>
            </a:r>
            <a:r>
              <a:rPr lang="hu-HU" dirty="0" err="1">
                <a:solidFill>
                  <a:schemeClr val="tx1"/>
                </a:solidFill>
              </a:rPr>
              <a:t>forward</a:t>
            </a:r>
            <a:r>
              <a:rPr lang="hu-HU" dirty="0">
                <a:solidFill>
                  <a:schemeClr val="tx1"/>
                </a:solidFill>
              </a:rPr>
              <a:t> – 80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Lokális IP cím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DDNS – No-IP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Comexe</a:t>
            </a:r>
            <a:r>
              <a:rPr lang="hu-HU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Dyndns</a:t>
            </a:r>
            <a:r>
              <a:rPr lang="hu-HU" sz="1400" dirty="0">
                <a:solidFill>
                  <a:schemeClr val="tx1"/>
                </a:solidFill>
              </a:rPr>
              <a:t>)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2E168750-CABF-4106-B566-D5F489FCBD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36" y="1688649"/>
            <a:ext cx="4038600" cy="1743075"/>
          </a:xfrm>
          <a:prstGeom prst="rect">
            <a:avLst/>
          </a:prstGeom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BDD1F5B7-D48B-425F-B81E-DA3BB9B5B3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04" y="3867757"/>
            <a:ext cx="5972810" cy="217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52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967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6" y="2878866"/>
            <a:ext cx="3851123" cy="160509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Ha van bármi kérdésed, tedd fel bátran most!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br>
              <a:rPr lang="hu-HU" dirty="0"/>
            </a:br>
            <a:endParaRPr lang="hu-HU" dirty="0"/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7" y="1812755"/>
            <a:ext cx="3851122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i="1" dirty="0"/>
              <a:t>Köszönöm a figyelmet!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032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Bevezetés, feladatleírás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hu-HU">
              <a:solidFill>
                <a:srgbClr val="FFFFFF"/>
              </a:solidFill>
            </a:endParaRPr>
          </a:p>
          <a:p>
            <a:r>
              <a:rPr lang="hu-HU">
                <a:solidFill>
                  <a:srgbClr val="FFFFFF"/>
                </a:solidFill>
              </a:rPr>
              <a:t>Megoldandó probléma: Egy PLA felmérés adatainak biztonságos begyűjtése és feldolgozása</a:t>
            </a:r>
          </a:p>
          <a:p>
            <a:endParaRPr lang="hu-HU">
              <a:solidFill>
                <a:srgbClr val="FFFFFF"/>
              </a:solidFill>
            </a:endParaRPr>
          </a:p>
          <a:p>
            <a:r>
              <a:rPr lang="hu-HU">
                <a:solidFill>
                  <a:srgbClr val="FFFFFF"/>
                </a:solidFill>
              </a:rPr>
              <a:t>Megoldási ötlet: Saját webszerver, weboldal, adatbázis</a:t>
            </a:r>
          </a:p>
          <a:p>
            <a:endParaRPr lang="hu-HU">
              <a:solidFill>
                <a:srgbClr val="FFFFFF"/>
              </a:solidFill>
            </a:endParaRPr>
          </a:p>
          <a:p>
            <a:r>
              <a:rPr lang="hu-HU">
                <a:solidFill>
                  <a:srgbClr val="FFFFFF"/>
                </a:solidFill>
              </a:rPr>
              <a:t>Megvalósítás egy Raspberry PI eszközön</a:t>
            </a:r>
          </a:p>
          <a:p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97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PI előkészítése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PI felépítése és üzembe helyezése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Operációs rendszer kiválasztása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OS telepítése és üzembe helyezése</a:t>
            </a:r>
          </a:p>
        </p:txBody>
      </p:sp>
    </p:spTree>
    <p:extLst>
      <p:ext uri="{BB962C8B-B14F-4D97-AF65-F5344CB8AC3E}">
        <p14:creationId xmlns:p14="http://schemas.microsoft.com/office/powerpoint/2010/main" val="3698630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/>
              <a:t>PI felépítése és üzembe helyezése</a:t>
            </a:r>
            <a:endParaRPr lang="hu-HU" dirty="0"/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4db USB 2.0</a:t>
            </a:r>
          </a:p>
          <a:p>
            <a:r>
              <a:rPr lang="hu-HU" dirty="0">
                <a:solidFill>
                  <a:srgbClr val="FFFFFF"/>
                </a:solidFill>
              </a:rPr>
              <a:t>HDMI</a:t>
            </a:r>
          </a:p>
          <a:p>
            <a:r>
              <a:rPr lang="hu-HU" dirty="0">
                <a:solidFill>
                  <a:srgbClr val="FFFFFF"/>
                </a:solidFill>
              </a:rPr>
              <a:t>Jack</a:t>
            </a:r>
          </a:p>
          <a:p>
            <a:r>
              <a:rPr lang="hu-HU" dirty="0">
                <a:solidFill>
                  <a:srgbClr val="FFFFFF"/>
                </a:solidFill>
              </a:rPr>
              <a:t>Micro-US</a:t>
            </a:r>
          </a:p>
          <a:p>
            <a:r>
              <a:rPr lang="hu-HU" dirty="0">
                <a:solidFill>
                  <a:srgbClr val="FFFFFF"/>
                </a:solidFill>
              </a:rPr>
              <a:t>RJ-45</a:t>
            </a:r>
          </a:p>
          <a:p>
            <a:r>
              <a:rPr lang="hu-HU" dirty="0">
                <a:solidFill>
                  <a:srgbClr val="FFFFFF"/>
                </a:solidFill>
              </a:rPr>
              <a:t>SD </a:t>
            </a:r>
            <a:r>
              <a:rPr lang="hu-HU" dirty="0" err="1">
                <a:solidFill>
                  <a:srgbClr val="FFFFFF"/>
                </a:solidFill>
              </a:rPr>
              <a:t>slot</a:t>
            </a:r>
            <a:r>
              <a:rPr lang="hu-HU" dirty="0">
                <a:solidFill>
                  <a:srgbClr val="FFFFFF"/>
                </a:solidFill>
              </a:rPr>
              <a:t> (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256GB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hu-HU" dirty="0">
              <a:solidFill>
                <a:srgbClr val="FFFFFF"/>
              </a:solidFill>
            </a:endParaRPr>
          </a:p>
        </p:txBody>
      </p:sp>
      <p:pic>
        <p:nvPicPr>
          <p:cNvPr id="10" name="Kép 9" descr="A képen elektronika, áramkör látható&#10;&#10;Automatikusan generált leírás">
            <a:extLst>
              <a:ext uri="{FF2B5EF4-FFF2-40B4-BE49-F238E27FC236}">
                <a16:creationId xmlns:a16="http://schemas.microsoft.com/office/drawing/2014/main" id="{D8BEF329-EAEE-410B-954C-5050547E8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24" b="91310" l="5000" r="92907">
                        <a14:foregroundMark x1="10000" y1="47862" x2="5000" y2="51586"/>
                        <a14:foregroundMark x1="5000" y1="51586" x2="5349" y2="54759"/>
                        <a14:foregroundMark x1="27093" y1="89793" x2="28256" y2="91586"/>
                        <a14:foregroundMark x1="35349" y1="89655" x2="36860" y2="88828"/>
                        <a14:foregroundMark x1="36512" y1="88966" x2="41977" y2="85655"/>
                        <a14:foregroundMark x1="41977" y1="85655" x2="41977" y2="85655"/>
                        <a14:foregroundMark x1="24186" y1="73793" x2="24070" y2="73793"/>
                        <a14:foregroundMark x1="20581" y1="71862" x2="20581" y2="71862"/>
                        <a14:foregroundMark x1="18837" y1="68966" x2="18837" y2="68966"/>
                        <a14:foregroundMark x1="62209" y1="58897" x2="62209" y2="58897"/>
                        <a14:foregroundMark x1="70116" y1="60138" x2="70116" y2="60138"/>
                        <a14:foregroundMark x1="92907" y1="37655" x2="92907" y2="37655"/>
                        <a14:foregroundMark x1="81860" y1="25241" x2="81860" y2="25241"/>
                        <a14:foregroundMark x1="77093" y1="19034" x2="77093" y2="19034"/>
                        <a14:foregroundMark x1="70698" y1="14621" x2="70698" y2="14621"/>
                        <a14:foregroundMark x1="67209" y1="7724" x2="67209" y2="7724"/>
                        <a14:foregroundMark x1="76279" y1="16552" x2="76279" y2="16552"/>
                        <a14:foregroundMark x1="75698" y1="15310" x2="75698" y2="15310"/>
                        <a14:foregroundMark x1="74535" y1="14207" x2="74535" y2="14207"/>
                        <a14:foregroundMark x1="75000" y1="13931" x2="75000" y2="13931"/>
                        <a14:foregroundMark x1="75698" y1="14483" x2="75698" y2="14483"/>
                        <a14:foregroundMark x1="76163" y1="15034" x2="77674" y2="17379"/>
                        <a14:foregroundMark x1="10116" y1="44276" x2="10116" y2="44276"/>
                        <a14:foregroundMark x1="12442" y1="44000" x2="12442" y2="44000"/>
                        <a14:foregroundMark x1="14302" y1="43034" x2="14302" y2="43034"/>
                        <a14:foregroundMark x1="16279" y1="41103" x2="16279" y2="41103"/>
                        <a14:foregroundMark x1="18140" y1="39862" x2="18140" y2="39862"/>
                        <a14:foregroundMark x1="20465" y1="39586" x2="20465" y2="39586"/>
                        <a14:foregroundMark x1="22209" y1="37793" x2="22209" y2="37793"/>
                        <a14:foregroundMark x1="24186" y1="37103" x2="24186" y2="37103"/>
                        <a14:foregroundMark x1="26279" y1="35862" x2="26279" y2="35862"/>
                        <a14:foregroundMark x1="28023" y1="34759" x2="28023" y2="34759"/>
                        <a14:foregroundMark x1="28140" y1="36138" x2="28140" y2="36138"/>
                        <a14:foregroundMark x1="29884" y1="34759" x2="29884" y2="34759"/>
                        <a14:foregroundMark x1="31860" y1="33517" x2="31860" y2="33517"/>
                        <a14:foregroundMark x1="29884" y1="33655" x2="29884" y2="33655"/>
                        <a14:foregroundMark x1="31860" y1="32414" x2="31860" y2="32414"/>
                        <a14:foregroundMark x1="33721" y1="32000" x2="33721" y2="32000"/>
                        <a14:foregroundMark x1="35581" y1="30621" x2="35581" y2="30621"/>
                        <a14:foregroundMark x1="35814" y1="31586" x2="35814" y2="31586"/>
                        <a14:foregroundMark x1="37558" y1="30345" x2="37558" y2="30345"/>
                        <a14:foregroundMark x1="39535" y1="28552" x2="39535" y2="28552"/>
                        <a14:foregroundMark x1="41395" y1="28138" x2="41395" y2="28138"/>
                        <a14:foregroundMark x1="16512" y1="42897" x2="16628" y2="43310"/>
                        <a14:foregroundMark x1="16163" y1="41655" x2="16512" y2="42897"/>
                        <a14:foregroundMark x1="22435" y1="39448" x2="22558" y2="40276"/>
                        <a14:foregroundMark x1="22353" y1="38897" x2="22435" y2="39448"/>
                        <a14:foregroundMark x1="22209" y1="37931" x2="22353" y2="38897"/>
                        <a14:foregroundMark x1="48023" y1="25103" x2="48023" y2="25103"/>
                        <a14:foregroundMark x1="47093" y1="24000" x2="47093" y2="24000"/>
                        <a14:foregroundMark x1="45116" y1="25379" x2="45116" y2="25379"/>
                        <a14:foregroundMark x1="43488" y1="25793" x2="43488" y2="25793"/>
                        <a14:foregroundMark x1="40581" y1="28276" x2="40581" y2="28276"/>
                        <a14:foregroundMark x1="38837" y1="30621" x2="38837" y2="30621"/>
                        <a14:foregroundMark x1="33372" y1="33517" x2="33372" y2="33517"/>
                        <a14:foregroundMark x1="30698" y1="35448" x2="30698" y2="35448"/>
                        <a14:foregroundMark x1="26977" y1="37241" x2="26977" y2="37241"/>
                        <a14:foregroundMark x1="25581" y1="38759" x2="25581" y2="38759"/>
                        <a14:foregroundMark x1="23372" y1="39172" x2="23372" y2="39172"/>
                        <a14:foregroundMark x1="25465" y1="38207" x2="25465" y2="38207"/>
                        <a14:foregroundMark x1="26047" y1="35172" x2="26047" y2="35172"/>
                        <a14:foregroundMark x1="23953" y1="36138" x2="23953" y2="36138"/>
                        <a14:foregroundMark x1="31163" y1="34621" x2="31163" y2="34621"/>
                        <a14:foregroundMark x1="31628" y1="31862" x2="31628" y2="31862"/>
                        <a14:foregroundMark x1="33721" y1="31586" x2="33721" y2="31586"/>
                        <a14:foregroundMark x1="35465" y1="29793" x2="35465" y2="29793"/>
                        <a14:foregroundMark x1="37442" y1="29517" x2="37442" y2="29517"/>
                        <a14:foregroundMark x1="41163" y1="27448" x2="41163" y2="27448"/>
                        <a14:foregroundMark x1="39186" y1="27862" x2="39186" y2="27862"/>
                        <a14:foregroundMark x1="46860" y1="23862" x2="46860" y2="23862"/>
                        <a14:foregroundMark x1="27907" y1="34069" x2="27907" y2="33655"/>
                        <a14:foregroundMark x1="29186" y1="35862" x2="29186" y2="35862"/>
                        <a14:foregroundMark x1="10349" y1="45931" x2="10349" y2="45931"/>
                        <a14:foregroundMark x1="26163" y1="37103" x2="26163" y2="37103"/>
                        <a14:foregroundMark x1="33953" y1="32828" x2="33953" y2="32828"/>
                        <a14:foregroundMark x1="24186" y1="38069" x2="24186" y2="38069"/>
                        <a14:foregroundMark x1="19302" y1="41655" x2="19302" y2="41655"/>
                        <a14:foregroundMark x1="35000" y1="32690" x2="35000" y2="32690"/>
                        <a14:foregroundMark x1="21395" y1="40276" x2="21395" y2="40276"/>
                        <a14:foregroundMark x1="20349" y1="40414" x2="20349" y2="40414"/>
                        <a14:foregroundMark x1="20233" y1="38759" x2="20233" y2="38759"/>
                        <a14:foregroundMark x1="18256" y1="41241" x2="18256" y2="41241"/>
                        <a14:foregroundMark x1="37674" y1="31310" x2="37674" y2="31310"/>
                        <a14:foregroundMark x1="39419" y1="28000" x2="39419" y2="28000"/>
                        <a14:foregroundMark x1="43140" y1="27862" x2="43140" y2="27862"/>
                        <a14:foregroundMark x1="43140" y1="26759" x2="43140" y2="26759"/>
                        <a14:foregroundMark x1="43140" y1="26069" x2="43140" y2="26069"/>
                        <a14:foregroundMark x1="41279" y1="26621" x2="41279" y2="26621"/>
                        <a14:foregroundMark x1="45116" y1="26897" x2="45116" y2="26897"/>
                        <a14:foregroundMark x1="46512" y1="26483" x2="46512" y2="26483"/>
                        <a14:foregroundMark x1="46744" y1="24966" x2="46744" y2="24966"/>
                        <a14:foregroundMark x1="46860" y1="23586" x2="46860" y2="23586"/>
                        <a14:foregroundMark x1="45000" y1="24414" x2="45000" y2="24414"/>
                        <a14:backgroundMark x1="7674" y1="53379" x2="7674" y2="53379"/>
                        <a14:backgroundMark x1="30698" y1="89241" x2="30698" y2="89241"/>
                        <a14:backgroundMark x1="76279" y1="60000" x2="76279" y2="60000"/>
                        <a14:backgroundMark x1="50930" y1="28138" x2="50930" y2="28138"/>
                        <a14:backgroundMark x1="12907" y1="45103" x2="12907" y2="45103"/>
                        <a14:backgroundMark x1="16977" y1="42897" x2="16977" y2="42897"/>
                        <a14:backgroundMark x1="29419" y1="34897" x2="29419" y2="34897"/>
                        <a14:backgroundMark x1="31279" y1="33931" x2="31279" y2="33931"/>
                        <a14:backgroundMark x1="33372" y1="32690" x2="33372" y2="32690"/>
                        <a14:backgroundMark x1="32442" y1="34069" x2="32442" y2="34069"/>
                        <a14:backgroundMark x1="22791" y1="39448" x2="22791" y2="39448"/>
                        <a14:backgroundMark x1="10698" y1="45931" x2="10698" y2="45931"/>
                        <a14:backgroundMark x1="16860" y1="43448" x2="16860" y2="43448"/>
                        <a14:backgroundMark x1="16977" y1="42759" x2="16977" y2="42759"/>
                        <a14:backgroundMark x1="16860" y1="42759" x2="16860" y2="42759"/>
                        <a14:backgroundMark x1="26744" y1="36276" x2="26744" y2="36276"/>
                        <a14:backgroundMark x1="26860" y1="37379" x2="26860" y2="37379"/>
                        <a14:backgroundMark x1="28605" y1="36552" x2="28605" y2="36552"/>
                        <a14:backgroundMark x1="34535" y1="31172" x2="34535" y2="31172"/>
                        <a14:backgroundMark x1="34419" y1="32828" x2="34419" y2="32828"/>
                        <a14:backgroundMark x1="33488" y1="33379" x2="33488" y2="33379"/>
                        <a14:backgroundMark x1="30581" y1="35724" x2="30581" y2="35724"/>
                        <a14:backgroundMark x1="30581" y1="35310" x2="30581" y2="35310"/>
                        <a14:backgroundMark x1="33605" y1="33793" x2="33605" y2="33793"/>
                        <a14:backgroundMark x1="23605" y1="38069" x2="23605" y2="38069"/>
                        <a14:backgroundMark x1="35349" y1="32414" x2="35349" y2="32414"/>
                        <a14:backgroundMark x1="21860" y1="38897" x2="21860" y2="38897"/>
                        <a14:backgroundMark x1="20698" y1="40414" x2="20698" y2="40414"/>
                        <a14:backgroundMark x1="18721" y1="40276" x2="18721" y2="40276"/>
                        <a14:backgroundMark x1="19884" y1="41379" x2="19884" y2="41379"/>
                        <a14:backgroundMark x1="36744" y1="30621" x2="36744" y2="30621"/>
                        <a14:backgroundMark x1="37326" y1="31172" x2="37326" y2="31172"/>
                        <a14:backgroundMark x1="38372" y1="28690" x2="38372" y2="28690"/>
                        <a14:backgroundMark x1="38488" y1="29379" x2="38488" y2="29379"/>
                        <a14:backgroundMark x1="38140" y1="31034" x2="38140" y2="31034"/>
                        <a14:backgroundMark x1="40233" y1="28828" x2="40233" y2="28828"/>
                        <a14:backgroundMark x1="40930" y1="28138" x2="40930" y2="28138"/>
                        <a14:backgroundMark x1="40581" y1="28552" x2="40581" y2="28552"/>
                        <a14:backgroundMark x1="39302" y1="27724" x2="39302" y2="27724"/>
                        <a14:backgroundMark x1="40349" y1="28276" x2="40349" y2="28276"/>
                        <a14:backgroundMark x1="39070" y1="28138" x2="39070" y2="28138"/>
                        <a14:backgroundMark x1="39070" y1="27724" x2="39070" y2="27724"/>
                        <a14:backgroundMark x1="38953" y1="27724" x2="38953" y2="27724"/>
                        <a14:backgroundMark x1="39186" y1="27862" x2="39186" y2="27862"/>
                        <a14:backgroundMark x1="39186" y1="28000" x2="39186" y2="28000"/>
                        <a14:backgroundMark x1="39070" y1="28000" x2="39070" y2="28000"/>
                        <a14:backgroundMark x1="40581" y1="28276" x2="40581" y2="28276"/>
                        <a14:backgroundMark x1="40698" y1="28276" x2="40698" y2="28276"/>
                        <a14:backgroundMark x1="43953" y1="26207" x2="43953" y2="26207"/>
                        <a14:backgroundMark x1="47558" y1="25379" x2="47558" y2="25379"/>
                        <a14:backgroundMark x1="41977" y1="28828" x2="41977" y2="28828"/>
                        <a14:backgroundMark x1="41860" y1="27172" x2="41860" y2="27172"/>
                        <a14:backgroundMark x1="45698" y1="27034" x2="45698" y2="27034"/>
                        <a14:backgroundMark x1="45698" y1="25655" x2="45698" y2="25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90" y="1387475"/>
            <a:ext cx="5766063" cy="48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11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Operációs rendszer kiválasztása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hu-HU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Windows </a:t>
            </a:r>
            <a:r>
              <a:rPr lang="hu-HU" sz="2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Vs</a:t>
            </a:r>
            <a:r>
              <a:rPr lang="hu-HU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Linux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Költségek</a:t>
            </a:r>
          </a:p>
          <a:p>
            <a:r>
              <a:rPr lang="hu-HU" dirty="0">
                <a:solidFill>
                  <a:srgbClr val="FFFFFF"/>
                </a:solidFill>
              </a:rPr>
              <a:t>Személyre szabhatóság</a:t>
            </a:r>
          </a:p>
          <a:p>
            <a:r>
              <a:rPr lang="hu-HU" dirty="0">
                <a:solidFill>
                  <a:srgbClr val="FFFFFF"/>
                </a:solidFill>
              </a:rPr>
              <a:t>Kezelhetőség</a:t>
            </a:r>
          </a:p>
          <a:p>
            <a:r>
              <a:rPr lang="hu-HU" dirty="0">
                <a:solidFill>
                  <a:srgbClr val="FFFFFF"/>
                </a:solidFill>
              </a:rPr>
              <a:t>Támogatás</a:t>
            </a:r>
          </a:p>
          <a:p>
            <a:r>
              <a:rPr lang="hu-HU" dirty="0">
                <a:solidFill>
                  <a:srgbClr val="FFFFFF"/>
                </a:solidFill>
              </a:rPr>
              <a:t>(Windows </a:t>
            </a:r>
            <a:r>
              <a:rPr lang="hu-HU" dirty="0" err="1">
                <a:solidFill>
                  <a:srgbClr val="FFFFFF"/>
                </a:solidFill>
              </a:rPr>
              <a:t>IoT</a:t>
            </a:r>
            <a:r>
              <a:rPr lang="hu-HU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4098" name="Picture 2" descr="Differences between Windows and Linux">
            <a:extLst>
              <a:ext uri="{FF2B5EF4-FFF2-40B4-BE49-F238E27FC236}">
                <a16:creationId xmlns:a16="http://schemas.microsoft.com/office/drawing/2014/main" id="{6322A18C-148C-4864-8CCD-A66950F6D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000" r="93400">
                        <a14:foregroundMark x1="10200" y1="39600" x2="10200" y2="39600"/>
                        <a14:foregroundMark x1="6000" y1="36400" x2="6000" y2="36400"/>
                        <a14:foregroundMark x1="25000" y1="35600" x2="25000" y2="35600"/>
                        <a14:foregroundMark x1="8600" y1="65600" x2="8600" y2="65600"/>
                        <a14:foregroundMark x1="55200" y1="48400" x2="55200" y2="48400"/>
                        <a14:foregroundMark x1="51200" y1="51200" x2="51200" y2="51200"/>
                        <a14:foregroundMark x1="44600" y1="50800" x2="44600" y2="50800"/>
                        <a14:foregroundMark x1="64000" y1="50800" x2="64000" y2="50800"/>
                        <a14:foregroundMark x1="77800" y1="68400" x2="77800" y2="68400"/>
                        <a14:foregroundMark x1="77800" y1="65200" x2="77800" y2="65200"/>
                        <a14:foregroundMark x1="76200" y1="64800" x2="76200" y2="64800"/>
                        <a14:foregroundMark x1="90600" y1="68400" x2="90600" y2="68400"/>
                        <a14:foregroundMark x1="93400" y1="67600" x2="93400" y2="67600"/>
                        <a14:foregroundMark x1="23600" y1="59200" x2="23600" y2="59200"/>
                        <a14:foregroundMark x1="70611" y1="51150" x2="70702" y2="51156"/>
                        <a14:backgroundMark x1="44800" y1="51600" x2="44800" y2="51600"/>
                        <a14:backgroundMark x1="64400" y1="51600" x2="64400" y2="51600"/>
                        <a14:backgroundMark x1="64000" y1="51600" x2="64000" y2="51600"/>
                        <a14:backgroundMark x1="54400" y1="44400" x2="54400" y2="44400"/>
                        <a14:backgroundMark x1="71800" y1="52000" x2="71200" y2="52400"/>
                        <a14:backgroundMark x1="71000" y1="52400" x2="65200" y2="52000"/>
                        <a14:backgroundMark x1="70800" y1="52400" x2="70800" y2="52800"/>
                        <a14:backgroundMark x1="70800" y1="52000" x2="70800" y2="52000"/>
                        <a14:backgroundMark x1="71000" y1="51600" x2="71000" y2="51600"/>
                        <a14:backgroundMark x1="70600" y1="51600" x2="70600" y2="51600"/>
                        <a14:backgroundMark x1="70800" y1="51200" x2="70800" y2="51200"/>
                        <a14:backgroundMark x1="70600" y1="51200" x2="70600" y2="51200"/>
                        <a14:backgroundMark x1="72200" y1="56800" x2="72000" y2="52400"/>
                        <a14:backgroundMark x1="70600" y1="53200" x2="72000" y2="5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36" y="3087356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85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OS telepítése és üzembe helyezése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u-HU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u-HU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Raspberry</a:t>
            </a:r>
            <a:r>
              <a:rPr lang="hu-HU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PI OS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Imager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Perifériák</a:t>
            </a:r>
          </a:p>
        </p:txBody>
      </p:sp>
    </p:spTree>
    <p:extLst>
      <p:ext uri="{BB962C8B-B14F-4D97-AF65-F5344CB8AC3E}">
        <p14:creationId xmlns:p14="http://schemas.microsoft.com/office/powerpoint/2010/main" val="22390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Kezdő, alap beállítások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Alapbeállítások a Grafikus felületen: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nyelv, billentyűkiosztás, jelszó, internet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Sudo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raspi-config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-CLI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-Jelszó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-nyelv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-internet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>-SSH</a:t>
            </a:r>
          </a:p>
          <a:p>
            <a:r>
              <a:rPr lang="hu-HU" dirty="0" err="1">
                <a:solidFill>
                  <a:schemeClr val="tx1"/>
                </a:solidFill>
              </a:rPr>
              <a:t>Sudo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apt-get</a:t>
            </a:r>
            <a:r>
              <a:rPr lang="hu-HU" dirty="0">
                <a:solidFill>
                  <a:schemeClr val="tx1"/>
                </a:solidFill>
              </a:rPr>
              <a:t> update</a:t>
            </a:r>
            <a:br>
              <a:rPr lang="hu-HU" dirty="0">
                <a:solidFill>
                  <a:schemeClr val="tx1"/>
                </a:solidFill>
              </a:rPr>
            </a:br>
            <a:r>
              <a:rPr lang="hu-HU" dirty="0" err="1">
                <a:solidFill>
                  <a:schemeClr val="tx1"/>
                </a:solidFill>
              </a:rPr>
              <a:t>Sudo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apt-get</a:t>
            </a:r>
            <a:r>
              <a:rPr lang="hu-HU" dirty="0">
                <a:solidFill>
                  <a:schemeClr val="tx1"/>
                </a:solidFill>
              </a:rPr>
              <a:t> upgrade</a:t>
            </a:r>
          </a:p>
        </p:txBody>
      </p:sp>
      <p:pic>
        <p:nvPicPr>
          <p:cNvPr id="7" name="Picture 3" descr="Raspbian update: first-boot setup wizard and more - Raspberry Pi">
            <a:extLst>
              <a:ext uri="{FF2B5EF4-FFF2-40B4-BE49-F238E27FC236}">
                <a16:creationId xmlns:a16="http://schemas.microsoft.com/office/drawing/2014/main" id="{75622EF9-E8F6-4B94-B930-50B3192B58C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0665"/>
            <a:ext cx="3314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C2772BA-507E-46B0-AFCB-8A68E9EEAA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15" y="4343703"/>
            <a:ext cx="2547620" cy="13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78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Távoli elérés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Telnet </a:t>
            </a:r>
            <a:r>
              <a:rPr lang="hu-HU" dirty="0" err="1">
                <a:solidFill>
                  <a:schemeClr val="tx1"/>
                </a:solidFill>
              </a:rPr>
              <a:t>Vs</a:t>
            </a:r>
            <a:r>
              <a:rPr lang="hu-HU" dirty="0">
                <a:solidFill>
                  <a:schemeClr val="tx1"/>
                </a:solidFill>
              </a:rPr>
              <a:t> SSH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Port </a:t>
            </a:r>
            <a:r>
              <a:rPr lang="hu-HU" dirty="0" err="1">
                <a:solidFill>
                  <a:schemeClr val="tx1"/>
                </a:solidFill>
              </a:rPr>
              <a:t>Forward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Console</a:t>
            </a:r>
            <a:r>
              <a:rPr lang="hu-HU" dirty="0">
                <a:solidFill>
                  <a:schemeClr val="tx1"/>
                </a:solidFill>
              </a:rPr>
              <a:t> emulátor program</a:t>
            </a:r>
          </a:p>
        </p:txBody>
      </p:sp>
    </p:spTree>
    <p:extLst>
      <p:ext uri="{BB962C8B-B14F-4D97-AF65-F5344CB8AC3E}">
        <p14:creationId xmlns:p14="http://schemas.microsoft.com/office/powerpoint/2010/main" val="2684987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spberry Pi Logo, HD Computer, 4k Wallpapers, Images, Backgrounds, Photos  and Pictures">
            <a:extLst>
              <a:ext uri="{FF2B5EF4-FFF2-40B4-BE49-F238E27FC236}">
                <a16:creationId xmlns:a16="http://schemas.microsoft.com/office/drawing/2014/main" id="{784A1625-4DF2-494D-BAE8-A749D3A0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Cím 1">
            <a:extLst>
              <a:ext uri="{FF2B5EF4-FFF2-40B4-BE49-F238E27FC236}">
                <a16:creationId xmlns:a16="http://schemas.microsoft.com/office/drawing/2014/main" id="{860D3771-167B-4569-BFFC-BFB0C3B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hu-HU" dirty="0"/>
              <a:t>Telnet </a:t>
            </a:r>
            <a:r>
              <a:rPr lang="hu-HU" dirty="0" err="1"/>
              <a:t>Vs</a:t>
            </a:r>
            <a:r>
              <a:rPr lang="hu-HU" dirty="0"/>
              <a:t> SSH</a:t>
            </a:r>
          </a:p>
        </p:txBody>
      </p:sp>
      <p:sp>
        <p:nvSpPr>
          <p:cNvPr id="2060" name="Tartalom helye 2">
            <a:extLst>
              <a:ext uri="{FF2B5EF4-FFF2-40B4-BE49-F238E27FC236}">
                <a16:creationId xmlns:a16="http://schemas.microsoft.com/office/drawing/2014/main" id="{3BBB1117-C37C-4B2B-8964-579C8EA24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1969-1995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Biztonság – </a:t>
            </a:r>
            <a:r>
              <a:rPr lang="hu-HU" dirty="0" err="1">
                <a:solidFill>
                  <a:srgbClr val="FF0000"/>
                </a:solidFill>
              </a:rPr>
              <a:t>S</a:t>
            </a:r>
            <a:r>
              <a:rPr lang="hu-HU" dirty="0" err="1">
                <a:solidFill>
                  <a:schemeClr val="tx1"/>
                </a:solidFill>
              </a:rPr>
              <a:t>ecure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Sh</a:t>
            </a:r>
            <a:r>
              <a:rPr lang="hu-HU" dirty="0">
                <a:solidFill>
                  <a:schemeClr val="tx1"/>
                </a:solidFill>
              </a:rPr>
              <a:t>ell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Sudo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raspi-config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18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338</Words>
  <Application>Microsoft Office PowerPoint</Application>
  <PresentationFormat>Szélesvásznú</PresentationFormat>
  <Paragraphs>125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Dimenzió</vt:lpstr>
      <vt:lpstr>Egy Raspberry PI szerver elkészítése/beállítása</vt:lpstr>
      <vt:lpstr>Bevezetés, feladatleírás</vt:lpstr>
      <vt:lpstr>PI előkészítése</vt:lpstr>
      <vt:lpstr>PI felépítése és üzembe helyezése</vt:lpstr>
      <vt:lpstr>Operációs rendszer kiválasztása</vt:lpstr>
      <vt:lpstr>OS telepítése és üzembe helyezése</vt:lpstr>
      <vt:lpstr>Kezdő, alap beállítások</vt:lpstr>
      <vt:lpstr>Távoli elérés</vt:lpstr>
      <vt:lpstr>Telnet Vs SSH</vt:lpstr>
      <vt:lpstr>Port forward</vt:lpstr>
      <vt:lpstr>Emulátor programmal való csatlakozás</vt:lpstr>
      <vt:lpstr>Szoftverek telepítése</vt:lpstr>
      <vt:lpstr>Fájlátvitel</vt:lpstr>
      <vt:lpstr>A szerveren lévő weboldal(ak) elérése</vt:lpstr>
      <vt:lpstr>Ha van bármi kérdésed, tedd fel bátran most!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 Raspberry PI szerver elkészítése/beállítása</dc:title>
  <dc:creator>Dragon Big</dc:creator>
  <cp:lastModifiedBy>Dragon Big</cp:lastModifiedBy>
  <cp:revision>1</cp:revision>
  <dcterms:created xsi:type="dcterms:W3CDTF">2020-10-09T08:58:31Z</dcterms:created>
  <dcterms:modified xsi:type="dcterms:W3CDTF">2020-10-09T09:01:05Z</dcterms:modified>
</cp:coreProperties>
</file>