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4" r:id="rId4"/>
    <p:sldId id="263" r:id="rId5"/>
    <p:sldId id="269" r:id="rId6"/>
    <p:sldId id="265" r:id="rId7"/>
    <p:sldId id="258" r:id="rId8"/>
    <p:sldId id="259" r:id="rId9"/>
    <p:sldId id="266" r:id="rId10"/>
    <p:sldId id="260" r:id="rId11"/>
    <p:sldId id="267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agon Big" initials="DB" lastIdx="1" clrIdx="0">
    <p:extLst>
      <p:ext uri="{19B8F6BF-5375-455C-9EA6-DF929625EA0E}">
        <p15:presenceInfo xmlns:p15="http://schemas.microsoft.com/office/powerpoint/2012/main" userId="c278c02af46cc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8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iau.my-x.hu/myx-free/coco/index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82FC22-C8BD-477B-B1DB-352FA662E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377" y="1347980"/>
            <a:ext cx="10939245" cy="2036978"/>
          </a:xfrm>
        </p:spPr>
        <p:txBody>
          <a:bodyPr/>
          <a:lstStyle/>
          <a:p>
            <a:pPr algn="ctr"/>
            <a:r>
              <a:rPr lang="hu-HU" sz="4000" dirty="0"/>
              <a:t>Két eszköz közti adatátviteli lehetőségek értékelése a biztonság szempontjából induktív szakértői rendszerrel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321B15A-C26E-4F38-933B-89089F102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7577" y="4097872"/>
            <a:ext cx="8825658" cy="1368106"/>
          </a:xfrm>
        </p:spPr>
        <p:txBody>
          <a:bodyPr/>
          <a:lstStyle/>
          <a:p>
            <a:pPr algn="ctr"/>
            <a:r>
              <a:rPr lang="hu-HU" cap="none" dirty="0"/>
              <a:t>Bartók Patrik Róbert</a:t>
            </a:r>
          </a:p>
          <a:p>
            <a:pPr algn="ctr"/>
            <a:r>
              <a:rPr lang="hu-HU" cap="none" dirty="0"/>
              <a:t>2020.11.</a:t>
            </a:r>
            <a:r>
              <a:rPr lang="hu-HU" cap="none" dirty="0">
                <a:highlight>
                  <a:srgbClr val="FFFF00"/>
                </a:highlight>
              </a:rPr>
              <a:t>27</a:t>
            </a:r>
            <a:r>
              <a:rPr lang="hu-HU" cap="none" dirty="0"/>
              <a:t>. – Kodolányi János Egyetem</a:t>
            </a:r>
          </a:p>
          <a:p>
            <a:pPr algn="ctr"/>
            <a:r>
              <a:rPr lang="hu-HU" cap="none" dirty="0"/>
              <a:t>BPROF – üzemmérnök-informatikus – 1. évfolyam</a:t>
            </a:r>
          </a:p>
        </p:txBody>
      </p:sp>
    </p:spTree>
    <p:extLst>
      <p:ext uri="{BB962C8B-B14F-4D97-AF65-F5344CB8AC3E}">
        <p14:creationId xmlns:p14="http://schemas.microsoft.com/office/powerpoint/2010/main" val="1887542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E14C13-C6E6-497C-9934-5577FDA5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42787"/>
            <a:ext cx="9404723" cy="1143756"/>
          </a:xfrm>
        </p:spPr>
        <p:txBody>
          <a:bodyPr/>
          <a:lstStyle/>
          <a:p>
            <a:r>
              <a:rPr lang="hu-HU" dirty="0"/>
              <a:t>Riport3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0D4385-43C5-4751-A85D-574355D48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75975"/>
            <a:ext cx="8946541" cy="4195481"/>
          </a:xfrm>
        </p:spPr>
        <p:txBody>
          <a:bodyPr/>
          <a:lstStyle/>
          <a:p>
            <a:r>
              <a:rPr lang="hu-HU" dirty="0"/>
              <a:t>Naiv becslés</a:t>
            </a:r>
          </a:p>
          <a:p>
            <a:r>
              <a:rPr lang="hu-HU" dirty="0"/>
              <a:t>Az Inverz ad biztosabb eredményt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316B2D5-6BA3-4B43-86FA-E02979D31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118"/>
            <a:ext cx="12192000" cy="494188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D375CE0-03B3-4D79-A2B0-AB70002CA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4553"/>
            <a:ext cx="12192000" cy="2217471"/>
          </a:xfrm>
          <a:prstGeom prst="rect">
            <a:avLst/>
          </a:prstGeom>
        </p:spPr>
      </p:pic>
      <p:sp>
        <p:nvSpPr>
          <p:cNvPr id="6" name="Ellipszis 5">
            <a:extLst>
              <a:ext uri="{FF2B5EF4-FFF2-40B4-BE49-F238E27FC236}">
                <a16:creationId xmlns:a16="http://schemas.microsoft.com/office/drawing/2014/main" id="{6D7E284C-D807-4DC2-B5FF-7565E4DDB92F}"/>
              </a:ext>
            </a:extLst>
          </p:cNvPr>
          <p:cNvSpPr/>
          <p:nvPr/>
        </p:nvSpPr>
        <p:spPr>
          <a:xfrm>
            <a:off x="11153165" y="4563208"/>
            <a:ext cx="690073" cy="263769"/>
          </a:xfrm>
          <a:prstGeom prst="ellipse">
            <a:avLst/>
          </a:prstGeom>
          <a:solidFill>
            <a:srgbClr val="FFFF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372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E3C3ED-D31C-451B-966E-D3ED5AE2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159329"/>
          </a:xfrm>
        </p:spPr>
        <p:txBody>
          <a:bodyPr/>
          <a:lstStyle/>
          <a:p>
            <a:r>
              <a:rPr lang="hu-HU" dirty="0"/>
              <a:t>Összefoglalás, jövőkép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DE2E6D5-D15D-4FA8-BABC-1A8F431F3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/>
              <a:t>Manuális szakértői rendszer készítése EGO-keretrendszerben magyarul és angolul</a:t>
            </a:r>
          </a:p>
          <a:p>
            <a:r>
              <a:rPr lang="hu-HU" dirty="0"/>
              <a:t>Az 1. riport alapján szakcikk írása (folyamatban) - munkacím: </a:t>
            </a:r>
            <a:r>
              <a:rPr lang="en-GB" dirty="0" err="1"/>
              <a:t>Értékek</a:t>
            </a:r>
            <a:r>
              <a:rPr lang="en-GB" dirty="0"/>
              <a:t> </a:t>
            </a:r>
            <a:r>
              <a:rPr lang="en-GB" dirty="0" err="1"/>
              <a:t>matematikája</a:t>
            </a:r>
            <a:r>
              <a:rPr lang="hu-HU" dirty="0"/>
              <a:t> </a:t>
            </a:r>
            <a:r>
              <a:rPr lang="en-GB" dirty="0"/>
              <a:t>(Mathematics of values)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1155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B020AB-834C-49C8-BE13-2729295EF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2721106"/>
            <a:ext cx="9404723" cy="1415787"/>
          </a:xfrm>
        </p:spPr>
        <p:txBody>
          <a:bodyPr/>
          <a:lstStyle/>
          <a:p>
            <a:pPr algn="ctr"/>
            <a:r>
              <a:rPr lang="hu-HU" dirty="0"/>
              <a:t>Köszönöm a</a:t>
            </a:r>
            <a:br>
              <a:rPr lang="hu-HU" dirty="0"/>
            </a:br>
            <a:r>
              <a:rPr lang="hu-HU" dirty="0"/>
              <a:t>figyelmet!</a:t>
            </a:r>
          </a:p>
        </p:txBody>
      </p:sp>
    </p:spTree>
    <p:extLst>
      <p:ext uri="{BB962C8B-B14F-4D97-AF65-F5344CB8AC3E}">
        <p14:creationId xmlns:p14="http://schemas.microsoft.com/office/powerpoint/2010/main" val="1433378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09088F-1BF4-45B1-AA83-2EC82DD67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"/>
            <a:ext cx="9404723" cy="1149292"/>
          </a:xfrm>
        </p:spPr>
        <p:txBody>
          <a:bodyPr/>
          <a:lstStyle/>
          <a:p>
            <a:r>
              <a:rPr lang="hu-HU" dirty="0"/>
              <a:t>Tartalom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E0F612-650C-4DC4-A8BD-943803852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Bevezetés</a:t>
            </a:r>
          </a:p>
          <a:p>
            <a:r>
              <a:rPr lang="hu-HU" dirty="0"/>
              <a:t>Adattábla </a:t>
            </a:r>
            <a:r>
              <a:rPr lang="hu-HU" sz="1600" i="1" dirty="0"/>
              <a:t>(sorszámok)</a:t>
            </a:r>
          </a:p>
          <a:p>
            <a:r>
              <a:rPr lang="hu-HU" dirty="0"/>
              <a:t>Adattáblák összevetése </a:t>
            </a:r>
            <a:r>
              <a:rPr lang="hu-HU" sz="1600" i="1" dirty="0"/>
              <a:t>(nyers adatok </a:t>
            </a:r>
            <a:r>
              <a:rPr lang="hu-HU" sz="1600" i="1" dirty="0" err="1"/>
              <a:t>vs</a:t>
            </a:r>
            <a:r>
              <a:rPr lang="hu-HU" sz="1600" i="1" dirty="0"/>
              <a:t> sorszámok)</a:t>
            </a:r>
          </a:p>
          <a:p>
            <a:r>
              <a:rPr lang="hu-HU" dirty="0"/>
              <a:t>Kombinatorikai tér</a:t>
            </a:r>
          </a:p>
          <a:p>
            <a:r>
              <a:rPr lang="hu-HU" dirty="0"/>
              <a:t>Adatok feldolgozása </a:t>
            </a:r>
            <a:r>
              <a:rPr lang="hu-HU" sz="1600" i="1" dirty="0"/>
              <a:t>(adatmátrix feldolgozása MI-</a:t>
            </a:r>
            <a:r>
              <a:rPr lang="hu-HU" sz="1600" i="1" dirty="0" err="1"/>
              <a:t>val</a:t>
            </a:r>
            <a:r>
              <a:rPr lang="hu-HU" sz="1600" i="1" dirty="0"/>
              <a:t>)</a:t>
            </a:r>
          </a:p>
          <a:p>
            <a:r>
              <a:rPr lang="hu-HU" dirty="0"/>
              <a:t>Riport1 </a:t>
            </a:r>
            <a:r>
              <a:rPr lang="hu-HU" sz="1600" i="1" dirty="0"/>
              <a:t>(objektum-</a:t>
            </a:r>
            <a:r>
              <a:rPr lang="hu-HU" sz="1600" i="1" dirty="0" err="1"/>
              <a:t>invaliditás</a:t>
            </a:r>
            <a:r>
              <a:rPr lang="hu-HU" sz="1600" i="1" dirty="0"/>
              <a:t> arányai dátum-irányonként)</a:t>
            </a:r>
          </a:p>
          <a:p>
            <a:r>
              <a:rPr lang="hu-HU" dirty="0"/>
              <a:t>Riport1-2 </a:t>
            </a:r>
            <a:r>
              <a:rPr lang="hu-HU" sz="1600" i="1" dirty="0"/>
              <a:t>(győztes-objektum elemzés a Riport1 alapján)</a:t>
            </a:r>
          </a:p>
          <a:p>
            <a:r>
              <a:rPr lang="hu-HU" dirty="0"/>
              <a:t>Riport3 </a:t>
            </a:r>
            <a:r>
              <a:rPr lang="hu-HU" sz="1600" i="1" dirty="0"/>
              <a:t>(modell és naiv egyezések aránya)</a:t>
            </a:r>
          </a:p>
          <a:p>
            <a:r>
              <a:rPr lang="hu-HU" dirty="0"/>
              <a:t>Összefoglalás, jövőkép</a:t>
            </a:r>
          </a:p>
        </p:txBody>
      </p:sp>
    </p:spTree>
    <p:extLst>
      <p:ext uri="{BB962C8B-B14F-4D97-AF65-F5344CB8AC3E}">
        <p14:creationId xmlns:p14="http://schemas.microsoft.com/office/powerpoint/2010/main" val="129752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798AB1-FCFC-4785-9392-D09A80BC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132514"/>
          </a:xfrm>
        </p:spPr>
        <p:txBody>
          <a:bodyPr/>
          <a:lstStyle/>
          <a:p>
            <a:r>
              <a:rPr lang="hu-HU" dirty="0"/>
              <a:t>Bevezetés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46272F-F51D-49AF-B917-2358E982A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/>
              <a:t>Két eszköz (pl.: 2 asztali és/vagy szerver-számítógép) közti adatátviteli lehetőségek (objektum)</a:t>
            </a:r>
          </a:p>
          <a:p>
            <a:r>
              <a:rPr lang="hu-HU" dirty="0"/>
              <a:t>Attribútumok – biztonsággal kapcsolatos jelenségek</a:t>
            </a:r>
          </a:p>
          <a:p>
            <a:r>
              <a:rPr lang="hu-HU" dirty="0"/>
              <a:t>(</a:t>
            </a:r>
            <a:r>
              <a:rPr lang="hu-HU" dirty="0">
                <a:solidFill>
                  <a:srgbClr val="FF0000"/>
                </a:solidFill>
                <a:highlight>
                  <a:srgbClr val="FFFF00"/>
                </a:highlight>
              </a:rPr>
              <a:t>Forrás: </a:t>
            </a:r>
            <a:r>
              <a:rPr lang="hu-HU" dirty="0"/>
              <a:t>Wikipédia, hivatalos weboldal)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4994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7F08BD-6591-4CDF-9536-E0F1FD7E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140903"/>
          </a:xfrm>
        </p:spPr>
        <p:txBody>
          <a:bodyPr/>
          <a:lstStyle/>
          <a:p>
            <a:r>
              <a:rPr lang="hu-HU" dirty="0"/>
              <a:t>Adattábla </a:t>
            </a:r>
            <a:r>
              <a:rPr lang="hu-HU" sz="2800" i="1" dirty="0"/>
              <a:t>(sorszámok)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EFE25D-61C4-4329-8E8E-5FA520B3A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591523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Objektumok - 2+10db</a:t>
            </a:r>
          </a:p>
          <a:p>
            <a:pPr marL="3657600" lvl="8" indent="0">
              <a:buNone/>
            </a:pPr>
            <a:endParaRPr lang="hu-HU" sz="2000" dirty="0"/>
          </a:p>
          <a:p>
            <a:pPr marL="3657600" lvl="8" indent="0">
              <a:buNone/>
            </a:pPr>
            <a:endParaRPr lang="hu-HU" sz="2000" dirty="0"/>
          </a:p>
          <a:p>
            <a:pPr marL="3657600" lvl="8" indent="0">
              <a:buNone/>
            </a:pPr>
            <a:r>
              <a:rPr lang="hu-HU" sz="2000" dirty="0"/>
              <a:t>Attribútumok – 15db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51B25D32-1D37-48C8-B235-F5A478F4D739}"/>
              </a:ext>
            </a:extLst>
          </p:cNvPr>
          <p:cNvSpPr txBox="1"/>
          <p:nvPr/>
        </p:nvSpPr>
        <p:spPr>
          <a:xfrm>
            <a:off x="87828" y="6038924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Mind: </a:t>
            </a:r>
            <a:r>
              <a:rPr lang="hu-HU" dirty="0">
                <a:solidFill>
                  <a:srgbClr val="FF0000"/>
                </a:solidFill>
              </a:rPr>
              <a:t>Piros</a:t>
            </a:r>
            <a:r>
              <a:rPr lang="hu-HU" dirty="0"/>
              <a:t> + </a:t>
            </a:r>
            <a:r>
              <a:rPr lang="hu-HU" dirty="0">
                <a:solidFill>
                  <a:srgbClr val="002060"/>
                </a:solidFill>
              </a:rPr>
              <a:t>Kék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3A99F72-5B08-46F5-8925-480B8E9680BD}"/>
              </a:ext>
            </a:extLst>
          </p:cNvPr>
          <p:cNvSpPr txBox="1"/>
          <p:nvPr/>
        </p:nvSpPr>
        <p:spPr>
          <a:xfrm>
            <a:off x="87828" y="6408256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Csak: </a:t>
            </a:r>
            <a:r>
              <a:rPr lang="hu-HU" dirty="0">
                <a:solidFill>
                  <a:srgbClr val="FF0000"/>
                </a:solidFill>
              </a:rPr>
              <a:t>Piros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F2BD3B51-3967-47EC-AB97-8FA01C479CEE}"/>
              </a:ext>
            </a:extLst>
          </p:cNvPr>
          <p:cNvSpPr txBox="1"/>
          <p:nvPr/>
        </p:nvSpPr>
        <p:spPr>
          <a:xfrm>
            <a:off x="3659548" y="960564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C000"/>
                </a:solidFill>
              </a:rPr>
              <a:t>Sárga: 2 dátum-irány variáns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C8186F51-86D7-4522-8F68-7DA3C48B1C4E}"/>
              </a:ext>
            </a:extLst>
          </p:cNvPr>
          <p:cNvSpPr txBox="1"/>
          <p:nvPr/>
        </p:nvSpPr>
        <p:spPr>
          <a:xfrm>
            <a:off x="4549632" y="6191637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70C0"/>
                </a:solidFill>
                <a:highlight>
                  <a:srgbClr val="00FFFF"/>
                </a:highlight>
              </a:rPr>
              <a:t>Két sötétebb kék érték: 4*4 adathiányvariáns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35690329-79EC-49B7-8461-75C6196C1092}"/>
              </a:ext>
            </a:extLst>
          </p:cNvPr>
          <p:cNvSpPr txBox="1"/>
          <p:nvPr/>
        </p:nvSpPr>
        <p:spPr>
          <a:xfrm>
            <a:off x="2043643" y="6198273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(2)</a:t>
            </a: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FC9AE91F-8289-48AE-86CC-DFDB2E402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9242"/>
            <a:ext cx="1247775" cy="3317112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0431B324-7DDC-463B-9EE4-053765885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6" y="1395781"/>
            <a:ext cx="10099674" cy="1162050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1BB7577D-C46F-4F64-91C5-4E88B56F3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7451" y="1895474"/>
            <a:ext cx="844550" cy="66351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985854D-C02B-43D0-B4AF-A905F6A79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30497"/>
            <a:ext cx="12192000" cy="334907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1C6A43E-565F-4051-9393-4DF287D888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23718"/>
            <a:ext cx="12192000" cy="336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40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C796A0-A901-479B-8805-C2E59F064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152525"/>
          </a:xfrm>
        </p:spPr>
        <p:txBody>
          <a:bodyPr/>
          <a:lstStyle/>
          <a:p>
            <a:r>
              <a:rPr lang="hu-HU" dirty="0"/>
              <a:t>Adattáblák </a:t>
            </a:r>
            <a:r>
              <a:rPr lang="hu-HU" dirty="0" err="1"/>
              <a:t>összevetése</a:t>
            </a:r>
            <a:r>
              <a:rPr lang="hu-HU" sz="2400" dirty="0" err="1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azonos</a:t>
            </a:r>
            <a:r>
              <a:rPr lang="hu-HU" sz="2400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 oszlopszélesség!!!</a:t>
            </a:r>
            <a:br>
              <a:rPr lang="hu-HU" dirty="0"/>
            </a:br>
            <a:r>
              <a:rPr lang="hu-HU" sz="2800" i="1" dirty="0"/>
              <a:t>(nyers adatok </a:t>
            </a:r>
            <a:r>
              <a:rPr lang="hu-HU" sz="2800" i="1" dirty="0" err="1"/>
              <a:t>vs</a:t>
            </a:r>
            <a:r>
              <a:rPr lang="hu-HU" sz="2800" i="1" dirty="0"/>
              <a:t> sorszámok)</a:t>
            </a:r>
            <a:br>
              <a:rPr lang="hu-HU" dirty="0"/>
            </a:br>
            <a:endParaRPr lang="hu-HU" dirty="0"/>
          </a:p>
        </p:txBody>
      </p:sp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741820CA-07FE-47D4-851A-B12A1339C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0A08A7E-E767-4BF2-A428-4CC64AC28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526"/>
            <a:ext cx="12192000" cy="253104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A692AA02-3EDE-45DE-A894-7C54713F5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3570"/>
            <a:ext cx="12192000" cy="324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82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6ADA4F-2D8C-4B98-8510-7ABEA475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149790"/>
          </a:xfrm>
        </p:spPr>
        <p:txBody>
          <a:bodyPr/>
          <a:lstStyle/>
          <a:p>
            <a:r>
              <a:rPr lang="hu-HU" dirty="0"/>
              <a:t>Kombinatorikai tér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3CEF9A-3F8E-4C90-ABFB-A08BF5652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Kombinatorikai tér: </a:t>
            </a:r>
          </a:p>
          <a:p>
            <a:pPr lvl="1"/>
            <a:r>
              <a:rPr lang="hu-HU" dirty="0"/>
              <a:t>adathiányvariáns: 4*4=16</a:t>
            </a:r>
          </a:p>
          <a:p>
            <a:pPr lvl="1"/>
            <a:r>
              <a:rPr lang="hu-HU" dirty="0"/>
              <a:t>dátum-irány variáns: 2</a:t>
            </a:r>
          </a:p>
          <a:p>
            <a:pPr lvl="1"/>
            <a:r>
              <a:rPr lang="hu-HU" dirty="0"/>
              <a:t>objektumhalmaz-variáns: 2 (Mind, Csak)</a:t>
            </a:r>
          </a:p>
          <a:p>
            <a:pPr lvl="1"/>
            <a:r>
              <a:rPr lang="hu-HU" dirty="0" err="1"/>
              <a:t>validitás</a:t>
            </a:r>
            <a:r>
              <a:rPr lang="hu-HU" dirty="0"/>
              <a:t>: 2</a:t>
            </a:r>
          </a:p>
          <a:p>
            <a:endParaRPr lang="hu-HU" dirty="0"/>
          </a:p>
          <a:p>
            <a:r>
              <a:rPr lang="hu-HU" dirty="0"/>
              <a:t>16*2*2*2=128 </a:t>
            </a:r>
          </a:p>
          <a:p>
            <a:r>
              <a:rPr lang="hu-HU" dirty="0"/>
              <a:t>Naiv </a:t>
            </a:r>
            <a:r>
              <a:rPr lang="hu-HU" dirty="0">
                <a:solidFill>
                  <a:srgbClr val="FF0000"/>
                </a:solidFill>
                <a:highlight>
                  <a:srgbClr val="FFFF00"/>
                </a:highlight>
              </a:rPr>
              <a:t>(nem optimalizált) </a:t>
            </a:r>
            <a:r>
              <a:rPr lang="hu-HU" dirty="0"/>
              <a:t>és modellezett eredmények (2*128=256)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1798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7D1D7A-C3BD-40BB-9AEA-D13E11583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152983"/>
          </a:xfrm>
        </p:spPr>
        <p:txBody>
          <a:bodyPr/>
          <a:lstStyle/>
          <a:p>
            <a:r>
              <a:rPr lang="hu-HU" dirty="0"/>
              <a:t>Adatok feldolgozása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95440C-DFD7-43AF-A4A9-E494EA373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152983"/>
            <a:ext cx="8946541" cy="4195481"/>
          </a:xfrm>
        </p:spPr>
        <p:txBody>
          <a:bodyPr/>
          <a:lstStyle/>
          <a:p>
            <a:pPr marL="0" indent="0">
              <a:buNone/>
            </a:pPr>
            <a:endParaRPr lang="hu-HU" sz="1200" dirty="0"/>
          </a:p>
          <a:p>
            <a:pPr marL="0" indent="0">
              <a:buNone/>
            </a:pPr>
            <a:r>
              <a:rPr lang="hu-HU" sz="1200" dirty="0"/>
              <a:t>(Mesterséges intelligencia: </a:t>
            </a:r>
            <a:r>
              <a:rPr lang="hu-HU" sz="1200" dirty="0">
                <a:hlinkClick r:id="rId2"/>
              </a:rPr>
              <a:t>https://miau.my-x.hu/myx-free/coco/index.html</a:t>
            </a:r>
            <a:r>
              <a:rPr lang="hu-HU" sz="1200" dirty="0"/>
              <a:t>)</a:t>
            </a:r>
          </a:p>
          <a:p>
            <a:pPr marL="0" indent="0">
              <a:buNone/>
            </a:pPr>
            <a:r>
              <a:rPr lang="hu-HU" sz="1200" dirty="0"/>
              <a:t>Értékek </a:t>
            </a:r>
            <a:r>
              <a:rPr lang="hu-HU" sz="1200" dirty="0">
                <a:solidFill>
                  <a:srgbClr val="FF0000"/>
                </a:solidFill>
              </a:rPr>
              <a:t>pirostól</a:t>
            </a:r>
            <a:r>
              <a:rPr lang="hu-HU" sz="1200" dirty="0"/>
              <a:t> </a:t>
            </a:r>
            <a:r>
              <a:rPr lang="hu-HU" sz="1200" dirty="0">
                <a:solidFill>
                  <a:srgbClr val="00B050"/>
                </a:solidFill>
              </a:rPr>
              <a:t>zöldig</a:t>
            </a:r>
            <a:r>
              <a:rPr lang="hu-HU" sz="1200" dirty="0"/>
              <a:t> – </a:t>
            </a:r>
            <a:r>
              <a:rPr lang="hu-HU" sz="1200" dirty="0">
                <a:solidFill>
                  <a:srgbClr val="FF0000"/>
                </a:solidFill>
              </a:rPr>
              <a:t>legkisebb értéktől</a:t>
            </a:r>
            <a:r>
              <a:rPr lang="hu-HU" sz="1200" dirty="0"/>
              <a:t> a </a:t>
            </a:r>
            <a:r>
              <a:rPr lang="hu-HU" sz="1200" dirty="0">
                <a:solidFill>
                  <a:srgbClr val="00B050"/>
                </a:solidFill>
              </a:rPr>
              <a:t>legmagasabbig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B098CCF-D5F1-4D5D-85D4-F3715B0E46C0}"/>
              </a:ext>
            </a:extLst>
          </p:cNvPr>
          <p:cNvSpPr txBox="1"/>
          <p:nvPr/>
        </p:nvSpPr>
        <p:spPr>
          <a:xfrm>
            <a:off x="7317906" y="1509536"/>
            <a:ext cx="488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B0F0"/>
                </a:solidFill>
              </a:rPr>
              <a:t>Mind</a:t>
            </a:r>
            <a:r>
              <a:rPr lang="hu-HU" dirty="0"/>
              <a:t>/</a:t>
            </a:r>
            <a:r>
              <a:rPr lang="hu-HU" dirty="0">
                <a:solidFill>
                  <a:srgbClr val="FF0000"/>
                </a:solidFill>
              </a:rPr>
              <a:t>Csak</a:t>
            </a:r>
            <a:r>
              <a:rPr lang="hu-HU" dirty="0"/>
              <a:t> győztes értékek és objektumok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48A3241-192E-4288-9B0E-B459BDE1152F}"/>
              </a:ext>
            </a:extLst>
          </p:cNvPr>
          <p:cNvSpPr txBox="1"/>
          <p:nvPr/>
        </p:nvSpPr>
        <p:spPr>
          <a:xfrm>
            <a:off x="7317906" y="1866089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B0F0"/>
                </a:solidFill>
              </a:rPr>
              <a:t>Mind</a:t>
            </a:r>
            <a:r>
              <a:rPr lang="hu-HU" dirty="0"/>
              <a:t>/</a:t>
            </a:r>
            <a:r>
              <a:rPr lang="hu-HU" dirty="0">
                <a:solidFill>
                  <a:srgbClr val="FF0000"/>
                </a:solidFill>
              </a:rPr>
              <a:t>Csak</a:t>
            </a:r>
            <a:r>
              <a:rPr lang="hu-HU" dirty="0"/>
              <a:t> színek vö. korábbi táblázat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4F5623D-1617-41BD-B404-05410A9B26FB}"/>
              </a:ext>
            </a:extLst>
          </p:cNvPr>
          <p:cNvSpPr txBox="1"/>
          <p:nvPr/>
        </p:nvSpPr>
        <p:spPr>
          <a:xfrm>
            <a:off x="1104293" y="1993695"/>
            <a:ext cx="3557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latin typeface="+mj-lt"/>
                <a:ea typeface="+mj-ea"/>
                <a:cs typeface="+mj-cs"/>
              </a:rPr>
              <a:t>Dátum-irány színek: </a:t>
            </a:r>
            <a:r>
              <a:rPr lang="hu-HU" sz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kék – direkt</a:t>
            </a:r>
            <a:r>
              <a:rPr lang="hu-HU" sz="1200" dirty="0">
                <a:latin typeface="+mj-lt"/>
                <a:ea typeface="+mj-ea"/>
                <a:cs typeface="+mj-cs"/>
              </a:rPr>
              <a:t>, </a:t>
            </a:r>
            <a:r>
              <a:rPr lang="hu-HU" sz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sárga - inverz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415452E-D8E6-4609-8C7D-D1BD4C206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5421"/>
            <a:ext cx="12192000" cy="462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0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0064CE-B29E-4395-A4C4-B6FB9C8FB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Riport1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AB70CD-EFCE-47B3-85BE-BAB7C3B30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Riport1 - Az objektum-</a:t>
            </a:r>
            <a:r>
              <a:rPr lang="hu-HU" dirty="0" err="1"/>
              <a:t>invaliditás</a:t>
            </a:r>
            <a:r>
              <a:rPr lang="hu-HU" dirty="0"/>
              <a:t> arányai dátum-irányonként</a:t>
            </a:r>
          </a:p>
          <a:p>
            <a:r>
              <a:rPr lang="hu-HU" dirty="0"/>
              <a:t>Nem befolyásolja a győztes objektum mibenlétét</a:t>
            </a:r>
          </a:p>
          <a:p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144197A-CB3F-4878-A35E-A9479D566A1D}"/>
              </a:ext>
            </a:extLst>
          </p:cNvPr>
          <p:cNvSpPr txBox="1"/>
          <p:nvPr/>
        </p:nvSpPr>
        <p:spPr>
          <a:xfrm>
            <a:off x="5348472" y="2917198"/>
            <a:ext cx="689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B0F0"/>
                </a:solidFill>
              </a:rPr>
              <a:t>Kék</a:t>
            </a:r>
            <a:r>
              <a:rPr lang="hu-HU" dirty="0"/>
              <a:t> és a </a:t>
            </a:r>
            <a:r>
              <a:rPr lang="hu-HU" dirty="0">
                <a:solidFill>
                  <a:srgbClr val="FFC000"/>
                </a:solidFill>
              </a:rPr>
              <a:t>sárga</a:t>
            </a:r>
            <a:r>
              <a:rPr lang="hu-HU" dirty="0"/>
              <a:t>: </a:t>
            </a:r>
            <a:r>
              <a:rPr lang="hu-HU" dirty="0">
                <a:solidFill>
                  <a:srgbClr val="00B0F0"/>
                </a:solidFill>
              </a:rPr>
              <a:t>direkt</a:t>
            </a:r>
            <a:r>
              <a:rPr lang="hu-HU" dirty="0"/>
              <a:t> és </a:t>
            </a:r>
            <a:r>
              <a:rPr lang="hu-HU" dirty="0">
                <a:solidFill>
                  <a:srgbClr val="FFC000"/>
                </a:solidFill>
              </a:rPr>
              <a:t>inverz</a:t>
            </a:r>
            <a:r>
              <a:rPr lang="hu-HU" dirty="0"/>
              <a:t> becslés (vö. korábbi táblázat)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676DE63-B1F1-45EE-A12A-C82D3ECF4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530"/>
            <a:ext cx="12192000" cy="357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62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DA0FB3-0758-4FA4-948E-AEB944C4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149790"/>
          </a:xfrm>
        </p:spPr>
        <p:txBody>
          <a:bodyPr/>
          <a:lstStyle/>
          <a:p>
            <a:r>
              <a:rPr lang="hu-HU" dirty="0"/>
              <a:t>Riport2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35BCB8-3DAC-4815-B012-080A7DFD6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Riport2 – Győztes objektumok aránya részekre bontva (4db)</a:t>
            </a:r>
          </a:p>
          <a:p>
            <a:r>
              <a:rPr lang="hu-HU" dirty="0"/>
              <a:t>Semmilyen változó körülmény nem befolyásolja a nyertes objektum mibenlétét (dátum-irány, adathiány, csoportbontás)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08BEAC1-D604-4675-8B1D-7CD0C6849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0658"/>
            <a:ext cx="12192000" cy="168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01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921</TotalTime>
  <Words>346</Words>
  <Application>Microsoft Office PowerPoint</Application>
  <PresentationFormat>Szélesvásznú</PresentationFormat>
  <Paragraphs>61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Két eszköz közti adatátviteli lehetőségek értékelése a biztonság szempontjából induktív szakértői rendszerrel</vt:lpstr>
      <vt:lpstr>Tartalom</vt:lpstr>
      <vt:lpstr>Bevezetés</vt:lpstr>
      <vt:lpstr>Adattábla (sorszámok)</vt:lpstr>
      <vt:lpstr>Adattáblák összevetéseazonos oszlopszélesség!!! (nyers adatok vs sorszámok) </vt:lpstr>
      <vt:lpstr>Kombinatorikai tér</vt:lpstr>
      <vt:lpstr>Adatok feldolgozása</vt:lpstr>
      <vt:lpstr>Riport1</vt:lpstr>
      <vt:lpstr>Riport2 </vt:lpstr>
      <vt:lpstr>Riport3 </vt:lpstr>
      <vt:lpstr>Összefoglalás, jövőkép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Két eszköz közti adatátviteli lehetőségek értékelése a biztonság szempontjából induktív szakértői rendszerrel</dc:title>
  <dc:creator>Dragon Big</dc:creator>
  <cp:lastModifiedBy>Lttd</cp:lastModifiedBy>
  <cp:revision>43</cp:revision>
  <dcterms:created xsi:type="dcterms:W3CDTF">2020-11-03T07:31:16Z</dcterms:created>
  <dcterms:modified xsi:type="dcterms:W3CDTF">2020-11-17T12:32:44Z</dcterms:modified>
</cp:coreProperties>
</file>