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1" r:id="rId7"/>
    <p:sldId id="265" r:id="rId8"/>
    <p:sldId id="263" r:id="rId9"/>
    <p:sldId id="267" r:id="rId10"/>
    <p:sldId id="266" r:id="rId11"/>
    <p:sldId id="260" r:id="rId1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2020. 11. 25.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884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2020. 11. 25.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78245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2020. 11. 25.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15840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2020. 11. 25.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58316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2020. 11. 25.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4958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2020. 11. 25.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95970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2020. 11. 25.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37370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2020. 11. 25.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89138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2020. 11. 25.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94054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4C974D3-BC5F-4150-802D-8AC4BE63EE05}" type="datetimeFigureOut">
              <a:rPr lang="hu-HU" smtClean="0"/>
              <a:t>2020. 11. 25.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060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dirty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2020. 11. 25.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91830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4C974D3-BC5F-4150-802D-8AC4BE63EE05}" type="datetimeFigureOut">
              <a:rPr lang="hu-HU" smtClean="0"/>
              <a:t>2020. 11. 25.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065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13184" y="758952"/>
            <a:ext cx="11411338" cy="3566160"/>
          </a:xfrm>
        </p:spPr>
        <p:txBody>
          <a:bodyPr/>
          <a:lstStyle/>
          <a:p>
            <a:pPr algn="ctr"/>
            <a:r>
              <a:rPr lang="hu-HU" dirty="0"/>
              <a:t>PLA felmérés </a:t>
            </a:r>
            <a:br>
              <a:rPr lang="hu-HU" dirty="0"/>
            </a:br>
            <a:r>
              <a:rPr lang="hu-HU" dirty="0"/>
              <a:t>elemzése </a:t>
            </a:r>
            <a:br>
              <a:rPr lang="hu-HU" dirty="0"/>
            </a:br>
            <a:r>
              <a:rPr lang="hu-HU" dirty="0"/>
              <a:t>mesterséges intelligenciával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noFill/>
          <a:ln>
            <a:noFill/>
          </a:ln>
        </p:spPr>
        <p:txBody>
          <a:bodyPr>
            <a:normAutofit fontScale="85000" lnSpcReduction="20000"/>
          </a:bodyPr>
          <a:lstStyle/>
          <a:p>
            <a:pPr algn="ctr"/>
            <a:r>
              <a:rPr lang="hu-HU" dirty="0"/>
              <a:t>B</a:t>
            </a:r>
            <a:r>
              <a:rPr lang="hu-HU" cap="none" dirty="0"/>
              <a:t>akos Bence</a:t>
            </a:r>
          </a:p>
          <a:p>
            <a:pPr algn="ctr"/>
            <a:r>
              <a:rPr lang="hu-HU" cap="none" dirty="0" smtClean="0"/>
              <a:t>2020.11.27 </a:t>
            </a:r>
            <a:r>
              <a:rPr lang="hu-HU" cap="none" dirty="0"/>
              <a:t>– Kodolányi János Egyetem</a:t>
            </a:r>
          </a:p>
          <a:p>
            <a:pPr algn="ctr"/>
            <a:r>
              <a:rPr lang="hu-HU" cap="none" dirty="0"/>
              <a:t>BPROF – üzemmérnök-informatikus – 1. évfolyam</a:t>
            </a:r>
          </a:p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78069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Jövőkép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1872111"/>
            <a:ext cx="10058400" cy="402336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hu-HU" dirty="0"/>
              <a:t>Szakcikkek írása a TDK alapján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hu-HU" dirty="0"/>
              <a:t>Egyetemi elégedettségi mérések anonim adatai alapján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személyiség-profilírozás, ill.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csoportképzés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A folyamat automatizálása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2293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dirty="0"/>
              <a:t>Köszönöm a figyelmet</a:t>
            </a:r>
          </a:p>
        </p:txBody>
      </p:sp>
    </p:spTree>
    <p:extLst>
      <p:ext uri="{BB962C8B-B14F-4D97-AF65-F5344CB8AC3E}">
        <p14:creationId xmlns:p14="http://schemas.microsoft.com/office/powerpoint/2010/main" val="1156562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Lépések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hu-HU" dirty="0"/>
              <a:t>PLA (Prior </a:t>
            </a:r>
            <a:r>
              <a:rPr lang="hu-HU" dirty="0" err="1"/>
              <a:t>Learning</a:t>
            </a:r>
            <a:r>
              <a:rPr lang="hu-HU" dirty="0"/>
              <a:t> </a:t>
            </a:r>
            <a:r>
              <a:rPr lang="hu-HU" dirty="0" err="1"/>
              <a:t>Assesment</a:t>
            </a:r>
            <a:r>
              <a:rPr lang="hu-HU" dirty="0"/>
              <a:t>) felmérés </a:t>
            </a:r>
            <a:r>
              <a:rPr lang="hu-HU" dirty="0" smtClean="0"/>
              <a:t>elvégzése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Nyers adatok adatbázisba szervezése.</a:t>
            </a:r>
            <a:endParaRPr lang="hu-HU" dirty="0"/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OAM </a:t>
            </a:r>
            <a:r>
              <a:rPr lang="hu-HU" dirty="0"/>
              <a:t>(Objektum Attribútum Mátrix) </a:t>
            </a:r>
            <a:r>
              <a:rPr lang="hu-HU" dirty="0" smtClean="0"/>
              <a:t>létrehozása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Mesterséges intelligencia modellek (szem1, szem2, ill. szem1&amp;2)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Egyéb számítások</a:t>
            </a:r>
            <a:endParaRPr lang="hu-HU" dirty="0"/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A tanterv és az akkreditáció vizsgája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Konklúzió</a:t>
            </a:r>
            <a:endParaRPr lang="hu-HU" dirty="0"/>
          </a:p>
          <a:p>
            <a:pPr marL="457200" indent="-457200">
              <a:buFont typeface="+mj-lt"/>
              <a:buAutoNum type="arabicPeriod"/>
            </a:pPr>
            <a:r>
              <a:rPr lang="hu-HU" dirty="0"/>
              <a:t>Jövőkép</a:t>
            </a:r>
          </a:p>
        </p:txBody>
      </p:sp>
    </p:spTree>
    <p:extLst>
      <p:ext uri="{BB962C8B-B14F-4D97-AF65-F5344CB8AC3E}">
        <p14:creationId xmlns:p14="http://schemas.microsoft.com/office/powerpoint/2010/main" val="3004337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3C98A46-F023-4CC8-9B01-55075EEF9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PLA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ABA84C9-9399-40B2-A908-C891C20D5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Eredete a régi céhekig nyúlik vissza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1980-as évektől a szakmai tanításban rendszeresen végzett felmérés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Célja: felmérni az alanyok tudásszintjén az adott területen és segíti az oktatás fejlesztését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Előnyök: nem számít az alany életkora, neme, fizikai adottságai, hol és milyen módon sajátította el a tudását és, hogy korábban dolgozott-e vagy még nem…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949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Nyers adatok adatbázisba szervezése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789956"/>
          </a:xfrm>
        </p:spPr>
        <p:txBody>
          <a:bodyPr/>
          <a:lstStyle/>
          <a:p>
            <a:pPr algn="just"/>
            <a:r>
              <a:rPr lang="hu-HU" dirty="0"/>
              <a:t>A mi esetünkben két személyt (szem1, szem2) mértünk fel anonim módon és egy helyen rögzítettük az adatokat, valamint rögzítettük az objektumok egymáshoz való kapcsolatát, ahol az érték-oszlopban -1 és 5 közötti egész számok, mint önértékelési adatok találhatók:</a:t>
            </a:r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585" y="2839291"/>
            <a:ext cx="7510993" cy="330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280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OAM létrehozása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/>
              <a:t>Az Excel kimutatásvarázslóját megfelelően használva elkészült az OAM ahol az adatok direkt és inverz irányban is szerepelnek (összes tantárgy(28) - direkt érték) Y= x*1.000+10.000, </a:t>
            </a:r>
            <a:r>
              <a:rPr lang="hu-HU" dirty="0"/>
              <a:t>ill. a naiv értékek a direkt sorszámok átlagai, s a korreláció (=0.21) konzisztens gondolkodásra nem utal!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47" y="2752531"/>
            <a:ext cx="4015377" cy="3408718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4283" y="2752531"/>
            <a:ext cx="7147316" cy="3408718"/>
          </a:xfrm>
          <a:prstGeom prst="rect">
            <a:avLst/>
          </a:prstGeom>
        </p:spPr>
      </p:pic>
      <p:sp>
        <p:nvSpPr>
          <p:cNvPr id="5" name="Ellipszis 4">
            <a:extLst>
              <a:ext uri="{FF2B5EF4-FFF2-40B4-BE49-F238E27FC236}">
                <a16:creationId xmlns:a16="http://schemas.microsoft.com/office/drawing/2014/main" id="{82479403-B9FE-46F6-8DAD-252137E8CE02}"/>
              </a:ext>
            </a:extLst>
          </p:cNvPr>
          <p:cNvSpPr/>
          <p:nvPr/>
        </p:nvSpPr>
        <p:spPr>
          <a:xfrm>
            <a:off x="4224131" y="2821497"/>
            <a:ext cx="367836" cy="229816"/>
          </a:xfrm>
          <a:prstGeom prst="ellipse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003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u-HU" dirty="0"/>
              <a:t>Mesterséges intelligencia modellek (1)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3395644"/>
            <a:ext cx="10058400" cy="2654588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1198605" y="1896762"/>
            <a:ext cx="99570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dirty="0"/>
              <a:t>A naiv megoldás korrelációja révén látható volt, hogy ember által nem lehet eredményesen elemezni az OAM-ot. Megoldás: mesterséges intelligencia (robot-szem) elemezzen és ennek eredményeit értelmezzük! </a:t>
            </a:r>
          </a:p>
          <a:p>
            <a:pPr lvl="0"/>
            <a:r>
              <a:rPr lang="hu-HU" dirty="0"/>
              <a:t>Fontos a Delta oszlop, ahol minél nagyobb a szám, annál ellentmondásosabb a tantárgy és a hozzá tartozó csoportok és kulcsszavak értékelése… (részlet a szem1 egyedi modelljéből):</a:t>
            </a:r>
          </a:p>
        </p:txBody>
      </p:sp>
    </p:spTree>
    <p:extLst>
      <p:ext uri="{BB962C8B-B14F-4D97-AF65-F5344CB8AC3E}">
        <p14:creationId xmlns:p14="http://schemas.microsoft.com/office/powerpoint/2010/main" val="1739100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u-HU" dirty="0"/>
              <a:t>Mesterséges intelligencia modellek (2)</a:t>
            </a: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3102059"/>
            <a:ext cx="10058400" cy="2561456"/>
          </a:xfrm>
        </p:spPr>
      </p:pic>
      <p:sp>
        <p:nvSpPr>
          <p:cNvPr id="3" name="Szövegdoboz 2"/>
          <p:cNvSpPr txBox="1"/>
          <p:nvPr/>
        </p:nvSpPr>
        <p:spPr>
          <a:xfrm>
            <a:off x="1173892" y="1890584"/>
            <a:ext cx="99817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/>
              <a:t>Részlet a két személy együttes modelljéből. A felállás ugyanaz: direkt és inverz irányú attribútumok értelmezése tantárgyanként és személyenként, ahol ismét a Delta oszlop, amit értelmezni kell:</a:t>
            </a:r>
            <a:endParaRPr lang="hu-HU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97859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Egyéb </a:t>
            </a:r>
            <a:r>
              <a:rPr lang="hu-HU" dirty="0" smtClean="0"/>
              <a:t>számítások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két személy numerikus értékelésben nagyobb mint 50%-ban (63%) konzisztensek míg tendenciaszerű azonosságban kevesebb mint 50%-ban (49%)-ban volt megegyezés.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79" y="2494722"/>
            <a:ext cx="7619338" cy="2551282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759963" y="5912900"/>
            <a:ext cx="10733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/>
              <a:t>Trianguláris</a:t>
            </a:r>
            <a:r>
              <a:rPr lang="hu-HU" dirty="0"/>
              <a:t> mátrix eredményének számításai a tendenciaszerű azonosság meghatározásához.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301" y="5046004"/>
            <a:ext cx="7373379" cy="866896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8969609" y="2581231"/>
            <a:ext cx="21860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Példa egy </a:t>
            </a:r>
            <a:r>
              <a:rPr lang="hu-HU" dirty="0" err="1"/>
              <a:t>trianguláris</a:t>
            </a:r>
            <a:r>
              <a:rPr lang="hu-HU" dirty="0"/>
              <a:t> mátrixra: zöldben a 0-ág a „középvonal” alatta ás fölötte az előjeles különbségek amikkel dolgozni kell majd.</a:t>
            </a:r>
          </a:p>
        </p:txBody>
      </p:sp>
    </p:spTree>
    <p:extLst>
      <p:ext uri="{BB962C8B-B14F-4D97-AF65-F5344CB8AC3E}">
        <p14:creationId xmlns:p14="http://schemas.microsoft.com/office/powerpoint/2010/main" val="2487489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tanterv és az akkreditáció „vizsgája”</a:t>
            </a:r>
            <a:endParaRPr lang="hu-HU" dirty="0">
              <a:highlight>
                <a:srgbClr val="FFFF00"/>
              </a:highligh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64980"/>
          </a:xfrm>
        </p:spPr>
        <p:txBody>
          <a:bodyPr/>
          <a:lstStyle/>
          <a:p>
            <a:r>
              <a:rPr lang="hu-HU" dirty="0"/>
              <a:t>A PLA-felmérések segítségével megállapítható a tanterv és/vagy az akkreditáció minősége:</a:t>
            </a:r>
            <a:endParaRPr lang="hu-HU" dirty="0">
              <a:highlight>
                <a:srgbClr val="FFFF00"/>
              </a:highlight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420563"/>
            <a:ext cx="6763694" cy="3448531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7976286" y="2471351"/>
            <a:ext cx="413951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dirty="0"/>
              <a:t>Egy jó tanterv grafikonja: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a kék vonal a tudásszint,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az Y tengely a tudásszint skálája és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az X tengely a szemeszter száma.</a:t>
            </a:r>
          </a:p>
          <a:p>
            <a:pPr lvl="0"/>
            <a:r>
              <a:rPr lang="hu-HU" dirty="0"/>
              <a:t>A csökkenő tendencia azt mutatja, hogy a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legtöbb tudással az tervezett tantárgyakról az első félévben és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a legkevesebbel pedig az utolsó félévben rendelkeznek az alanyok...</a:t>
            </a:r>
          </a:p>
        </p:txBody>
      </p:sp>
    </p:spTree>
    <p:extLst>
      <p:ext uri="{BB962C8B-B14F-4D97-AF65-F5344CB8AC3E}">
        <p14:creationId xmlns:p14="http://schemas.microsoft.com/office/powerpoint/2010/main" val="130733759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">
  <a:themeElements>
    <a:clrScheme name="Retrospektív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373</TotalTime>
  <Words>481</Words>
  <Application>Microsoft Office PowerPoint</Application>
  <PresentationFormat>Szélesvásznú</PresentationFormat>
  <Paragraphs>52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Retrospektív</vt:lpstr>
      <vt:lpstr>PLA felmérés  elemzése  mesterséges intelligenciával</vt:lpstr>
      <vt:lpstr>Lépések</vt:lpstr>
      <vt:lpstr>PLA</vt:lpstr>
      <vt:lpstr>Nyers adatok adatbázisba szervezése</vt:lpstr>
      <vt:lpstr>OAM létrehozása</vt:lpstr>
      <vt:lpstr>Mesterséges intelligencia modellek (1)</vt:lpstr>
      <vt:lpstr>Mesterséges intelligencia modellek (2)</vt:lpstr>
      <vt:lpstr>Egyéb számítások</vt:lpstr>
      <vt:lpstr>A tanterv és az akkreditáció „vizsgája”</vt:lpstr>
      <vt:lpstr>Jövőkép</vt:lpstr>
      <vt:lpstr>Köszönöm a figyelmet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Bakos_Bence@sulid.hu</dc:creator>
  <cp:lastModifiedBy>Bakos_Bence@sulid.hu</cp:lastModifiedBy>
  <cp:revision>46</cp:revision>
  <dcterms:created xsi:type="dcterms:W3CDTF">2020-11-03T08:02:45Z</dcterms:created>
  <dcterms:modified xsi:type="dcterms:W3CDTF">2020-11-25T10:44:12Z</dcterms:modified>
</cp:coreProperties>
</file>