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5" r:id="rId8"/>
    <p:sldId id="263" r:id="rId9"/>
    <p:sldId id="267" r:id="rId10"/>
    <p:sldId id="266" r:id="rId11"/>
    <p:sldId id="260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88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824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584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831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95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97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737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913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405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060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183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C974D3-BC5F-4150-802D-8AC4BE63EE05}" type="datetimeFigureOut">
              <a:rPr lang="hu-HU" smtClean="0"/>
              <a:t>2020. 11. 21.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6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3184" y="758952"/>
            <a:ext cx="11411338" cy="3566160"/>
          </a:xfrm>
        </p:spPr>
        <p:txBody>
          <a:bodyPr/>
          <a:lstStyle/>
          <a:p>
            <a:pPr algn="ctr"/>
            <a:r>
              <a:rPr lang="hu-HU" dirty="0"/>
              <a:t>PLA felmérés </a:t>
            </a:r>
            <a:br>
              <a:rPr lang="hu-HU" dirty="0"/>
            </a:br>
            <a:r>
              <a:rPr lang="hu-HU" dirty="0"/>
              <a:t>elemzése </a:t>
            </a:r>
            <a:br>
              <a:rPr lang="hu-HU" dirty="0"/>
            </a:br>
            <a:r>
              <a:rPr lang="hu-HU" dirty="0"/>
              <a:t>mesterséges intelligenciával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hu-HU" dirty="0"/>
              <a:t>B</a:t>
            </a:r>
            <a:r>
              <a:rPr lang="hu-HU" cap="none" dirty="0"/>
              <a:t>akos Bence</a:t>
            </a:r>
          </a:p>
          <a:p>
            <a:pPr algn="ctr"/>
            <a:r>
              <a:rPr lang="hu-HU" cap="none" dirty="0"/>
              <a:t>2020.11.</a:t>
            </a:r>
            <a:r>
              <a:rPr lang="hu-HU" cap="none" dirty="0">
                <a:highlight>
                  <a:srgbClr val="FFFF00"/>
                </a:highlight>
              </a:rPr>
              <a:t>27</a:t>
            </a:r>
            <a:r>
              <a:rPr lang="hu-HU" cap="none" dirty="0"/>
              <a:t> – Kodolányi János Egyetem</a:t>
            </a:r>
          </a:p>
          <a:p>
            <a:pPr algn="ctr"/>
            <a:r>
              <a:rPr lang="hu-HU" cap="none" dirty="0"/>
              <a:t>BPROF – üzemmérnök-informatikus – 1. évfolyam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8069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Jövőkép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Szakcikkek írása a TDK alapján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Egyetemi elégedettségi mérések anonim adatai alapján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személyiség-profilírozás, ill.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csoportképzés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A folyamat automatizálása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293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dirty="0"/>
              <a:t>Köszönöm a figyelmet</a:t>
            </a:r>
          </a:p>
        </p:txBody>
      </p:sp>
    </p:spTree>
    <p:extLst>
      <p:ext uri="{BB962C8B-B14F-4D97-AF65-F5344CB8AC3E}">
        <p14:creationId xmlns:p14="http://schemas.microsoft.com/office/powerpoint/2010/main" val="115656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Lépések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/>
              <a:t>PLA (Prior </a:t>
            </a:r>
            <a:r>
              <a:rPr lang="hu-HU" dirty="0" err="1"/>
              <a:t>Learning</a:t>
            </a:r>
            <a:r>
              <a:rPr lang="hu-HU" dirty="0"/>
              <a:t> </a:t>
            </a:r>
            <a:r>
              <a:rPr lang="hu-HU" dirty="0" err="1"/>
              <a:t>Assesment</a:t>
            </a:r>
            <a:r>
              <a:rPr lang="hu-HU" dirty="0"/>
              <a:t>) felmérés elvégzése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>
                <a:highlight>
                  <a:srgbClr val="FFFF00"/>
                </a:highlight>
              </a:rPr>
              <a:t>Nyers adatok adatbázisba szervezése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OAM (Objektum Attribútum Mátrix) létrehozása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>
                <a:highlight>
                  <a:srgbClr val="FFFF00"/>
                </a:highlight>
              </a:rPr>
              <a:t>Mesterséges intelligencia modellek (szem1, szem2, ill. szem1&amp;2)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>
                <a:highlight>
                  <a:srgbClr val="FFFF00"/>
                </a:highlight>
              </a:rPr>
              <a:t>Egyéb számítások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>
                <a:highlight>
                  <a:srgbClr val="FFFF00"/>
                </a:highlight>
              </a:rPr>
              <a:t>A tanterv és az akkreditáció vizsgája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Konklúzió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Jövőkép</a:t>
            </a:r>
          </a:p>
        </p:txBody>
      </p:sp>
    </p:spTree>
    <p:extLst>
      <p:ext uri="{BB962C8B-B14F-4D97-AF65-F5344CB8AC3E}">
        <p14:creationId xmlns:p14="http://schemas.microsoft.com/office/powerpoint/2010/main" val="300433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C98A46-F023-4CC8-9B01-55075EEF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PLA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BA84C9-9399-40B2-A908-C891C20D5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Eredete a régi céhekig nyúlik vissza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1980-as évektől a szakmai tanításban rendszeresen végzett felmérés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Célja: felmérni az alanyok tudásszintjén az adott területen és segíti az oktatás fejlesztését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Előnyök: nem számít az alany életkora, neme, fizikai adottságai, hol és milyen módon sajátította el a tudását és, hogy korábban dolgozott-e vagy még nem…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949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highlight>
                  <a:srgbClr val="FFFF00"/>
                </a:highlight>
              </a:rPr>
              <a:t>Nyers adatok adatbázisba szervezése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89956"/>
          </a:xfrm>
        </p:spPr>
        <p:txBody>
          <a:bodyPr/>
          <a:lstStyle/>
          <a:p>
            <a:pPr algn="just"/>
            <a:r>
              <a:rPr lang="hu-HU" dirty="0">
                <a:highlight>
                  <a:srgbClr val="FFFF00"/>
                </a:highlight>
              </a:rPr>
              <a:t>A mi esetünkben két személyt (szem1, szem2) mértünk fel anonim módon és egy helyen rögzítettük az adatokat, valamint rögzítettük az objektumok egymáshoz való kapcsolatát, ahol az érték-oszlopban -1 és 5 közötti egész számok, mint önértékelési skálaadatok találhatók: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585" y="2839291"/>
            <a:ext cx="7510993" cy="330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8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OAM létrehozása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Az Excel kimutatásvarázslóját megfelelően használva elkészült az OAM ahol az adatok direkt és inverz irányban is szerepelnek (összes tantárgy(28) - direkt érték) Y= x*1.000+10.000, </a:t>
            </a:r>
            <a:r>
              <a:rPr lang="hu-HU" dirty="0">
                <a:highlight>
                  <a:srgbClr val="FFFF00"/>
                </a:highlight>
              </a:rPr>
              <a:t>ill. a naiv értékek a direkt sorszámok átlagai, s a korreláció (=0.21) konzisztens gondolkodásra nem utal!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47" y="2752531"/>
            <a:ext cx="4015377" cy="3408718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283" y="2752531"/>
            <a:ext cx="7147316" cy="3408718"/>
          </a:xfrm>
          <a:prstGeom prst="rect">
            <a:avLst/>
          </a:prstGeom>
        </p:spPr>
      </p:pic>
      <p:sp>
        <p:nvSpPr>
          <p:cNvPr id="5" name="Ellipszis 4">
            <a:extLst>
              <a:ext uri="{FF2B5EF4-FFF2-40B4-BE49-F238E27FC236}">
                <a16:creationId xmlns:a16="http://schemas.microsoft.com/office/drawing/2014/main" id="{82479403-B9FE-46F6-8DAD-252137E8CE02}"/>
              </a:ext>
            </a:extLst>
          </p:cNvPr>
          <p:cNvSpPr/>
          <p:nvPr/>
        </p:nvSpPr>
        <p:spPr>
          <a:xfrm>
            <a:off x="4224131" y="2821497"/>
            <a:ext cx="367836" cy="229816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0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highlight>
                  <a:srgbClr val="FFFF00"/>
                </a:highlight>
              </a:rPr>
              <a:t>Mesterséges intelligencia modellek (1)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395644"/>
            <a:ext cx="10058400" cy="2654588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1198605" y="1896762"/>
            <a:ext cx="99570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highlight>
                  <a:srgbClr val="FFFF00"/>
                </a:highlight>
              </a:rPr>
              <a:t>A naiv megoldás korrelációja révén látható volt, hogy ember által nem lehet eredményesen elemezni az OAM-ot. Megoldás: mesterséges intelligencia (robot-szem) elemezzen és ennek eredményeit értelmezzük! </a:t>
            </a:r>
          </a:p>
          <a:p>
            <a:pPr algn="just"/>
            <a:r>
              <a:rPr lang="hu-HU" dirty="0">
                <a:highlight>
                  <a:srgbClr val="FFFF00"/>
                </a:highlight>
              </a:rPr>
              <a:t>Fontos a Delta oszlop, ahol minél nagyobb a szám, annál ellentmondásosabb a tantárgy és a hozzá tartozó csoportok és kulcsszavak értékelése… (részlet a szem1 egyedi modelljéből):</a:t>
            </a:r>
          </a:p>
        </p:txBody>
      </p:sp>
    </p:spTree>
    <p:extLst>
      <p:ext uri="{BB962C8B-B14F-4D97-AF65-F5344CB8AC3E}">
        <p14:creationId xmlns:p14="http://schemas.microsoft.com/office/powerpoint/2010/main" val="173910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highlight>
                  <a:srgbClr val="FFFF00"/>
                </a:highlight>
              </a:rPr>
              <a:t>Mesterséges intelligencia modellek (2)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2059"/>
            <a:ext cx="10058400" cy="2561456"/>
          </a:xfrm>
        </p:spPr>
      </p:pic>
      <p:sp>
        <p:nvSpPr>
          <p:cNvPr id="3" name="Szövegdoboz 2"/>
          <p:cNvSpPr txBox="1"/>
          <p:nvPr/>
        </p:nvSpPr>
        <p:spPr>
          <a:xfrm>
            <a:off x="1173892" y="1890584"/>
            <a:ext cx="9981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highlight>
                  <a:srgbClr val="FFFF00"/>
                </a:highlight>
              </a:rPr>
              <a:t>Részlet a két személy együttes modelljéből. A felállás ugyanaz: direkt és inverz irányú attribútumok értelmezése tantárgyanként és személyenként, ahol ismét a Delta oszlop, amit értelmezni kell:</a:t>
            </a:r>
          </a:p>
        </p:txBody>
      </p:sp>
    </p:spTree>
    <p:extLst>
      <p:ext uri="{BB962C8B-B14F-4D97-AF65-F5344CB8AC3E}">
        <p14:creationId xmlns:p14="http://schemas.microsoft.com/office/powerpoint/2010/main" val="9785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Egyéb számítások </a:t>
            </a:r>
            <a:r>
              <a:rPr lang="hu-HU" dirty="0">
                <a:solidFill>
                  <a:srgbClr val="FF0000"/>
                </a:solidFill>
              </a:rPr>
              <a:t>(új képmérettel! :-)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két személy numerikus értékelésben nagyobb mint 50%-ban (63%) konzisztensek míg tendenciaszerű azonosságban kevesebb mint 50%-ban (49%)-ban volt megegyezés.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9" y="2494722"/>
            <a:ext cx="7619338" cy="2551282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759963" y="5912900"/>
            <a:ext cx="10733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Trianguláris</a:t>
            </a:r>
            <a:r>
              <a:rPr lang="hu-HU" dirty="0"/>
              <a:t> mátrix eredményének számításai a tendenciaszerű azonosság meghatározásához.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301" y="5046004"/>
            <a:ext cx="7373379" cy="866896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8969609" y="2581231"/>
            <a:ext cx="21860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Példa egy </a:t>
            </a:r>
            <a:r>
              <a:rPr lang="hu-HU" dirty="0" err="1"/>
              <a:t>trianguláris</a:t>
            </a:r>
            <a:r>
              <a:rPr lang="hu-HU" dirty="0"/>
              <a:t> mátrixra: zöldben a 0-ág a „középvonal” alatta ás fölötte az előjeles különbségek amikkel dolgozni kell majd.</a:t>
            </a:r>
          </a:p>
        </p:txBody>
      </p:sp>
    </p:spTree>
    <p:extLst>
      <p:ext uri="{BB962C8B-B14F-4D97-AF65-F5344CB8AC3E}">
        <p14:creationId xmlns:p14="http://schemas.microsoft.com/office/powerpoint/2010/main" val="248748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highlight>
                  <a:srgbClr val="FFFF00"/>
                </a:highlight>
              </a:rPr>
              <a:t>A tanterv és az akkreditáció „vizsgája”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4980"/>
          </a:xfrm>
        </p:spPr>
        <p:txBody>
          <a:bodyPr/>
          <a:lstStyle/>
          <a:p>
            <a:r>
              <a:rPr lang="hu-HU" dirty="0">
                <a:highlight>
                  <a:srgbClr val="FFFF00"/>
                </a:highlight>
              </a:rPr>
              <a:t>A PLA-felmérések segítségével megállapítható a tanterv és/vagy az akkreditáció minősége: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420563"/>
            <a:ext cx="6763694" cy="3448531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7976286" y="2471351"/>
            <a:ext cx="41395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ighlight>
                  <a:srgbClr val="FFFF00"/>
                </a:highlight>
              </a:rPr>
              <a:t>Egy jó tanterv grafikonja: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a kék vonal a tudásszint,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az Y tengely a tudásszint skálája 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az X tengely a szemeszter száma.</a:t>
            </a:r>
          </a:p>
          <a:p>
            <a:r>
              <a:rPr lang="hu-HU" dirty="0">
                <a:highlight>
                  <a:srgbClr val="FFFF00"/>
                </a:highlight>
              </a:rPr>
              <a:t>A csökkenő tendencia azt mutatja, hogy 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legtöbb tudással az tervezett tantárgyakról az első félévben 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highlight>
                  <a:srgbClr val="FFFF00"/>
                </a:highlight>
              </a:rPr>
              <a:t>a legkevesebbel pedig az utolsó félévben rendelkeznek az alanyok...</a:t>
            </a:r>
          </a:p>
        </p:txBody>
      </p:sp>
    </p:spTree>
    <p:extLst>
      <p:ext uri="{BB962C8B-B14F-4D97-AF65-F5344CB8AC3E}">
        <p14:creationId xmlns:p14="http://schemas.microsoft.com/office/powerpoint/2010/main" val="13073375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351</TotalTime>
  <Words>496</Words>
  <Application>Microsoft Office PowerPoint</Application>
  <PresentationFormat>Szélesvásznú</PresentationFormat>
  <Paragraphs>53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Retrospektív</vt:lpstr>
      <vt:lpstr>PLA felmérés  elemzése  mesterséges intelligenciával</vt:lpstr>
      <vt:lpstr>Lépések</vt:lpstr>
      <vt:lpstr>PLA</vt:lpstr>
      <vt:lpstr>Nyers adatok adatbázisba szervezése</vt:lpstr>
      <vt:lpstr>OAM létrehozása</vt:lpstr>
      <vt:lpstr>Mesterséges intelligencia modellek (1)</vt:lpstr>
      <vt:lpstr>Mesterséges intelligencia modellek (2)</vt:lpstr>
      <vt:lpstr>Egyéb számítások (új képmérettel! :-)</vt:lpstr>
      <vt:lpstr>A tanterv és az akkreditáció „vizsgája”</vt:lpstr>
      <vt:lpstr>Jövőkép</vt:lpstr>
      <vt:lpstr>Köszönöm a figyelmet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Bakos_Bence@sulid.hu</dc:creator>
  <cp:lastModifiedBy>Lttd</cp:lastModifiedBy>
  <cp:revision>42</cp:revision>
  <dcterms:created xsi:type="dcterms:W3CDTF">2020-11-03T08:02:45Z</dcterms:created>
  <dcterms:modified xsi:type="dcterms:W3CDTF">2020-11-21T14:05:57Z</dcterms:modified>
</cp:coreProperties>
</file>