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u-HU" smtClean="0"/>
              <a:t>Mintacím szerkesztése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u-HU" smtClean="0"/>
              <a:t>Mintacím szerkesztése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smtClean="0"/>
              <a:t>Mintacím szerkesztése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u-HU" smtClean="0"/>
              <a:t>Mintacím szerkesztése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smtClean="0"/>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u-HU" smtClean="0"/>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u-HU" smtClean="0"/>
              <a:t>Mintacím szerkesztése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u-HU" smtClean="0"/>
              <a:t>Mintacím szerkesztése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u-HU" smtClean="0"/>
              <a:t>Mintacím szerkesztése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42A54C80-263E-416B-A8E0-580EDEADCBDC}" type="datetimeFigureOut">
              <a:rPr lang="en-US" dirty="0"/>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u-HU" smtClean="0"/>
              <a:t>Mintacím szerkesztése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10/15/2020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Egyszerűsített foglakoztatáshoz kapcsolódó segédlet</a:t>
            </a:r>
            <a:endParaRPr lang="hu-HU" dirty="0"/>
          </a:p>
        </p:txBody>
      </p:sp>
      <p:sp>
        <p:nvSpPr>
          <p:cNvPr id="3" name="Alcím 2"/>
          <p:cNvSpPr>
            <a:spLocks noGrp="1"/>
          </p:cNvSpPr>
          <p:nvPr>
            <p:ph type="subTitle" idx="1"/>
          </p:nvPr>
        </p:nvSpPr>
        <p:spPr/>
        <p:txBody>
          <a:bodyPr/>
          <a:lstStyle/>
          <a:p>
            <a:r>
              <a:rPr lang="hu-HU" dirty="0" err="1" smtClean="0"/>
              <a:t>Excell</a:t>
            </a:r>
            <a:r>
              <a:rPr lang="hu-HU" dirty="0" smtClean="0"/>
              <a:t> alapon</a:t>
            </a:r>
            <a:endParaRPr lang="hu-HU" dirty="0"/>
          </a:p>
        </p:txBody>
      </p:sp>
    </p:spTree>
    <p:extLst>
      <p:ext uri="{BB962C8B-B14F-4D97-AF65-F5344CB8AC3E}">
        <p14:creationId xmlns:p14="http://schemas.microsoft.com/office/powerpoint/2010/main" val="337412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megoldás bemutatása</a:t>
            </a:r>
            <a:endParaRPr lang="hu-HU" dirty="0"/>
          </a:p>
        </p:txBody>
      </p:sp>
      <p:sp>
        <p:nvSpPr>
          <p:cNvPr id="3" name="Tartalom helye 2"/>
          <p:cNvSpPr>
            <a:spLocks noGrp="1"/>
          </p:cNvSpPr>
          <p:nvPr>
            <p:ph idx="1"/>
          </p:nvPr>
        </p:nvSpPr>
        <p:spPr/>
        <p:txBody>
          <a:bodyPr/>
          <a:lstStyle/>
          <a:p>
            <a:pPr algn="just"/>
            <a:r>
              <a:rPr lang="hu-HU" dirty="0" smtClean="0"/>
              <a:t>Bármilyen adatbázis hozunk létre azt mindig ellenőriznünk kell. A második adatbázisban ezt tesszük látható , hogy a hónap napjai során mely személyek, személy azonosító alapján azonosíthatók, kerültek beosztásra.</a:t>
            </a:r>
          </a:p>
          <a:p>
            <a:pPr algn="just"/>
            <a:r>
              <a:rPr lang="hu-HU" dirty="0" smtClean="0"/>
              <a:t>A véletlen számok generálása során és a hétköznapi életben is elüthetünk számokat, ezért is van szükség az ellenőrzésre a második ábra mutatja pirossal kiemelve amikor egy napra ugyanazt a személyt kétszer osztottuk be ennek pedig semmi értelme , korrigálnunk kell az adatokat.</a:t>
            </a:r>
            <a:endParaRPr lang="hu-HU" dirty="0"/>
          </a:p>
        </p:txBody>
      </p:sp>
    </p:spTree>
    <p:extLst>
      <p:ext uri="{BB962C8B-B14F-4D97-AF65-F5344CB8AC3E}">
        <p14:creationId xmlns:p14="http://schemas.microsoft.com/office/powerpoint/2010/main" val="3148631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megoldás bemutatása</a:t>
            </a:r>
            <a:endParaRPr lang="hu-H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863" y="1629508"/>
            <a:ext cx="8596312" cy="429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509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megoldás bemutatása</a:t>
            </a:r>
            <a:endParaRPr lang="hu-H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8391" y="1793632"/>
            <a:ext cx="7835255" cy="424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695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megoldás bemutatása</a:t>
            </a:r>
            <a:endParaRPr lang="hu-HU" dirty="0"/>
          </a:p>
        </p:txBody>
      </p:sp>
      <p:sp>
        <p:nvSpPr>
          <p:cNvPr id="3" name="Tartalom helye 2"/>
          <p:cNvSpPr>
            <a:spLocks noGrp="1"/>
          </p:cNvSpPr>
          <p:nvPr>
            <p:ph idx="1"/>
          </p:nvPr>
        </p:nvSpPr>
        <p:spPr/>
        <p:txBody>
          <a:bodyPr>
            <a:normAutofit lnSpcReduction="10000"/>
          </a:bodyPr>
          <a:lstStyle/>
          <a:p>
            <a:pPr algn="just"/>
            <a:r>
              <a:rPr lang="hu-HU" dirty="0" smtClean="0"/>
              <a:t>A másik megoldást a február fülön találjuk. Ehhez kapcsolódik egy február (2) fül ez tartalmazza a képleteket. A naptárunkba oszloponként a VÉLETLEN;KÖZT függvény segítségével véletlenszerű számokat generálunk 1-16-ig a létszámnak megfelelően. A  következő három oszlopba úgyszintén csak ott már kikötjük , hogy megy cellákhoz képest ne legyen ismétlődés. Ezt a HAHIBA függvény segítéségével tudjuk megtenni.</a:t>
            </a:r>
          </a:p>
          <a:p>
            <a:pPr algn="just"/>
            <a:r>
              <a:rPr lang="hu-HU" dirty="0" smtClean="0"/>
              <a:t>Visszatérve a február fülre ott látható, hogy a naptári napok be vannak írva,illetve a mellette lévő adatbázisból kiderül, hogy jól dolgoztunk egy naptári napra egy munkavállaló többször nem került feltüntetésre. Eljutottunk egy alapadatbázishoz amelynek segítségével megpróbáljuk kiszámítani a szükséges adatokat.</a:t>
            </a:r>
          </a:p>
          <a:p>
            <a:pPr algn="just"/>
            <a:r>
              <a:rPr lang="hu-HU" dirty="0" smtClean="0"/>
              <a:t>A sárga adatbázis felhasználásával fogunk hozzá a keresett adatok kiszámításának.</a:t>
            </a:r>
            <a:endParaRPr lang="hu-HU" dirty="0"/>
          </a:p>
        </p:txBody>
      </p:sp>
    </p:spTree>
    <p:extLst>
      <p:ext uri="{BB962C8B-B14F-4D97-AF65-F5344CB8AC3E}">
        <p14:creationId xmlns:p14="http://schemas.microsoft.com/office/powerpoint/2010/main" val="179170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megoldás bemutatása</a:t>
            </a:r>
            <a:endParaRPr lang="hu-H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0277" y="1535722"/>
            <a:ext cx="7662708" cy="4642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316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megoldás bemutatása</a:t>
            </a:r>
            <a:endParaRPr lang="hu-HU" dirty="0"/>
          </a:p>
        </p:txBody>
      </p:sp>
      <p:sp>
        <p:nvSpPr>
          <p:cNvPr id="3" name="Tartalom helye 2"/>
          <p:cNvSpPr>
            <a:spLocks noGrp="1"/>
          </p:cNvSpPr>
          <p:nvPr>
            <p:ph idx="1"/>
          </p:nvPr>
        </p:nvSpPr>
        <p:spPr/>
        <p:txBody>
          <a:bodyPr/>
          <a:lstStyle/>
          <a:p>
            <a:pPr algn="just"/>
            <a:r>
              <a:rPr lang="hu-HU" dirty="0" smtClean="0"/>
              <a:t>A februári fülön lévő adatbázis kijelölve a kimutatás varázslót felhasználva egy új fülön létrehozunk egy új kimutatást. Ezen a sorfejlécen létrehozzuk a napokat, az oszlopon a személyazonosítókat és a tartalomba szintén a személyazonosítókat. Ez a táblázat megmutatja, hogy naponta és személyenként ki hol van ügyeletben.</a:t>
            </a:r>
          </a:p>
          <a:p>
            <a:endParaRPr lang="hu-H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3739661"/>
            <a:ext cx="7043738" cy="297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726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megoldás bemutatása</a:t>
            </a:r>
            <a:endParaRPr lang="hu-HU" dirty="0"/>
          </a:p>
        </p:txBody>
      </p:sp>
      <p:sp>
        <p:nvSpPr>
          <p:cNvPr id="3" name="Tartalom helye 2"/>
          <p:cNvSpPr>
            <a:spLocks noGrp="1"/>
          </p:cNvSpPr>
          <p:nvPr>
            <p:ph idx="1"/>
          </p:nvPr>
        </p:nvSpPr>
        <p:spPr>
          <a:xfrm>
            <a:off x="677334" y="1793631"/>
            <a:ext cx="8596668" cy="4247731"/>
          </a:xfrm>
        </p:spPr>
        <p:txBody>
          <a:bodyPr/>
          <a:lstStyle/>
          <a:p>
            <a:r>
              <a:rPr lang="hu-HU" dirty="0" smtClean="0"/>
              <a:t>Az iménti táblázatban benne van tehát , hogy ki mikor volt beosztva személy </a:t>
            </a:r>
            <a:r>
              <a:rPr lang="hu-HU" dirty="0" err="1" smtClean="0"/>
              <a:t>azonosítónként</a:t>
            </a:r>
            <a:r>
              <a:rPr lang="hu-HU" dirty="0" smtClean="0"/>
              <a:t>. De nekem nem arra van szükségem, hogy az összegét lássam hanem csak a darab számát, jobb egér gombbal belekattintva a táblázatba módosítom.</a:t>
            </a:r>
          </a:p>
          <a:p>
            <a:endParaRPr lang="hu-H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153507"/>
            <a:ext cx="7553325" cy="297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063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megoldás bemutatása</a:t>
            </a:r>
            <a:endParaRPr lang="hu-HU" dirty="0"/>
          </a:p>
        </p:txBody>
      </p:sp>
      <p:sp>
        <p:nvSpPr>
          <p:cNvPr id="4" name="Tartalom helye 3"/>
          <p:cNvSpPr>
            <a:spLocks noGrp="1"/>
          </p:cNvSpPr>
          <p:nvPr>
            <p:ph idx="1"/>
          </p:nvPr>
        </p:nvSpPr>
        <p:spPr>
          <a:xfrm>
            <a:off x="844062" y="1817077"/>
            <a:ext cx="9448800" cy="4728378"/>
          </a:xfrm>
        </p:spPr>
        <p:txBody>
          <a:bodyPr/>
          <a:lstStyle/>
          <a:p>
            <a:pPr algn="just"/>
            <a:r>
              <a:rPr lang="hu-HU" dirty="0" smtClean="0"/>
              <a:t>Ezt a táblázatot transzponáltuk (oszlopokból sorokat a sorokból pedig oszlopokat állítottunk elő.)</a:t>
            </a:r>
          </a:p>
          <a:p>
            <a:pPr algn="just"/>
            <a:r>
              <a:rPr lang="hu-HU" dirty="0" smtClean="0"/>
              <a:t>A februári fül J-3-as cellájában = FKERES függvényt hívjuk segítségül. A  munka 1 fül transzponált táblázatát kijelöljük ,ezt a táblázatot F4-el lefixáljuk .Mindezt megszorozzuk azzal az összeggel amely az egyes </a:t>
            </a:r>
            <a:r>
              <a:rPr lang="hu-HU" dirty="0" err="1" smtClean="0"/>
              <a:t>munkaválallókhoz</a:t>
            </a:r>
            <a:r>
              <a:rPr lang="hu-HU" dirty="0" smtClean="0"/>
              <a:t> tartozik. Ezután egyszerűen csak lehúzzuk a + jelet megvan , hogy ki mennyit keresett a hónapban.</a:t>
            </a:r>
          </a:p>
          <a:p>
            <a:pPr algn="just"/>
            <a:r>
              <a:rPr lang="hu-HU" dirty="0" smtClean="0"/>
              <a:t>Ezt követően másoljuk a képletet a járulékok oszlopában , azonban annyi módosítást teszünk, hogy a napi bér helyett 1000 </a:t>
            </a:r>
            <a:r>
              <a:rPr lang="hu-HU" dirty="0" err="1" smtClean="0"/>
              <a:t>FT-al</a:t>
            </a:r>
            <a:r>
              <a:rPr lang="hu-HU" dirty="0" smtClean="0"/>
              <a:t> szorzunk. Ezt követően ezt is lehúzzuk a + jellel.</a:t>
            </a:r>
            <a:endParaRPr lang="hu-HU" dirty="0"/>
          </a:p>
        </p:txBody>
      </p:sp>
    </p:spTree>
    <p:extLst>
      <p:ext uri="{BB962C8B-B14F-4D97-AF65-F5344CB8AC3E}">
        <p14:creationId xmlns:p14="http://schemas.microsoft.com/office/powerpoint/2010/main" val="245710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megoldás bemutatása</a:t>
            </a:r>
            <a:endParaRPr lang="hu-HU"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0863" y="2016369"/>
            <a:ext cx="6400800" cy="341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770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megoldás bemutatása</a:t>
            </a:r>
            <a:endParaRPr lang="hu-HU" dirty="0"/>
          </a:p>
        </p:txBody>
      </p:sp>
      <p:sp>
        <p:nvSpPr>
          <p:cNvPr id="3" name="Tartalom helye 2"/>
          <p:cNvSpPr>
            <a:spLocks noGrp="1"/>
          </p:cNvSpPr>
          <p:nvPr>
            <p:ph idx="1"/>
          </p:nvPr>
        </p:nvSpPr>
        <p:spPr/>
        <p:txBody>
          <a:bodyPr/>
          <a:lstStyle/>
          <a:p>
            <a:pPr algn="just"/>
            <a:r>
              <a:rPr lang="hu-HU" dirty="0" smtClean="0"/>
              <a:t>A </a:t>
            </a:r>
            <a:r>
              <a:rPr lang="hu-HU" dirty="0" err="1" smtClean="0"/>
              <a:t>kummulált</a:t>
            </a:r>
            <a:r>
              <a:rPr lang="hu-HU" dirty="0" smtClean="0"/>
              <a:t> (összegző göngyölített) adatokat akkor tudjuk kiszámítani ha minden hónapot megtöltünk adatokkal és előállítunk egy munka1 fülön lévő táblázatot. Amely már nemcsak az adott hónapot hanem az egész évet tartalmazza. Ennek megfelelően már azt a kimutatást is elő tudjuk majd állítani.</a:t>
            </a:r>
          </a:p>
          <a:p>
            <a:endParaRPr lang="hu-HU" dirty="0"/>
          </a:p>
        </p:txBody>
      </p:sp>
    </p:spTree>
    <p:extLst>
      <p:ext uri="{BB962C8B-B14F-4D97-AF65-F5344CB8AC3E}">
        <p14:creationId xmlns:p14="http://schemas.microsoft.com/office/powerpoint/2010/main" val="330463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Általánosságban az </a:t>
            </a:r>
            <a:r>
              <a:rPr lang="hu-HU" dirty="0" err="1" smtClean="0"/>
              <a:t>Efo-ról</a:t>
            </a:r>
            <a:endParaRPr lang="hu-HU" dirty="0"/>
          </a:p>
        </p:txBody>
      </p:sp>
      <p:sp>
        <p:nvSpPr>
          <p:cNvPr id="3" name="Tartalom helye 2"/>
          <p:cNvSpPr>
            <a:spLocks noGrp="1"/>
          </p:cNvSpPr>
          <p:nvPr>
            <p:ph idx="1"/>
          </p:nvPr>
        </p:nvSpPr>
        <p:spPr/>
        <p:txBody>
          <a:bodyPr>
            <a:noAutofit/>
          </a:bodyPr>
          <a:lstStyle/>
          <a:p>
            <a:pPr marL="0" indent="0" algn="just">
              <a:buNone/>
            </a:pPr>
            <a:r>
              <a:rPr lang="hu-HU" sz="2000" dirty="0" smtClean="0"/>
              <a:t>Az egyszerűsített </a:t>
            </a:r>
            <a:r>
              <a:rPr lang="hu-HU" sz="2000" dirty="0" smtClean="0"/>
              <a:t>foglalkoztatás (továbbiakban : EFO</a:t>
            </a:r>
            <a:r>
              <a:rPr lang="hu-HU" sz="2000" dirty="0" smtClean="0"/>
              <a:t>) egy napi bejelentésen alapuló alkalmi munkaviszony. Gyakorlatilag a munkavégzés megkezdése előtt bejelentjük a munkavállalót. Nem lesz  ugyan a munkavállaló biztosított (baleset esetén fizet és a nyugdíjba számít majd egy kis </a:t>
            </a:r>
            <a:r>
              <a:rPr lang="hu-HU" sz="2000" dirty="0" smtClean="0"/>
              <a:t>összeg ) azonban </a:t>
            </a:r>
            <a:r>
              <a:rPr lang="hu-HU" sz="2000" dirty="0" smtClean="0"/>
              <a:t>a munkavégzés így a törvényi előírásoknak megfelel, készül hozzá egy munkaszerződés a munka végeztével pedig a napi munkavégzésért megkapja a munkavállaló a bérét. Az alkalmi foglalkoztatás után a munkáltató 500 vagy 1000 forint napi </a:t>
            </a:r>
            <a:r>
              <a:rPr lang="hu-HU" sz="2000" dirty="0" err="1" smtClean="0"/>
              <a:t>közterhet</a:t>
            </a:r>
            <a:r>
              <a:rPr lang="hu-HU" sz="2000" dirty="0" smtClean="0"/>
              <a:t> köteles megfizetni az előírásoknak megfelelően. A 2010 évi LXXV. törvény írja elő szabályozását ezenkívül természetesen még több törvényben találkozhatunk részletszabályaival de a mi probléma megoldásunkkal kapcsolatban ennek most nincs jelentősége. Az egyszerűsített foglakoztatás során több előírás betartására van tehát szükség. </a:t>
            </a:r>
          </a:p>
          <a:p>
            <a:pPr algn="just"/>
            <a:endParaRPr lang="hu-HU" sz="2000" dirty="0"/>
          </a:p>
        </p:txBody>
      </p:sp>
    </p:spTree>
    <p:extLst>
      <p:ext uri="{BB962C8B-B14F-4D97-AF65-F5344CB8AC3E}">
        <p14:creationId xmlns:p14="http://schemas.microsoft.com/office/powerpoint/2010/main" val="2781767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Köszönöm a figyelmet!</a:t>
            </a:r>
            <a:endParaRPr lang="hu-HU" dirty="0"/>
          </a:p>
        </p:txBody>
      </p:sp>
      <p:sp>
        <p:nvSpPr>
          <p:cNvPr id="3" name="Tartalom helye 2"/>
          <p:cNvSpPr>
            <a:spLocks noGrp="1"/>
          </p:cNvSpPr>
          <p:nvPr>
            <p:ph idx="1"/>
          </p:nvPr>
        </p:nvSpPr>
        <p:spPr/>
        <p:txBody>
          <a:bodyPr/>
          <a:lstStyle/>
          <a:p>
            <a:pPr algn="ctr"/>
            <a:endParaRPr lang="hu-HU" b="1" dirty="0" smtClean="0">
              <a:sym typeface="Wingdings"/>
            </a:endParaRPr>
          </a:p>
          <a:p>
            <a:pPr algn="ctr"/>
            <a:endParaRPr lang="hu-HU" b="1" dirty="0">
              <a:sym typeface="Wingdings"/>
            </a:endParaRPr>
          </a:p>
          <a:p>
            <a:pPr algn="ctr"/>
            <a:endParaRPr lang="hu-HU" b="1" dirty="0" smtClean="0">
              <a:sym typeface="Wingdings"/>
            </a:endParaRPr>
          </a:p>
          <a:p>
            <a:pPr algn="ctr"/>
            <a:endParaRPr lang="hu-HU" b="1" dirty="0">
              <a:sym typeface="Wingdings"/>
            </a:endParaRPr>
          </a:p>
          <a:p>
            <a:pPr algn="ctr"/>
            <a:r>
              <a:rPr lang="hu-HU" b="1" dirty="0" smtClean="0">
                <a:sym typeface="Wingdings"/>
              </a:rPr>
              <a:t></a:t>
            </a:r>
            <a:endParaRPr lang="hu-HU" b="1" dirty="0"/>
          </a:p>
        </p:txBody>
      </p:sp>
    </p:spTree>
    <p:extLst>
      <p:ext uri="{BB962C8B-B14F-4D97-AF65-F5344CB8AC3E}">
        <p14:creationId xmlns:p14="http://schemas.microsoft.com/office/powerpoint/2010/main" val="4124925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Probléma felvetése</a:t>
            </a:r>
            <a:endParaRPr lang="hu-HU" dirty="0"/>
          </a:p>
        </p:txBody>
      </p:sp>
      <p:sp>
        <p:nvSpPr>
          <p:cNvPr id="3" name="Tartalom helye 2"/>
          <p:cNvSpPr>
            <a:spLocks noGrp="1"/>
          </p:cNvSpPr>
          <p:nvPr>
            <p:ph idx="1"/>
          </p:nvPr>
        </p:nvSpPr>
        <p:spPr/>
        <p:txBody>
          <a:bodyPr>
            <a:noAutofit/>
          </a:bodyPr>
          <a:lstStyle/>
          <a:p>
            <a:pPr marL="0" indent="0" algn="just">
              <a:buNone/>
            </a:pPr>
            <a:r>
              <a:rPr lang="hu-HU" sz="2000" dirty="0" smtClean="0"/>
              <a:t>A munkám során több társaságnál számfejtek munkabért és gyakori az egyszerűsített foglalkoztatás. A napi bejelentésen és a munkaszerződés elkészítésén kívül még a bérprogramba is fel kell vinni az adatokat, hogy a program jól exportálja a járulékbevallásra a következő hónap elején. A hónap során </a:t>
            </a:r>
            <a:r>
              <a:rPr lang="hu-HU" sz="2000" dirty="0" err="1" smtClean="0"/>
              <a:t>E</a:t>
            </a:r>
            <a:r>
              <a:rPr lang="hu-HU" sz="2000" dirty="0" err="1" smtClean="0"/>
              <a:t>xcell</a:t>
            </a:r>
            <a:r>
              <a:rPr lang="hu-HU" sz="2000" dirty="0" smtClean="0"/>
              <a:t> </a:t>
            </a:r>
            <a:r>
              <a:rPr lang="hu-HU" sz="2000" dirty="0" smtClean="0"/>
              <a:t>táblázatban tartom nyilván azt, hogy ki hol és hány napot volt bejelentve. A tanár úr segítségét kértem abban, hogy egy a jelenleginél jobb táblázatot készítsünk! A táblázatból ki kell derülnie, hogy ki mikor volt foglalkoztatva, hány napot dolgozott, mennyi bért keresett az adott hónapban és évben illetve mennyi </a:t>
            </a:r>
            <a:r>
              <a:rPr lang="hu-HU" sz="2000" dirty="0" err="1" smtClean="0"/>
              <a:t>közterhet</a:t>
            </a:r>
            <a:r>
              <a:rPr lang="hu-HU" sz="2000" dirty="0" smtClean="0"/>
              <a:t> fizet utána a munkáltató havonta és évente. Mindezekre az ellenőrzés miatt van szükségem , a jelenlegi táblázatom ezeknek az információknak a töredékét adja a hiányzó információkat számológéppel adom a táblázatomhoz. </a:t>
            </a:r>
            <a:r>
              <a:rPr lang="hu-HU" sz="2000" dirty="0"/>
              <a:t>E</a:t>
            </a:r>
            <a:r>
              <a:rPr lang="hu-HU" sz="2000" dirty="0" smtClean="0"/>
              <a:t>zek alapján ellenőrzöm a főkönyvön , hogy minden bejelentés rögzítésre került illetve az a bér ami a munkavállalónak járt ki is lett fizetve valójában.</a:t>
            </a:r>
            <a:endParaRPr lang="hu-HU" sz="2000" dirty="0"/>
          </a:p>
        </p:txBody>
      </p:sp>
    </p:spTree>
    <p:extLst>
      <p:ext uri="{BB962C8B-B14F-4D97-AF65-F5344CB8AC3E}">
        <p14:creationId xmlns:p14="http://schemas.microsoft.com/office/powerpoint/2010/main" val="111556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Mire kell figyelni a bejelentés során?</a:t>
            </a:r>
            <a:endParaRPr lang="hu-HU" dirty="0"/>
          </a:p>
        </p:txBody>
      </p:sp>
      <p:sp>
        <p:nvSpPr>
          <p:cNvPr id="3" name="Tartalom helye 2"/>
          <p:cNvSpPr>
            <a:spLocks noGrp="1"/>
          </p:cNvSpPr>
          <p:nvPr>
            <p:ph idx="1"/>
          </p:nvPr>
        </p:nvSpPr>
        <p:spPr/>
        <p:txBody>
          <a:bodyPr>
            <a:normAutofit/>
          </a:bodyPr>
          <a:lstStyle/>
          <a:p>
            <a:pPr algn="just"/>
            <a:r>
              <a:rPr lang="hu-HU" sz="2000" dirty="0" smtClean="0"/>
              <a:t>Egy társaságban egy munkavállaló napi  15 napot lehet ,</a:t>
            </a:r>
          </a:p>
          <a:p>
            <a:pPr algn="just"/>
            <a:r>
              <a:rPr lang="hu-HU" sz="2000" dirty="0" smtClean="0"/>
              <a:t>Egy társaságban egy munkavállaló évi 90 napot </a:t>
            </a:r>
            <a:r>
              <a:rPr lang="hu-HU" sz="2000" smtClean="0"/>
              <a:t>lehet ,</a:t>
            </a:r>
            <a:endParaRPr lang="hu-HU" sz="2000" dirty="0" smtClean="0"/>
          </a:p>
          <a:p>
            <a:pPr algn="just"/>
            <a:r>
              <a:rPr lang="hu-HU" sz="2000" dirty="0" smtClean="0"/>
              <a:t>Egyfolytában legfeljebb 5 egymást követő napra lehet</a:t>
            </a:r>
          </a:p>
          <a:p>
            <a:pPr marL="0" indent="0" algn="just">
              <a:buNone/>
            </a:pPr>
            <a:r>
              <a:rPr lang="hu-HU" sz="2000" dirty="0" smtClean="0"/>
              <a:t>EFO-s munkavállaló .</a:t>
            </a:r>
          </a:p>
          <a:p>
            <a:pPr algn="just"/>
            <a:r>
              <a:rPr lang="hu-HU" sz="2000" dirty="0" smtClean="0"/>
              <a:t>Egy 15 főt foglalkoztató munkavállalónál 1460 (365*4) nap lehet EFO  egy évben.</a:t>
            </a:r>
          </a:p>
          <a:p>
            <a:pPr algn="just"/>
            <a:r>
              <a:rPr lang="hu-HU" sz="2000" dirty="0" smtClean="0"/>
              <a:t>Az EFO-s munkavállaláshoz is kapcsolódhat pótlék nálunk erre azonban nem szokott példa lenni.</a:t>
            </a:r>
            <a:endParaRPr lang="hu-HU" sz="2000" dirty="0"/>
          </a:p>
        </p:txBody>
      </p:sp>
    </p:spTree>
    <p:extLst>
      <p:ext uri="{BB962C8B-B14F-4D97-AF65-F5344CB8AC3E}">
        <p14:creationId xmlns:p14="http://schemas.microsoft.com/office/powerpoint/2010/main" val="1082300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Átállás adatbázis-logikára riport nézetek helyett/mellett</a:t>
            </a:r>
            <a:endParaRPr lang="hu-H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0278" y="2016368"/>
            <a:ext cx="9085384" cy="402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69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megoldás bemutatása</a:t>
            </a:r>
            <a:endParaRPr lang="hu-HU" dirty="0"/>
          </a:p>
        </p:txBody>
      </p:sp>
      <p:sp>
        <p:nvSpPr>
          <p:cNvPr id="3" name="Tartalom helye 2"/>
          <p:cNvSpPr>
            <a:spLocks noGrp="1"/>
          </p:cNvSpPr>
          <p:nvPr>
            <p:ph idx="1"/>
          </p:nvPr>
        </p:nvSpPr>
        <p:spPr/>
        <p:txBody>
          <a:bodyPr/>
          <a:lstStyle/>
          <a:p>
            <a:pPr algn="just"/>
            <a:r>
              <a:rPr lang="hu-HU" dirty="0" smtClean="0"/>
              <a:t>Az </a:t>
            </a:r>
            <a:r>
              <a:rPr lang="hu-HU" dirty="0" err="1"/>
              <a:t>E</a:t>
            </a:r>
            <a:r>
              <a:rPr lang="hu-HU" dirty="0" err="1" smtClean="0"/>
              <a:t>xcell</a:t>
            </a:r>
            <a:r>
              <a:rPr lang="hu-HU" dirty="0" smtClean="0"/>
              <a:t> </a:t>
            </a:r>
            <a:r>
              <a:rPr lang="hu-HU" dirty="0" smtClean="0"/>
              <a:t>táblázat alap nevű fülén került rögzítésre az emberek neve,általuk keresett napi bér valamint  azok a sarok számok amelyekre figyelnünk kell.</a:t>
            </a:r>
          </a:p>
          <a:p>
            <a:pPr algn="just"/>
            <a:r>
              <a:rPr lang="hu-HU" dirty="0" smtClean="0"/>
              <a:t>Majd pedig rögzítésre került a feladattal kapcsolatos több további fontos információ. Ilyenek lehetnek, hogy nemcsak 15 személy van hanem 16 hiszen az is előfordulhat , hogy aznap senki sincs beosztva. A kimutatások elkészítése során VÉLETLEN;KÖZÖTT, FKERES és VKERES függvényeket használhatunk stb.</a:t>
            </a:r>
          </a:p>
          <a:p>
            <a:pPr algn="just"/>
            <a:endParaRPr lang="hu-HU" dirty="0"/>
          </a:p>
        </p:txBody>
      </p:sp>
    </p:spTree>
    <p:extLst>
      <p:ext uri="{BB962C8B-B14F-4D97-AF65-F5344CB8AC3E}">
        <p14:creationId xmlns:p14="http://schemas.microsoft.com/office/powerpoint/2010/main" val="115669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megoldás bemutatása</a:t>
            </a:r>
            <a:endParaRPr lang="hu-H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862" y="1453662"/>
            <a:ext cx="918124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9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megoldás bemutatása</a:t>
            </a:r>
            <a:endParaRPr lang="hu-HU" dirty="0"/>
          </a:p>
        </p:txBody>
      </p:sp>
      <p:sp>
        <p:nvSpPr>
          <p:cNvPr id="3" name="Tartalom helye 2"/>
          <p:cNvSpPr>
            <a:spLocks noGrp="1"/>
          </p:cNvSpPr>
          <p:nvPr>
            <p:ph idx="1"/>
          </p:nvPr>
        </p:nvSpPr>
        <p:spPr/>
        <p:txBody>
          <a:bodyPr/>
          <a:lstStyle/>
          <a:p>
            <a:r>
              <a:rPr lang="hu-HU" dirty="0" smtClean="0"/>
              <a:t>Az iménti táblázatban látható a január hónap egy adatbázisban kiemelve benne a fizetett ünnepeket és a hétvégéket.</a:t>
            </a:r>
          </a:p>
          <a:p>
            <a:r>
              <a:rPr lang="hu-HU" dirty="0" smtClean="0"/>
              <a:t>Azt követően van egy másik adatbázis ahol ismételten fel vannak sorolva a nevek  a hozzájuk köthető bérekkel. Itt már látható, hogy minden névhez kapcsolódik egy azonosító szám.</a:t>
            </a:r>
          </a:p>
          <a:p>
            <a:r>
              <a:rPr lang="hu-HU" dirty="0" smtClean="0"/>
              <a:t>Azt követően pedig a fő adatbázisunk ahol 1-124-ig kerültek sorszámozásra a személyek dátumnak megfelelően. Azért 124-ig mert 31-et 4-el szorozva ennyit kapunk.</a:t>
            </a:r>
          </a:p>
          <a:p>
            <a:r>
              <a:rPr lang="hu-HU" dirty="0" smtClean="0"/>
              <a:t>A következő oszlopban vannak felsorolva a személyek , azt követően , hogy ki melyik nap dolgozott és utána pedig, hogy melyik oszlopba került beosztásra.</a:t>
            </a:r>
          </a:p>
          <a:p>
            <a:r>
              <a:rPr lang="hu-HU" dirty="0" smtClean="0"/>
              <a:t>A legvégén pedig az év és hónap került feltüntetésre</a:t>
            </a:r>
            <a:endParaRPr lang="hu-HU" dirty="0"/>
          </a:p>
        </p:txBody>
      </p:sp>
    </p:spTree>
    <p:extLst>
      <p:ext uri="{BB962C8B-B14F-4D97-AF65-F5344CB8AC3E}">
        <p14:creationId xmlns:p14="http://schemas.microsoft.com/office/powerpoint/2010/main" val="254339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megoldás bemutatása</a:t>
            </a:r>
            <a:endParaRPr lang="hu-HU"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863" y="1652954"/>
            <a:ext cx="8596312" cy="443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025518"/>
      </p:ext>
    </p:extLst>
  </p:cSld>
  <p:clrMapOvr>
    <a:masterClrMapping/>
  </p:clrMapOvr>
</p:sld>
</file>

<file path=ppt/theme/theme1.xml><?xml version="1.0" encoding="utf-8"?>
<a:theme xmlns:a="http://schemas.openxmlformats.org/drawingml/2006/main" name="Fazet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401</TotalTime>
  <Words>1016</Words>
  <Application>Microsoft Office PowerPoint</Application>
  <PresentationFormat>Egyéni</PresentationFormat>
  <Paragraphs>52</Paragraphs>
  <Slides>20</Slides>
  <Notes>0</Notes>
  <HiddenSlides>0</HiddenSlides>
  <MMClips>0</MMClips>
  <ScaleCrop>false</ScaleCrop>
  <HeadingPairs>
    <vt:vector size="4" baseType="variant">
      <vt:variant>
        <vt:lpstr>Téma</vt:lpstr>
      </vt:variant>
      <vt:variant>
        <vt:i4>1</vt:i4>
      </vt:variant>
      <vt:variant>
        <vt:lpstr>Diacímek</vt:lpstr>
      </vt:variant>
      <vt:variant>
        <vt:i4>20</vt:i4>
      </vt:variant>
    </vt:vector>
  </HeadingPairs>
  <TitlesOfParts>
    <vt:vector size="21" baseType="lpstr">
      <vt:lpstr>Fazetta</vt:lpstr>
      <vt:lpstr>Egyszerűsített foglakoztatáshoz kapcsolódó segédlet</vt:lpstr>
      <vt:lpstr>Általánosságban az Efo-ról</vt:lpstr>
      <vt:lpstr>Probléma felvetése</vt:lpstr>
      <vt:lpstr>Mire kell figyelni a bejelentés során?</vt:lpstr>
      <vt:lpstr>Átállás adatbázis-logikára riport nézetek helyett/mellett</vt:lpstr>
      <vt:lpstr>A megoldás bemutatása</vt:lpstr>
      <vt:lpstr>A megoldás bemutatása</vt:lpstr>
      <vt:lpstr>A megoldás bemutatása</vt:lpstr>
      <vt:lpstr>A megoldás bemutatása</vt:lpstr>
      <vt:lpstr>A megoldás bemutatása</vt:lpstr>
      <vt:lpstr>A megoldás bemutatása</vt:lpstr>
      <vt:lpstr>A megoldás bemutatása</vt:lpstr>
      <vt:lpstr>A megoldás bemutatása</vt:lpstr>
      <vt:lpstr>A megoldás bemutatása</vt:lpstr>
      <vt:lpstr>A megoldás bemutatása</vt:lpstr>
      <vt:lpstr>A megoldás bemutatása</vt:lpstr>
      <vt:lpstr>A megoldás bemutatása</vt:lpstr>
      <vt:lpstr>A megoldás bemutatása</vt:lpstr>
      <vt:lpstr>A megoldás bemutatása</vt:lpstr>
      <vt:lpstr>Köszönöm a figyelmet!</vt:lpstr>
    </vt:vector>
  </TitlesOfParts>
  <Company>Privát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Egyszerűsített foglakoztatáshoz kapcsolódó segédlet</dc:title>
  <dc:creator>Birgésné Velkei Éva</dc:creator>
  <cp:lastModifiedBy>Windows-felhasználó</cp:lastModifiedBy>
  <cp:revision>27</cp:revision>
  <cp:lastPrinted>2020-10-15T06:58:21Z</cp:lastPrinted>
  <dcterms:created xsi:type="dcterms:W3CDTF">2020-10-11T11:59:03Z</dcterms:created>
  <dcterms:modified xsi:type="dcterms:W3CDTF">2020-10-15T12:18:28Z</dcterms:modified>
</cp:coreProperties>
</file>