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2" r:id="rId1"/>
  </p:sldMasterIdLst>
  <p:notesMasterIdLst>
    <p:notesMasterId r:id="rId52"/>
  </p:notesMasterIdLst>
  <p:sldIdLst>
    <p:sldId id="271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9" r:id="rId10"/>
    <p:sldId id="270" r:id="rId11"/>
    <p:sldId id="268" r:id="rId12"/>
    <p:sldId id="272" r:id="rId13"/>
    <p:sldId id="273" r:id="rId14"/>
    <p:sldId id="274" r:id="rId15"/>
    <p:sldId id="310" r:id="rId16"/>
    <p:sldId id="275" r:id="rId17"/>
    <p:sldId id="276" r:id="rId18"/>
    <p:sldId id="277" r:id="rId19"/>
    <p:sldId id="311" r:id="rId20"/>
    <p:sldId id="278" r:id="rId21"/>
    <p:sldId id="280" r:id="rId22"/>
    <p:sldId id="281" r:id="rId23"/>
    <p:sldId id="282" r:id="rId24"/>
    <p:sldId id="304" r:id="rId25"/>
    <p:sldId id="305" r:id="rId26"/>
    <p:sldId id="284" r:id="rId27"/>
    <p:sldId id="283" r:id="rId28"/>
    <p:sldId id="286" r:id="rId29"/>
    <p:sldId id="285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303" r:id="rId40"/>
    <p:sldId id="296" r:id="rId41"/>
    <p:sldId id="297" r:id="rId42"/>
    <p:sldId id="298" r:id="rId43"/>
    <p:sldId id="299" r:id="rId44"/>
    <p:sldId id="306" r:id="rId45"/>
    <p:sldId id="307" r:id="rId46"/>
    <p:sldId id="309" r:id="rId47"/>
    <p:sldId id="300" r:id="rId48"/>
    <p:sldId id="301" r:id="rId49"/>
    <p:sldId id="302" r:id="rId50"/>
    <p:sldId id="308" r:id="rId5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DA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31824-EDF0-43A8-B1BF-1D4F133B7A6D}" type="datetimeFigureOut">
              <a:rPr lang="hu-HU" smtClean="0"/>
              <a:t>2019. 09. 07.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0198C-65EA-40C1-A459-C217805DE5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1689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3D06-7180-4C85-B598-F96401B09FC5}" type="datetimeFigureOut">
              <a:rPr lang="hu-HU" smtClean="0"/>
              <a:t>2019. 09. 07.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DAEB-C680-4360-AF7F-2813DBBBDE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152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3D06-7180-4C85-B598-F96401B09FC5}" type="datetimeFigureOut">
              <a:rPr lang="hu-HU" smtClean="0"/>
              <a:t>2019. 09. 07.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DAEB-C680-4360-AF7F-2813DBBBDE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305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3D06-7180-4C85-B598-F96401B09FC5}" type="datetimeFigureOut">
              <a:rPr lang="hu-HU" smtClean="0"/>
              <a:t>2019. 09. 07.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DAEB-C680-4360-AF7F-2813DBBBDE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236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3D06-7180-4C85-B598-F96401B09FC5}" type="datetimeFigureOut">
              <a:rPr lang="hu-HU" smtClean="0"/>
              <a:t>2019. 09. 07.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DAEB-C680-4360-AF7F-2813DBBBDE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275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3D06-7180-4C85-B598-F96401B09FC5}" type="datetimeFigureOut">
              <a:rPr lang="hu-HU" smtClean="0"/>
              <a:t>2019. 09. 07.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DAEB-C680-4360-AF7F-2813DBBBDE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3002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3D06-7180-4C85-B598-F96401B09FC5}" type="datetimeFigureOut">
              <a:rPr lang="hu-HU" smtClean="0"/>
              <a:t>2019. 09. 07.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DAEB-C680-4360-AF7F-2813DBBBDE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385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3D06-7180-4C85-B598-F96401B09FC5}" type="datetimeFigureOut">
              <a:rPr lang="hu-HU" smtClean="0"/>
              <a:t>2019. 09. 07.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DAEB-C680-4360-AF7F-2813DBBBDE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7785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3D06-7180-4C85-B598-F96401B09FC5}" type="datetimeFigureOut">
              <a:rPr lang="hu-HU" smtClean="0"/>
              <a:t>2019. 09. 07.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DAEB-C680-4360-AF7F-2813DBBBDE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916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3D06-7180-4C85-B598-F96401B09FC5}" type="datetimeFigureOut">
              <a:rPr lang="hu-HU" smtClean="0"/>
              <a:t>2019. 09. 07.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DAEB-C680-4360-AF7F-2813DBBBDE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145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3D06-7180-4C85-B598-F96401B09FC5}" type="datetimeFigureOut">
              <a:rPr lang="hu-HU" smtClean="0"/>
              <a:t>2019. 09. 07.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DAEB-C680-4360-AF7F-2813DBBBDE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092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3D06-7180-4C85-B598-F96401B09FC5}" type="datetimeFigureOut">
              <a:rPr lang="hu-HU" smtClean="0"/>
              <a:t>2019. 09. 07.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DAEB-C680-4360-AF7F-2813DBBBDE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10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C3D06-7180-4C85-B598-F96401B09FC5}" type="datetimeFigureOut">
              <a:rPr lang="hu-HU" smtClean="0"/>
              <a:t>2019. 09. 07.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7DAEB-C680-4360-AF7F-2813DBBBDE8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960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114" r:id="rId2"/>
    <p:sldLayoutId id="2147484115" r:id="rId3"/>
    <p:sldLayoutId id="2147484116" r:id="rId4"/>
    <p:sldLayoutId id="2147484117" r:id="rId5"/>
    <p:sldLayoutId id="2147484118" r:id="rId6"/>
    <p:sldLayoutId id="2147484119" r:id="rId7"/>
    <p:sldLayoutId id="2147484120" r:id="rId8"/>
    <p:sldLayoutId id="2147484121" r:id="rId9"/>
    <p:sldLayoutId id="2147484122" r:id="rId10"/>
    <p:sldLayoutId id="21474841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12.xml"/><Relationship Id="rId7" Type="http://schemas.openxmlformats.org/officeDocument/2006/relationships/slide" Target="slide2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0.xml"/><Relationship Id="rId5" Type="http://schemas.openxmlformats.org/officeDocument/2006/relationships/slide" Target="slide16.xml"/><Relationship Id="rId10" Type="http://schemas.openxmlformats.org/officeDocument/2006/relationships/slide" Target="slide33.xml"/><Relationship Id="rId4" Type="http://schemas.openxmlformats.org/officeDocument/2006/relationships/slide" Target="slide14.xml"/><Relationship Id="rId9" Type="http://schemas.openxmlformats.org/officeDocument/2006/relationships/slide" Target="slide3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3.xml"/><Relationship Id="rId3" Type="http://schemas.openxmlformats.org/officeDocument/2006/relationships/slide" Target="slide34.xml"/><Relationship Id="rId7" Type="http://schemas.openxmlformats.org/officeDocument/2006/relationships/slide" Target="slide4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0.xml"/><Relationship Id="rId5" Type="http://schemas.openxmlformats.org/officeDocument/2006/relationships/slide" Target="slide37.xml"/><Relationship Id="rId10" Type="http://schemas.openxmlformats.org/officeDocument/2006/relationships/slide" Target="slide49.xml"/><Relationship Id="rId4" Type="http://schemas.openxmlformats.org/officeDocument/2006/relationships/slide" Target="slide36.xml"/><Relationship Id="rId9" Type="http://schemas.openxmlformats.org/officeDocument/2006/relationships/slide" Target="slide4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s://wiki.archlinux.org/index.php/File_systems_(Magyar)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6" y="1"/>
            <a:ext cx="4951527" cy="6857999"/>
          </a:xfrm>
          <a:prstGeom prst="rect">
            <a:avLst/>
          </a:prstGeom>
        </p:spPr>
      </p:pic>
      <p:grpSp>
        <p:nvGrpSpPr>
          <p:cNvPr id="11" name="Csoportba foglalás 10"/>
          <p:cNvGrpSpPr/>
          <p:nvPr/>
        </p:nvGrpSpPr>
        <p:grpSpPr>
          <a:xfrm>
            <a:off x="5283200" y="3048275"/>
            <a:ext cx="6807200" cy="3707548"/>
            <a:chOff x="5778500" y="355600"/>
            <a:chExt cx="6807200" cy="3707548"/>
          </a:xfrm>
        </p:grpSpPr>
        <p:sp>
          <p:nvSpPr>
            <p:cNvPr id="2" name="Szövegdoboz 1"/>
            <p:cNvSpPr txBox="1"/>
            <p:nvPr/>
          </p:nvSpPr>
          <p:spPr>
            <a:xfrm>
              <a:off x="5867400" y="355600"/>
              <a:ext cx="1422400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0000" dirty="0"/>
                <a:t>/</a:t>
              </a:r>
            </a:p>
          </p:txBody>
        </p:sp>
        <p:sp>
          <p:nvSpPr>
            <p:cNvPr id="3" name="Szövegdoboz 2"/>
            <p:cNvSpPr txBox="1"/>
            <p:nvPr/>
          </p:nvSpPr>
          <p:spPr>
            <a:xfrm>
              <a:off x="5778500" y="622300"/>
              <a:ext cx="6413500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0000" spc="2000" dirty="0"/>
                <a:t>_</a:t>
              </a:r>
            </a:p>
          </p:txBody>
        </p:sp>
        <p:sp>
          <p:nvSpPr>
            <p:cNvPr id="9" name="Téglalap 8"/>
            <p:cNvSpPr/>
            <p:nvPr/>
          </p:nvSpPr>
          <p:spPr>
            <a:xfrm>
              <a:off x="7327900" y="1662491"/>
              <a:ext cx="4631396" cy="240065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u-HU" sz="15000" spc="2000" dirty="0" err="1"/>
                <a:t>inux</a:t>
              </a:r>
              <a:endParaRPr lang="hu-HU" sz="15000" dirty="0"/>
            </a:p>
          </p:txBody>
        </p:sp>
        <p:sp>
          <p:nvSpPr>
            <p:cNvPr id="10" name="Szövegdoboz 9"/>
            <p:cNvSpPr txBox="1"/>
            <p:nvPr/>
          </p:nvSpPr>
          <p:spPr>
            <a:xfrm>
              <a:off x="6629400" y="1438444"/>
              <a:ext cx="59563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5000" dirty="0"/>
                <a:t>&lt;-- </a:t>
              </a:r>
              <a:r>
                <a:rPr lang="hu-HU" sz="5000" dirty="0" err="1"/>
                <a:t>It</a:t>
              </a:r>
              <a:r>
                <a:rPr lang="hu-HU" sz="5000" dirty="0"/>
                <a:t> </a:t>
              </a:r>
              <a:r>
                <a:rPr lang="hu-HU" sz="5000" dirty="0" err="1"/>
                <a:t>all</a:t>
              </a:r>
              <a:r>
                <a:rPr lang="hu-HU" sz="5000" dirty="0"/>
                <a:t> </a:t>
              </a:r>
              <a:r>
                <a:rPr lang="hu-HU" sz="5000" dirty="0" err="1"/>
                <a:t>starts</a:t>
              </a:r>
              <a:r>
                <a:rPr lang="hu-HU" sz="5000" dirty="0"/>
                <a:t> here…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051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8" r="34225" b="13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Rectangle 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5735590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94805" y="640263"/>
            <a:ext cx="5221266" cy="1344975"/>
          </a:xfrm>
        </p:spPr>
        <p:txBody>
          <a:bodyPr>
            <a:normAutofit/>
          </a:bodyPr>
          <a:lstStyle/>
          <a:p>
            <a:r>
              <a:rPr lang="hu-HU" sz="4000" b="1" dirty="0"/>
              <a:t>OPERÁCIÓS RENDSZEREK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94110" y="2121763"/>
            <a:ext cx="5235490" cy="3773010"/>
          </a:xfrm>
        </p:spPr>
        <p:txBody>
          <a:bodyPr>
            <a:normAutofit/>
          </a:bodyPr>
          <a:lstStyle/>
          <a:p>
            <a:pPr algn="just"/>
            <a:r>
              <a:rPr lang="hu-HU" sz="2400" b="1" dirty="0"/>
              <a:t>Alkalmazói /felhasználói programok: </a:t>
            </a:r>
            <a:r>
              <a:rPr lang="hu-HU" sz="2400" dirty="0"/>
              <a:t>speciális feladat elvégzésére készült programok</a:t>
            </a:r>
          </a:p>
          <a:p>
            <a:pPr algn="just"/>
            <a:r>
              <a:rPr lang="hu-HU" sz="2400" b="1" dirty="0"/>
              <a:t>Fejlesztő rendszerek: </a:t>
            </a:r>
            <a:r>
              <a:rPr lang="hu-HU" sz="2400" dirty="0"/>
              <a:t>programozási feladatok elvégzését lehetővé tevő szoftverek</a:t>
            </a:r>
          </a:p>
          <a:p>
            <a:pPr algn="just"/>
            <a:r>
              <a:rPr lang="hu-HU" sz="2400" b="1" dirty="0"/>
              <a:t>BIOS </a:t>
            </a:r>
            <a:r>
              <a:rPr lang="hu-HU" sz="2400" dirty="0"/>
              <a:t>a számítógép szoftveres és hardveres része közötti interfész megvalósítására szolgál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718288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OPERÁCIÓS RENDSZEREK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/>
              <a:t>A számítógép működését biztosító, felügyelő alapvető programot operációs rendszernek nevezzük</a:t>
            </a:r>
          </a:p>
          <a:p>
            <a:r>
              <a:rPr lang="hu-HU" dirty="0"/>
              <a:t>Főbb feladatai:</a:t>
            </a:r>
          </a:p>
          <a:p>
            <a:pPr lvl="1"/>
            <a:r>
              <a:rPr lang="hu-HU" dirty="0"/>
              <a:t>kapcsolat a hardware eszközökkel, alkalmazásokkal</a:t>
            </a:r>
          </a:p>
          <a:p>
            <a:pPr lvl="1"/>
            <a:r>
              <a:rPr lang="hu-HU" dirty="0"/>
              <a:t>erőforrások kezelése</a:t>
            </a:r>
          </a:p>
          <a:p>
            <a:pPr lvl="1"/>
            <a:r>
              <a:rPr lang="hu-HU" dirty="0"/>
              <a:t>futó folyamatok vezérlése</a:t>
            </a:r>
          </a:p>
          <a:p>
            <a:pPr lvl="1"/>
            <a:r>
              <a:rPr lang="hu-HU" dirty="0"/>
              <a:t>adat- és programtárolás, futtatás</a:t>
            </a:r>
          </a:p>
          <a:p>
            <a:pPr lvl="1"/>
            <a:r>
              <a:rPr lang="hu-HU" dirty="0"/>
              <a:t>állománykezelés</a:t>
            </a:r>
          </a:p>
          <a:p>
            <a:pPr lvl="1"/>
            <a:r>
              <a:rPr lang="hu-HU" dirty="0"/>
              <a:t>védelem, naplózás,…</a:t>
            </a:r>
          </a:p>
        </p:txBody>
      </p:sp>
      <p:sp>
        <p:nvSpPr>
          <p:cNvPr id="4" name="Téglalap 3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734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2947" b="34512"/>
          <a:stretch/>
        </p:blipFill>
        <p:spPr>
          <a:xfrm>
            <a:off x="20626" y="9"/>
            <a:ext cx="12155045" cy="6857991"/>
          </a:xfrm>
          <a:prstGeom prst="rect">
            <a:avLst/>
          </a:prstGeom>
        </p:spPr>
      </p:pic>
      <p:sp>
        <p:nvSpPr>
          <p:cNvPr id="6" name="Rectangle 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5735590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94805" y="640263"/>
            <a:ext cx="5221266" cy="1344975"/>
          </a:xfrm>
        </p:spPr>
        <p:txBody>
          <a:bodyPr>
            <a:normAutofit/>
          </a:bodyPr>
          <a:lstStyle/>
          <a:p>
            <a:r>
              <a:rPr lang="hu-HU" sz="4000"/>
              <a:t>Linux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94110" y="2121763"/>
            <a:ext cx="5235490" cy="3773010"/>
          </a:xfrm>
        </p:spPr>
        <p:txBody>
          <a:bodyPr>
            <a:normAutofit/>
          </a:bodyPr>
          <a:lstStyle/>
          <a:p>
            <a:pPr algn="just">
              <a:lnSpc>
                <a:spcPct val="70000"/>
              </a:lnSpc>
            </a:pPr>
            <a:r>
              <a:rPr lang="hu-HU" sz="2000" dirty="0"/>
              <a:t>A Linux, a UNIX operációs rendszerek egy verziója, azoknak PC-re írt változata. </a:t>
            </a:r>
          </a:p>
          <a:p>
            <a:pPr algn="just">
              <a:lnSpc>
                <a:spcPct val="70000"/>
              </a:lnSpc>
            </a:pPr>
            <a:r>
              <a:rPr lang="hu-HU" sz="2000" dirty="0"/>
              <a:t>Alapjaiban követi azokat a jellemzőket, amik egy UNIX-</a:t>
            </a:r>
            <a:r>
              <a:rPr lang="hu-HU" sz="2000" dirty="0" err="1"/>
              <a:t>nak</a:t>
            </a:r>
            <a:r>
              <a:rPr lang="hu-HU" sz="2000" dirty="0"/>
              <a:t> sajátjai.</a:t>
            </a:r>
          </a:p>
          <a:p>
            <a:pPr algn="just">
              <a:lnSpc>
                <a:spcPct val="70000"/>
              </a:lnSpc>
            </a:pPr>
            <a:r>
              <a:rPr lang="hu-HU" sz="2000" dirty="0"/>
              <a:t>A „Linux” elnevezés szigorú értelemben véve a Linux-rendszermagot jelenti, amelyet Linus </a:t>
            </a:r>
            <a:r>
              <a:rPr lang="hu-HU" sz="2000" dirty="0" err="1"/>
              <a:t>Torvalds</a:t>
            </a:r>
            <a:r>
              <a:rPr lang="hu-HU" sz="2000" dirty="0"/>
              <a:t> kezdett el fejleszteni 1991-ben.</a:t>
            </a:r>
          </a:p>
          <a:p>
            <a:pPr algn="just">
              <a:lnSpc>
                <a:spcPct val="70000"/>
              </a:lnSpc>
            </a:pPr>
            <a:r>
              <a:rPr lang="hu-HU" sz="2000" dirty="0"/>
              <a:t>A köznyelvben mégis gyakran a teljes Unix-szerű operációs rendszerre utalnak vele, amely a Linux-rendszermagra és az 1983-ban, Richard </a:t>
            </a:r>
            <a:r>
              <a:rPr lang="hu-HU" sz="2000" dirty="0" err="1"/>
              <a:t>Matthew</a:t>
            </a:r>
            <a:r>
              <a:rPr lang="hu-HU" sz="2000" dirty="0"/>
              <a:t> </a:t>
            </a:r>
            <a:r>
              <a:rPr lang="hu-HU" sz="2000" dirty="0" err="1"/>
              <a:t>Stallman</a:t>
            </a:r>
            <a:r>
              <a:rPr lang="hu-HU" sz="2000" dirty="0"/>
              <a:t> vezetésével indult GNU projekt (célja az volt, hogy szabadon felhasználható, minőségi szoftvereket készítsen és terjesszen) keretében született alapprogramokra épül.</a:t>
            </a:r>
          </a:p>
        </p:txBody>
      </p:sp>
    </p:spTree>
    <p:extLst>
      <p:ext uri="{BB962C8B-B14F-4D97-AF65-F5344CB8AC3E}">
        <p14:creationId xmlns:p14="http://schemas.microsoft.com/office/powerpoint/2010/main" val="2784074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Linux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dirty="0"/>
              <a:t>A „Linux” kifejezést használják Linux-disztribúciókra is, ám ilyenkor általában a disztribúció nevét is hozzáteszik. </a:t>
            </a:r>
          </a:p>
          <a:p>
            <a:pPr algn="just"/>
            <a:r>
              <a:rPr lang="hu-HU" dirty="0"/>
              <a:t>Egy-egy disztribúció olyan összeállítás, amely az alaprendszeren túl bizonyos szempontok alapján összeválogatott és testre szabott programokat tartalmaz.</a:t>
            </a:r>
          </a:p>
          <a:p>
            <a:pPr algn="just"/>
            <a:r>
              <a:rPr lang="hu-HU" dirty="0" err="1"/>
              <a:t>Debian</a:t>
            </a:r>
            <a:r>
              <a:rPr lang="hu-HU" dirty="0"/>
              <a:t>, </a:t>
            </a:r>
            <a:r>
              <a:rPr lang="hu-HU" dirty="0" err="1"/>
              <a:t>Ubuntu</a:t>
            </a:r>
            <a:r>
              <a:rPr lang="hu-HU" dirty="0"/>
              <a:t>, </a:t>
            </a:r>
            <a:r>
              <a:rPr lang="hu-HU" dirty="0" err="1"/>
              <a:t>Gentoo</a:t>
            </a:r>
            <a:r>
              <a:rPr lang="hu-HU" dirty="0"/>
              <a:t>, RPM /</a:t>
            </a:r>
            <a:r>
              <a:rPr lang="hu-HU" dirty="0" err="1"/>
              <a:t>Fedora</a:t>
            </a:r>
            <a:r>
              <a:rPr lang="hu-HU" dirty="0"/>
              <a:t>/Red Hat/</a:t>
            </a:r>
            <a:r>
              <a:rPr lang="hu-HU" dirty="0" err="1"/>
              <a:t>CentOS</a:t>
            </a:r>
            <a:r>
              <a:rPr lang="hu-HU" dirty="0"/>
              <a:t> /</a:t>
            </a:r>
            <a:r>
              <a:rPr lang="hu-HU" dirty="0" err="1"/>
              <a:t>Mandriva</a:t>
            </a:r>
            <a:r>
              <a:rPr lang="hu-HU" dirty="0"/>
              <a:t>, </a:t>
            </a:r>
            <a:r>
              <a:rPr lang="hu-HU" dirty="0" err="1"/>
              <a:t>Slackware</a:t>
            </a:r>
            <a:r>
              <a:rPr lang="hu-HU" dirty="0"/>
              <a:t>, …</a:t>
            </a:r>
          </a:p>
          <a:p>
            <a:pPr algn="just"/>
            <a:r>
              <a:rPr lang="hu-HU" dirty="0"/>
              <a:t>vagy osztályozás csomagkezelő alapján: DEB (</a:t>
            </a:r>
            <a:r>
              <a:rPr lang="hu-HU" dirty="0" err="1"/>
              <a:t>Debian</a:t>
            </a:r>
            <a:r>
              <a:rPr lang="hu-HU" dirty="0"/>
              <a:t>, </a:t>
            </a:r>
            <a:r>
              <a:rPr lang="hu-HU" dirty="0" err="1"/>
              <a:t>Ubuntu</a:t>
            </a:r>
            <a:r>
              <a:rPr lang="hu-HU" dirty="0"/>
              <a:t>, Linux Mint,…), RPM (Red Hat, </a:t>
            </a:r>
            <a:r>
              <a:rPr lang="hu-HU" dirty="0" err="1"/>
              <a:t>Fedora</a:t>
            </a:r>
            <a:r>
              <a:rPr lang="hu-HU" dirty="0"/>
              <a:t>, </a:t>
            </a:r>
            <a:r>
              <a:rPr lang="hu-HU" dirty="0" err="1"/>
              <a:t>CentOS</a:t>
            </a:r>
            <a:r>
              <a:rPr lang="hu-HU" dirty="0"/>
              <a:t>, </a:t>
            </a:r>
            <a:r>
              <a:rPr lang="hu-HU" dirty="0" err="1"/>
              <a:t>SuSe</a:t>
            </a:r>
            <a:r>
              <a:rPr lang="hu-HU" dirty="0"/>
              <a:t>,…), egyéb</a:t>
            </a:r>
          </a:p>
          <a:p>
            <a:pPr algn="just"/>
            <a:r>
              <a:rPr lang="hu-HU" i="1" dirty="0"/>
              <a:t>megj.: A „szabad szoftver” nem feltétlenül jelent „ingyenest”</a:t>
            </a:r>
          </a:p>
        </p:txBody>
      </p:sp>
      <p:sp>
        <p:nvSpPr>
          <p:cNvPr id="4" name="Téglalap 3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972" y="0"/>
            <a:ext cx="1701028" cy="169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13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Linux OS felépítése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/>
              <a:t>Egy UNIX operációs rendszer egy </a:t>
            </a:r>
            <a:r>
              <a:rPr lang="hu-HU" b="1" dirty="0"/>
              <a:t>rendszermag</a:t>
            </a:r>
            <a:r>
              <a:rPr lang="hu-HU" dirty="0"/>
              <a:t>ból (</a:t>
            </a:r>
            <a:r>
              <a:rPr lang="hu-HU" b="1" dirty="0"/>
              <a:t>kernel</a:t>
            </a:r>
            <a:r>
              <a:rPr lang="hu-HU" dirty="0"/>
              <a:t>) és néhány </a:t>
            </a:r>
            <a:r>
              <a:rPr lang="hu-HU" b="1" dirty="0"/>
              <a:t>rendszerprogram</a:t>
            </a:r>
            <a:r>
              <a:rPr lang="hu-HU" dirty="0"/>
              <a:t>ból (</a:t>
            </a:r>
            <a:r>
              <a:rPr lang="hu-HU" b="1" dirty="0" err="1"/>
              <a:t>system</a:t>
            </a:r>
            <a:r>
              <a:rPr lang="hu-HU" b="1" dirty="0"/>
              <a:t> program</a:t>
            </a:r>
            <a:r>
              <a:rPr lang="hu-HU" dirty="0"/>
              <a:t>) áll, általában van még néhány </a:t>
            </a:r>
            <a:r>
              <a:rPr lang="hu-HU" b="1" dirty="0"/>
              <a:t>alkalmazói program </a:t>
            </a:r>
            <a:r>
              <a:rPr lang="hu-HU" dirty="0"/>
              <a:t>(</a:t>
            </a:r>
            <a:r>
              <a:rPr lang="hu-HU" b="1" dirty="0" err="1"/>
              <a:t>application</a:t>
            </a:r>
            <a:r>
              <a:rPr lang="hu-HU" b="1" dirty="0"/>
              <a:t> program</a:t>
            </a:r>
            <a:r>
              <a:rPr lang="hu-HU" dirty="0"/>
              <a:t>) is.</a:t>
            </a:r>
          </a:p>
          <a:p>
            <a:pPr algn="just"/>
            <a:r>
              <a:rPr lang="hu-HU" dirty="0"/>
              <a:t>A kernel által nyújtott szolgáltatásokat </a:t>
            </a:r>
            <a:r>
              <a:rPr lang="hu-HU" b="1" dirty="0"/>
              <a:t>rendszerhívás</a:t>
            </a:r>
            <a:r>
              <a:rPr lang="hu-HU" dirty="0"/>
              <a:t>okon (</a:t>
            </a:r>
            <a:r>
              <a:rPr lang="hu-HU" b="1" dirty="0" err="1"/>
              <a:t>system</a:t>
            </a:r>
            <a:r>
              <a:rPr lang="hu-HU" b="1" dirty="0"/>
              <a:t> </a:t>
            </a:r>
            <a:r>
              <a:rPr lang="hu-HU" b="1" dirty="0" err="1"/>
              <a:t>call</a:t>
            </a:r>
            <a:r>
              <a:rPr lang="hu-HU" dirty="0"/>
              <a:t>) keresztül érhetjük el.</a:t>
            </a:r>
          </a:p>
          <a:p>
            <a:pPr algn="just"/>
            <a:r>
              <a:rPr lang="hu-HU" dirty="0"/>
              <a:t>A rendszerprogramok és minden más program is a „rendszermag legfelső szintjén” futnak, melyet </a:t>
            </a:r>
            <a:r>
              <a:rPr lang="hu-HU" b="1" dirty="0"/>
              <a:t>felhasználói mód</a:t>
            </a:r>
            <a:r>
              <a:rPr lang="hu-HU" dirty="0"/>
              <a:t>nak (</a:t>
            </a:r>
            <a:r>
              <a:rPr lang="hu-HU" b="1" dirty="0" err="1"/>
              <a:t>user</a:t>
            </a:r>
            <a:r>
              <a:rPr lang="hu-HU" b="1" dirty="0"/>
              <a:t> </a:t>
            </a:r>
            <a:r>
              <a:rPr lang="hu-HU" b="1" dirty="0" err="1"/>
              <a:t>mode</a:t>
            </a:r>
            <a:r>
              <a:rPr lang="hu-HU" dirty="0"/>
              <a:t>) nevezünk.</a:t>
            </a:r>
          </a:p>
          <a:p>
            <a:pPr algn="just"/>
            <a:r>
              <a:rPr lang="hu-HU" dirty="0"/>
              <a:t>az operációs rendszert az installációs lemez tartalma definiálja… (?!)</a:t>
            </a:r>
          </a:p>
          <a:p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918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kernel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dirty="0"/>
              <a:t>Ez követi nyomon a lemezen levő fájlokat, elindítja és egymással párhuzamosan futtatja a programokat, memóriát és egyéb erőforrásokat rendel különböző folyamatokhoz (</a:t>
            </a:r>
            <a:r>
              <a:rPr lang="hu-HU" dirty="0" err="1"/>
              <a:t>processzekhez</a:t>
            </a:r>
            <a:r>
              <a:rPr lang="hu-HU" dirty="0"/>
              <a:t>), csomagokat fogad és küld a hálózaton keresztül, stb.</a:t>
            </a:r>
          </a:p>
          <a:p>
            <a:pPr algn="just"/>
            <a:r>
              <a:rPr lang="hu-HU" dirty="0"/>
              <a:t>A kernel ezek közül nagyon keveset végez maga, de eszközöket ad ahhoz, hogy ezek a szolgáltatások felépíthetők legyenek. Továbbá megvéd mindenkit a hardver közvetlen elérésétől, mindenkit a nyújtott eszközök használatára kényszerítve.</a:t>
            </a:r>
          </a:p>
          <a:p>
            <a:pPr algn="just"/>
            <a:r>
              <a:rPr lang="hu-HU" dirty="0"/>
              <a:t>A kernel ellát egy bizonyos fokú védelmet is, elkülönítve a felhasználókat egymástól. A kernel által nyújtott szolgáltatásokat </a:t>
            </a:r>
            <a:r>
              <a:rPr lang="hu-HU" b="1" dirty="0"/>
              <a:t>rendszerhívás</a:t>
            </a:r>
            <a:r>
              <a:rPr lang="hu-HU" dirty="0"/>
              <a:t>okon (</a:t>
            </a:r>
            <a:r>
              <a:rPr lang="hu-HU" b="1" dirty="0" err="1"/>
              <a:t>system</a:t>
            </a:r>
            <a:r>
              <a:rPr lang="hu-HU" b="1" dirty="0"/>
              <a:t> </a:t>
            </a:r>
            <a:r>
              <a:rPr lang="hu-HU" b="1" dirty="0" err="1"/>
              <a:t>call</a:t>
            </a:r>
            <a:r>
              <a:rPr lang="hu-HU" dirty="0"/>
              <a:t>) keresztül érhetjük el.</a:t>
            </a:r>
          </a:p>
        </p:txBody>
      </p:sp>
    </p:spTree>
    <p:extLst>
      <p:ext uri="{BB962C8B-B14F-4D97-AF65-F5344CB8AC3E}">
        <p14:creationId xmlns:p14="http://schemas.microsoft.com/office/powerpoint/2010/main" val="2651120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4636008" cy="685799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4" name="Kép 3" descr="\includegraphics[width=10cm]{overview/overview-kernel-hu.ps}"/>
          <p:cNvPicPr/>
          <p:nvPr/>
        </p:nvPicPr>
        <p:blipFill rotWithShape="1">
          <a:blip r:embed="rId2"/>
          <a:srcRect r="4413"/>
          <a:stretch/>
        </p:blipFill>
        <p:spPr bwMode="auto">
          <a:xfrm>
            <a:off x="5276088" y="640082"/>
            <a:ext cx="6276250" cy="5577838"/>
          </a:xfrm>
          <a:prstGeom prst="rect">
            <a:avLst/>
          </a:prstGeom>
          <a:effectLst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3667039" cy="1676603"/>
          </a:xfrm>
        </p:spPr>
        <p:txBody>
          <a:bodyPr>
            <a:normAutofit/>
          </a:bodyPr>
          <a:lstStyle/>
          <a:p>
            <a:r>
              <a:rPr lang="hu-HU" sz="3600">
                <a:solidFill>
                  <a:schemeClr val="bg1"/>
                </a:solidFill>
              </a:rPr>
              <a:t>A kernel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48931" y="2438401"/>
            <a:ext cx="3667036" cy="3779520"/>
          </a:xfrm>
        </p:spPr>
        <p:txBody>
          <a:bodyPr>
            <a:normAutofit/>
          </a:bodyPr>
          <a:lstStyle/>
          <a:p>
            <a:r>
              <a:rPr lang="hu-HU" sz="2000">
                <a:solidFill>
                  <a:schemeClr val="bg1"/>
                </a:solidFill>
              </a:rPr>
              <a:t>A Linux kernel több fontos részből áll: </a:t>
            </a:r>
          </a:p>
          <a:p>
            <a:pPr lvl="1"/>
            <a:r>
              <a:rPr lang="hu-HU" sz="2000">
                <a:solidFill>
                  <a:schemeClr val="bg1"/>
                </a:solidFill>
              </a:rPr>
              <a:t>processzkezelés (process management), </a:t>
            </a:r>
          </a:p>
          <a:p>
            <a:pPr lvl="1"/>
            <a:r>
              <a:rPr lang="hu-HU" sz="2000">
                <a:solidFill>
                  <a:schemeClr val="bg1"/>
                </a:solidFill>
              </a:rPr>
              <a:t>memóriakezelés, </a:t>
            </a:r>
          </a:p>
          <a:p>
            <a:pPr lvl="1"/>
            <a:r>
              <a:rPr lang="hu-HU" sz="2000">
                <a:solidFill>
                  <a:schemeClr val="bg1"/>
                </a:solidFill>
              </a:rPr>
              <a:t>hardver eszközvezérlők (device drivers), </a:t>
            </a:r>
          </a:p>
          <a:p>
            <a:pPr lvl="1"/>
            <a:r>
              <a:rPr lang="hu-HU" sz="2000">
                <a:solidFill>
                  <a:schemeClr val="bg1"/>
                </a:solidFill>
              </a:rPr>
              <a:t>fájlrendszer vezérlők, </a:t>
            </a:r>
          </a:p>
          <a:p>
            <a:pPr lvl="1"/>
            <a:r>
              <a:rPr lang="hu-HU" sz="2000">
                <a:solidFill>
                  <a:schemeClr val="bg1"/>
                </a:solidFill>
              </a:rPr>
              <a:t>hálózatkezelés </a:t>
            </a:r>
          </a:p>
          <a:p>
            <a:pPr lvl="1"/>
            <a:r>
              <a:rPr lang="hu-HU" sz="2000">
                <a:solidFill>
                  <a:schemeClr val="bg1"/>
                </a:solidFill>
              </a:rPr>
              <a:t>és egy csomó, változatos kisebb rész</a:t>
            </a:r>
          </a:p>
        </p:txBody>
      </p:sp>
    </p:spTree>
    <p:extLst>
      <p:ext uri="{BB962C8B-B14F-4D97-AF65-F5344CB8AC3E}">
        <p14:creationId xmlns:p14="http://schemas.microsoft.com/office/powerpoint/2010/main" val="3260479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kernel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ami nélkül semmi más nem működik…</a:t>
            </a:r>
          </a:p>
          <a:p>
            <a:pPr algn="just"/>
            <a:endParaRPr lang="hu-HU" dirty="0"/>
          </a:p>
          <a:p>
            <a:pPr algn="just"/>
            <a:r>
              <a:rPr lang="hu-HU" dirty="0"/>
              <a:t>A memóriakezelés törődik a memória- és </a:t>
            </a:r>
            <a:r>
              <a:rPr lang="hu-HU" dirty="0" err="1"/>
              <a:t>swap</a:t>
            </a:r>
            <a:r>
              <a:rPr lang="hu-HU" dirty="0"/>
              <a:t> területek </a:t>
            </a:r>
            <a:r>
              <a:rPr lang="hu-HU" dirty="0" err="1"/>
              <a:t>processzekhez</a:t>
            </a:r>
            <a:r>
              <a:rPr lang="hu-HU" dirty="0"/>
              <a:t>, kernel részekhez és a cache pufferekhez való rendelésével.</a:t>
            </a:r>
          </a:p>
          <a:p>
            <a:pPr algn="just"/>
            <a:r>
              <a:rPr lang="hu-HU" dirty="0"/>
              <a:t>A </a:t>
            </a:r>
            <a:r>
              <a:rPr lang="hu-HU" dirty="0" err="1"/>
              <a:t>processzkezelés</a:t>
            </a:r>
            <a:r>
              <a:rPr lang="hu-HU" dirty="0"/>
              <a:t> létrehozza a </a:t>
            </a:r>
            <a:r>
              <a:rPr lang="hu-HU" dirty="0" err="1"/>
              <a:t>processzeket</a:t>
            </a:r>
            <a:r>
              <a:rPr lang="hu-HU" dirty="0"/>
              <a:t> és megvalósítja a </a:t>
            </a:r>
            <a:r>
              <a:rPr lang="hu-HU" dirty="0" err="1"/>
              <a:t>többfeladatúságot</a:t>
            </a:r>
            <a:r>
              <a:rPr lang="hu-HU" dirty="0"/>
              <a:t> (</a:t>
            </a:r>
            <a:r>
              <a:rPr lang="hu-HU" dirty="0" err="1"/>
              <a:t>multitasking</a:t>
            </a:r>
            <a:r>
              <a:rPr lang="hu-HU" dirty="0"/>
              <a:t>) az aktív </a:t>
            </a:r>
            <a:r>
              <a:rPr lang="hu-HU" dirty="0" err="1"/>
              <a:t>processz</a:t>
            </a:r>
            <a:r>
              <a:rPr lang="hu-HU" dirty="0"/>
              <a:t> váltogatásával.</a:t>
            </a:r>
          </a:p>
        </p:txBody>
      </p:sp>
    </p:spTree>
    <p:extLst>
      <p:ext uri="{BB962C8B-B14F-4D97-AF65-F5344CB8AC3E}">
        <p14:creationId xmlns:p14="http://schemas.microsoft.com/office/powerpoint/2010/main" val="1730896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kernel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Legalacsonyabb szinten a kernel mindenféle támogatott hardver eszközhöz való vezérlőt tartalmaz.</a:t>
            </a:r>
          </a:p>
          <a:p>
            <a:pPr algn="just"/>
            <a:r>
              <a:rPr lang="hu-HU" dirty="0"/>
              <a:t>Az eszközök közötti jelentős hasonlóság lehetővé teszi, hogy a vezérlőprogramokat általános csoportokba </a:t>
            </a:r>
            <a:r>
              <a:rPr lang="hu-HU" dirty="0" err="1"/>
              <a:t>osszuk</a:t>
            </a:r>
            <a:r>
              <a:rPr lang="hu-HU" dirty="0"/>
              <a:t> be, melyen belül a műveletek hasonlóak; a csoport minden eleme azonos kommunikációs felületet mutat a kernel többi része irányába, de különbözik a műveletek megvalósításának módja.</a:t>
            </a:r>
          </a:p>
          <a:p>
            <a:pPr algn="just"/>
            <a:r>
              <a:rPr lang="hu-HU" dirty="0"/>
              <a:t>pl.: hálózati protokollok -&gt; BSD </a:t>
            </a:r>
            <a:r>
              <a:rPr lang="hu-HU" dirty="0" err="1"/>
              <a:t>socket</a:t>
            </a:r>
            <a:r>
              <a:rPr lang="hu-HU" dirty="0"/>
              <a:t> könyvtár vagy VFS (</a:t>
            </a:r>
            <a:r>
              <a:rPr lang="hu-HU" dirty="0" err="1"/>
              <a:t>virtual</a:t>
            </a:r>
            <a:r>
              <a:rPr lang="hu-HU" dirty="0"/>
              <a:t> </a:t>
            </a:r>
            <a:r>
              <a:rPr lang="hu-HU" dirty="0" err="1"/>
              <a:t>filesystem</a:t>
            </a:r>
            <a:r>
              <a:rPr lang="hu-HU" dirty="0"/>
              <a:t>) réteg mely a megvalósítástól független, absztrakt formára hozza a fájlrendszereken végzett műveleteket</a:t>
            </a:r>
          </a:p>
        </p:txBody>
      </p:sp>
    </p:spTree>
    <p:extLst>
      <p:ext uri="{BB962C8B-B14F-4D97-AF65-F5344CB8AC3E}">
        <p14:creationId xmlns:p14="http://schemas.microsoft.com/office/powerpoint/2010/main" val="2483577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SYSTEM PROGRAMS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u-HU" dirty="0"/>
              <a:t>A rendszerprogramok a kernel által nyújtott eszközöket használják az operációs rendszertől elvárt szolgáltatások megvalósítására. A rendszerprogramok és minden más program is a „rendszermag legfelső szintjén” futnak, melyet </a:t>
            </a:r>
            <a:r>
              <a:rPr lang="hu-HU" b="1" dirty="0"/>
              <a:t>felhasználói mód</a:t>
            </a:r>
            <a:r>
              <a:rPr lang="hu-HU" dirty="0"/>
              <a:t>nak (</a:t>
            </a:r>
            <a:r>
              <a:rPr lang="hu-HU" b="1" dirty="0" err="1"/>
              <a:t>user</a:t>
            </a:r>
            <a:r>
              <a:rPr lang="hu-HU" b="1" dirty="0"/>
              <a:t> </a:t>
            </a:r>
            <a:r>
              <a:rPr lang="hu-HU" b="1" dirty="0" err="1"/>
              <a:t>mode</a:t>
            </a:r>
            <a:r>
              <a:rPr lang="hu-HU" dirty="0"/>
              <a:t>) nevezünk.</a:t>
            </a:r>
          </a:p>
          <a:p>
            <a:pPr algn="just"/>
            <a:r>
              <a:rPr lang="hu-HU" dirty="0"/>
              <a:t>A rendszer- illetve az alkalmazói programok között egy szempont szerint </a:t>
            </a:r>
            <a:r>
              <a:rPr lang="hu-HU" dirty="0" err="1"/>
              <a:t>tehetünk</a:t>
            </a:r>
            <a:r>
              <a:rPr lang="hu-HU" dirty="0"/>
              <a:t> különbséget: az alkalmazások „hasznos” dolgokat valósítanak meg, míg a rendszerprogramok a rendszer működését biztosítják. A két kategória közti határ gyakran elmosódik, habár ez csak a megrögzött kategorizálók számára fontos.</a:t>
            </a:r>
          </a:p>
          <a:p>
            <a:pPr algn="just"/>
            <a:r>
              <a:rPr lang="hu-HU" dirty="0"/>
              <a:t>Egy operációs rendszer tartalmazhat még fordítóprogramokat (</a:t>
            </a:r>
            <a:r>
              <a:rPr lang="hu-HU" dirty="0" err="1"/>
              <a:t>compiler</a:t>
            </a:r>
            <a:r>
              <a:rPr lang="hu-HU" dirty="0"/>
              <a:t>) és a megfelelő programkönyvtárakat (GCC és a C könyvtárak a szokásosak Linux alatt), habár nem minden programozási nyelv része az operációs rendszernek, valamint dokumentációkat</a:t>
            </a:r>
          </a:p>
        </p:txBody>
      </p:sp>
      <p:sp>
        <p:nvSpPr>
          <p:cNvPr id="4" name="Téglalap 3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1007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3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691641"/>
            <a:ext cx="7571262" cy="5166360"/>
          </a:xfrm>
          <a:custGeom>
            <a:avLst/>
            <a:gdLst>
              <a:gd name="connsiteX0" fmla="*/ 0 w 7571262"/>
              <a:gd name="connsiteY0" fmla="*/ 5166360 h 5166360"/>
              <a:gd name="connsiteX1" fmla="*/ 7571262 w 7571262"/>
              <a:gd name="connsiteY1" fmla="*/ 5166360 h 5166360"/>
              <a:gd name="connsiteX2" fmla="*/ 5177382 w 7571262"/>
              <a:gd name="connsiteY2" fmla="*/ 0 h 5166360"/>
              <a:gd name="connsiteX3" fmla="*/ 5171159 w 7571262"/>
              <a:gd name="connsiteY3" fmla="*/ 0 h 5166360"/>
              <a:gd name="connsiteX4" fmla="*/ 3981368 w 7571262"/>
              <a:gd name="connsiteY4" fmla="*/ 0 h 5166360"/>
              <a:gd name="connsiteX5" fmla="*/ 2331323 w 7571262"/>
              <a:gd name="connsiteY5" fmla="*/ 0 h 5166360"/>
              <a:gd name="connsiteX6" fmla="*/ 0 w 7571262"/>
              <a:gd name="connsiteY6" fmla="*/ 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71262" h="5166360">
                <a:moveTo>
                  <a:pt x="0" y="5166360"/>
                </a:moveTo>
                <a:lnTo>
                  <a:pt x="7571262" y="5166360"/>
                </a:lnTo>
                <a:lnTo>
                  <a:pt x="5177382" y="0"/>
                </a:lnTo>
                <a:lnTo>
                  <a:pt x="5171159" y="0"/>
                </a:lnTo>
                <a:lnTo>
                  <a:pt x="3981368" y="0"/>
                </a:lnTo>
                <a:lnTo>
                  <a:pt x="233132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47" r="-2" b="50701"/>
          <a:stretch/>
        </p:blipFill>
        <p:spPr>
          <a:xfrm>
            <a:off x="6587330" y="1690689"/>
            <a:ext cx="5604670" cy="2501837"/>
          </a:xfrm>
          <a:custGeom>
            <a:avLst/>
            <a:gdLst>
              <a:gd name="connsiteX0" fmla="*/ 1159248 w 5604670"/>
              <a:gd name="connsiteY0" fmla="*/ 0 h 2501837"/>
              <a:gd name="connsiteX1" fmla="*/ 5604670 w 5604670"/>
              <a:gd name="connsiteY1" fmla="*/ 0 h 2501837"/>
              <a:gd name="connsiteX2" fmla="*/ 5604670 w 5604670"/>
              <a:gd name="connsiteY2" fmla="*/ 2501837 h 2501837"/>
              <a:gd name="connsiteX3" fmla="*/ 0 w 5604670"/>
              <a:gd name="connsiteY3" fmla="*/ 2501837 h 2501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04670" h="2501837">
                <a:moveTo>
                  <a:pt x="1159248" y="0"/>
                </a:moveTo>
                <a:lnTo>
                  <a:pt x="5604670" y="0"/>
                </a:lnTo>
                <a:lnTo>
                  <a:pt x="5604670" y="2501837"/>
                </a:lnTo>
                <a:lnTo>
                  <a:pt x="0" y="2501837"/>
                </a:lnTo>
                <a:close/>
              </a:path>
            </a:pathLst>
          </a:cu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7756"/>
            <a:ext cx="10515600" cy="1325563"/>
          </a:xfrm>
        </p:spPr>
        <p:txBody>
          <a:bodyPr>
            <a:normAutofit/>
          </a:bodyPr>
          <a:lstStyle/>
          <a:p>
            <a:r>
              <a:rPr lang="hu-HU" dirty="0"/>
              <a:t>BEVEZETÉS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1972" y="1855279"/>
            <a:ext cx="6265358" cy="4712945"/>
          </a:xfrm>
        </p:spPr>
        <p:txBody>
          <a:bodyPr anchor="t">
            <a:noAutofit/>
          </a:bodyPr>
          <a:lstStyle/>
          <a:p>
            <a:r>
              <a:rPr lang="hu-HU" sz="3200" dirty="0">
                <a:solidFill>
                  <a:schemeClr val="bg1"/>
                </a:solidFill>
                <a:hlinkClick r:id="rId3" action="ppaction://hlinksldjump"/>
              </a:rPr>
              <a:t>RENDSZERBETÖLTÉS FOLYAMATA</a:t>
            </a:r>
            <a:endParaRPr lang="hu-HU" sz="3200" dirty="0">
              <a:solidFill>
                <a:schemeClr val="bg1"/>
              </a:solidFill>
            </a:endParaRPr>
          </a:p>
          <a:p>
            <a:endParaRPr lang="hu-HU" sz="3200" dirty="0">
              <a:solidFill>
                <a:schemeClr val="bg1"/>
              </a:solidFill>
            </a:endParaRPr>
          </a:p>
          <a:p>
            <a:r>
              <a:rPr lang="hu-HU" sz="3200" dirty="0">
                <a:solidFill>
                  <a:schemeClr val="bg1"/>
                </a:solidFill>
                <a:hlinkClick r:id="rId4" action="ppaction://hlinksldjump"/>
              </a:rPr>
              <a:t>PARTÍCIÓK / PARTÍCIÓS TÁBLÁK</a:t>
            </a:r>
            <a:endParaRPr lang="hu-HU" sz="3200" dirty="0">
              <a:solidFill>
                <a:schemeClr val="bg1"/>
              </a:solidFill>
            </a:endParaRPr>
          </a:p>
          <a:p>
            <a:endParaRPr lang="hu-HU" sz="3200" dirty="0">
              <a:solidFill>
                <a:schemeClr val="bg1"/>
              </a:solidFill>
            </a:endParaRPr>
          </a:p>
          <a:p>
            <a:r>
              <a:rPr lang="hu-HU" sz="3200" dirty="0">
                <a:solidFill>
                  <a:schemeClr val="bg1"/>
                </a:solidFill>
                <a:hlinkClick r:id="rId5" action="ppaction://hlinksldjump"/>
              </a:rPr>
              <a:t>FILERENDSZEREK</a:t>
            </a:r>
            <a:endParaRPr lang="hu-HU" sz="3200" dirty="0">
              <a:solidFill>
                <a:schemeClr val="bg1"/>
              </a:solidFill>
            </a:endParaRPr>
          </a:p>
          <a:p>
            <a:endParaRPr lang="hu-HU" sz="3200" dirty="0">
              <a:solidFill>
                <a:schemeClr val="bg1"/>
              </a:solidFill>
            </a:endParaRPr>
          </a:p>
          <a:p>
            <a:r>
              <a:rPr lang="hu-HU" sz="3200" dirty="0">
                <a:solidFill>
                  <a:schemeClr val="bg1"/>
                </a:solidFill>
                <a:hlinkClick r:id="rId6" action="ppaction://hlinksldjump"/>
              </a:rPr>
              <a:t>OPERÁCIÓS RENDSZEREK</a:t>
            </a:r>
            <a:endParaRPr lang="hu-HU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177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…</a:t>
            </a:r>
            <a:r>
              <a:rPr lang="hu-HU" dirty="0" err="1"/>
              <a:t>it</a:t>
            </a:r>
            <a:r>
              <a:rPr lang="hu-HU" dirty="0"/>
              <a:t> </a:t>
            </a:r>
            <a:r>
              <a:rPr lang="hu-HU" dirty="0" err="1"/>
              <a:t>all</a:t>
            </a:r>
            <a:r>
              <a:rPr lang="hu-HU" dirty="0"/>
              <a:t> </a:t>
            </a:r>
            <a:r>
              <a:rPr lang="hu-HU" dirty="0" err="1"/>
              <a:t>starts</a:t>
            </a:r>
            <a:r>
              <a:rPr lang="hu-HU" dirty="0"/>
              <a:t> here…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hu-HU" dirty="0"/>
              <a:t>egy UNIX rendszerben minden adatot egyetlen könyvtárfában, az azon belül elhelyezkedő alkönyvtárakban, és ezen belül fájlokban tárolunk; minden fájl: egy szöveg, egy bináris program, de a háttértár egy partíciója vagy az első soros port is fájlként kezelendő</a:t>
            </a:r>
          </a:p>
          <a:p>
            <a:pPr algn="just"/>
            <a:r>
              <a:rPr lang="hu-HU" dirty="0"/>
              <a:t>File típusok:</a:t>
            </a:r>
          </a:p>
          <a:p>
            <a:pPr lvl="1"/>
            <a:r>
              <a:rPr lang="hu-HU" dirty="0"/>
              <a:t>Normál fájl</a:t>
            </a:r>
          </a:p>
          <a:p>
            <a:pPr lvl="1"/>
            <a:r>
              <a:rPr lang="hu-HU" dirty="0"/>
              <a:t>Könyvtár</a:t>
            </a:r>
          </a:p>
          <a:p>
            <a:pPr lvl="1"/>
            <a:r>
              <a:rPr lang="hu-HU" dirty="0"/>
              <a:t>Link (</a:t>
            </a:r>
            <a:r>
              <a:rPr lang="hu-HU" dirty="0" err="1"/>
              <a:t>hard</a:t>
            </a:r>
            <a:r>
              <a:rPr lang="hu-HU" dirty="0"/>
              <a:t> link, </a:t>
            </a:r>
            <a:r>
              <a:rPr lang="hu-HU" dirty="0" err="1"/>
              <a:t>soft</a:t>
            </a:r>
            <a:r>
              <a:rPr lang="hu-HU" dirty="0"/>
              <a:t> vagy szimbolikus link)</a:t>
            </a:r>
          </a:p>
          <a:p>
            <a:pPr lvl="1"/>
            <a:r>
              <a:rPr lang="hu-HU" dirty="0" err="1"/>
              <a:t>Character</a:t>
            </a:r>
            <a:r>
              <a:rPr lang="hu-HU" dirty="0"/>
              <a:t> </a:t>
            </a:r>
            <a:r>
              <a:rPr lang="hu-HU" dirty="0" err="1"/>
              <a:t>device</a:t>
            </a:r>
            <a:r>
              <a:rPr lang="hu-HU" dirty="0"/>
              <a:t>: olyan speciális fájl, amin keresztül valamilyen hardvereszközhöz férhetünk hozzá</a:t>
            </a:r>
          </a:p>
          <a:p>
            <a:pPr lvl="1"/>
            <a:r>
              <a:rPr lang="hu-HU" dirty="0" err="1"/>
              <a:t>Block</a:t>
            </a:r>
            <a:r>
              <a:rPr lang="hu-HU" dirty="0"/>
              <a:t> </a:t>
            </a:r>
            <a:r>
              <a:rPr lang="hu-HU" dirty="0" err="1"/>
              <a:t>device</a:t>
            </a:r>
            <a:r>
              <a:rPr lang="hu-HU" dirty="0"/>
              <a:t>: olyan eszközöket tudunk kezelni, amik egyszerre nagyobb mennyiségű adatot tudnak átvinni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mknod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hu-HU" dirty="0" err="1"/>
              <a:t>Named</a:t>
            </a:r>
            <a:r>
              <a:rPr lang="hu-HU" dirty="0"/>
              <a:t> </a:t>
            </a:r>
            <a:r>
              <a:rPr lang="hu-HU" dirty="0" err="1"/>
              <a:t>pipe</a:t>
            </a:r>
            <a:r>
              <a:rPr lang="hu-HU" dirty="0"/>
              <a:t>: </a:t>
            </a:r>
            <a:r>
              <a:rPr lang="hu-HU" i="1" dirty="0"/>
              <a:t>FIFO</a:t>
            </a:r>
            <a:r>
              <a:rPr lang="hu-HU" dirty="0"/>
              <a:t> típusú fájl; egyszerre több program írhatja és olvashatja a tartalmát, így adatokat tudnak cserélni egymás között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mkfifo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pipename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hu-HU" dirty="0" err="1"/>
              <a:t>Socket</a:t>
            </a:r>
            <a:r>
              <a:rPr lang="hu-HU" dirty="0"/>
              <a:t>: elsősorban a hálózati kommunikáció során létrejövő fájl</a:t>
            </a:r>
          </a:p>
          <a:p>
            <a:pPr algn="just"/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5301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4636008" cy="685799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3667039" cy="1676603"/>
          </a:xfrm>
        </p:spPr>
        <p:txBody>
          <a:bodyPr>
            <a:normAutofit/>
          </a:bodyPr>
          <a:lstStyle/>
          <a:p>
            <a:r>
              <a:rPr lang="hu-HU" sz="3600" dirty="0">
                <a:solidFill>
                  <a:schemeClr val="bg1"/>
                </a:solidFill>
              </a:rPr>
              <a:t>Könyvtárszerkezet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48931" y="2438401"/>
            <a:ext cx="3667036" cy="3779520"/>
          </a:xfrm>
        </p:spPr>
        <p:txBody>
          <a:bodyPr>
            <a:normAutofit/>
          </a:bodyPr>
          <a:lstStyle/>
          <a:p>
            <a:pPr algn="just"/>
            <a:r>
              <a:rPr lang="hu-HU" sz="2000" dirty="0" err="1">
                <a:solidFill>
                  <a:schemeClr val="bg1"/>
                </a:solidFill>
              </a:rPr>
              <a:t>Filesystem</a:t>
            </a:r>
            <a:r>
              <a:rPr lang="hu-HU" sz="2000" dirty="0">
                <a:solidFill>
                  <a:schemeClr val="bg1"/>
                </a:solidFill>
              </a:rPr>
              <a:t> </a:t>
            </a:r>
            <a:r>
              <a:rPr lang="hu-HU" sz="2000" dirty="0" err="1">
                <a:solidFill>
                  <a:schemeClr val="bg1"/>
                </a:solidFill>
              </a:rPr>
              <a:t>Hierarchy</a:t>
            </a:r>
            <a:r>
              <a:rPr lang="hu-HU" sz="2000" dirty="0">
                <a:solidFill>
                  <a:schemeClr val="bg1"/>
                </a:solidFill>
              </a:rPr>
              <a:t> Standard</a:t>
            </a:r>
            <a:r>
              <a:rPr lang="hu-HU" sz="2000" u="sng" dirty="0">
                <a:solidFill>
                  <a:schemeClr val="bg1"/>
                </a:solidFill>
              </a:rPr>
              <a:t> </a:t>
            </a:r>
            <a:r>
              <a:rPr lang="hu-HU" sz="2000" dirty="0">
                <a:solidFill>
                  <a:schemeClr val="bg1"/>
                </a:solidFill>
              </a:rPr>
              <a:t>szabályrendszer érvényes</a:t>
            </a:r>
          </a:p>
          <a:p>
            <a:pPr algn="just"/>
            <a:r>
              <a:rPr lang="hu-HU" sz="2000" dirty="0">
                <a:solidFill>
                  <a:schemeClr val="bg1"/>
                </a:solidFill>
              </a:rPr>
              <a:t>A teljes </a:t>
            </a:r>
            <a:r>
              <a:rPr lang="hu-HU" sz="2000" dirty="0" err="1">
                <a:solidFill>
                  <a:schemeClr val="bg1"/>
                </a:solidFill>
              </a:rPr>
              <a:t>könytárfa</a:t>
            </a:r>
            <a:r>
              <a:rPr lang="hu-HU" sz="2000" dirty="0">
                <a:solidFill>
                  <a:schemeClr val="bg1"/>
                </a:solidFill>
              </a:rPr>
              <a:t> struktúra úgy lett tervezve, hogy kisebb részekre lehessen bontani, melyek külön lemezpartíción helyezkednek el, hogy a korlátos lemezméreteket összegyűjthessük és könnyebb legyen a biztonsági mentés valamint az egyéb rendszeradminisztráció</a:t>
            </a:r>
          </a:p>
        </p:txBody>
      </p:sp>
      <p:pic>
        <p:nvPicPr>
          <p:cNvPr id="7" name="Kép 6" descr="\includegraphics{walkabout/fstree.ps}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937" y="629266"/>
            <a:ext cx="6341006" cy="55886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0673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Könyvtárszerkezet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Unix fájlrendszer szerkezete a fájlokat cél szerint csoportosítja, azaz pl. a parancsok egy helyen vannak, az adatfájlok máshol, a dokumentáció egy harmadik helyen, és így tovább</a:t>
            </a:r>
          </a:p>
          <a:p>
            <a:r>
              <a:rPr lang="hu-HU" dirty="0"/>
              <a:t>A gyökér fájlrendszernek általában kis méretűnek kell lennie, mivel a kritikus fájlokat tartalmazza, és egy kicsi, ritkán módosított fájlrendszernek jobb esélye van a sérülések elkerülésére</a:t>
            </a:r>
          </a:p>
          <a:p>
            <a:r>
              <a:rPr lang="hu-HU" dirty="0"/>
              <a:t>A gyökérkönyvtár átalában nem tartalmaz file-</a:t>
            </a:r>
            <a:r>
              <a:rPr lang="hu-HU" dirty="0" err="1"/>
              <a:t>okat</a:t>
            </a:r>
            <a:r>
              <a:rPr lang="hu-HU" dirty="0"/>
              <a:t>, legfeljebb a rendszer standard boot image file-ját, melynek szokásos neve 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vmlinuz</a:t>
            </a: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640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Standard könyvtárak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Autofit/>
          </a:bodyPr>
          <a:lstStyle/>
          <a:p>
            <a:r>
              <a:rPr lang="hu-HU" sz="1600" b="1" dirty="0"/>
              <a:t>/boot </a:t>
            </a:r>
            <a:r>
              <a:rPr lang="hu-HU" sz="1600" dirty="0"/>
              <a:t>a rendszerindításhoz szükséges állományok, betöltésvezérlők adatait tartalmazza.</a:t>
            </a:r>
          </a:p>
          <a:p>
            <a:r>
              <a:rPr lang="hu-HU" sz="1600" b="1" dirty="0"/>
              <a:t>/</a:t>
            </a:r>
            <a:r>
              <a:rPr lang="hu-HU" sz="1600" b="1" dirty="0" err="1"/>
              <a:t>bin</a:t>
            </a:r>
            <a:r>
              <a:rPr lang="hu-HU" sz="1600" b="1" dirty="0"/>
              <a:t> </a:t>
            </a:r>
            <a:r>
              <a:rPr lang="hu-HU" sz="1600" dirty="0"/>
              <a:t>azokat a bináris programokat találjuk itt, amikre a betöltés korai fázisában már szükség van, és később is </a:t>
            </a:r>
            <a:r>
              <a:rPr lang="hu-HU" sz="1600" dirty="0" err="1"/>
              <a:t>alapvetőek</a:t>
            </a:r>
            <a:r>
              <a:rPr lang="hu-HU" sz="1600" dirty="0"/>
              <a:t>. A futtatható parancsok könyvtára.</a:t>
            </a:r>
          </a:p>
          <a:p>
            <a:r>
              <a:rPr lang="hu-HU" sz="1600" b="1" dirty="0"/>
              <a:t>/</a:t>
            </a:r>
            <a:r>
              <a:rPr lang="hu-HU" sz="1600" b="1" dirty="0" err="1"/>
              <a:t>dev</a:t>
            </a:r>
            <a:r>
              <a:rPr lang="hu-HU" sz="1600" b="1" dirty="0"/>
              <a:t> </a:t>
            </a:r>
            <a:r>
              <a:rPr lang="hu-HU" sz="1600" dirty="0"/>
              <a:t>a hardvereszközökhöz hozzáférést biztosító karakteres és blokk eszközök tárhelye. A rendszerhez csatlakozott, csatolható különleges állományok.</a:t>
            </a:r>
          </a:p>
          <a:p>
            <a:r>
              <a:rPr lang="hu-HU" sz="1600" b="1" dirty="0"/>
              <a:t>/</a:t>
            </a:r>
            <a:r>
              <a:rPr lang="hu-HU" sz="1600" b="1" dirty="0" err="1"/>
              <a:t>etc</a:t>
            </a:r>
            <a:r>
              <a:rPr lang="hu-HU" sz="1600" b="1" dirty="0"/>
              <a:t> </a:t>
            </a:r>
            <a:r>
              <a:rPr lang="hu-HU" sz="1600" dirty="0"/>
              <a:t>a konfigurációs állományok, helyi indító parancsok, jelszavak, hálózati-beállítók, etc. központi lelőhelye.</a:t>
            </a:r>
          </a:p>
          <a:p>
            <a:r>
              <a:rPr lang="hu-HU" sz="1600" b="1" dirty="0"/>
              <a:t>/</a:t>
            </a:r>
            <a:r>
              <a:rPr lang="hu-HU" sz="1600" b="1" dirty="0" err="1"/>
              <a:t>home</a:t>
            </a:r>
            <a:r>
              <a:rPr lang="hu-HU" sz="1600" b="1" dirty="0"/>
              <a:t> </a:t>
            </a:r>
            <a:r>
              <a:rPr lang="hu-HU" sz="1600" dirty="0"/>
              <a:t>a felhasználók saját könyvtárainak bejárati pontja.</a:t>
            </a:r>
          </a:p>
          <a:p>
            <a:r>
              <a:rPr lang="hu-HU" sz="1600" b="1" dirty="0"/>
              <a:t>/</a:t>
            </a:r>
            <a:r>
              <a:rPr lang="hu-HU" sz="1600" b="1" dirty="0" err="1"/>
              <a:t>lib</a:t>
            </a:r>
            <a:r>
              <a:rPr lang="hu-HU" sz="1600" b="1" dirty="0"/>
              <a:t> </a:t>
            </a:r>
            <a:r>
              <a:rPr lang="hu-HU" sz="1600" dirty="0"/>
              <a:t>a tárgykódkönyvtárak helye. Ezek nagyjából a </a:t>
            </a:r>
            <a:r>
              <a:rPr lang="hu-HU" sz="1600" i="1" dirty="0"/>
              <a:t>Windows</a:t>
            </a:r>
            <a:r>
              <a:rPr lang="hu-HU" sz="1600" dirty="0"/>
              <a:t>ból ismert </a:t>
            </a:r>
            <a:r>
              <a:rPr lang="hu-HU" sz="1600" i="1" dirty="0"/>
              <a:t>DLL </a:t>
            </a:r>
            <a:r>
              <a:rPr lang="hu-HU" sz="1600" dirty="0"/>
              <a:t>fájlokhoz hasonló szerepet töltenek be. Az induláshoz szükséges osztott rendszerkönyvtárak –</a:t>
            </a:r>
            <a:r>
              <a:rPr lang="hu-HU" sz="1600" dirty="0" err="1"/>
              <a:t>libraries</a:t>
            </a:r>
            <a:r>
              <a:rPr lang="hu-HU" sz="1600" dirty="0"/>
              <a:t>, továbbá tartalmazza a rendszerhez csatolható modulokat, meghajtóprogramokat</a:t>
            </a:r>
          </a:p>
          <a:p>
            <a:r>
              <a:rPr lang="hu-HU" sz="1600" b="1" dirty="0"/>
              <a:t>/</a:t>
            </a:r>
            <a:r>
              <a:rPr lang="hu-HU" sz="1600" b="1" dirty="0" err="1"/>
              <a:t>mnt</a:t>
            </a:r>
            <a:r>
              <a:rPr lang="hu-HU" sz="1600" b="1" dirty="0"/>
              <a:t> </a:t>
            </a:r>
            <a:r>
              <a:rPr lang="hu-HU" sz="1600" dirty="0"/>
              <a:t>a cserélhető vagy később beillesztett meghajtók tartalma található meg ennek alkönyvtáraiban, például /</a:t>
            </a:r>
            <a:r>
              <a:rPr lang="hu-HU" sz="1600" dirty="0" err="1"/>
              <a:t>mnt</a:t>
            </a:r>
            <a:r>
              <a:rPr lang="hu-HU" sz="1600" dirty="0"/>
              <a:t>/</a:t>
            </a:r>
            <a:r>
              <a:rPr lang="hu-HU" sz="1600" dirty="0" err="1"/>
              <a:t>cdrom</a:t>
            </a:r>
            <a:r>
              <a:rPr lang="hu-HU" sz="1600" dirty="0"/>
              <a:t>.</a:t>
            </a:r>
          </a:p>
          <a:p>
            <a:r>
              <a:rPr lang="hu-HU" sz="1600" b="1" dirty="0"/>
              <a:t>/</a:t>
            </a:r>
            <a:r>
              <a:rPr lang="hu-HU" sz="1600" b="1" dirty="0" err="1"/>
              <a:t>proc</a:t>
            </a:r>
            <a:r>
              <a:rPr lang="hu-HU" sz="1600" b="1" dirty="0"/>
              <a:t> </a:t>
            </a:r>
            <a:r>
              <a:rPr lang="hu-HU" sz="1600" dirty="0"/>
              <a:t>különleges </a:t>
            </a:r>
            <a:r>
              <a:rPr lang="hu-HU" sz="1600" dirty="0" err="1"/>
              <a:t>tartalmú</a:t>
            </a:r>
            <a:r>
              <a:rPr lang="hu-HU" sz="1600" dirty="0"/>
              <a:t> könyvtár, benne a működő rendszerről látunk információkat.</a:t>
            </a:r>
          </a:p>
          <a:p>
            <a:r>
              <a:rPr lang="hu-HU" sz="1600" b="1" dirty="0"/>
              <a:t>/</a:t>
            </a:r>
            <a:r>
              <a:rPr lang="hu-HU" sz="1600" b="1" dirty="0" err="1"/>
              <a:t>root</a:t>
            </a:r>
            <a:r>
              <a:rPr lang="hu-HU" sz="1600" b="1" dirty="0"/>
              <a:t> </a:t>
            </a:r>
            <a:r>
              <a:rPr lang="hu-HU" sz="1600" dirty="0"/>
              <a:t>a rendszergazda „főhadiszállása”.</a:t>
            </a:r>
          </a:p>
          <a:p>
            <a:r>
              <a:rPr lang="hu-HU" sz="1600" b="1" dirty="0"/>
              <a:t>/</a:t>
            </a:r>
            <a:r>
              <a:rPr lang="hu-HU" sz="1600" b="1" dirty="0" err="1"/>
              <a:t>sbin</a:t>
            </a:r>
            <a:r>
              <a:rPr lang="hu-HU" sz="1600" b="1" dirty="0"/>
              <a:t> </a:t>
            </a:r>
            <a:r>
              <a:rPr lang="hu-HU" sz="1600" dirty="0"/>
              <a:t>általában csak a rendszergazda által futtatható programok.</a:t>
            </a:r>
          </a:p>
          <a:p>
            <a:r>
              <a:rPr lang="hu-HU" sz="1600" b="1" dirty="0"/>
              <a:t>/</a:t>
            </a:r>
            <a:r>
              <a:rPr lang="hu-HU" sz="1600" b="1" dirty="0" err="1"/>
              <a:t>tmp</a:t>
            </a:r>
            <a:r>
              <a:rPr lang="hu-HU" sz="1600" b="1" dirty="0"/>
              <a:t> </a:t>
            </a:r>
            <a:r>
              <a:rPr lang="hu-HU" sz="1600" dirty="0"/>
              <a:t>átmeneti fájlok könyvtára.</a:t>
            </a:r>
          </a:p>
          <a:p>
            <a:r>
              <a:rPr lang="hu-HU" sz="1600" b="1" dirty="0"/>
              <a:t>/</a:t>
            </a:r>
            <a:r>
              <a:rPr lang="hu-HU" sz="1600" b="1" dirty="0" err="1"/>
              <a:t>usr</a:t>
            </a:r>
            <a:r>
              <a:rPr lang="hu-HU" sz="1600" b="1" dirty="0"/>
              <a:t> </a:t>
            </a:r>
            <a:r>
              <a:rPr lang="hu-HU" sz="1600" dirty="0"/>
              <a:t>felhasználói programok fő tárháza, további nagyon kiterjedt alkönyvtárrendszere van.</a:t>
            </a:r>
          </a:p>
          <a:p>
            <a:r>
              <a:rPr lang="hu-HU" sz="1600" b="1" dirty="0"/>
              <a:t>/var </a:t>
            </a:r>
            <a:r>
              <a:rPr lang="hu-HU" sz="1600" dirty="0"/>
              <a:t>a futás közben keletkezett állományok (például naplófájlok) helye</a:t>
            </a:r>
          </a:p>
        </p:txBody>
      </p:sp>
    </p:spTree>
    <p:extLst>
      <p:ext uri="{BB962C8B-B14F-4D97-AF65-F5344CB8AC3E}">
        <p14:creationId xmlns:p14="http://schemas.microsoft.com/office/powerpoint/2010/main" val="16551513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Egyebek…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passwd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hu-HU" dirty="0"/>
              <a:t>A </a:t>
            </a:r>
            <a:r>
              <a:rPr lang="hu-HU" dirty="0" err="1"/>
              <a:t>felhaszálók</a:t>
            </a:r>
            <a:r>
              <a:rPr lang="hu-HU" dirty="0"/>
              <a:t> adatbázisa a következő </a:t>
            </a:r>
            <a:r>
              <a:rPr lang="hu-HU" dirty="0" err="1"/>
              <a:t>mezőkkel</a:t>
            </a:r>
            <a:r>
              <a:rPr lang="hu-HU" dirty="0"/>
              <a:t>: felhasználói név (</a:t>
            </a:r>
            <a:r>
              <a:rPr lang="hu-HU" dirty="0" err="1"/>
              <a:t>username</a:t>
            </a:r>
            <a:r>
              <a:rPr lang="hu-HU" dirty="0"/>
              <a:t>), valódi név (</a:t>
            </a:r>
            <a:r>
              <a:rPr lang="hu-HU" dirty="0" err="1"/>
              <a:t>real</a:t>
            </a:r>
            <a:r>
              <a:rPr lang="hu-HU" dirty="0"/>
              <a:t> </a:t>
            </a:r>
            <a:r>
              <a:rPr lang="hu-HU" dirty="0" err="1"/>
              <a:t>name</a:t>
            </a:r>
            <a:r>
              <a:rPr lang="hu-HU" dirty="0"/>
              <a:t>), </a:t>
            </a:r>
            <a:r>
              <a:rPr lang="hu-HU" dirty="0" err="1"/>
              <a:t>home</a:t>
            </a:r>
            <a:r>
              <a:rPr lang="hu-HU" dirty="0"/>
              <a:t> könyvtár, titkosított jelszó és egyéb információk</a:t>
            </a:r>
          </a:p>
          <a:p>
            <a:pPr>
              <a:lnSpc>
                <a:spcPct val="100000"/>
              </a:lnSpc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group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hu-HU" dirty="0"/>
              <a:t>Hasonló a /</a:t>
            </a:r>
            <a:r>
              <a:rPr lang="hu-HU" dirty="0" err="1"/>
              <a:t>etc</a:t>
            </a:r>
            <a:r>
              <a:rPr lang="hu-HU" dirty="0"/>
              <a:t>/</a:t>
            </a:r>
            <a:r>
              <a:rPr lang="hu-HU" dirty="0" err="1"/>
              <a:t>passwd</a:t>
            </a:r>
            <a:r>
              <a:rPr lang="hu-HU" dirty="0"/>
              <a:t> fájlhoz, de a csoportokat írja le, nem a felhasználókat</a:t>
            </a:r>
          </a:p>
          <a:p>
            <a:pPr>
              <a:lnSpc>
                <a:spcPct val="110000"/>
              </a:lnSpc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inittab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hu-HU" dirty="0"/>
              <a:t>Az </a:t>
            </a:r>
            <a:r>
              <a:rPr lang="hu-HU" dirty="0" err="1"/>
              <a:t>init</a:t>
            </a:r>
            <a:r>
              <a:rPr lang="hu-HU" dirty="0"/>
              <a:t> konfigurációs fájlja.</a:t>
            </a:r>
          </a:p>
          <a:p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7189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533400"/>
            <a:ext cx="10515600" cy="5867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issue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 algn="just">
              <a:buNone/>
            </a:pPr>
            <a:r>
              <a:rPr lang="hu-HU" dirty="0"/>
              <a:t>A </a:t>
            </a:r>
            <a:r>
              <a:rPr lang="hu-HU" dirty="0" err="1"/>
              <a:t>getty</a:t>
            </a:r>
            <a:r>
              <a:rPr lang="hu-HU" dirty="0"/>
              <a:t> üzenete a bejelentkezési prompt előtt. Általában egy rövid rendszerleírást vagy egy üdvözlő üzenetet tartalmaz. A tartalma a rendszeradminisztrátortól függ</a:t>
            </a:r>
          </a:p>
          <a:p>
            <a:pPr>
              <a:lnSpc>
                <a:spcPct val="130000"/>
              </a:lnSpc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magic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 algn="just">
              <a:buNone/>
            </a:pPr>
            <a:r>
              <a:rPr lang="hu-HU" dirty="0"/>
              <a:t>A file parancs konfigurációs fájlja. Különböző fájlformátumok leírását tartalmazza, amely alapján a file „tippel” a fájlok típusára</a:t>
            </a:r>
          </a:p>
          <a:p>
            <a:pPr>
              <a:lnSpc>
                <a:spcPct val="130000"/>
              </a:lnSpc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profile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, 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csh.login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, 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csh.cshrc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 algn="just">
              <a:buNone/>
            </a:pPr>
            <a:r>
              <a:rPr lang="hu-HU" dirty="0"/>
              <a:t>Ezeket a fájlokat a </a:t>
            </a:r>
            <a:r>
              <a:rPr lang="hu-HU" dirty="0" err="1"/>
              <a:t>Bourne</a:t>
            </a:r>
            <a:r>
              <a:rPr lang="hu-HU" dirty="0"/>
              <a:t> illetve a C burok hajtja végre bejelentkezéskor vagy induláskor. Ez lehetővé teszi a rendszeradminisztrátornak, hogy minden felhasználónak azonos beállításokat adjon </a:t>
            </a:r>
          </a:p>
          <a:p>
            <a:pPr>
              <a:lnSpc>
                <a:spcPct val="130000"/>
              </a:lnSpc>
            </a:pP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/var/log 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hu-HU" dirty="0"/>
              <a:t>Naplófájlok (log </a:t>
            </a:r>
            <a:r>
              <a:rPr lang="hu-HU" dirty="0" err="1"/>
              <a:t>files</a:t>
            </a:r>
            <a:r>
              <a:rPr lang="hu-HU" dirty="0"/>
              <a:t>) a különböző programokhoz, pl. a login-hoz (/var/log/</a:t>
            </a:r>
            <a:r>
              <a:rPr lang="hu-HU" dirty="0" err="1"/>
              <a:t>wtmp</a:t>
            </a:r>
            <a:r>
              <a:rPr lang="hu-HU" dirty="0"/>
              <a:t>, amely a be- és </a:t>
            </a:r>
            <a:r>
              <a:rPr lang="hu-HU" dirty="0" err="1"/>
              <a:t>kijelentezéseket</a:t>
            </a:r>
            <a:r>
              <a:rPr lang="hu-HU" dirty="0"/>
              <a:t> naplózza), a </a:t>
            </a:r>
            <a:r>
              <a:rPr lang="hu-HU" dirty="0" err="1"/>
              <a:t>syslog</a:t>
            </a:r>
            <a:r>
              <a:rPr lang="hu-HU" dirty="0"/>
              <a:t>-hoz (/var/log/</a:t>
            </a:r>
            <a:r>
              <a:rPr lang="hu-HU" dirty="0" err="1"/>
              <a:t>messages</a:t>
            </a:r>
            <a:r>
              <a:rPr lang="hu-HU" dirty="0"/>
              <a:t>, ahol minden kernel- és rendszerprogram üzenet </a:t>
            </a:r>
            <a:r>
              <a:rPr lang="hu-HU" dirty="0" err="1"/>
              <a:t>tárolódik</a:t>
            </a:r>
            <a:r>
              <a:rPr lang="hu-HU" dirty="0"/>
              <a:t>) </a:t>
            </a:r>
          </a:p>
          <a:p>
            <a:pPr algn="just"/>
            <a:r>
              <a:rPr lang="hu-HU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540766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Linux rendszerek sajátoságai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dirty="0"/>
              <a:t>nincsenek külön „meghajtók”</a:t>
            </a:r>
          </a:p>
          <a:p>
            <a:pPr algn="just"/>
            <a:r>
              <a:rPr lang="hu-HU" dirty="0"/>
              <a:t>a fájlnevek tartalmazhatnak szinte bármilyen karaktert</a:t>
            </a:r>
          </a:p>
          <a:p>
            <a:pPr algn="just"/>
            <a:r>
              <a:rPr lang="hu-HU" dirty="0"/>
              <a:t>a fájl típusát nem tudjuk mindig a kiterjesztésből megállapítani, mert ez sokszor hiányzik is</a:t>
            </a:r>
          </a:p>
          <a:p>
            <a:pPr algn="just"/>
            <a:r>
              <a:rPr lang="hu-HU" dirty="0"/>
              <a:t>a rejtett fájlok nevét ponttal kell kezdeni</a:t>
            </a:r>
          </a:p>
          <a:p>
            <a:pPr algn="just"/>
            <a:r>
              <a:rPr lang="hu-HU" dirty="0"/>
              <a:t>az alapfilozófia az, hogy a rendszerben minden egyes programnak legyen meg a jól behatárolt feladata, és azt (de csak azt!) jól lássa el</a:t>
            </a:r>
          </a:p>
          <a:p>
            <a:pPr algn="just"/>
            <a:r>
              <a:rPr lang="hu-HU" dirty="0"/>
              <a:t>„szerszámosláda-modellnek”: egyes programokat úgynevezett csővezetékekkel (angolul </a:t>
            </a:r>
            <a:r>
              <a:rPr lang="hu-HU" dirty="0" err="1"/>
              <a:t>pipeline</a:t>
            </a:r>
            <a:r>
              <a:rPr lang="hu-HU" dirty="0"/>
              <a:t>) összekapcsolhatjuk</a:t>
            </a:r>
          </a:p>
          <a:p>
            <a:pPr algn="just"/>
            <a:r>
              <a:rPr lang="hu-HU" dirty="0"/>
              <a:t>Linux alatt többféle parancsértelmező, idegen néven </a:t>
            </a:r>
            <a:r>
              <a:rPr lang="hu-HU" b="1" dirty="0" err="1"/>
              <a:t>shell</a:t>
            </a:r>
            <a:r>
              <a:rPr lang="hu-HU" dirty="0"/>
              <a:t>, magyarul héj- vagy burokprogram közül választhatunk (</a:t>
            </a:r>
            <a:r>
              <a:rPr lang="hu-HU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bash</a:t>
            </a:r>
            <a:r>
              <a:rPr lang="hu-H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954236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Linux rendszerek sajátoságai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/>
              <a:t>a Linux alatt kiadott parancsaink vagy bináris, végrehajtható programok, vagy a </a:t>
            </a:r>
            <a:r>
              <a:rPr lang="hu-HU" dirty="0" err="1"/>
              <a:t>shell</a:t>
            </a:r>
            <a:r>
              <a:rPr lang="hu-HU" dirty="0"/>
              <a:t> belső parancsai, esetleg </a:t>
            </a:r>
            <a:r>
              <a:rPr lang="hu-HU" dirty="0" err="1"/>
              <a:t>shell-szkriptek</a:t>
            </a:r>
            <a:endParaRPr lang="hu-HU" dirty="0"/>
          </a:p>
          <a:p>
            <a:pPr algn="just"/>
            <a:r>
              <a:rPr lang="hu-HU" dirty="0"/>
              <a:t>A legtöbb program a következő formában használandó:</a:t>
            </a:r>
          </a:p>
          <a:p>
            <a:pPr marL="457200" lvl="1" indent="0" algn="just">
              <a:buNone/>
            </a:pPr>
            <a:r>
              <a:rPr lang="hu-HU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program_neve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-opció1 -opció2 ... paraméterek</a:t>
            </a:r>
          </a:p>
          <a:p>
            <a:pPr algn="just"/>
            <a:r>
              <a:rPr lang="hu-HU" dirty="0"/>
              <a:t>A legtöbb héjprogram támogatja az álnevek (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alias</a:t>
            </a:r>
            <a:r>
              <a:rPr lang="hu-HU" dirty="0"/>
              <a:t>) használatát</a:t>
            </a:r>
          </a:p>
        </p:txBody>
      </p:sp>
    </p:spTree>
    <p:extLst>
      <p:ext uri="{BB962C8B-B14F-4D97-AF65-F5344CB8AC3E}">
        <p14:creationId xmlns:p14="http://schemas.microsoft.com/office/powerpoint/2010/main" val="865392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Linux rendszerek sajátoságai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Általában nyújt egy </a:t>
            </a:r>
            <a:r>
              <a:rPr lang="hu-HU" b="1" dirty="0"/>
              <a:t>egyfelhasználós üzemmód</a:t>
            </a:r>
            <a:r>
              <a:rPr lang="hu-HU" dirty="0"/>
              <a:t>-ot (</a:t>
            </a:r>
            <a:r>
              <a:rPr lang="hu-HU" b="1" dirty="0" err="1"/>
              <a:t>single</a:t>
            </a:r>
            <a:r>
              <a:rPr lang="hu-HU" b="1" dirty="0"/>
              <a:t> </a:t>
            </a:r>
            <a:r>
              <a:rPr lang="hu-HU" b="1" dirty="0" err="1"/>
              <a:t>user</a:t>
            </a:r>
            <a:r>
              <a:rPr lang="hu-HU" b="1" dirty="0"/>
              <a:t> </a:t>
            </a:r>
            <a:r>
              <a:rPr lang="hu-HU" b="1" dirty="0" err="1"/>
              <a:t>mode</a:t>
            </a:r>
            <a:r>
              <a:rPr lang="hu-HU" dirty="0"/>
              <a:t>)</a:t>
            </a:r>
          </a:p>
          <a:p>
            <a:pPr lvl="1">
              <a:buFont typeface="Calibri" panose="020F0502020204030204" pitchFamily="34" charset="0"/>
              <a:buChar char="$"/>
            </a:pPr>
            <a:r>
              <a:rPr lang="hu-HU" dirty="0"/>
              <a:t>csak a </a:t>
            </a:r>
            <a:r>
              <a:rPr lang="hu-HU" dirty="0" err="1"/>
              <a:t>root</a:t>
            </a:r>
            <a:r>
              <a:rPr lang="hu-HU" dirty="0"/>
              <a:t> jelentkezhet be, aki a konzolon használhatja a </a:t>
            </a:r>
            <a:r>
              <a:rPr lang="hu-HU" dirty="0" err="1"/>
              <a:t>shellt</a:t>
            </a:r>
            <a:r>
              <a:rPr lang="hu-HU" dirty="0"/>
              <a:t>-t</a:t>
            </a:r>
          </a:p>
          <a:p>
            <a:r>
              <a:rPr lang="hu-HU" dirty="0"/>
              <a:t>A szokásos üzemmód a </a:t>
            </a:r>
            <a:r>
              <a:rPr lang="hu-HU" b="1" dirty="0"/>
              <a:t>többfelhasználós üzemmód</a:t>
            </a:r>
            <a:r>
              <a:rPr lang="hu-HU" dirty="0"/>
              <a:t>(</a:t>
            </a:r>
            <a:r>
              <a:rPr lang="hu-HU" b="1" dirty="0" err="1"/>
              <a:t>multiuser</a:t>
            </a:r>
            <a:r>
              <a:rPr lang="hu-HU" b="1" dirty="0"/>
              <a:t> </a:t>
            </a:r>
            <a:r>
              <a:rPr lang="hu-HU" b="1" dirty="0" err="1"/>
              <a:t>mode</a:t>
            </a:r>
            <a:r>
              <a:rPr lang="hu-HU" dirty="0"/>
              <a:t>)</a:t>
            </a:r>
          </a:p>
          <a:p>
            <a:r>
              <a:rPr lang="hu-HU" dirty="0"/>
              <a:t>Néhány esetben ezt általánosítják, és bevezetik a </a:t>
            </a:r>
            <a:r>
              <a:rPr lang="hu-HU" b="1" dirty="0"/>
              <a:t>futásszint</a:t>
            </a:r>
            <a:r>
              <a:rPr lang="hu-HU" dirty="0"/>
              <a:t>eket (</a:t>
            </a:r>
            <a:r>
              <a:rPr lang="hu-HU" b="1" dirty="0" err="1"/>
              <a:t>run</a:t>
            </a:r>
            <a:r>
              <a:rPr lang="hu-HU" b="1" dirty="0"/>
              <a:t> </a:t>
            </a:r>
            <a:r>
              <a:rPr lang="hu-HU" b="1" dirty="0" err="1"/>
              <a:t>level</a:t>
            </a:r>
            <a:r>
              <a:rPr lang="hu-HU" dirty="0"/>
              <a:t>) /init1, init3, …/</a:t>
            </a:r>
          </a:p>
        </p:txBody>
      </p:sp>
      <p:sp>
        <p:nvSpPr>
          <p:cNvPr id="9" name="Téglalap 8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62103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rendszer fő szolgáltatásai</a:t>
            </a:r>
            <a:endParaRPr lang="hu-HU" dirty="0"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/>
            <a:r>
              <a:rPr lang="hu-HU" dirty="0"/>
              <a:t>Ez indul minden UNIX rendszer első </a:t>
            </a:r>
            <a:r>
              <a:rPr lang="hu-HU" dirty="0" err="1"/>
              <a:t>processzeként</a:t>
            </a:r>
            <a:r>
              <a:rPr lang="hu-HU" dirty="0"/>
              <a:t> (pl. ellenőrzi és csatlakoztatja (</a:t>
            </a:r>
            <a:r>
              <a:rPr lang="hu-HU" dirty="0" err="1"/>
              <a:t>mount</a:t>
            </a:r>
            <a:r>
              <a:rPr lang="hu-HU" dirty="0"/>
              <a:t>) a fájlrendszereket, démonokat indít, stb.), mint az utolsó dolog, amit a kernel boot-</a:t>
            </a:r>
            <a:r>
              <a:rPr lang="hu-HU" dirty="0" err="1"/>
              <a:t>olás</a:t>
            </a:r>
            <a:r>
              <a:rPr lang="hu-HU" dirty="0"/>
              <a:t> után csinál</a:t>
            </a:r>
          </a:p>
          <a:p>
            <a:pPr algn="just"/>
            <a:r>
              <a:rPr lang="hu-HU" dirty="0"/>
              <a:t>az </a:t>
            </a:r>
            <a:r>
              <a:rPr lang="hu-HU" dirty="0" err="1"/>
              <a:t>init</a:t>
            </a:r>
            <a:r>
              <a:rPr lang="hu-HU" dirty="0"/>
              <a:t> megbizonyosodik arról, hogy a </a:t>
            </a:r>
            <a:r>
              <a:rPr lang="hu-HU" dirty="0" err="1"/>
              <a:t>getty</a:t>
            </a:r>
            <a:r>
              <a:rPr lang="hu-HU" dirty="0"/>
              <a:t> programok dolgoznak, azaz a felhasználók be tudnak jelentkezni</a:t>
            </a:r>
          </a:p>
          <a:p>
            <a:pPr algn="just"/>
            <a:r>
              <a:rPr lang="hu-HU" dirty="0"/>
              <a:t>az árva </a:t>
            </a:r>
            <a:r>
              <a:rPr lang="hu-HU" dirty="0" err="1"/>
              <a:t>processzeket</a:t>
            </a:r>
            <a:r>
              <a:rPr lang="hu-HU" dirty="0"/>
              <a:t> (amelyeknek a szülője meghalt) örökbe fogadja  (a UNIX típusú rendszerekben minden </a:t>
            </a:r>
            <a:r>
              <a:rPr lang="hu-HU" dirty="0" err="1"/>
              <a:t>processznek</a:t>
            </a:r>
            <a:r>
              <a:rPr lang="hu-HU" dirty="0"/>
              <a:t> muszáj egyetlen </a:t>
            </a:r>
            <a:r>
              <a:rPr lang="hu-HU" dirty="0" err="1"/>
              <a:t>fastrutkúrához</a:t>
            </a:r>
            <a:r>
              <a:rPr lang="hu-HU" dirty="0"/>
              <a:t> tartozniuk)</a:t>
            </a:r>
          </a:p>
          <a:p>
            <a:pPr algn="just"/>
            <a:r>
              <a:rPr lang="hu-HU" dirty="0"/>
              <a:t>Amikor a rendszert leállítják (</a:t>
            </a:r>
            <a:r>
              <a:rPr lang="hu-HU" dirty="0" err="1"/>
              <a:t>shut</a:t>
            </a:r>
            <a:r>
              <a:rPr lang="hu-HU" dirty="0"/>
              <a:t> down), az </a:t>
            </a:r>
            <a:r>
              <a:rPr lang="hu-HU" dirty="0" err="1"/>
              <a:t>init</a:t>
            </a:r>
            <a:r>
              <a:rPr lang="hu-HU" dirty="0"/>
              <a:t> az, amely a többi </a:t>
            </a:r>
            <a:r>
              <a:rPr lang="hu-HU" dirty="0" err="1"/>
              <a:t>processz</a:t>
            </a:r>
            <a:r>
              <a:rPr lang="hu-HU" dirty="0"/>
              <a:t> leállításával foglalkozik, lecsatolja a fájlrendszereket, és megállítja a processzort, …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23275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691641"/>
            <a:ext cx="7571262" cy="5166360"/>
          </a:xfrm>
          <a:custGeom>
            <a:avLst/>
            <a:gdLst>
              <a:gd name="connsiteX0" fmla="*/ 0 w 7571262"/>
              <a:gd name="connsiteY0" fmla="*/ 5166360 h 5166360"/>
              <a:gd name="connsiteX1" fmla="*/ 7571262 w 7571262"/>
              <a:gd name="connsiteY1" fmla="*/ 5166360 h 5166360"/>
              <a:gd name="connsiteX2" fmla="*/ 5177382 w 7571262"/>
              <a:gd name="connsiteY2" fmla="*/ 0 h 5166360"/>
              <a:gd name="connsiteX3" fmla="*/ 5171159 w 7571262"/>
              <a:gd name="connsiteY3" fmla="*/ 0 h 5166360"/>
              <a:gd name="connsiteX4" fmla="*/ 3981368 w 7571262"/>
              <a:gd name="connsiteY4" fmla="*/ 0 h 5166360"/>
              <a:gd name="connsiteX5" fmla="*/ 2331323 w 7571262"/>
              <a:gd name="connsiteY5" fmla="*/ 0 h 5166360"/>
              <a:gd name="connsiteX6" fmla="*/ 0 w 7571262"/>
              <a:gd name="connsiteY6" fmla="*/ 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71262" h="5166360">
                <a:moveTo>
                  <a:pt x="0" y="5166360"/>
                </a:moveTo>
                <a:lnTo>
                  <a:pt x="7571262" y="5166360"/>
                </a:lnTo>
                <a:lnTo>
                  <a:pt x="5177382" y="0"/>
                </a:lnTo>
                <a:lnTo>
                  <a:pt x="5171159" y="0"/>
                </a:lnTo>
                <a:lnTo>
                  <a:pt x="3981368" y="0"/>
                </a:lnTo>
                <a:lnTo>
                  <a:pt x="233132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47" r="-2" b="50701"/>
          <a:stretch/>
        </p:blipFill>
        <p:spPr>
          <a:xfrm>
            <a:off x="6587330" y="1690689"/>
            <a:ext cx="5604670" cy="2501837"/>
          </a:xfrm>
          <a:custGeom>
            <a:avLst/>
            <a:gdLst>
              <a:gd name="connsiteX0" fmla="*/ 1159248 w 5604670"/>
              <a:gd name="connsiteY0" fmla="*/ 0 h 2501837"/>
              <a:gd name="connsiteX1" fmla="*/ 5604670 w 5604670"/>
              <a:gd name="connsiteY1" fmla="*/ 0 h 2501837"/>
              <a:gd name="connsiteX2" fmla="*/ 5604670 w 5604670"/>
              <a:gd name="connsiteY2" fmla="*/ 2501837 h 2501837"/>
              <a:gd name="connsiteX3" fmla="*/ 0 w 5604670"/>
              <a:gd name="connsiteY3" fmla="*/ 2501837 h 2501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04670" h="2501837">
                <a:moveTo>
                  <a:pt x="1159248" y="0"/>
                </a:moveTo>
                <a:lnTo>
                  <a:pt x="5604670" y="0"/>
                </a:lnTo>
                <a:lnTo>
                  <a:pt x="5604670" y="2501837"/>
                </a:lnTo>
                <a:lnTo>
                  <a:pt x="0" y="2501837"/>
                </a:lnTo>
                <a:close/>
              </a:path>
            </a:pathLst>
          </a:cu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hu-HU" dirty="0"/>
              <a:t>LINUX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4699" y="1855279"/>
            <a:ext cx="6117463" cy="4751583"/>
          </a:xfrm>
        </p:spPr>
        <p:txBody>
          <a:bodyPr anchor="t">
            <a:noAutofit/>
          </a:bodyPr>
          <a:lstStyle/>
          <a:p>
            <a:r>
              <a:rPr lang="hu-HU" sz="3200" dirty="0">
                <a:solidFill>
                  <a:schemeClr val="bg1"/>
                </a:solidFill>
                <a:hlinkClick r:id="rId3" action="ppaction://hlinksldjump"/>
              </a:rPr>
              <a:t>Linux DISZTRÓK</a:t>
            </a:r>
            <a:endParaRPr lang="hu-HU" sz="3200" dirty="0">
              <a:solidFill>
                <a:schemeClr val="bg1"/>
              </a:solidFill>
            </a:endParaRPr>
          </a:p>
          <a:p>
            <a:r>
              <a:rPr lang="hu-HU" sz="3200" dirty="0">
                <a:solidFill>
                  <a:schemeClr val="bg1"/>
                </a:solidFill>
                <a:hlinkClick r:id="rId4" action="ppaction://hlinksldjump"/>
              </a:rPr>
              <a:t>Linux OS felépítése</a:t>
            </a:r>
            <a:endParaRPr lang="hu-HU" sz="3200" dirty="0">
              <a:solidFill>
                <a:schemeClr val="bg1"/>
              </a:solidFill>
            </a:endParaRPr>
          </a:p>
          <a:p>
            <a:r>
              <a:rPr lang="hu-HU" sz="3200" dirty="0">
                <a:solidFill>
                  <a:schemeClr val="bg1"/>
                </a:solidFill>
                <a:hlinkClick r:id="rId5" action="ppaction://hlinksldjump"/>
              </a:rPr>
              <a:t>A kernel </a:t>
            </a:r>
            <a:endParaRPr lang="hu-HU" sz="3200" dirty="0">
              <a:solidFill>
                <a:schemeClr val="bg1"/>
              </a:solidFill>
            </a:endParaRPr>
          </a:p>
          <a:p>
            <a:r>
              <a:rPr lang="hu-HU" sz="3200" dirty="0">
                <a:solidFill>
                  <a:schemeClr val="bg1"/>
                </a:solidFill>
                <a:hlinkClick r:id="rId6" action="ppaction://hlinksldjump"/>
              </a:rPr>
              <a:t>Filerendszer</a:t>
            </a:r>
            <a:r>
              <a:rPr lang="hu-HU" sz="3200" dirty="0">
                <a:solidFill>
                  <a:schemeClr val="bg1"/>
                </a:solidFill>
              </a:rPr>
              <a:t> / </a:t>
            </a:r>
            <a:r>
              <a:rPr lang="hu-HU" sz="3200" dirty="0">
                <a:solidFill>
                  <a:schemeClr val="bg1"/>
                </a:solidFill>
                <a:hlinkClick r:id="rId7" action="ppaction://hlinksldjump"/>
              </a:rPr>
              <a:t>Könyvtárszerkezet</a:t>
            </a:r>
            <a:endParaRPr lang="hu-HU" sz="3200" dirty="0">
              <a:solidFill>
                <a:schemeClr val="bg1"/>
              </a:solidFill>
            </a:endParaRPr>
          </a:p>
          <a:p>
            <a:r>
              <a:rPr lang="hu-HU" sz="3200" dirty="0">
                <a:solidFill>
                  <a:schemeClr val="bg1"/>
                </a:solidFill>
                <a:hlinkClick r:id="rId8" action="ppaction://hlinksldjump"/>
              </a:rPr>
              <a:t>A rendszer fő szolgáltatásai</a:t>
            </a:r>
            <a:endParaRPr lang="hu-HU" sz="3200" dirty="0">
              <a:solidFill>
                <a:schemeClr val="bg1"/>
              </a:solidFill>
            </a:endParaRPr>
          </a:p>
          <a:p>
            <a:r>
              <a:rPr lang="hu-HU" sz="3200" dirty="0">
                <a:solidFill>
                  <a:schemeClr val="bg1"/>
                </a:solidFill>
                <a:hlinkClick r:id="rId9" action="ppaction://hlinksldjump"/>
              </a:rPr>
              <a:t>Grafikus felület</a:t>
            </a:r>
            <a:endParaRPr lang="hu-HU" sz="3200" dirty="0">
              <a:solidFill>
                <a:schemeClr val="bg1"/>
              </a:solidFill>
            </a:endParaRPr>
          </a:p>
          <a:p>
            <a:r>
              <a:rPr lang="hu-HU" sz="3200" dirty="0">
                <a:solidFill>
                  <a:schemeClr val="bg1"/>
                </a:solidFill>
                <a:hlinkClick r:id="rId10" action="ppaction://hlinksldjump"/>
              </a:rPr>
              <a:t>Hálózat</a:t>
            </a:r>
            <a:endParaRPr lang="hu-H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6747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rendszer fő szolgáltatásai (login, logout)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hu-HU" dirty="0"/>
              <a:t>A Linux többfelhasználós (</a:t>
            </a:r>
            <a:r>
              <a:rPr lang="hu-HU" dirty="0" err="1"/>
              <a:t>multiuser</a:t>
            </a:r>
            <a:r>
              <a:rPr lang="hu-HU" dirty="0"/>
              <a:t>) operációs rendszer. Még ha otthoni, vagy hálózatba nem kapcsolt gépen használjuk is, használatbavétele előtt be kell lépnünk a rendszerbe. Ez egy felhasználói azonosító és a hozzá tartozó jelszó megadásával történik. Ez a gép beállításától függően történhet szöveges terminálon, vagy grafikus felületen is. </a:t>
            </a:r>
          </a:p>
          <a:p>
            <a:pPr algn="just"/>
            <a:r>
              <a:rPr lang="hu-HU" dirty="0"/>
              <a:t>A belépés kezdeményezésére nem kell külön parancsot kiadnunk, de jó tudni, hogy a beléptetés oroszlánrészét a </a:t>
            </a:r>
            <a:r>
              <a:rPr lang="hu-HU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login</a:t>
            </a:r>
            <a:r>
              <a:rPr lang="hu-HU" dirty="0"/>
              <a:t> program végzi az előbbi, míg az </a:t>
            </a:r>
            <a:r>
              <a:rPr lang="hu-HU" dirty="0" err="1"/>
              <a:t>xdm</a:t>
            </a:r>
            <a:r>
              <a:rPr lang="hu-HU" dirty="0"/>
              <a:t> vagy </a:t>
            </a:r>
            <a:r>
              <a:rPr lang="hu-HU" dirty="0" err="1"/>
              <a:t>kdm</a:t>
            </a:r>
            <a:r>
              <a:rPr lang="hu-HU" dirty="0"/>
              <a:t>, stb. programok az utóbbi esetben.</a:t>
            </a:r>
          </a:p>
          <a:p>
            <a:pPr algn="just"/>
            <a:r>
              <a:rPr lang="hu-HU" dirty="0"/>
              <a:t>A terminálokról és a konzolról (X nélkül) való bejelentkezéseket a </a:t>
            </a:r>
            <a:r>
              <a:rPr lang="hu-HU" dirty="0" err="1"/>
              <a:t>getty</a:t>
            </a:r>
            <a:r>
              <a:rPr lang="hu-HU" dirty="0"/>
              <a:t> program végzi el. Az </a:t>
            </a:r>
            <a:r>
              <a:rPr lang="hu-HU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hu-HU" dirty="0"/>
              <a:t> minden bejelentkezésre használható terminálhoz külön-külön példányt indít a </a:t>
            </a:r>
            <a:r>
              <a:rPr lang="hu-HU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getty</a:t>
            </a:r>
            <a:r>
              <a:rPr lang="hu-HU" dirty="0" err="1"/>
              <a:t>-ból</a:t>
            </a:r>
            <a:r>
              <a:rPr lang="hu-HU" dirty="0"/>
              <a:t>. A </a:t>
            </a:r>
            <a:r>
              <a:rPr lang="hu-HU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getty</a:t>
            </a:r>
            <a:r>
              <a:rPr lang="hu-HU" dirty="0"/>
              <a:t> beolvassa a felhasználó nevét és futtatja a login programot, mely a jelszót olvassa be. Ha a név és a jelszó érvényes, a </a:t>
            </a:r>
            <a:r>
              <a:rPr lang="hu-HU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login</a:t>
            </a:r>
            <a:r>
              <a:rPr lang="hu-HU" dirty="0"/>
              <a:t> elindítja a burokprogramot (</a:t>
            </a:r>
            <a:r>
              <a:rPr lang="hu-HU" dirty="0" err="1"/>
              <a:t>shell</a:t>
            </a:r>
            <a:r>
              <a:rPr lang="hu-HU" dirty="0"/>
              <a:t>). Ha a burok futása megszakad (mert pl. a felhasználó kilépett) vagy ha a </a:t>
            </a:r>
            <a:r>
              <a:rPr lang="hu-HU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login</a:t>
            </a:r>
            <a:r>
              <a:rPr lang="hu-HU" dirty="0"/>
              <a:t> leáll (mert a megadott név és a jelszó nem érvényes), ezt az </a:t>
            </a:r>
            <a:r>
              <a:rPr lang="hu-HU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hu-HU" dirty="0"/>
              <a:t> észreveszi, és a </a:t>
            </a:r>
            <a:r>
              <a:rPr lang="hu-HU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getty</a:t>
            </a:r>
            <a:r>
              <a:rPr lang="hu-HU" dirty="0"/>
              <a:t> egy új példányát indítja el. A kernel egyáltalán nem tud a bejelentkezésekről, ezeket teljesen a rendszerprogramok kezelik.</a:t>
            </a:r>
          </a:p>
          <a:p>
            <a:pPr algn="just"/>
            <a:r>
              <a:rPr lang="hu-HU" dirty="0"/>
              <a:t>Munkánkat befejezve ki kell jelentkeznünk az </a:t>
            </a:r>
            <a:r>
              <a:rPr lang="hu-HU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r>
              <a:rPr lang="hu-HU" dirty="0"/>
              <a:t> vagy </a:t>
            </a:r>
            <a:r>
              <a:rPr lang="hu-HU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logout</a:t>
            </a:r>
            <a:r>
              <a:rPr lang="hu-HU" dirty="0"/>
              <a:t> paranccsal</a:t>
            </a:r>
          </a:p>
        </p:txBody>
      </p:sp>
    </p:spTree>
    <p:extLst>
      <p:ext uri="{BB962C8B-B14F-4D97-AF65-F5344CB8AC3E}">
        <p14:creationId xmlns:p14="http://schemas.microsoft.com/office/powerpoint/2010/main" val="18411336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rendszer fő szolgáltatásai (</a:t>
            </a:r>
            <a:r>
              <a:rPr lang="hu-HU" dirty="0" err="1"/>
              <a:t>syslog</a:t>
            </a:r>
            <a:r>
              <a:rPr lang="hu-HU" dirty="0"/>
              <a:t>, </a:t>
            </a:r>
            <a:r>
              <a:rPr lang="hu-HU" dirty="0" err="1"/>
              <a:t>cron</a:t>
            </a:r>
            <a:r>
              <a:rPr lang="hu-HU" dirty="0"/>
              <a:t>, </a:t>
            </a:r>
            <a:r>
              <a:rPr lang="hu-HU" dirty="0" err="1"/>
              <a:t>at</a:t>
            </a:r>
            <a:r>
              <a:rPr lang="hu-HU" dirty="0"/>
              <a:t>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hu-HU" dirty="0"/>
              <a:t>A kernel és sok rendszerprogram hibaüzeneteket (</a:t>
            </a:r>
            <a:r>
              <a:rPr lang="hu-HU" dirty="0" err="1"/>
              <a:t>error</a:t>
            </a:r>
            <a:r>
              <a:rPr lang="hu-HU" dirty="0"/>
              <a:t> </a:t>
            </a:r>
            <a:r>
              <a:rPr lang="hu-HU" dirty="0" err="1"/>
              <a:t>message</a:t>
            </a:r>
            <a:r>
              <a:rPr lang="hu-HU" dirty="0"/>
              <a:t>), figyelmeztetéseket (</a:t>
            </a:r>
            <a:r>
              <a:rPr lang="hu-HU" dirty="0" err="1"/>
              <a:t>warning</a:t>
            </a:r>
            <a:r>
              <a:rPr lang="hu-HU" dirty="0"/>
              <a:t>) és más üzeneteket adhat. Gyakran fontos, hogy ezeket az üzeneteket később, esetleg sokkal később is meg lehessen nézni, ezért érdemes ezeket egy fájlba írni. Ezt végzi el a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syslog</a:t>
            </a:r>
            <a:r>
              <a:rPr lang="hu-HU" dirty="0"/>
              <a:t> program. Konfigurálható úgy, hogy az üzeneteket fontosságuk, vagy az üzenet adója szerint különböző fájlokba rendezze.</a:t>
            </a:r>
          </a:p>
          <a:p>
            <a:pPr algn="just"/>
            <a:r>
              <a:rPr lang="hu-HU" dirty="0"/>
              <a:t>A felhasználók és a rendszeradminisztrátor számára is gyakran szükséges parancsokat </a:t>
            </a:r>
            <a:r>
              <a:rPr lang="hu-HU" dirty="0" err="1"/>
              <a:t>periódikusan</a:t>
            </a:r>
            <a:r>
              <a:rPr lang="hu-HU" dirty="0"/>
              <a:t> futtatni (pl. ideiglenes fájlok törlése). A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cron</a:t>
            </a:r>
            <a:r>
              <a:rPr lang="hu-HU" dirty="0"/>
              <a:t> szolgáltatás pont erre lett kitalálva. Minden felhasználónak van egy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crontab</a:t>
            </a:r>
            <a:r>
              <a:rPr lang="hu-HU" dirty="0"/>
              <a:t> fájlja, ahol felsorolja a </a:t>
            </a:r>
            <a:r>
              <a:rPr lang="hu-HU" dirty="0" err="1"/>
              <a:t>periódikusan</a:t>
            </a:r>
            <a:r>
              <a:rPr lang="hu-HU" dirty="0"/>
              <a:t> elindítandó parancsokat és ezek végrehajtási időpontjait. A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cron</a:t>
            </a:r>
            <a:r>
              <a:rPr lang="hu-HU" dirty="0"/>
              <a:t> démon pedig arra fog ügyelni, hogy a megfelelő időben elindítsa a parancsokat.</a:t>
            </a:r>
          </a:p>
          <a:p>
            <a:pPr algn="just"/>
            <a:r>
              <a:rPr lang="hu-HU" dirty="0"/>
              <a:t>Az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</a:t>
            </a:r>
            <a:r>
              <a:rPr lang="hu-HU" dirty="0"/>
              <a:t> szolgáltatás hasonló a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cron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-hoz</a:t>
            </a:r>
            <a:r>
              <a:rPr lang="hu-HU" dirty="0"/>
              <a:t>, de ez csak egyszeri alkalomra szól: a parancsot egy előre megadott időben, egyszer indítja el.</a:t>
            </a:r>
          </a:p>
          <a:p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03139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Grafikus felület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A UNIX és a Linux nem ágyazza bele a felhasználói felületet a kernelbe; ehelyett felhasználói szintű programokra bízza megvalósítását. Ez igaz a szöveges és a grafikus </a:t>
            </a:r>
            <a:r>
              <a:rPr lang="hu-HU" dirty="0" err="1"/>
              <a:t>környezetekre</a:t>
            </a:r>
            <a:r>
              <a:rPr lang="hu-HU" dirty="0"/>
              <a:t> is.</a:t>
            </a:r>
          </a:p>
          <a:p>
            <a:pPr algn="just"/>
            <a:r>
              <a:rPr lang="hu-HU" dirty="0"/>
              <a:t>A Linux által elsődlegesen használt grafikus felület az „X </a:t>
            </a:r>
            <a:r>
              <a:rPr lang="hu-HU" dirty="0" err="1"/>
              <a:t>Window</a:t>
            </a:r>
            <a:r>
              <a:rPr lang="hu-HU" dirty="0"/>
              <a:t> System” (rövidítve `X'). Az X maga sem valósít meg felhasználói felületet, csak egy ablakrendszert ad, azaz olyan eszközöket, mellyel a grafikus felhasználói felület megvalósítható. </a:t>
            </a:r>
          </a:p>
          <a:p>
            <a:pPr algn="just"/>
            <a:r>
              <a:rPr lang="hu-HU" dirty="0"/>
              <a:t>Asztali </a:t>
            </a:r>
            <a:r>
              <a:rPr lang="hu-HU" dirty="0" err="1"/>
              <a:t>környezetek</a:t>
            </a:r>
            <a:r>
              <a:rPr lang="hu-HU" dirty="0"/>
              <a:t>: KDE, GNOME, </a:t>
            </a:r>
            <a:r>
              <a:rPr lang="hu-HU" dirty="0" err="1"/>
              <a:t>Xfce</a:t>
            </a:r>
            <a:r>
              <a:rPr lang="hu-HU" dirty="0"/>
              <a:t>, </a:t>
            </a:r>
            <a:r>
              <a:rPr lang="hu-HU" dirty="0" err="1"/>
              <a:t>Unity</a:t>
            </a:r>
            <a:r>
              <a:rPr lang="hu-HU" dirty="0"/>
              <a:t>,…</a:t>
            </a:r>
          </a:p>
          <a:p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32269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Hálózat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Egy hálózat két vagy több számítógép oly módon való összekötését jelenti, hogy azok kommunikálni tudjanak egymással.</a:t>
            </a:r>
          </a:p>
          <a:p>
            <a:pPr algn="just"/>
            <a:r>
              <a:rPr lang="hu-HU" dirty="0"/>
              <a:t>A UNIX operációs rendszerek kiterjedt hálózati lehetőségekkel rendelkeznek. A legtöbb alapvető szolgáltatás --fájlrendszerek, nyomtatás, biztonsági mentések, stb.-- elvégezhető hálózaton keresztül is. Ez könnyebbé teheti a rendszeradminisztrációt, hiszen megengedi a centralizált karbantartást, miközben learatja a `</a:t>
            </a:r>
            <a:r>
              <a:rPr lang="hu-HU" dirty="0" err="1"/>
              <a:t>microcomputing</a:t>
            </a:r>
            <a:r>
              <a:rPr lang="hu-HU" dirty="0"/>
              <a:t>' és az elosztott számítások (`</a:t>
            </a:r>
            <a:r>
              <a:rPr lang="hu-HU" dirty="0" err="1"/>
              <a:t>distributed</a:t>
            </a:r>
            <a:r>
              <a:rPr lang="hu-HU" dirty="0"/>
              <a:t> </a:t>
            </a:r>
            <a:r>
              <a:rPr lang="hu-HU" dirty="0" err="1"/>
              <a:t>computing</a:t>
            </a:r>
            <a:r>
              <a:rPr lang="hu-HU" dirty="0"/>
              <a:t>') előnyeit is, azaz az alacsony költségeket és a jobb hibatűrést.</a:t>
            </a:r>
          </a:p>
          <a:p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5576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terminál használata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Bár a mai </a:t>
            </a:r>
            <a:r>
              <a:rPr lang="hu-HU" dirty="0" err="1"/>
              <a:t>linux</a:t>
            </a:r>
            <a:r>
              <a:rPr lang="hu-HU" dirty="0"/>
              <a:t> alapú rendszerek egyre inkább törekednek arra, hogy a felhasználó könnyedén, grafikus felületen oldhassa meg problémáit, azért még mindig nagy segítséget nyújthat számára a parancssori megoldás. Sőt, bizonyos esetekben még gyorsabban is elintézhetjük feladatunkat (szerezhetünk információkat rendszerünkről, felhasználókról, telepíthetünk, törölhetünk, indíthatunk alkalmazásokat, másolhatunk adatokat,…)</a:t>
            </a:r>
          </a:p>
          <a:p>
            <a:r>
              <a:rPr lang="hu-HU" dirty="0"/>
              <a:t>A parancssor használata sokszor meglehetősen egyszerűbb, gyorsabb, kezelhetőbb mint a grafikus társai.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34770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Terminál indítása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b="1" dirty="0"/>
              <a:t>Alkalmazások → Kellékek → Terminál </a:t>
            </a:r>
            <a:r>
              <a:rPr lang="hu-HU" dirty="0"/>
              <a:t>kiválasztásával indíthatunk, </a:t>
            </a:r>
          </a:p>
          <a:p>
            <a:pPr algn="just"/>
            <a:r>
              <a:rPr lang="hu-HU" dirty="0"/>
              <a:t>vagy nyomjuk meg az Alt+F2 billentyűkombinációt, és gépeljük be a következőt: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gnome-terminal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/>
            <a:r>
              <a:rPr lang="hu-HU" dirty="0"/>
              <a:t>vagy </a:t>
            </a:r>
            <a:r>
              <a:rPr lang="hu-HU" b="1" dirty="0" err="1"/>
              <a:t>Ctrl</a:t>
            </a:r>
            <a:r>
              <a:rPr lang="hu-HU" b="1" dirty="0"/>
              <a:t> + Alt + T</a:t>
            </a:r>
          </a:p>
          <a:p>
            <a:pPr algn="just"/>
            <a:endParaRPr lang="hu-HU" b="1" dirty="0"/>
          </a:p>
          <a:p>
            <a:pPr algn="just"/>
            <a:r>
              <a:rPr lang="hu-HU" dirty="0"/>
              <a:t>Fontos, hogy csak a terminálban futó, jogosultságot igénylő parancsot indítsunk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hu-HU" dirty="0" err="1"/>
              <a:t>-val</a:t>
            </a:r>
            <a:r>
              <a:rPr lang="hu-HU" dirty="0"/>
              <a:t>, míg ha grafikus alkalmazásokat indítunk innen, akkor a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gksu</a:t>
            </a:r>
            <a:r>
              <a:rPr lang="hu-HU" i="1" dirty="0"/>
              <a:t>,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gksudo</a:t>
            </a:r>
            <a:r>
              <a:rPr lang="hu-HU" i="1" dirty="0"/>
              <a:t> </a:t>
            </a:r>
            <a:r>
              <a:rPr lang="hu-HU" dirty="0"/>
              <a:t>parancsot használjuk.</a:t>
            </a:r>
          </a:p>
          <a:p>
            <a:pPr algn="just"/>
            <a:r>
              <a:rPr lang="hu-HU" dirty="0"/>
              <a:t>KDE esetén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kdesu</a:t>
            </a:r>
            <a:r>
              <a:rPr lang="hu-HU" dirty="0"/>
              <a:t>, vagy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kdesudo</a:t>
            </a:r>
            <a:r>
              <a:rPr lang="hu-HU" i="1" dirty="0"/>
              <a:t> </a:t>
            </a:r>
            <a:r>
              <a:rPr lang="hu-HU" dirty="0"/>
              <a:t>a megfelelő utasítás.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9278134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Billentyűkombinációk: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978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600" b="1" dirty="0"/>
              <a:t>Tabulátor</a:t>
            </a:r>
            <a:r>
              <a:rPr lang="hu-HU" sz="1600" dirty="0"/>
              <a:t>: Kiegészíti a már részben beírt fájl vagy könyvtárnevet, ha több lehetséges cél van, akkor </a:t>
            </a:r>
            <a:r>
              <a:rPr lang="hu-HU" sz="1600" dirty="0" err="1"/>
              <a:t>kilistázza</a:t>
            </a:r>
            <a:r>
              <a:rPr lang="hu-HU" sz="1600" dirty="0"/>
              <a:t> a lehetőségeket.</a:t>
            </a:r>
          </a:p>
          <a:p>
            <a:pPr marL="0" indent="0">
              <a:buNone/>
            </a:pPr>
            <a:r>
              <a:rPr lang="hu-HU" sz="1600" b="1" dirty="0"/>
              <a:t>Fölfelé nyíl vagy </a:t>
            </a:r>
            <a:r>
              <a:rPr lang="hu-HU" sz="1600" b="1" dirty="0" err="1"/>
              <a:t>Ctrl</a:t>
            </a:r>
            <a:r>
              <a:rPr lang="hu-HU" sz="1600" b="1" dirty="0"/>
              <a:t> + p</a:t>
            </a:r>
            <a:r>
              <a:rPr lang="hu-HU" sz="1600" dirty="0"/>
              <a:t>: Az előzőleg kiadott parancs kitallózása.</a:t>
            </a:r>
          </a:p>
          <a:p>
            <a:pPr marL="0" indent="0">
              <a:buNone/>
            </a:pPr>
            <a:r>
              <a:rPr lang="hu-HU" sz="1600" b="1" dirty="0" err="1"/>
              <a:t>Ctrl</a:t>
            </a:r>
            <a:r>
              <a:rPr lang="hu-HU" sz="1600" b="1" dirty="0"/>
              <a:t> + r</a:t>
            </a:r>
            <a:r>
              <a:rPr lang="hu-HU" sz="1600" dirty="0"/>
              <a:t>: Egy előzőleg beírt parancs keresése.</a:t>
            </a:r>
          </a:p>
          <a:p>
            <a:pPr marL="0" indent="0">
              <a:buNone/>
            </a:pPr>
            <a:r>
              <a:rPr lang="hu-HU" sz="1600" b="1" dirty="0" err="1"/>
              <a:t>Ctrl</a:t>
            </a:r>
            <a:r>
              <a:rPr lang="hu-HU" sz="1600" b="1" dirty="0"/>
              <a:t> + a vagy </a:t>
            </a:r>
            <a:r>
              <a:rPr lang="hu-HU" sz="1600" b="1" dirty="0" err="1"/>
              <a:t>home</a:t>
            </a:r>
            <a:r>
              <a:rPr lang="hu-HU" sz="1600" dirty="0"/>
              <a:t>: A sor elejére dob.</a:t>
            </a:r>
          </a:p>
          <a:p>
            <a:pPr marL="0" indent="0">
              <a:buNone/>
            </a:pPr>
            <a:r>
              <a:rPr lang="hu-HU" sz="1600" b="1" dirty="0" err="1"/>
              <a:t>Ctrl</a:t>
            </a:r>
            <a:r>
              <a:rPr lang="hu-HU" sz="1600" b="1" dirty="0"/>
              <a:t> + e vagy end</a:t>
            </a:r>
            <a:r>
              <a:rPr lang="hu-HU" sz="1600" dirty="0"/>
              <a:t>: A sor végére dob.</a:t>
            </a:r>
          </a:p>
          <a:p>
            <a:pPr marL="0" indent="0">
              <a:buNone/>
            </a:pPr>
            <a:r>
              <a:rPr lang="hu-HU" sz="1600" b="1" dirty="0" err="1"/>
              <a:t>Ctrl</a:t>
            </a:r>
            <a:r>
              <a:rPr lang="hu-HU" sz="1600" b="1" dirty="0"/>
              <a:t> + b</a:t>
            </a:r>
            <a:r>
              <a:rPr lang="hu-HU" sz="1600" dirty="0"/>
              <a:t>: Az előző vagy az adott szó elejére dob.</a:t>
            </a:r>
          </a:p>
          <a:p>
            <a:pPr marL="0" indent="0">
              <a:buNone/>
            </a:pPr>
            <a:r>
              <a:rPr lang="hu-HU" sz="1600" b="1" dirty="0" err="1"/>
              <a:t>Ctrl</a:t>
            </a:r>
            <a:r>
              <a:rPr lang="hu-HU" sz="1600" b="1" dirty="0"/>
              <a:t> + k</a:t>
            </a:r>
            <a:r>
              <a:rPr lang="hu-HU" sz="1600" dirty="0"/>
              <a:t>: A kurzortól számítva mindent töröl a sor végéig.</a:t>
            </a:r>
          </a:p>
          <a:p>
            <a:pPr marL="0" indent="0">
              <a:buNone/>
            </a:pPr>
            <a:r>
              <a:rPr lang="hu-HU" sz="1600" b="1" dirty="0" err="1"/>
              <a:t>Ctrl</a:t>
            </a:r>
            <a:r>
              <a:rPr lang="hu-HU" sz="1600" b="1" dirty="0"/>
              <a:t> + u</a:t>
            </a:r>
            <a:r>
              <a:rPr lang="hu-HU" sz="1600" dirty="0"/>
              <a:t>: Az egész sort </a:t>
            </a:r>
            <a:r>
              <a:rPr lang="hu-HU" sz="1600" dirty="0" err="1"/>
              <a:t>törli</a:t>
            </a:r>
            <a:r>
              <a:rPr lang="hu-HU" sz="1600" dirty="0"/>
              <a:t>.</a:t>
            </a:r>
          </a:p>
          <a:p>
            <a:pPr marL="0" indent="0">
              <a:buNone/>
            </a:pPr>
            <a:r>
              <a:rPr lang="hu-HU" sz="1600" b="1" dirty="0" err="1"/>
              <a:t>Ctrl</a:t>
            </a:r>
            <a:r>
              <a:rPr lang="hu-HU" sz="1600" b="1" dirty="0"/>
              <a:t> + w</a:t>
            </a:r>
            <a:r>
              <a:rPr lang="hu-HU" sz="1600" dirty="0"/>
              <a:t>: </a:t>
            </a:r>
            <a:r>
              <a:rPr lang="hu-HU" sz="1600" dirty="0" err="1"/>
              <a:t>Törli</a:t>
            </a:r>
            <a:r>
              <a:rPr lang="hu-HU" sz="1600" dirty="0"/>
              <a:t> az első szót a kurzor előtt.</a:t>
            </a:r>
          </a:p>
          <a:p>
            <a:pPr marL="0" indent="0">
              <a:buNone/>
            </a:pPr>
            <a:r>
              <a:rPr lang="hu-HU" sz="1600" b="1" dirty="0" err="1"/>
              <a:t>Ctrl</a:t>
            </a:r>
            <a:r>
              <a:rPr lang="hu-HU" sz="1600" b="1" dirty="0"/>
              <a:t> + shift + "</a:t>
            </a:r>
            <a:r>
              <a:rPr lang="hu-HU" sz="1600" b="1" dirty="0" err="1"/>
              <a:t>x,c,v</a:t>
            </a:r>
            <a:r>
              <a:rPr lang="hu-HU" sz="1600" b="1" dirty="0"/>
              <a:t>": </a:t>
            </a:r>
            <a:r>
              <a:rPr lang="hu-HU" sz="1600" dirty="0"/>
              <a:t>A beillesztés, kivágás, másolás használata terminálban shift gomb lenyomása mellett történik.</a:t>
            </a:r>
          </a:p>
          <a:p>
            <a:pPr marL="0" indent="0">
              <a:buNone/>
            </a:pPr>
            <a:r>
              <a:rPr lang="hu-HU" sz="1600" b="1" dirty="0" err="1"/>
              <a:t>Ctrl</a:t>
            </a:r>
            <a:r>
              <a:rPr lang="hu-HU" sz="1600" b="1" dirty="0"/>
              <a:t> + shift + t</a:t>
            </a:r>
            <a:r>
              <a:rPr lang="hu-HU" sz="1600" dirty="0"/>
              <a:t>: Új lap megnyitása-</a:t>
            </a:r>
          </a:p>
          <a:p>
            <a:pPr marL="0" indent="0">
              <a:buNone/>
            </a:pPr>
            <a:r>
              <a:rPr lang="hu-HU" sz="1600" b="1" dirty="0" err="1"/>
              <a:t>Ctrl</a:t>
            </a:r>
            <a:r>
              <a:rPr lang="hu-HU" sz="1600" b="1" dirty="0"/>
              <a:t> + shift + n</a:t>
            </a:r>
            <a:r>
              <a:rPr lang="hu-HU" sz="1600" dirty="0"/>
              <a:t>: Új ablak megnyitása.</a:t>
            </a:r>
          </a:p>
          <a:p>
            <a:pPr marL="0" indent="0">
              <a:buNone/>
            </a:pPr>
            <a:r>
              <a:rPr lang="hu-HU" sz="1600" b="1" dirty="0" err="1"/>
              <a:t>Ctrl-Page</a:t>
            </a:r>
            <a:r>
              <a:rPr lang="hu-HU" sz="1600" b="1" dirty="0"/>
              <a:t>(</a:t>
            </a:r>
            <a:r>
              <a:rPr lang="hu-HU" sz="1600" b="1" dirty="0" err="1"/>
              <a:t>Up</a:t>
            </a:r>
            <a:r>
              <a:rPr lang="hu-HU" sz="1600" b="1" dirty="0"/>
              <a:t>/Down)</a:t>
            </a:r>
            <a:r>
              <a:rPr lang="hu-HU" sz="1600" dirty="0"/>
              <a:t>: Tabok (terminál lapok) közötti váltás.</a:t>
            </a:r>
          </a:p>
          <a:p>
            <a:pPr marL="0" indent="0">
              <a:buNone/>
            </a:pPr>
            <a:r>
              <a:rPr lang="hu-HU" sz="1600" b="1" dirty="0"/>
              <a:t>F 11</a:t>
            </a:r>
            <a:r>
              <a:rPr lang="hu-HU" sz="1600" dirty="0"/>
              <a:t>: Teljes képernyő</a:t>
            </a:r>
          </a:p>
          <a:p>
            <a:endParaRPr lang="hu-HU" sz="1600" dirty="0"/>
          </a:p>
        </p:txBody>
      </p:sp>
      <p:sp>
        <p:nvSpPr>
          <p:cNvPr id="4" name="Téglalap 3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47996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 man használata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hu-HU" dirty="0"/>
              <a:t>Általában minden programhoz tartozik legalább egy kézikönyv, angolul </a:t>
            </a:r>
            <a:r>
              <a:rPr lang="hu-HU" dirty="0" err="1"/>
              <a:t>manual</a:t>
            </a:r>
            <a:r>
              <a:rPr lang="hu-HU" dirty="0"/>
              <a:t>, ebben a program használatát, paramétereit írják le Használata röviden: 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man parancsnév</a:t>
            </a:r>
          </a:p>
          <a:p>
            <a:pPr algn="just"/>
            <a:r>
              <a:rPr lang="hu-HU" dirty="0"/>
              <a:t>Egy kézikönyv-oldal szabványos részekből épül fel: a parancs rövid leírása, összes paramétere, esetleges hibái, más hasonló típusú programokra való hivatkozások, stb.</a:t>
            </a:r>
          </a:p>
          <a:p>
            <a:pPr algn="just"/>
            <a:r>
              <a:rPr lang="hu-HU" b="1" dirty="0"/>
              <a:t>-f parancsnév </a:t>
            </a:r>
            <a:r>
              <a:rPr lang="hu-HU" dirty="0"/>
              <a:t>a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whatis</a:t>
            </a:r>
            <a:r>
              <a:rPr lang="hu-HU" dirty="0"/>
              <a:t> parancsnak felel meg, egy rövid összegzést ad az adott programról;</a:t>
            </a:r>
          </a:p>
          <a:p>
            <a:pPr algn="just"/>
            <a:r>
              <a:rPr lang="hu-HU" b="1" dirty="0"/>
              <a:t>-k kulcsszó </a:t>
            </a:r>
            <a:r>
              <a:rPr lang="hu-HU" dirty="0"/>
              <a:t>az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apropos</a:t>
            </a:r>
            <a:r>
              <a:rPr lang="hu-HU" dirty="0"/>
              <a:t> parancsnak felel meg, az adott kulcsszóhoz tartozó bejegyzéseket keres a man oldalakon. Az </a:t>
            </a:r>
            <a:r>
              <a:rPr lang="hu-HU" dirty="0" err="1"/>
              <a:t>apropos</a:t>
            </a:r>
            <a:r>
              <a:rPr lang="hu-HU" dirty="0"/>
              <a:t> </a:t>
            </a:r>
            <a:r>
              <a:rPr lang="hu-HU" dirty="0" err="1"/>
              <a:t>directory</a:t>
            </a:r>
            <a:r>
              <a:rPr lang="hu-HU" dirty="0"/>
              <a:t> például </a:t>
            </a:r>
            <a:r>
              <a:rPr lang="hu-HU" dirty="0" err="1"/>
              <a:t>kilistáz</a:t>
            </a:r>
            <a:r>
              <a:rPr lang="hu-HU" dirty="0"/>
              <a:t> minden olyan parancsot, ami valamilyen módon kapcsolatos a könyvtárakkal;</a:t>
            </a:r>
          </a:p>
          <a:p>
            <a:pPr algn="just"/>
            <a:r>
              <a:rPr lang="hu-HU" b="1" dirty="0"/>
              <a:t>-K </a:t>
            </a:r>
            <a:r>
              <a:rPr lang="hu-HU" b="1" dirty="0" err="1"/>
              <a:t>string</a:t>
            </a:r>
            <a:r>
              <a:rPr lang="hu-HU" b="1" dirty="0"/>
              <a:t> </a:t>
            </a:r>
            <a:r>
              <a:rPr lang="hu-HU" dirty="0"/>
              <a:t>a </a:t>
            </a:r>
            <a:r>
              <a:rPr lang="hu-HU" i="1" dirty="0" err="1"/>
              <a:t>string</a:t>
            </a:r>
            <a:r>
              <a:rPr lang="hu-HU" dirty="0" err="1"/>
              <a:t>et</a:t>
            </a:r>
            <a:r>
              <a:rPr lang="hu-HU" dirty="0"/>
              <a:t> az összes(!) man oldalon keresi, emiatt nagyon sokáig is tarthat a folyamat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490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Az </a:t>
            </a:r>
            <a:r>
              <a:rPr lang="hu-HU" b="1" dirty="0" err="1"/>
              <a:t>info</a:t>
            </a:r>
            <a:r>
              <a:rPr lang="hu-HU" b="1" dirty="0"/>
              <a:t> használata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3871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hu-HU" dirty="0"/>
              <a:t>A mannál újabb és sokszor pontosabb információt ad az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hu-HU" dirty="0"/>
              <a:t> parancsnév. A paraméter nélkül kiadott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hu-HU" dirty="0"/>
              <a:t> egy menürendszerben, úgynevezett </a:t>
            </a:r>
            <a:r>
              <a:rPr lang="hu-HU" i="1" dirty="0" err="1"/>
              <a:t>node</a:t>
            </a:r>
            <a:r>
              <a:rPr lang="hu-HU" i="1" dirty="0"/>
              <a:t>-</a:t>
            </a:r>
            <a:r>
              <a:rPr lang="hu-HU" dirty="0"/>
              <a:t>okban, csomópontokban jeleníti meg a fontosabb témákat, illetve parancsokat. </a:t>
            </a:r>
          </a:p>
          <a:p>
            <a:pPr algn="just"/>
            <a:r>
              <a:rPr lang="hu-HU" dirty="0"/>
              <a:t>Ezen belül billentyűkombinációkkal mozoghatunk:</a:t>
            </a:r>
          </a:p>
          <a:p>
            <a:r>
              <a:rPr lang="hu-HU" b="1" dirty="0" err="1"/>
              <a:t>space</a:t>
            </a:r>
            <a:r>
              <a:rPr lang="hu-HU" b="1" dirty="0"/>
              <a:t> </a:t>
            </a:r>
            <a:r>
              <a:rPr lang="hu-HU" dirty="0"/>
              <a:t>előre lapoz</a:t>
            </a:r>
          </a:p>
          <a:p>
            <a:r>
              <a:rPr lang="hu-HU" b="1" dirty="0" err="1"/>
              <a:t>backspace</a:t>
            </a:r>
            <a:r>
              <a:rPr lang="hu-HU" b="1" dirty="0"/>
              <a:t> </a:t>
            </a:r>
            <a:r>
              <a:rPr lang="hu-HU" dirty="0"/>
              <a:t>visszalapoz</a:t>
            </a:r>
          </a:p>
          <a:p>
            <a:r>
              <a:rPr lang="hu-HU" b="1" dirty="0"/>
              <a:t>n </a:t>
            </a:r>
            <a:r>
              <a:rPr lang="hu-HU" dirty="0"/>
              <a:t>következő </a:t>
            </a:r>
            <a:r>
              <a:rPr lang="hu-HU" dirty="0" err="1"/>
              <a:t>node</a:t>
            </a:r>
            <a:endParaRPr lang="hu-HU" dirty="0"/>
          </a:p>
          <a:p>
            <a:r>
              <a:rPr lang="hu-HU" b="1" dirty="0"/>
              <a:t>p </a:t>
            </a:r>
            <a:r>
              <a:rPr lang="hu-HU" dirty="0"/>
              <a:t>előző </a:t>
            </a:r>
            <a:r>
              <a:rPr lang="hu-HU" dirty="0" err="1"/>
              <a:t>node</a:t>
            </a:r>
            <a:endParaRPr lang="hu-HU" dirty="0"/>
          </a:p>
          <a:p>
            <a:r>
              <a:rPr lang="hu-HU" b="1" dirty="0"/>
              <a:t>CTRL-L </a:t>
            </a:r>
            <a:r>
              <a:rPr lang="hu-HU" dirty="0"/>
              <a:t>frissítés</a:t>
            </a:r>
          </a:p>
          <a:p>
            <a:r>
              <a:rPr lang="hu-HU" b="1" dirty="0"/>
              <a:t>b </a:t>
            </a:r>
            <a:r>
              <a:rPr lang="hu-HU" dirty="0"/>
              <a:t>legelejére ugrás</a:t>
            </a:r>
          </a:p>
          <a:p>
            <a:r>
              <a:rPr lang="hu-HU" b="1" dirty="0"/>
              <a:t>e </a:t>
            </a:r>
            <a:r>
              <a:rPr lang="hu-HU" dirty="0"/>
              <a:t>legvégére ugrás</a:t>
            </a:r>
          </a:p>
          <a:p>
            <a:r>
              <a:rPr lang="hu-HU" b="1" dirty="0"/>
              <a:t>? </a:t>
            </a:r>
            <a:r>
              <a:rPr lang="hu-HU" dirty="0" err="1"/>
              <a:t>help</a:t>
            </a:r>
            <a:endParaRPr lang="hu-HU" dirty="0"/>
          </a:p>
          <a:p>
            <a:r>
              <a:rPr lang="hu-HU" b="1" dirty="0"/>
              <a:t>q </a:t>
            </a:r>
            <a:r>
              <a:rPr lang="hu-HU" dirty="0"/>
              <a:t>kilépés</a:t>
            </a:r>
          </a:p>
        </p:txBody>
      </p:sp>
      <p:sp>
        <p:nvSpPr>
          <p:cNvPr id="4" name="Téglalap 3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27434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egy kis összefoglalás…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 fontScale="77500" lnSpcReduction="20000"/>
          </a:bodyPr>
          <a:lstStyle/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man parancs </a:t>
            </a:r>
            <a:r>
              <a:rPr lang="hu-HU" dirty="0"/>
              <a:t># A parancs </a:t>
            </a:r>
            <a:r>
              <a:rPr lang="hu-HU" dirty="0" err="1"/>
              <a:t>manual</a:t>
            </a:r>
            <a:r>
              <a:rPr lang="hu-HU" dirty="0"/>
              <a:t> oldalait nyitja meg, rövid, tömör, célratörő leírás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man -L en parancs </a:t>
            </a:r>
            <a:r>
              <a:rPr lang="hu-HU" dirty="0"/>
              <a:t># parancs </a:t>
            </a:r>
            <a:r>
              <a:rPr lang="hu-HU" dirty="0" err="1"/>
              <a:t>manual</a:t>
            </a:r>
            <a:r>
              <a:rPr lang="hu-HU" dirty="0"/>
              <a:t> oldalainak angol nyelvű megjelenítése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apropos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szó </a:t>
            </a:r>
            <a:r>
              <a:rPr lang="hu-HU" dirty="0"/>
              <a:t># Minden olyan parancsot megad, mely </a:t>
            </a:r>
            <a:r>
              <a:rPr lang="hu-HU" dirty="0" err="1"/>
              <a:t>manual</a:t>
            </a:r>
            <a:r>
              <a:rPr lang="hu-HU" dirty="0"/>
              <a:t> oldalaiban szerepel a "szó"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man -k szó </a:t>
            </a:r>
            <a:r>
              <a:rPr lang="hu-HU" dirty="0"/>
              <a:t># Az </a:t>
            </a:r>
            <a:r>
              <a:rPr lang="hu-HU" dirty="0" err="1"/>
              <a:t>apropos</a:t>
            </a:r>
            <a:r>
              <a:rPr lang="hu-HU" dirty="0"/>
              <a:t> program kimenete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parancs –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help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/>
              <a:t># Információ a "parancs" használatáról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parancs </a:t>
            </a:r>
            <a:r>
              <a:rPr lang="hu-HU" dirty="0"/>
              <a:t># Információ a "parancs" használatáról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whatis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parancs </a:t>
            </a:r>
            <a:r>
              <a:rPr lang="hu-HU" dirty="0"/>
              <a:t># Egysoros a parancsról.	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whereis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parancs </a:t>
            </a:r>
            <a:r>
              <a:rPr lang="hu-HU" dirty="0"/>
              <a:t># Hol is van a parancs?</a:t>
            </a:r>
          </a:p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which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parancs </a:t>
            </a:r>
            <a:r>
              <a:rPr lang="hu-HU" dirty="0"/>
              <a:t># A program futtatható állományának elérési útvonalát adja meg)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file:///usr/share/doc </a:t>
            </a:r>
            <a:r>
              <a:rPr lang="hu-HU" dirty="0"/>
              <a:t># böngészőbe írva, a legtöbb telepített program leírása megtalálható,	általában </a:t>
            </a:r>
            <a:r>
              <a:rPr lang="hu-HU" dirty="0" err="1"/>
              <a:t>html</a:t>
            </a:r>
            <a:r>
              <a:rPr lang="hu-HU" dirty="0"/>
              <a:t> formátumban is.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6845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691641"/>
            <a:ext cx="7571262" cy="5166360"/>
          </a:xfrm>
          <a:custGeom>
            <a:avLst/>
            <a:gdLst>
              <a:gd name="connsiteX0" fmla="*/ 0 w 7571262"/>
              <a:gd name="connsiteY0" fmla="*/ 5166360 h 5166360"/>
              <a:gd name="connsiteX1" fmla="*/ 7571262 w 7571262"/>
              <a:gd name="connsiteY1" fmla="*/ 5166360 h 5166360"/>
              <a:gd name="connsiteX2" fmla="*/ 5177382 w 7571262"/>
              <a:gd name="connsiteY2" fmla="*/ 0 h 5166360"/>
              <a:gd name="connsiteX3" fmla="*/ 5171159 w 7571262"/>
              <a:gd name="connsiteY3" fmla="*/ 0 h 5166360"/>
              <a:gd name="connsiteX4" fmla="*/ 3981368 w 7571262"/>
              <a:gd name="connsiteY4" fmla="*/ 0 h 5166360"/>
              <a:gd name="connsiteX5" fmla="*/ 2331323 w 7571262"/>
              <a:gd name="connsiteY5" fmla="*/ 0 h 5166360"/>
              <a:gd name="connsiteX6" fmla="*/ 0 w 7571262"/>
              <a:gd name="connsiteY6" fmla="*/ 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71262" h="5166360">
                <a:moveTo>
                  <a:pt x="0" y="5166360"/>
                </a:moveTo>
                <a:lnTo>
                  <a:pt x="7571262" y="5166360"/>
                </a:lnTo>
                <a:lnTo>
                  <a:pt x="5177382" y="0"/>
                </a:lnTo>
                <a:lnTo>
                  <a:pt x="5171159" y="0"/>
                </a:lnTo>
                <a:lnTo>
                  <a:pt x="3981368" y="0"/>
                </a:lnTo>
                <a:lnTo>
                  <a:pt x="233132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47" r="-2" b="50701"/>
          <a:stretch/>
        </p:blipFill>
        <p:spPr>
          <a:xfrm>
            <a:off x="6587330" y="1690689"/>
            <a:ext cx="5604670" cy="2501837"/>
          </a:xfrm>
          <a:custGeom>
            <a:avLst/>
            <a:gdLst>
              <a:gd name="connsiteX0" fmla="*/ 1159248 w 5604670"/>
              <a:gd name="connsiteY0" fmla="*/ 0 h 2501837"/>
              <a:gd name="connsiteX1" fmla="*/ 5604670 w 5604670"/>
              <a:gd name="connsiteY1" fmla="*/ 0 h 2501837"/>
              <a:gd name="connsiteX2" fmla="*/ 5604670 w 5604670"/>
              <a:gd name="connsiteY2" fmla="*/ 2501837 h 2501837"/>
              <a:gd name="connsiteX3" fmla="*/ 0 w 5604670"/>
              <a:gd name="connsiteY3" fmla="*/ 2501837 h 2501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04670" h="2501837">
                <a:moveTo>
                  <a:pt x="1159248" y="0"/>
                </a:moveTo>
                <a:lnTo>
                  <a:pt x="5604670" y="0"/>
                </a:lnTo>
                <a:lnTo>
                  <a:pt x="5604670" y="2501837"/>
                </a:lnTo>
                <a:lnTo>
                  <a:pt x="0" y="2501837"/>
                </a:lnTo>
                <a:close/>
              </a:path>
            </a:pathLst>
          </a:cu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hu-HU" dirty="0"/>
              <a:t>A terminál használata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4700" y="1855279"/>
            <a:ext cx="5691280" cy="4751583"/>
          </a:xfrm>
        </p:spPr>
        <p:txBody>
          <a:bodyPr anchor="t">
            <a:noAutofit/>
          </a:bodyPr>
          <a:lstStyle/>
          <a:p>
            <a:r>
              <a:rPr lang="hu-HU" dirty="0" err="1">
                <a:solidFill>
                  <a:schemeClr val="bg1"/>
                </a:solidFill>
                <a:hlinkClick r:id="rId3" action="ppaction://hlinksldjump"/>
              </a:rPr>
              <a:t>Ctrl</a:t>
            </a:r>
            <a:r>
              <a:rPr lang="hu-HU" dirty="0">
                <a:solidFill>
                  <a:schemeClr val="bg1"/>
                </a:solidFill>
                <a:hlinkClick r:id="rId3" action="ppaction://hlinksldjump"/>
              </a:rPr>
              <a:t> + Alt + T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  <a:hlinkClick r:id="rId4" action="ppaction://hlinksldjump"/>
              </a:rPr>
              <a:t>Billentyűkombinációk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i="1" dirty="0">
                <a:solidFill>
                  <a:schemeClr val="bg1"/>
                </a:solidFill>
                <a:hlinkClick r:id="rId5" action="ppaction://hlinksldjump"/>
              </a:rPr>
              <a:t>man</a:t>
            </a:r>
            <a:r>
              <a:rPr lang="hu-HU" dirty="0">
                <a:solidFill>
                  <a:schemeClr val="bg1"/>
                </a:solidFill>
                <a:hlinkClick r:id="rId5" action="ppaction://hlinksldjump"/>
              </a:rPr>
              <a:t> és </a:t>
            </a:r>
            <a:r>
              <a:rPr lang="hu-HU" i="1" dirty="0" err="1">
                <a:solidFill>
                  <a:schemeClr val="bg1"/>
                </a:solidFill>
                <a:hlinkClick r:id="rId5" action="ppaction://hlinksldjump"/>
              </a:rPr>
              <a:t>info</a:t>
            </a:r>
            <a:r>
              <a:rPr lang="hu-HU" dirty="0">
                <a:solidFill>
                  <a:schemeClr val="bg1"/>
                </a:solidFill>
                <a:hlinkClick r:id="rId5" action="ppaction://hlinksldjump"/>
              </a:rPr>
              <a:t> használata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  <a:hlinkClick r:id="rId6" action="ppaction://hlinksldjump"/>
              </a:rPr>
              <a:t>Rendszerinformációk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  <a:hlinkClick r:id="rId7" action="ppaction://hlinksldjump"/>
              </a:rPr>
              <a:t>File és könyvtárkezelő parancsok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  <a:hlinkClick r:id="rId8" action="ppaction://hlinksldjump"/>
              </a:rPr>
              <a:t>Felhasználók, csoportok és jogosultságok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  <a:hlinkClick r:id="rId9" action="ppaction://hlinksldjump"/>
              </a:rPr>
              <a:t>Hálózatkezelés parancsai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  <a:hlinkClick r:id="rId10" action="ppaction://hlinksldjump"/>
              </a:rPr>
              <a:t>Egyéb…</a:t>
            </a:r>
            <a:endParaRPr lang="hu-HU" dirty="0">
              <a:solidFill>
                <a:schemeClr val="bg1"/>
              </a:solidFill>
            </a:endParaRPr>
          </a:p>
          <a:p>
            <a:endParaRPr lang="hu-H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2144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Rendszerinformációs parancsok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5105399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hu-HU" b="1" dirty="0" err="1"/>
              <a:t>df</a:t>
            </a:r>
            <a:r>
              <a:rPr lang="hu-HU" b="1" dirty="0"/>
              <a:t> </a:t>
            </a:r>
            <a:r>
              <a:rPr lang="hu-HU" dirty="0"/>
              <a:t>: </a:t>
            </a:r>
            <a:r>
              <a:rPr lang="hu-HU" dirty="0" err="1"/>
              <a:t>Kilistázhatjuk</a:t>
            </a:r>
            <a:r>
              <a:rPr lang="hu-HU" dirty="0"/>
              <a:t> a csatolt partíciók tárterület adatait. Mega-Gigabyte mértékegység használatához használjuk a </a:t>
            </a:r>
            <a:r>
              <a:rPr lang="hu-HU" i="1" dirty="0"/>
              <a:t>-h </a:t>
            </a:r>
            <a:r>
              <a:rPr lang="hu-HU" dirty="0"/>
              <a:t>kapcsolót(</a:t>
            </a:r>
            <a:r>
              <a:rPr lang="hu-HU" i="1" dirty="0" err="1"/>
              <a:t>df</a:t>
            </a:r>
            <a:r>
              <a:rPr lang="hu-HU" i="1" dirty="0"/>
              <a:t> -h</a:t>
            </a:r>
            <a:r>
              <a:rPr lang="hu-HU" dirty="0"/>
              <a:t>).</a:t>
            </a:r>
            <a:endParaRPr lang="hu-HU" sz="2400" dirty="0"/>
          </a:p>
          <a:p>
            <a:pPr lvl="0"/>
            <a:r>
              <a:rPr lang="hu-HU" b="1" dirty="0"/>
              <a:t>du </a:t>
            </a:r>
            <a:r>
              <a:rPr lang="hu-HU" dirty="0"/>
              <a:t>: A du parancs </a:t>
            </a:r>
            <a:r>
              <a:rPr lang="hu-HU" dirty="0" err="1"/>
              <a:t>kilistázza</a:t>
            </a:r>
            <a:r>
              <a:rPr lang="hu-HU" dirty="0"/>
              <a:t> az adott könyvtárra vonatkozó tárterület adatokat. Kétféleképpen használhatjuk:</a:t>
            </a:r>
            <a:endParaRPr lang="hu-HU" sz="2400" dirty="0"/>
          </a:p>
          <a:p>
            <a:pPr lvl="1"/>
            <a:r>
              <a:rPr lang="hu-HU" i="1" dirty="0"/>
              <a:t>du /a/könyvtár/helye/ </a:t>
            </a:r>
            <a:r>
              <a:rPr lang="hu-HU" dirty="0" err="1"/>
              <a:t>kilistázza</a:t>
            </a:r>
            <a:r>
              <a:rPr lang="hu-HU" dirty="0"/>
              <a:t> az alkönyvtárak és a könyvtár tárterület adatait.</a:t>
            </a:r>
            <a:endParaRPr lang="hu-HU" sz="2000" dirty="0"/>
          </a:p>
          <a:p>
            <a:pPr lvl="1"/>
            <a:r>
              <a:rPr lang="hu-HU" i="1" dirty="0"/>
              <a:t>du -</a:t>
            </a:r>
            <a:r>
              <a:rPr lang="hu-HU" i="1" dirty="0" err="1"/>
              <a:t>sh</a:t>
            </a:r>
            <a:r>
              <a:rPr lang="hu-HU" i="1" dirty="0"/>
              <a:t> /a/könyvtár/helye </a:t>
            </a:r>
            <a:r>
              <a:rPr lang="hu-HU" dirty="0"/>
              <a:t>az egész könyvtárra vonatkozó adatok </a:t>
            </a:r>
            <a:r>
              <a:rPr lang="hu-HU" dirty="0" err="1"/>
              <a:t>kilistázása</a:t>
            </a:r>
            <a:r>
              <a:rPr lang="hu-HU" dirty="0"/>
              <a:t>.</a:t>
            </a:r>
            <a:endParaRPr lang="hu-HU" sz="2000" dirty="0"/>
          </a:p>
          <a:p>
            <a:pPr lvl="0"/>
            <a:r>
              <a:rPr lang="hu-HU" b="1" dirty="0"/>
              <a:t>free</a:t>
            </a:r>
            <a:r>
              <a:rPr lang="hu-HU" dirty="0"/>
              <a:t>: Memóriahasználat </a:t>
            </a:r>
            <a:r>
              <a:rPr lang="hu-HU" dirty="0" err="1"/>
              <a:t>kilistázása</a:t>
            </a:r>
            <a:r>
              <a:rPr lang="hu-HU" dirty="0"/>
              <a:t>. Az </a:t>
            </a:r>
            <a:r>
              <a:rPr lang="hu-HU" i="1" dirty="0"/>
              <a:t>-m </a:t>
            </a:r>
            <a:r>
              <a:rPr lang="hu-HU" dirty="0"/>
              <a:t>kapcsolóval megabyte-okban tudjuk kiírni az értékeket.</a:t>
            </a:r>
            <a:endParaRPr lang="hu-HU" sz="2400" dirty="0"/>
          </a:p>
          <a:p>
            <a:pPr lvl="0"/>
            <a:r>
              <a:rPr lang="hu-HU" b="1" dirty="0"/>
              <a:t>top</a:t>
            </a:r>
            <a:r>
              <a:rPr lang="hu-HU" dirty="0"/>
              <a:t>: Az erőforrások és folyamatok </a:t>
            </a:r>
            <a:r>
              <a:rPr lang="hu-HU" dirty="0" err="1"/>
              <a:t>kilistázása</a:t>
            </a:r>
            <a:r>
              <a:rPr lang="hu-HU" dirty="0"/>
              <a:t>.</a:t>
            </a:r>
            <a:endParaRPr lang="hu-HU" sz="2400" dirty="0"/>
          </a:p>
          <a:p>
            <a:pPr lvl="0"/>
            <a:r>
              <a:rPr lang="hu-HU" b="1" dirty="0" err="1"/>
              <a:t>uname</a:t>
            </a:r>
            <a:r>
              <a:rPr lang="hu-HU" b="1" dirty="0"/>
              <a:t> -a </a:t>
            </a:r>
            <a:r>
              <a:rPr lang="hu-HU" dirty="0"/>
              <a:t>: A </a:t>
            </a:r>
            <a:r>
              <a:rPr lang="hu-HU" dirty="0" err="1"/>
              <a:t>rendszerere</a:t>
            </a:r>
            <a:r>
              <a:rPr lang="hu-HU" dirty="0"/>
              <a:t> vonatkozó szinte minden adatot </a:t>
            </a:r>
            <a:r>
              <a:rPr lang="hu-HU" dirty="0" err="1"/>
              <a:t>kilistáz</a:t>
            </a:r>
            <a:r>
              <a:rPr lang="hu-HU" dirty="0"/>
              <a:t>.</a:t>
            </a:r>
            <a:endParaRPr lang="hu-HU" sz="2400" dirty="0"/>
          </a:p>
          <a:p>
            <a:pPr lvl="0"/>
            <a:r>
              <a:rPr lang="hu-HU" b="1" dirty="0" err="1"/>
              <a:t>lsb_release</a:t>
            </a:r>
            <a:r>
              <a:rPr lang="hu-HU" b="1" dirty="0"/>
              <a:t> -a </a:t>
            </a:r>
            <a:r>
              <a:rPr lang="hu-HU" dirty="0"/>
              <a:t>: Adatokat </a:t>
            </a:r>
            <a:r>
              <a:rPr lang="hu-HU" dirty="0" err="1"/>
              <a:t>listáz</a:t>
            </a:r>
            <a:r>
              <a:rPr lang="hu-HU" dirty="0"/>
              <a:t> a disztribúcióra vonatkozóan.(típus, verzió, stb.)</a:t>
            </a:r>
            <a:endParaRPr lang="hu-HU" sz="2400" dirty="0"/>
          </a:p>
          <a:p>
            <a:pPr lvl="0"/>
            <a:r>
              <a:rPr lang="hu-HU" b="1" dirty="0" err="1"/>
              <a:t>uptime</a:t>
            </a:r>
            <a:r>
              <a:rPr lang="hu-HU" b="1" dirty="0"/>
              <a:t> </a:t>
            </a:r>
            <a:r>
              <a:rPr lang="hu-HU" dirty="0"/>
              <a:t>: Megmutatja, hogy mennyi ideje fut a rendszerünk.</a:t>
            </a:r>
            <a:endParaRPr lang="hu-HU" sz="2400" dirty="0"/>
          </a:p>
          <a:p>
            <a:pPr lvl="0"/>
            <a:r>
              <a:rPr lang="hu-HU" b="1" dirty="0" err="1"/>
              <a:t>users</a:t>
            </a:r>
            <a:r>
              <a:rPr lang="hu-HU" b="1" dirty="0"/>
              <a:t> </a:t>
            </a:r>
            <a:r>
              <a:rPr lang="hu-HU" dirty="0"/>
              <a:t>: A bejelentkezett felhasználók </a:t>
            </a:r>
            <a:r>
              <a:rPr lang="hu-HU" dirty="0" err="1"/>
              <a:t>kilistázása</a:t>
            </a:r>
            <a:r>
              <a:rPr lang="hu-HU" dirty="0"/>
              <a:t>.</a:t>
            </a:r>
            <a:endParaRPr lang="hu-HU" sz="2400" dirty="0"/>
          </a:p>
          <a:p>
            <a:pPr lvl="0"/>
            <a:r>
              <a:rPr lang="hu-HU" b="1" dirty="0" err="1"/>
              <a:t>netstat</a:t>
            </a:r>
            <a:r>
              <a:rPr lang="hu-HU" b="1" dirty="0"/>
              <a:t> </a:t>
            </a:r>
            <a:r>
              <a:rPr lang="hu-HU" dirty="0"/>
              <a:t>: Hálózat információk.</a:t>
            </a:r>
            <a:endParaRPr lang="hu-HU" sz="2400" dirty="0"/>
          </a:p>
          <a:p>
            <a:pPr lvl="0"/>
            <a:r>
              <a:rPr lang="hu-HU" b="1" dirty="0" err="1"/>
              <a:t>hostname</a:t>
            </a:r>
            <a:r>
              <a:rPr lang="hu-HU" b="1" dirty="0"/>
              <a:t> </a:t>
            </a:r>
            <a:r>
              <a:rPr lang="hu-HU" dirty="0"/>
              <a:t>: A rendszer neve.</a:t>
            </a:r>
            <a:endParaRPr lang="hu-HU" sz="2400" dirty="0"/>
          </a:p>
          <a:p>
            <a:r>
              <a:rPr lang="hu-HU" b="1" dirty="0" err="1"/>
              <a:t>cat</a:t>
            </a:r>
            <a:r>
              <a:rPr lang="hu-HU" b="1" dirty="0"/>
              <a:t> /</a:t>
            </a:r>
            <a:r>
              <a:rPr lang="hu-HU" b="1" dirty="0" err="1"/>
              <a:t>proc</a:t>
            </a:r>
            <a:r>
              <a:rPr lang="hu-HU" b="1" dirty="0"/>
              <a:t>/"</a:t>
            </a:r>
            <a:r>
              <a:rPr lang="hu-HU" b="1" dirty="0" err="1"/>
              <a:t>cpuinfo</a:t>
            </a:r>
            <a:r>
              <a:rPr lang="hu-HU" b="1" dirty="0"/>
              <a:t>, version stb." </a:t>
            </a:r>
            <a:r>
              <a:rPr lang="hu-HU" dirty="0"/>
              <a:t>: Rengeteg minden megtalálható a </a:t>
            </a:r>
            <a:r>
              <a:rPr lang="hu-HU" i="1" dirty="0"/>
              <a:t>/</a:t>
            </a:r>
            <a:r>
              <a:rPr lang="hu-HU" i="1" dirty="0" err="1"/>
              <a:t>proc</a:t>
            </a:r>
            <a:r>
              <a:rPr lang="hu-HU" dirty="0"/>
              <a:t> mappában, általában az előbb említettekre lesz szükségünk. A </a:t>
            </a:r>
            <a:r>
              <a:rPr lang="hu-HU" i="1" dirty="0" err="1"/>
              <a:t>cat</a:t>
            </a:r>
            <a:r>
              <a:rPr lang="hu-HU" i="1" dirty="0"/>
              <a:t> </a:t>
            </a:r>
            <a:r>
              <a:rPr lang="hu-HU" dirty="0"/>
              <a:t>segítségével kiírathatjuk tartalmukat. ( </a:t>
            </a:r>
            <a:r>
              <a:rPr lang="hu-HU" i="1" dirty="0" err="1"/>
              <a:t>cpuinfo</a:t>
            </a:r>
            <a:r>
              <a:rPr lang="hu-HU" i="1" dirty="0"/>
              <a:t> </a:t>
            </a:r>
            <a:r>
              <a:rPr lang="hu-HU" dirty="0"/>
              <a:t>- </a:t>
            </a:r>
            <a:r>
              <a:rPr lang="hu-HU" dirty="0" err="1"/>
              <a:t>cpu</a:t>
            </a:r>
            <a:r>
              <a:rPr lang="hu-HU" dirty="0"/>
              <a:t> adatai, </a:t>
            </a:r>
            <a:r>
              <a:rPr lang="hu-HU" i="1" dirty="0"/>
              <a:t>version </a:t>
            </a:r>
            <a:r>
              <a:rPr lang="hu-HU" dirty="0"/>
              <a:t>- kernel verzió)</a:t>
            </a:r>
          </a:p>
        </p:txBody>
      </p:sp>
      <p:sp>
        <p:nvSpPr>
          <p:cNvPr id="4" name="Téglalap 3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05694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Fájl- és könyvtárkezelő parancsok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940299"/>
          </a:xfrm>
        </p:spPr>
        <p:txBody>
          <a:bodyPr numCol="2">
            <a:normAutofit fontScale="85000" lnSpcReduction="20000"/>
          </a:bodyPr>
          <a:lstStyle/>
          <a:p>
            <a:pPr lvl="0"/>
            <a:r>
              <a:rPr lang="hu-HU" b="1" dirty="0" err="1"/>
              <a:t>pwd</a:t>
            </a:r>
            <a:r>
              <a:rPr lang="hu-HU" dirty="0"/>
              <a:t>: Kiírja az aktuális </a:t>
            </a:r>
            <a:r>
              <a:rPr lang="hu-HU" dirty="0" err="1"/>
              <a:t>munkakönyvtárat</a:t>
            </a:r>
            <a:r>
              <a:rPr lang="hu-HU" dirty="0"/>
              <a:t> (print </a:t>
            </a:r>
            <a:r>
              <a:rPr lang="hu-HU" dirty="0" err="1"/>
              <a:t>working</a:t>
            </a:r>
            <a:r>
              <a:rPr lang="hu-HU" dirty="0"/>
              <a:t> </a:t>
            </a:r>
            <a:r>
              <a:rPr lang="hu-HU" dirty="0" err="1"/>
              <a:t>directory</a:t>
            </a:r>
            <a:r>
              <a:rPr lang="hu-HU" dirty="0"/>
              <a:t>)</a:t>
            </a:r>
          </a:p>
          <a:p>
            <a:pPr lvl="0"/>
            <a:r>
              <a:rPr lang="hu-HU" b="1" dirty="0" err="1"/>
              <a:t>ls</a:t>
            </a:r>
            <a:r>
              <a:rPr lang="hu-HU" dirty="0"/>
              <a:t>: </a:t>
            </a:r>
            <a:r>
              <a:rPr lang="hu-HU" dirty="0" err="1"/>
              <a:t>Kilistázza</a:t>
            </a:r>
            <a:r>
              <a:rPr lang="hu-HU" dirty="0"/>
              <a:t> az aktuális könyvtár tartalmát</a:t>
            </a:r>
          </a:p>
          <a:p>
            <a:pPr lvl="0"/>
            <a:r>
              <a:rPr lang="hu-HU" b="1" dirty="0"/>
              <a:t>cd</a:t>
            </a:r>
            <a:r>
              <a:rPr lang="hu-HU" dirty="0"/>
              <a:t>: Segítségével mozoghatunk a könyvtárstruktúrában</a:t>
            </a:r>
          </a:p>
          <a:p>
            <a:pPr lvl="0"/>
            <a:r>
              <a:rPr lang="hu-HU" b="1" dirty="0" err="1"/>
              <a:t>cp</a:t>
            </a:r>
            <a:r>
              <a:rPr lang="hu-HU" dirty="0"/>
              <a:t>: Ezzel a paranccsal tudunk másolni</a:t>
            </a:r>
          </a:p>
          <a:p>
            <a:pPr lvl="0"/>
            <a:r>
              <a:rPr lang="hu-HU" b="1" dirty="0"/>
              <a:t>mv</a:t>
            </a:r>
            <a:r>
              <a:rPr lang="hu-HU" dirty="0"/>
              <a:t>: Ezzel adott fájlt vagy könyvtárat tudunk mozgatni (áthelyezni) vagy átnevezni</a:t>
            </a:r>
          </a:p>
          <a:p>
            <a:pPr lvl="0"/>
            <a:r>
              <a:rPr lang="hu-HU" b="1" dirty="0" err="1"/>
              <a:t>rm</a:t>
            </a:r>
            <a:r>
              <a:rPr lang="hu-HU" dirty="0"/>
              <a:t>: Fájlok törlése. Az </a:t>
            </a:r>
            <a:r>
              <a:rPr lang="hu-HU" i="1" dirty="0" err="1"/>
              <a:t>rm</a:t>
            </a:r>
            <a:r>
              <a:rPr lang="hu-HU" i="1" dirty="0"/>
              <a:t> -r </a:t>
            </a:r>
            <a:r>
              <a:rPr lang="hu-HU" dirty="0"/>
              <a:t>parancsnál minden törlődni fog a meghatározott helyen</a:t>
            </a:r>
          </a:p>
          <a:p>
            <a:pPr lvl="0"/>
            <a:r>
              <a:rPr lang="hu-HU" b="1" dirty="0" err="1"/>
              <a:t>rmdir</a:t>
            </a:r>
            <a:r>
              <a:rPr lang="hu-HU" b="1" dirty="0"/>
              <a:t> </a:t>
            </a:r>
            <a:r>
              <a:rPr lang="hu-HU" dirty="0"/>
              <a:t>: Egy üres könyvtár törlése</a:t>
            </a:r>
          </a:p>
          <a:p>
            <a:pPr lvl="0"/>
            <a:r>
              <a:rPr lang="hu-HU" b="1" dirty="0" err="1"/>
              <a:t>mkdir</a:t>
            </a:r>
            <a:r>
              <a:rPr lang="hu-HU" dirty="0"/>
              <a:t>: Könyvtár létrehozása</a:t>
            </a:r>
          </a:p>
          <a:p>
            <a:pPr lvl="0"/>
            <a:r>
              <a:rPr lang="hu-HU" sz="2900" b="1" dirty="0" err="1"/>
              <a:t>tree</a:t>
            </a:r>
            <a:r>
              <a:rPr lang="hu-HU" dirty="0"/>
              <a:t>: Könyvtárstruktúrát írja ki</a:t>
            </a:r>
          </a:p>
          <a:p>
            <a:pPr lvl="0"/>
            <a:r>
              <a:rPr lang="hu-HU" sz="2900" b="1" dirty="0"/>
              <a:t>file</a:t>
            </a:r>
            <a:r>
              <a:rPr lang="hu-HU" dirty="0"/>
              <a:t>: Megvizsgálja a file típusát</a:t>
            </a:r>
          </a:p>
          <a:p>
            <a:pPr lvl="0"/>
            <a:r>
              <a:rPr lang="hu-HU" sz="2900" b="1" dirty="0" err="1"/>
              <a:t>cat</a:t>
            </a:r>
            <a:r>
              <a:rPr lang="hu-HU" dirty="0"/>
              <a:t>: A file tartalmát írja ki</a:t>
            </a:r>
          </a:p>
          <a:p>
            <a:pPr lvl="0"/>
            <a:r>
              <a:rPr lang="hu-HU" sz="2900" b="1" dirty="0" err="1"/>
              <a:t>echo</a:t>
            </a:r>
            <a:r>
              <a:rPr lang="hu-HU" dirty="0"/>
              <a:t>: Kiír a képernyőre </a:t>
            </a:r>
          </a:p>
          <a:p>
            <a:pPr lvl="0"/>
            <a:r>
              <a:rPr lang="hu-HU" sz="2900" b="1" dirty="0" err="1"/>
              <a:t>touch</a:t>
            </a:r>
            <a:r>
              <a:rPr lang="hu-HU" dirty="0"/>
              <a:t>: Létrehoz egy (üres) állományt</a:t>
            </a:r>
          </a:p>
          <a:p>
            <a:pPr lvl="0"/>
            <a:r>
              <a:rPr lang="hu-HU" sz="2900" b="1" dirty="0" err="1"/>
              <a:t>find</a:t>
            </a:r>
            <a:r>
              <a:rPr lang="hu-HU" dirty="0"/>
              <a:t>: Keresés</a:t>
            </a:r>
          </a:p>
          <a:p>
            <a:pPr lvl="0"/>
            <a:r>
              <a:rPr lang="hu-HU" sz="2900" b="1" dirty="0" err="1"/>
              <a:t>grep</a:t>
            </a:r>
            <a:r>
              <a:rPr lang="hu-HU" dirty="0"/>
              <a:t>: Szövegrészlet keresése</a:t>
            </a:r>
          </a:p>
          <a:p>
            <a:pPr lvl="0"/>
            <a:r>
              <a:rPr lang="hu-HU" sz="2900" b="1" dirty="0" err="1"/>
              <a:t>head</a:t>
            </a:r>
            <a:r>
              <a:rPr lang="hu-HU" dirty="0"/>
              <a:t>: Szűrő</a:t>
            </a:r>
          </a:p>
          <a:p>
            <a:pPr lvl="0"/>
            <a:r>
              <a:rPr lang="hu-HU" sz="2900" b="1" dirty="0" err="1"/>
              <a:t>tail</a:t>
            </a:r>
            <a:r>
              <a:rPr lang="hu-HU" dirty="0"/>
              <a:t>: Szűrő</a:t>
            </a:r>
          </a:p>
          <a:p>
            <a:pPr lvl="0"/>
            <a:r>
              <a:rPr lang="hu-HU" b="1" dirty="0" err="1"/>
              <a:t>mount</a:t>
            </a:r>
            <a:r>
              <a:rPr lang="hu-HU" dirty="0"/>
              <a:t>: Partíció, képfájl felcsatolása</a:t>
            </a:r>
          </a:p>
          <a:p>
            <a:pPr lvl="0"/>
            <a:r>
              <a:rPr lang="hu-HU" b="1" dirty="0" err="1"/>
              <a:t>umount</a:t>
            </a:r>
            <a:r>
              <a:rPr lang="hu-HU" dirty="0"/>
              <a:t>: Partíció, képfájl leválasztása</a:t>
            </a:r>
          </a:p>
          <a:p>
            <a:pPr lvl="0"/>
            <a:r>
              <a:rPr lang="hu-HU" b="1" dirty="0"/>
              <a:t>tar</a:t>
            </a:r>
            <a:r>
              <a:rPr lang="hu-HU" dirty="0"/>
              <a:t>: Archiváló alkalmazás. Használata: </a:t>
            </a:r>
            <a:r>
              <a:rPr lang="hu-HU" i="1" dirty="0"/>
              <a:t>man tar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179074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Mozgás a könyvtárszerkezetben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ELÉRÉSI ÚTVONAL!!!</a:t>
            </a:r>
          </a:p>
          <a:p>
            <a:endParaRPr lang="hu-HU" dirty="0"/>
          </a:p>
          <a:p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</a:p>
          <a:p>
            <a:endParaRPr lang="hu-HU" dirty="0"/>
          </a:p>
          <a:p>
            <a:r>
              <a:rPr lang="hu-HU" dirty="0"/>
              <a:t>./	aktuális könyvtár neve</a:t>
            </a:r>
          </a:p>
          <a:p>
            <a:r>
              <a:rPr lang="hu-HU" dirty="0"/>
              <a:t>..	egy szinttel feljebb</a:t>
            </a:r>
          </a:p>
          <a:p>
            <a:r>
              <a:rPr lang="hu-HU" dirty="0"/>
              <a:t>~	</a:t>
            </a:r>
            <a:r>
              <a:rPr lang="hu-HU" dirty="0" err="1"/>
              <a:t>home</a:t>
            </a:r>
            <a:endParaRPr lang="hu-HU" dirty="0"/>
          </a:p>
          <a:p>
            <a:r>
              <a:rPr lang="hu-HU" dirty="0"/>
              <a:t>-	előző könyvtár</a:t>
            </a:r>
          </a:p>
        </p:txBody>
      </p:sp>
      <p:sp>
        <p:nvSpPr>
          <p:cNvPr id="4" name="Téglalap 3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13967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Jogok, felhasználók módosítására szolgáló parancsok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dirty="0"/>
              <a:t>Többfelhasználós operációs rendszerekben minden fájl rendelkezik olyan adatokkal, amik alapján eldönthető, ki és mit csinálhat vele. </a:t>
            </a:r>
          </a:p>
          <a:p>
            <a:pPr algn="just"/>
            <a:r>
              <a:rPr lang="hu-HU" dirty="0"/>
              <a:t>Mindegyiknek van egy tulajdonosa, aki létrehozta és rendelkezik felette. </a:t>
            </a:r>
          </a:p>
          <a:p>
            <a:pPr algn="just"/>
            <a:r>
              <a:rPr lang="hu-HU" dirty="0"/>
              <a:t>A tulajdonos mindig egy csoportnak is tagja, és ezeket a csoporttagokat megkülönböztethetjük a többi felhasználótól, a „külvilágtól” a hozzáférési jogok tekintetében. </a:t>
            </a:r>
          </a:p>
          <a:p>
            <a:pPr algn="just"/>
            <a:r>
              <a:rPr lang="hu-HU" dirty="0"/>
              <a:t>Így három csoport alakul ki: maga a tulajdonos (</a:t>
            </a:r>
            <a:r>
              <a:rPr lang="hu-HU" dirty="0" err="1"/>
              <a:t>User</a:t>
            </a:r>
            <a:r>
              <a:rPr lang="hu-HU" dirty="0"/>
              <a:t>), az ő csoportja (Group), és az összes többi felhasználó (</a:t>
            </a:r>
            <a:r>
              <a:rPr lang="hu-HU" dirty="0" err="1"/>
              <a:t>Others</a:t>
            </a:r>
            <a:r>
              <a:rPr lang="hu-HU" dirty="0"/>
              <a:t>). </a:t>
            </a:r>
          </a:p>
          <a:p>
            <a:pPr algn="just"/>
            <a:r>
              <a:rPr lang="hu-HU" dirty="0"/>
              <a:t>Egy adatállománnyal leggyakrabban a következő három műveletet csinálhatjuk: írhatjuk, olvashatjuk, és a programokat még végre is hajthatjuk (Read, </a:t>
            </a:r>
            <a:r>
              <a:rPr lang="hu-HU" dirty="0" err="1"/>
              <a:t>Write</a:t>
            </a:r>
            <a:r>
              <a:rPr lang="hu-HU" dirty="0"/>
              <a:t>, </a:t>
            </a:r>
            <a:r>
              <a:rPr lang="hu-HU" dirty="0" err="1"/>
              <a:t>Execute</a:t>
            </a:r>
            <a:r>
              <a:rPr lang="hu-H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48195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példa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73200"/>
            <a:ext cx="10515600" cy="51435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pPr marL="0" indent="0">
              <a:buNone/>
            </a:pP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rwxr-xr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--. 1 Gazsi katona 102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Oct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11 10:29 hi.py</a:t>
            </a:r>
          </a:p>
          <a:p>
            <a:pPr marL="0" indent="0">
              <a:buNone/>
            </a:pPr>
            <a:endParaRPr 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kinekmit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minek </a:t>
            </a:r>
            <a:r>
              <a:rPr lang="hu-HU" sz="2600" dirty="0"/>
              <a:t>(! Nem véletlen az egybeírás)</a:t>
            </a:r>
          </a:p>
          <a:p>
            <a:pPr marL="0" indent="0">
              <a:buNone/>
            </a:pPr>
            <a:endParaRPr 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600" dirty="0"/>
              <a:t>Könyvtárak esetében:</a:t>
            </a:r>
          </a:p>
          <a:p>
            <a:pPr marL="0" indent="0">
              <a:buNone/>
            </a:pPr>
            <a:r>
              <a:rPr lang="hu-HU" sz="2600" dirty="0"/>
              <a:t>r	lehet </a:t>
            </a:r>
            <a:r>
              <a:rPr lang="hu-HU" sz="2600" dirty="0" err="1"/>
              <a:t>listázni</a:t>
            </a:r>
            <a:endParaRPr lang="hu-HU" sz="2600" dirty="0"/>
          </a:p>
          <a:p>
            <a:pPr marL="0" indent="0">
              <a:buNone/>
            </a:pPr>
            <a:r>
              <a:rPr lang="hu-HU" sz="2600" dirty="0"/>
              <a:t>w	lehet file-t létrehozni</a:t>
            </a:r>
          </a:p>
          <a:p>
            <a:pPr marL="0" indent="0">
              <a:buNone/>
            </a:pPr>
            <a:r>
              <a:rPr lang="hu-HU" sz="2600" dirty="0"/>
              <a:t>x	lehet az adott </a:t>
            </a:r>
            <a:r>
              <a:rPr lang="hu-HU" sz="2600" dirty="0" err="1"/>
              <a:t>kvt-ra</a:t>
            </a:r>
            <a:r>
              <a:rPr lang="hu-HU" sz="2600" dirty="0"/>
              <a:t> váltani</a:t>
            </a:r>
          </a:p>
          <a:p>
            <a:pPr marL="0" indent="0">
              <a:buNone/>
            </a:pPr>
            <a:endParaRPr lang="hu-HU" sz="2600" dirty="0"/>
          </a:p>
          <a:p>
            <a:pPr marL="0" indent="0">
              <a:buNone/>
            </a:pPr>
            <a:r>
              <a:rPr lang="hu-HU" sz="2600" dirty="0" err="1"/>
              <a:t>alpértelmezés</a:t>
            </a:r>
            <a:r>
              <a:rPr lang="hu-HU" sz="2600" dirty="0"/>
              <a:t> szerint: </a:t>
            </a:r>
            <a:r>
              <a:rPr lang="hu-HU" sz="2600" dirty="0" err="1"/>
              <a:t>rw</a:t>
            </a:r>
            <a:r>
              <a:rPr lang="hu-HU" sz="2600" dirty="0"/>
              <a:t>-</a:t>
            </a:r>
          </a:p>
          <a:p>
            <a:pPr marL="0" indent="0">
              <a:buNone/>
            </a:pPr>
            <a:endParaRPr lang="hu-HU" sz="2600" dirty="0"/>
          </a:p>
          <a:p>
            <a:pPr marL="0" indent="0">
              <a:buNone/>
            </a:pPr>
            <a:r>
              <a:rPr lang="hu-HU" sz="2600" dirty="0"/>
              <a:t>?hogyan határozzuk meg a jogokat ha…?</a:t>
            </a:r>
          </a:p>
        </p:txBody>
      </p:sp>
    </p:spTree>
    <p:extLst>
      <p:ext uri="{BB962C8B-B14F-4D97-AF65-F5344CB8AC3E}">
        <p14:creationId xmlns:p14="http://schemas.microsoft.com/office/powerpoint/2010/main" val="2710023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Bináris maszk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715 hi.py 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rwx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xr-x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. 1 Gazsi katona 102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Oct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11 10:29 hi.py</a:t>
            </a:r>
          </a:p>
          <a:p>
            <a:r>
              <a:rPr lang="hu-HU" dirty="0"/>
              <a:t>Az előbb még ezt mondtuk: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kinekmit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 minek</a:t>
            </a:r>
            <a:endParaRPr lang="hu-HU" dirty="0"/>
          </a:p>
          <a:p>
            <a:r>
              <a:rPr lang="hu-HU" dirty="0" err="1"/>
              <a:t>Namost</a:t>
            </a:r>
            <a:r>
              <a:rPr lang="hu-HU" dirty="0"/>
              <a:t> </a:t>
            </a:r>
            <a:r>
              <a:rPr lang="hu-HU" dirty="0" err="1"/>
              <a:t>mivan</a:t>
            </a:r>
            <a:r>
              <a:rPr lang="hu-HU" dirty="0"/>
              <a:t>???</a:t>
            </a:r>
          </a:p>
          <a:p>
            <a:r>
              <a:rPr lang="hu-HU" dirty="0"/>
              <a:t>A kulcs a számrendszerek közötti konverzió!!!</a:t>
            </a:r>
          </a:p>
          <a:p>
            <a:r>
              <a:rPr lang="hu-HU" dirty="0"/>
              <a:t>o7 = 111	o1 = 001	o5 = 101 (0-&gt;</a:t>
            </a:r>
            <a:r>
              <a:rPr lang="hu-HU" dirty="0" err="1"/>
              <a:t>nincsjog</a:t>
            </a:r>
            <a:r>
              <a:rPr lang="hu-HU" dirty="0"/>
              <a:t>, 1-&gt;</a:t>
            </a:r>
            <a:r>
              <a:rPr lang="hu-HU" dirty="0" err="1"/>
              <a:t>vanjog</a:t>
            </a:r>
            <a:r>
              <a:rPr lang="hu-HU" dirty="0"/>
              <a:t>)</a:t>
            </a:r>
          </a:p>
          <a:p>
            <a:r>
              <a:rPr lang="hu-HU" dirty="0"/>
              <a:t>Talán egyszerűbb humanoidoknak: r=4, w=2, x=1, és adjuk össze…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616348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Egy kis kiegészítés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umask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/>
            <a:r>
              <a:rPr lang="hu-HU" dirty="0"/>
              <a:t>	# A file és könyvtár jogok beállítása kapcsán érdemes megemlíteni az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umask</a:t>
            </a:r>
            <a:r>
              <a:rPr lang="hu-HU" dirty="0"/>
              <a:t>-ot. Az </a:t>
            </a:r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umask</a:t>
            </a:r>
            <a:r>
              <a:rPr lang="hu-HU" dirty="0"/>
              <a:t> meghatározza, hogy milyen jogosultságot kapjanak az újonnan létrehozott file-ok, mappák.</a:t>
            </a:r>
          </a:p>
          <a:p>
            <a:r>
              <a:rPr lang="hu-HU" dirty="0"/>
              <a:t>	# Értéke alapértelmezés szerint 022. </a:t>
            </a:r>
          </a:p>
          <a:p>
            <a:r>
              <a:rPr lang="hu-HU" dirty="0"/>
              <a:t>	# Jelentése.: File-ok 644-et, Mappák 755 jogokat kapnak. </a:t>
            </a:r>
          </a:p>
          <a:p>
            <a:r>
              <a:rPr lang="hu-HU" dirty="0"/>
              <a:t>	# File-ok esetén 666-ból, </a:t>
            </a:r>
          </a:p>
          <a:p>
            <a:r>
              <a:rPr lang="hu-HU" dirty="0"/>
              <a:t>	# Mappák esetében pedig 777-ből kell levonni a 022-t, így kapjuk meg a jogokat</a:t>
            </a:r>
          </a:p>
        </p:txBody>
      </p:sp>
    </p:spTree>
    <p:extLst>
      <p:ext uri="{BB962C8B-B14F-4D97-AF65-F5344CB8AC3E}">
        <p14:creationId xmlns:p14="http://schemas.microsoft.com/office/powerpoint/2010/main" val="11457279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Jogok, felhasználók módosítására szolgáló parancsok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u-HU" b="1" dirty="0" err="1"/>
              <a:t>chmod</a:t>
            </a:r>
            <a:r>
              <a:rPr lang="hu-HU" dirty="0"/>
              <a:t>: Jogosultságok beállítása.</a:t>
            </a:r>
          </a:p>
          <a:p>
            <a:pPr lvl="0"/>
            <a:r>
              <a:rPr lang="hu-HU" b="1" dirty="0" err="1"/>
              <a:t>chown</a:t>
            </a:r>
            <a:r>
              <a:rPr lang="hu-HU" dirty="0"/>
              <a:t>: Fájl, könyvtár tulajdonosának megváltoztatása.</a:t>
            </a:r>
          </a:p>
          <a:p>
            <a:pPr lvl="0"/>
            <a:r>
              <a:rPr lang="hu-HU" b="1" dirty="0" err="1"/>
              <a:t>chgrp</a:t>
            </a:r>
            <a:r>
              <a:rPr lang="hu-HU" dirty="0"/>
              <a:t>: File-ok tulajdonosi csoportjának megváltoztatása</a:t>
            </a:r>
          </a:p>
          <a:p>
            <a:pPr lvl="0"/>
            <a:r>
              <a:rPr lang="hu-HU" b="1" dirty="0" err="1"/>
              <a:t>adduser</a:t>
            </a:r>
            <a:r>
              <a:rPr lang="hu-HU" b="1" dirty="0"/>
              <a:t> "felhasználó csoport"</a:t>
            </a:r>
            <a:r>
              <a:rPr lang="hu-HU" dirty="0"/>
              <a:t>: Hozzáadhatjuk a felhasználót az adott csoporthoz.</a:t>
            </a:r>
          </a:p>
          <a:p>
            <a:pPr lvl="0"/>
            <a:r>
              <a:rPr lang="hu-HU" b="1" dirty="0" err="1"/>
              <a:t>adduser</a:t>
            </a:r>
            <a:r>
              <a:rPr lang="hu-HU" b="1" dirty="0"/>
              <a:t> "új felhasználó neve"</a:t>
            </a:r>
            <a:r>
              <a:rPr lang="hu-HU" dirty="0"/>
              <a:t>: Új felhasználó hozzáadása.</a:t>
            </a:r>
          </a:p>
          <a:p>
            <a:pPr lvl="0"/>
            <a:r>
              <a:rPr lang="hu-HU" b="1" dirty="0" err="1"/>
              <a:t>deluser</a:t>
            </a:r>
            <a:r>
              <a:rPr lang="hu-HU" dirty="0"/>
              <a:t>: Felhasználó törlése</a:t>
            </a:r>
          </a:p>
          <a:p>
            <a:pPr lvl="0"/>
            <a:r>
              <a:rPr lang="hu-HU" b="1" dirty="0" err="1"/>
              <a:t>groupadd</a:t>
            </a:r>
            <a:r>
              <a:rPr lang="hu-HU" dirty="0"/>
              <a:t>: Csoport létrehozása</a:t>
            </a:r>
          </a:p>
          <a:p>
            <a:pPr lvl="0"/>
            <a:r>
              <a:rPr lang="hu-HU" b="1" dirty="0" err="1"/>
              <a:t>usermod</a:t>
            </a:r>
            <a:r>
              <a:rPr lang="hu-HU" dirty="0"/>
              <a:t>: A felhasználó account-</a:t>
            </a:r>
            <a:r>
              <a:rPr lang="hu-HU" dirty="0" err="1"/>
              <a:t>jának</a:t>
            </a:r>
            <a:r>
              <a:rPr lang="hu-HU" dirty="0"/>
              <a:t> módosítása.</a:t>
            </a:r>
          </a:p>
          <a:p>
            <a:r>
              <a:rPr lang="hu-HU" b="1" dirty="0" err="1"/>
              <a:t>chroot</a:t>
            </a:r>
            <a:r>
              <a:rPr lang="hu-HU" dirty="0"/>
              <a:t>: Parancs futtatása egy másik </a:t>
            </a:r>
            <a:r>
              <a:rPr lang="hu-HU" dirty="0" err="1"/>
              <a:t>root</a:t>
            </a:r>
            <a:r>
              <a:rPr lang="hu-HU" dirty="0"/>
              <a:t> könyvtárban</a:t>
            </a:r>
          </a:p>
        </p:txBody>
      </p:sp>
      <p:sp>
        <p:nvSpPr>
          <p:cNvPr id="4" name="Téglalap 3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3882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Hálózat kezelésére szolgáló parancsok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b="1" dirty="0" err="1"/>
              <a:t>ifconfig</a:t>
            </a:r>
            <a:r>
              <a:rPr lang="hu-HU" dirty="0"/>
              <a:t>: </a:t>
            </a:r>
            <a:r>
              <a:rPr lang="hu-HU" dirty="0" err="1"/>
              <a:t>Kilistázza</a:t>
            </a:r>
            <a:r>
              <a:rPr lang="hu-HU" dirty="0"/>
              <a:t> a hálózati csatolókra vonatkozó információkat.</a:t>
            </a:r>
          </a:p>
          <a:p>
            <a:pPr lvl="0"/>
            <a:r>
              <a:rPr lang="hu-HU" b="1" dirty="0" err="1"/>
              <a:t>iwconfig</a:t>
            </a:r>
            <a:r>
              <a:rPr lang="hu-HU" dirty="0"/>
              <a:t>: </a:t>
            </a:r>
            <a:r>
              <a:rPr lang="hu-HU" dirty="0" err="1"/>
              <a:t>Kilistázza</a:t>
            </a:r>
            <a:r>
              <a:rPr lang="hu-HU" dirty="0"/>
              <a:t> a vezeték nélküli hálózati csatolókra vonatkozó adatokat.</a:t>
            </a:r>
          </a:p>
          <a:p>
            <a:pPr lvl="0"/>
            <a:r>
              <a:rPr lang="hu-HU" b="1" dirty="0" err="1"/>
              <a:t>ifup</a:t>
            </a:r>
            <a:r>
              <a:rPr lang="hu-HU" dirty="0"/>
              <a:t>: Interfész bekapcsolása.</a:t>
            </a:r>
          </a:p>
          <a:p>
            <a:pPr lvl="0"/>
            <a:r>
              <a:rPr lang="hu-HU" b="1" dirty="0" err="1"/>
              <a:t>ifdown</a:t>
            </a:r>
            <a:r>
              <a:rPr lang="hu-HU" dirty="0"/>
              <a:t>: Interfész letiltása.</a:t>
            </a:r>
          </a:p>
          <a:p>
            <a:pPr lvl="0"/>
            <a:r>
              <a:rPr lang="hu-HU" b="1" dirty="0" err="1"/>
              <a:t>ifstatus</a:t>
            </a:r>
            <a:r>
              <a:rPr lang="hu-HU" dirty="0"/>
              <a:t>: Interfész állapota. (Szükséges hozzá az </a:t>
            </a:r>
            <a:r>
              <a:rPr lang="hu-HU" i="1" dirty="0" err="1"/>
              <a:t>ifplugd</a:t>
            </a:r>
            <a:r>
              <a:rPr lang="hu-HU" dirty="0"/>
              <a:t> nevű csomag.)</a:t>
            </a:r>
          </a:p>
          <a:p>
            <a:pPr lvl="0"/>
            <a:r>
              <a:rPr lang="hu-HU" b="1" dirty="0" err="1"/>
              <a:t>ifstat</a:t>
            </a:r>
            <a:r>
              <a:rPr lang="hu-HU" dirty="0"/>
              <a:t>: Kiírja hálózati forgalmat interfészekre bontva. (Szükséges hozzá az </a:t>
            </a:r>
            <a:r>
              <a:rPr lang="hu-HU" i="1" dirty="0" err="1"/>
              <a:t>ifstat</a:t>
            </a:r>
            <a:r>
              <a:rPr lang="hu-HU" i="1" dirty="0"/>
              <a:t> </a:t>
            </a:r>
            <a:r>
              <a:rPr lang="hu-HU" dirty="0"/>
              <a:t>nevű csomag.)</a:t>
            </a:r>
          </a:p>
          <a:p>
            <a:r>
              <a:rPr lang="hu-HU" b="1" dirty="0" err="1"/>
              <a:t>ping</a:t>
            </a:r>
            <a:r>
              <a:rPr lang="hu-HU" dirty="0"/>
              <a:t>: </a:t>
            </a:r>
            <a:r>
              <a:rPr lang="hu-HU" dirty="0" err="1"/>
              <a:t>Pingelhetjük</a:t>
            </a:r>
            <a:r>
              <a:rPr lang="hu-HU" dirty="0"/>
              <a:t> az adott célt.(pl.: </a:t>
            </a:r>
            <a:r>
              <a:rPr lang="hu-HU" i="1" dirty="0" err="1"/>
              <a:t>ping</a:t>
            </a:r>
            <a:r>
              <a:rPr lang="hu-HU" i="1" dirty="0"/>
              <a:t> 192.168.0.50</a:t>
            </a:r>
            <a:r>
              <a:rPr lang="hu-HU" dirty="0"/>
              <a:t>)</a:t>
            </a:r>
          </a:p>
        </p:txBody>
      </p:sp>
      <p:sp>
        <p:nvSpPr>
          <p:cNvPr id="4" name="Téglalap 3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65156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Néhány további parancs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u-HU" b="1" dirty="0" err="1"/>
              <a:t>clear</a:t>
            </a:r>
            <a:r>
              <a:rPr lang="hu-HU" dirty="0"/>
              <a:t>: Terminálképernyő tisztítása.</a:t>
            </a:r>
          </a:p>
          <a:p>
            <a:pPr lvl="0"/>
            <a:r>
              <a:rPr lang="hu-HU" b="1" dirty="0" err="1"/>
              <a:t>kill</a:t>
            </a:r>
            <a:r>
              <a:rPr lang="hu-HU" dirty="0"/>
              <a:t>: </a:t>
            </a:r>
            <a:r>
              <a:rPr lang="hu-HU" dirty="0" err="1"/>
              <a:t>Processz</a:t>
            </a:r>
            <a:r>
              <a:rPr lang="hu-HU" dirty="0"/>
              <a:t> megölése.</a:t>
            </a:r>
          </a:p>
          <a:p>
            <a:pPr lvl="0"/>
            <a:r>
              <a:rPr lang="hu-HU" b="1" dirty="0"/>
              <a:t>halt</a:t>
            </a:r>
            <a:r>
              <a:rPr lang="hu-HU" dirty="0"/>
              <a:t>: A rendszer leállítása.</a:t>
            </a:r>
          </a:p>
          <a:p>
            <a:pPr lvl="0"/>
            <a:r>
              <a:rPr lang="hu-HU" b="1" dirty="0" err="1"/>
              <a:t>reboot</a:t>
            </a:r>
            <a:r>
              <a:rPr lang="hu-HU" dirty="0"/>
              <a:t>: A rendszer újraindítása.</a:t>
            </a:r>
          </a:p>
          <a:p>
            <a:pPr lvl="0"/>
            <a:r>
              <a:rPr lang="hu-HU" b="1" dirty="0" err="1"/>
              <a:t>shutdown</a:t>
            </a:r>
            <a:r>
              <a:rPr lang="hu-HU" b="1" dirty="0"/>
              <a:t> -r vagy -h </a:t>
            </a:r>
            <a:r>
              <a:rPr lang="hu-HU" b="1" dirty="0" err="1"/>
              <a:t>now</a:t>
            </a:r>
            <a:r>
              <a:rPr lang="hu-HU" dirty="0"/>
              <a:t>: A rendszer leállítása vagy újraindítása. (kapcsolók: </a:t>
            </a:r>
            <a:r>
              <a:rPr lang="hu-HU" i="1" dirty="0"/>
              <a:t>-r </a:t>
            </a:r>
            <a:r>
              <a:rPr lang="hu-HU" dirty="0"/>
              <a:t>újraindítás, </a:t>
            </a:r>
            <a:r>
              <a:rPr lang="hu-HU" i="1" dirty="0"/>
              <a:t>-h </a:t>
            </a:r>
            <a:r>
              <a:rPr lang="hu-HU" dirty="0"/>
              <a:t>leállítás)</a:t>
            </a:r>
          </a:p>
          <a:p>
            <a:pPr lvl="0"/>
            <a:r>
              <a:rPr lang="hu-HU" b="1" dirty="0"/>
              <a:t>/</a:t>
            </a:r>
            <a:r>
              <a:rPr lang="hu-HU" b="1" dirty="0" err="1"/>
              <a:t>etc</a:t>
            </a:r>
            <a:r>
              <a:rPr lang="hu-HU" b="1" dirty="0"/>
              <a:t>/</a:t>
            </a:r>
            <a:r>
              <a:rPr lang="hu-HU" b="1" dirty="0" err="1"/>
              <a:t>init.d</a:t>
            </a:r>
            <a:r>
              <a:rPr lang="hu-HU" b="1" dirty="0"/>
              <a:t>/start, stop, restart</a:t>
            </a:r>
            <a:r>
              <a:rPr lang="hu-HU" dirty="0"/>
              <a:t>: Itt tudjuk a futó démonokat indítani, leállítani vagy újraindítani. (pl.:</a:t>
            </a:r>
            <a:r>
              <a:rPr lang="hu-HU" i="1" dirty="0"/>
              <a:t>/</a:t>
            </a:r>
            <a:r>
              <a:rPr lang="hu-HU" i="1" dirty="0" err="1"/>
              <a:t>etc</a:t>
            </a:r>
            <a:r>
              <a:rPr lang="hu-HU" i="1" dirty="0"/>
              <a:t>/</a:t>
            </a:r>
            <a:r>
              <a:rPr lang="hu-HU" i="1" dirty="0" err="1"/>
              <a:t>init.d</a:t>
            </a:r>
            <a:r>
              <a:rPr lang="hu-HU" i="1" dirty="0"/>
              <a:t>/</a:t>
            </a:r>
            <a:r>
              <a:rPr lang="hu-HU" i="1" dirty="0" err="1"/>
              <a:t>vsftpd</a:t>
            </a:r>
            <a:r>
              <a:rPr lang="hu-HU" i="1" dirty="0"/>
              <a:t> start</a:t>
            </a:r>
            <a:r>
              <a:rPr lang="hu-HU" dirty="0"/>
              <a:t>)</a:t>
            </a:r>
          </a:p>
          <a:p>
            <a:pPr lvl="0"/>
            <a:r>
              <a:rPr lang="hu-HU" b="1" dirty="0"/>
              <a:t>/</a:t>
            </a:r>
            <a:r>
              <a:rPr lang="hu-HU" b="1" dirty="0" err="1"/>
              <a:t>bin</a:t>
            </a:r>
            <a:r>
              <a:rPr lang="hu-HU" b="1" dirty="0"/>
              <a:t>/</a:t>
            </a:r>
            <a:r>
              <a:rPr lang="hu-HU" b="1" dirty="0" err="1"/>
              <a:t>bash</a:t>
            </a:r>
            <a:r>
              <a:rPr lang="hu-HU" dirty="0"/>
              <a:t>: Az </a:t>
            </a:r>
            <a:r>
              <a:rPr lang="hu-HU" dirty="0" err="1"/>
              <a:t>Ubuntu</a:t>
            </a:r>
            <a:r>
              <a:rPr lang="hu-HU" dirty="0"/>
              <a:t> a </a:t>
            </a:r>
            <a:r>
              <a:rPr lang="hu-HU" dirty="0" err="1"/>
              <a:t>Dapper</a:t>
            </a:r>
            <a:r>
              <a:rPr lang="hu-HU" dirty="0"/>
              <a:t> óta </a:t>
            </a:r>
            <a:r>
              <a:rPr lang="hu-HU" dirty="0" err="1"/>
              <a:t>Dash</a:t>
            </a:r>
            <a:r>
              <a:rPr lang="hu-HU" dirty="0"/>
              <a:t>-t használ </a:t>
            </a:r>
            <a:r>
              <a:rPr lang="hu-HU" dirty="0" err="1"/>
              <a:t>Bash</a:t>
            </a:r>
            <a:r>
              <a:rPr lang="hu-HU" dirty="0"/>
              <a:t> helyett. Ha valamit mégis </a:t>
            </a:r>
            <a:r>
              <a:rPr lang="hu-HU" dirty="0" err="1"/>
              <a:t>bash</a:t>
            </a:r>
            <a:r>
              <a:rPr lang="hu-HU" dirty="0"/>
              <a:t>-al szeretnénk futtatni akkor használjuk a /</a:t>
            </a:r>
            <a:r>
              <a:rPr lang="hu-HU" dirty="0" err="1"/>
              <a:t>bin</a:t>
            </a:r>
            <a:r>
              <a:rPr lang="hu-HU" dirty="0"/>
              <a:t>/</a:t>
            </a:r>
            <a:r>
              <a:rPr lang="hu-HU" dirty="0" err="1"/>
              <a:t>bash</a:t>
            </a:r>
            <a:r>
              <a:rPr lang="hu-HU" dirty="0"/>
              <a:t> parancsot</a:t>
            </a:r>
          </a:p>
          <a:p>
            <a:pPr lvl="0"/>
            <a:r>
              <a:rPr lang="hu-HU" b="1" dirty="0" err="1"/>
              <a:t>find</a:t>
            </a:r>
            <a:r>
              <a:rPr lang="hu-HU" dirty="0"/>
              <a:t>: Kereshetünk fájljaink között.</a:t>
            </a:r>
          </a:p>
          <a:p>
            <a:pPr lvl="0"/>
            <a:r>
              <a:rPr lang="hu-HU" b="1" dirty="0" err="1"/>
              <a:t>wget</a:t>
            </a:r>
            <a:r>
              <a:rPr lang="hu-HU" dirty="0"/>
              <a:t>: Letölthetünk vele a következő protokollokon keresztül: HTTP, HTTPS vagy FTP.</a:t>
            </a:r>
          </a:p>
        </p:txBody>
      </p:sp>
      <p:sp>
        <p:nvSpPr>
          <p:cNvPr id="4" name="Téglalap 3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0755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RENDSZERBETÖLTÉS FOLYAMATA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dirty="0"/>
              <a:t>a számítógép bekapcsolásától az operációs rendszer betöltődéséig tart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BIOS POST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BOOT eszköz kiválasztása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u-HU" dirty="0"/>
              <a:t>MBR és partíciós tábla a RAM-</a:t>
            </a:r>
            <a:r>
              <a:rPr lang="hu-HU" dirty="0" err="1"/>
              <a:t>ba</a:t>
            </a:r>
            <a:r>
              <a:rPr lang="hu-HU" dirty="0"/>
              <a:t> töltődik, MBR megkapja a vezérlést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u-HU" dirty="0"/>
              <a:t>MBR megkeresi az aktív partíciót, első szektor (boot </a:t>
            </a:r>
            <a:r>
              <a:rPr lang="hu-HU" dirty="0" err="1"/>
              <a:t>record</a:t>
            </a:r>
            <a:r>
              <a:rPr lang="hu-HU" dirty="0"/>
              <a:t>) és az ott lévő (első </a:t>
            </a:r>
            <a:r>
              <a:rPr lang="hu-HU" dirty="0" err="1"/>
              <a:t>record</a:t>
            </a:r>
            <a:r>
              <a:rPr lang="hu-HU" dirty="0"/>
              <a:t>) </a:t>
            </a:r>
            <a:r>
              <a:rPr lang="hu-HU" dirty="0" err="1"/>
              <a:t>bootstrap</a:t>
            </a:r>
            <a:r>
              <a:rPr lang="hu-HU" dirty="0"/>
              <a:t> kódnak adja a vezérlést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u-HU" dirty="0" err="1"/>
              <a:t>Bootstrap</a:t>
            </a:r>
            <a:r>
              <a:rPr lang="hu-HU" dirty="0"/>
              <a:t> elkezdi a memóriába tölteni az operációs rendszert, innentől az OS saját boot lépései következnek</a:t>
            </a: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6007100" y="-800100"/>
            <a:ext cx="93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BACK</a:t>
            </a:r>
          </a:p>
        </p:txBody>
      </p:sp>
      <p:sp>
        <p:nvSpPr>
          <p:cNvPr id="6" name="Téglalap 5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75202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Ismétlés a tudós anyósa…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Hozzunk létre egy file-t hi.py néven, aminek a tartalma legyen: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#!/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env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python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'Hello. I am a python program.'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raw_input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("What is your name? ")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"Hi there, " + name + "!„</a:t>
            </a:r>
            <a:endParaRPr lang="hu-HU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lvl="1">
              <a:spcBef>
                <a:spcPts val="1000"/>
              </a:spcBef>
            </a:pPr>
            <a:r>
              <a:rPr lang="hu-HU" sz="2800" dirty="0"/>
              <a:t>Adjunk magunknak végrehajtási jogot a file-hoz</a:t>
            </a:r>
          </a:p>
          <a:p>
            <a:pPr marL="228600" lvl="1">
              <a:spcBef>
                <a:spcPts val="1000"/>
              </a:spcBef>
            </a:pPr>
            <a:r>
              <a:rPr lang="hu-HU" sz="2800" dirty="0"/>
              <a:t>Futtassuk (./hi.py)</a:t>
            </a:r>
          </a:p>
          <a:p>
            <a:pPr marL="228600" lvl="1">
              <a:spcBef>
                <a:spcPts val="1000"/>
              </a:spcBef>
            </a:pPr>
            <a:r>
              <a:rPr lang="hu-HU" sz="2800" dirty="0"/>
              <a:t>;-)</a:t>
            </a:r>
          </a:p>
          <a:p>
            <a:pPr marL="228600" lvl="1">
              <a:spcBef>
                <a:spcPts val="1000"/>
              </a:spcBef>
            </a:pPr>
            <a:r>
              <a:rPr lang="hu-HU" sz="2800" dirty="0" err="1"/>
              <a:t>Did</a:t>
            </a:r>
            <a:r>
              <a:rPr lang="hu-HU" sz="2800" dirty="0"/>
              <a:t> </a:t>
            </a:r>
            <a:r>
              <a:rPr lang="hu-HU" sz="2800" dirty="0" err="1"/>
              <a:t>you</a:t>
            </a:r>
            <a:r>
              <a:rPr lang="hu-HU" sz="2800" dirty="0"/>
              <a:t> </a:t>
            </a:r>
            <a:r>
              <a:rPr lang="hu-HU" sz="2800" dirty="0" err="1"/>
              <a:t>enjoy</a:t>
            </a:r>
            <a:r>
              <a:rPr lang="hu-HU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82228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PARTÍCIÓK / PARTÍCIÓS TÁBLÁK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partíció a merevlemez egy önálló logikai egysége, amely fájlrendszer tárolására alkalmas.</a:t>
            </a:r>
          </a:p>
          <a:p>
            <a:r>
              <a:rPr lang="hu-HU" dirty="0"/>
              <a:t>Egy partíció egyetlen fájlrendszer adatait képes tárolni</a:t>
            </a:r>
          </a:p>
          <a:p>
            <a:r>
              <a:rPr lang="hu-HU" dirty="0"/>
              <a:t>Típusai:</a:t>
            </a:r>
          </a:p>
          <a:p>
            <a:pPr lvl="1"/>
            <a:r>
              <a:rPr lang="hu-HU" i="1" dirty="0"/>
              <a:t>elsődleges:</a:t>
            </a:r>
          </a:p>
          <a:p>
            <a:pPr lvl="1"/>
            <a:r>
              <a:rPr lang="hu-HU" i="1" dirty="0"/>
              <a:t>kiterjesztett:</a:t>
            </a:r>
          </a:p>
          <a:p>
            <a:pPr lvl="1"/>
            <a:r>
              <a:rPr lang="hu-HU" i="1" dirty="0"/>
              <a:t>logikai:</a:t>
            </a:r>
          </a:p>
          <a:p>
            <a:r>
              <a:rPr lang="hu-HU" dirty="0"/>
              <a:t># </a:t>
            </a:r>
            <a:r>
              <a:rPr lang="hu-HU" i="1" dirty="0"/>
              <a:t>aktív partíció</a:t>
            </a:r>
            <a:r>
              <a:rPr lang="hu-HU" dirty="0"/>
              <a:t>: A rendszerindításra kijelölt partíció</a:t>
            </a:r>
          </a:p>
        </p:txBody>
      </p:sp>
      <p:sp>
        <p:nvSpPr>
          <p:cNvPr id="5" name="Téglalap 4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0159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PARTÍCIÓS TÁBLÁK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MBR </a:t>
            </a:r>
            <a:r>
              <a:rPr lang="hu-HU" dirty="0" err="1"/>
              <a:t>vs</a:t>
            </a:r>
            <a:r>
              <a:rPr lang="hu-HU" dirty="0"/>
              <a:t> GPT</a:t>
            </a:r>
          </a:p>
          <a:p>
            <a:endParaRPr lang="hu-HU" dirty="0"/>
          </a:p>
          <a:p>
            <a:r>
              <a:rPr lang="hu-HU" dirty="0"/>
              <a:t>! más is van pl. BSD </a:t>
            </a:r>
            <a:r>
              <a:rPr lang="hu-HU" dirty="0" err="1"/>
              <a:t>disklabel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2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9276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FILERENDSZEREK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fájlok tárolásának és rendszerezésének a módszere, ideértve a tárolt adatokhoz való hozzáférést és az adatok egyszerű megtalálását is</a:t>
            </a:r>
          </a:p>
          <a:p>
            <a:pPr algn="just"/>
            <a:r>
              <a:rPr lang="hu-HU" dirty="0" err="1"/>
              <a:t>Def</a:t>
            </a:r>
            <a:r>
              <a:rPr lang="hu-HU" dirty="0"/>
              <a:t>.: egy fájlrendszer absztrakt adattípusok halmaza, amelyeket adatok tárolására, hierarchikus rendezésére, kezelésére, megtalálására illetve navigálásra, hozzáférésre, és visszakeresésére valósítottak meg.</a:t>
            </a:r>
          </a:p>
          <a:p>
            <a:r>
              <a:rPr lang="hu-HU" dirty="0"/>
              <a:t>FAT NTFS EXT </a:t>
            </a:r>
            <a:r>
              <a:rPr lang="hu-HU" dirty="0" err="1"/>
              <a:t>Swap</a:t>
            </a:r>
            <a:r>
              <a:rPr lang="hu-HU" dirty="0"/>
              <a:t> stb.</a:t>
            </a:r>
          </a:p>
          <a:p>
            <a:r>
              <a:rPr lang="hu-HU" dirty="0"/>
              <a:t>rövid összefoglalás: </a:t>
            </a:r>
            <a:r>
              <a:rPr lang="hu-HU" u="sng" dirty="0">
                <a:highlight>
                  <a:srgbClr val="808080"/>
                </a:highlight>
                <a:hlinkClick r:id="rId2"/>
              </a:rPr>
              <a:t>https://wiki.archlinux.org/index.php/File_systems_(Magyar)</a:t>
            </a:r>
            <a:endParaRPr lang="hu-HU" u="sng" dirty="0">
              <a:highlight>
                <a:srgbClr val="808080"/>
              </a:highlight>
            </a:endParaRPr>
          </a:p>
          <a:p>
            <a:pPr algn="just"/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11047301" y="6261418"/>
            <a:ext cx="1150250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3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linkClick r:id="rId3" action="ppaction://hlinksldjump"/>
              </a:rPr>
              <a:t>BACK</a:t>
            </a:r>
            <a:endParaRPr lang="hu-HU" sz="33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0335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OPERÁCIÓS RENDSZEREK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hu-HU" dirty="0"/>
              <a:t>Software-k csoportosítása hardware közeliség szerint:</a:t>
            </a: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700" y="2322194"/>
            <a:ext cx="8356600" cy="435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6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3. egyéni s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D8D8D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1903</TotalTime>
  <Words>3923</Words>
  <Application>Microsoft Office PowerPoint</Application>
  <PresentationFormat>Szélesvásznú</PresentationFormat>
  <Paragraphs>389</Paragraphs>
  <Slides>50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50</vt:i4>
      </vt:variant>
    </vt:vector>
  </HeadingPairs>
  <TitlesOfParts>
    <vt:vector size="55" baseType="lpstr">
      <vt:lpstr>Arial</vt:lpstr>
      <vt:lpstr>Calibri</vt:lpstr>
      <vt:lpstr>Calibri Light</vt:lpstr>
      <vt:lpstr>Courier New</vt:lpstr>
      <vt:lpstr>Office-téma</vt:lpstr>
      <vt:lpstr>PowerPoint-bemutató</vt:lpstr>
      <vt:lpstr>BEVEZETÉS</vt:lpstr>
      <vt:lpstr>LINUX</vt:lpstr>
      <vt:lpstr>A terminál használata</vt:lpstr>
      <vt:lpstr>RENDSZERBETÖLTÉS FOLYAMATA </vt:lpstr>
      <vt:lpstr>PARTÍCIÓK / PARTÍCIÓS TÁBLÁK </vt:lpstr>
      <vt:lpstr>PARTÍCIÓS TÁBLÁK</vt:lpstr>
      <vt:lpstr>FILERENDSZEREK</vt:lpstr>
      <vt:lpstr>OPERÁCIÓS RENDSZEREK</vt:lpstr>
      <vt:lpstr>OPERÁCIÓS RENDSZEREK</vt:lpstr>
      <vt:lpstr>OPERÁCIÓS RENDSZEREK</vt:lpstr>
      <vt:lpstr>Linux</vt:lpstr>
      <vt:lpstr>Linux</vt:lpstr>
      <vt:lpstr>Linux OS felépítése</vt:lpstr>
      <vt:lpstr>A kernel</vt:lpstr>
      <vt:lpstr>A kernel</vt:lpstr>
      <vt:lpstr>A kernel</vt:lpstr>
      <vt:lpstr>A kernel</vt:lpstr>
      <vt:lpstr>SYSTEM PROGRAMS</vt:lpstr>
      <vt:lpstr>…it all starts here…</vt:lpstr>
      <vt:lpstr>Könyvtárszerkezet</vt:lpstr>
      <vt:lpstr>Könyvtárszerkezet</vt:lpstr>
      <vt:lpstr>Standard könyvtárak</vt:lpstr>
      <vt:lpstr>Egyebek…</vt:lpstr>
      <vt:lpstr>PowerPoint-bemutató</vt:lpstr>
      <vt:lpstr>A Linux rendszerek sajátoságai</vt:lpstr>
      <vt:lpstr>A Linux rendszerek sajátoságai</vt:lpstr>
      <vt:lpstr>A Linux rendszerek sajátoságai</vt:lpstr>
      <vt:lpstr>A rendszer fő szolgáltatásai</vt:lpstr>
      <vt:lpstr>A rendszer fő szolgáltatásai (login, logout)</vt:lpstr>
      <vt:lpstr>A rendszer fő szolgáltatásai (syslog, cron, at)</vt:lpstr>
      <vt:lpstr>Grafikus felület</vt:lpstr>
      <vt:lpstr>Hálózat</vt:lpstr>
      <vt:lpstr>A terminál használata</vt:lpstr>
      <vt:lpstr>Terminál indítása</vt:lpstr>
      <vt:lpstr>Billentyűkombinációk:</vt:lpstr>
      <vt:lpstr>A man használata</vt:lpstr>
      <vt:lpstr>Az info használata</vt:lpstr>
      <vt:lpstr>egy kis összefoglalás…</vt:lpstr>
      <vt:lpstr>Rendszerinformációs parancsok</vt:lpstr>
      <vt:lpstr>Fájl- és könyvtárkezelő parancsok</vt:lpstr>
      <vt:lpstr>Mozgás a könyvtárszerkezetben</vt:lpstr>
      <vt:lpstr>Jogok, felhasználók módosítására szolgáló parancsok</vt:lpstr>
      <vt:lpstr>példa</vt:lpstr>
      <vt:lpstr>Bináris maszk</vt:lpstr>
      <vt:lpstr>Egy kis kiegészítés</vt:lpstr>
      <vt:lpstr>Jogok, felhasználók módosítására szolgáló parancsok</vt:lpstr>
      <vt:lpstr>Hálózat kezelésére szolgáló parancsok</vt:lpstr>
      <vt:lpstr>Néhány további parancs</vt:lpstr>
      <vt:lpstr>Ismétlés a tudós anyósa…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Rikk János</dc:creator>
  <cp:lastModifiedBy>János Rikk</cp:lastModifiedBy>
  <cp:revision>90</cp:revision>
  <dcterms:created xsi:type="dcterms:W3CDTF">2016-10-07T15:54:01Z</dcterms:created>
  <dcterms:modified xsi:type="dcterms:W3CDTF">2019-09-07T16:51:46Z</dcterms:modified>
</cp:coreProperties>
</file>