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9" r:id="rId4"/>
    <p:sldId id="259" r:id="rId5"/>
    <p:sldId id="270" r:id="rId6"/>
    <p:sldId id="271" r:id="rId7"/>
    <p:sldId id="272" r:id="rId8"/>
    <p:sldId id="257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73" r:id="rId18"/>
    <p:sldId id="274" r:id="rId19"/>
    <p:sldId id="268" r:id="rId2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E36D"/>
    <a:srgbClr val="FFAD5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7-retegu%20elemz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7-retegu%20elemz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title>
      <c:tx>
        <c:rich>
          <a:bodyPr/>
          <a:lstStyle/>
          <a:p>
            <a:pPr>
              <a:defRPr sz="1200"/>
            </a:pPr>
            <a:r>
              <a:rPr lang="hu-HU" sz="1200" b="1" i="0" baseline="0" dirty="0"/>
              <a:t>Külföldiek által eltöltött vendégéjszakák száma a kereskedelmi </a:t>
            </a:r>
            <a:r>
              <a:rPr lang="hu-HU" sz="1200" b="1" i="0" baseline="0" dirty="0" smtClean="0"/>
              <a:t>szálláshelyeken (vendégéjszaka)</a:t>
            </a:r>
            <a:endParaRPr lang="hu-HU" sz="1200" dirty="0"/>
          </a:p>
        </c:rich>
      </c:tx>
      <c:layout>
        <c:manualLayout>
          <c:xMode val="edge"/>
          <c:yMode val="edge"/>
          <c:x val="0.15647313025265788"/>
          <c:y val="5.8757083057816892E-2"/>
        </c:manualLayout>
      </c:layout>
    </c:title>
    <c:plotArea>
      <c:layout>
        <c:manualLayout>
          <c:layoutTarget val="inner"/>
          <c:xMode val="edge"/>
          <c:yMode val="edge"/>
          <c:x val="0.13884853593970181"/>
          <c:y val="0.27099851648978662"/>
          <c:w val="0.81763016029539393"/>
          <c:h val="0.47298320724228515"/>
        </c:manualLayout>
      </c:layout>
      <c:lineChart>
        <c:grouping val="standard"/>
        <c:ser>
          <c:idx val="0"/>
          <c:order val="0"/>
          <c:tx>
            <c:strRef>
              <c:f>Munka2!$M$1</c:f>
              <c:strCache>
                <c:ptCount val="1"/>
                <c:pt idx="0">
                  <c:v>Becslés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trendline>
            <c:spPr>
              <a:ln w="25400">
                <a:solidFill>
                  <a:srgbClr val="0070C0"/>
                </a:solidFill>
                <a:prstDash val="dash"/>
              </a:ln>
            </c:spPr>
            <c:trendlineType val="linear"/>
          </c:trendline>
          <c:cat>
            <c:numRef>
              <c:f>DIPO!$U$7:$U$14</c:f>
              <c:numCache>
                <c:formatCode>General</c:formatCode>
                <c:ptCount val="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</c:numCache>
            </c:numRef>
          </c:cat>
          <c:val>
            <c:numRef>
              <c:f>Munka2!$M$2:$M$9</c:f>
              <c:numCache>
                <c:formatCode>General</c:formatCode>
                <c:ptCount val="8"/>
                <c:pt idx="0">
                  <c:v>255458.90000000002</c:v>
                </c:pt>
                <c:pt idx="1">
                  <c:v>233745</c:v>
                </c:pt>
                <c:pt idx="2">
                  <c:v>0</c:v>
                </c:pt>
                <c:pt idx="3">
                  <c:v>0</c:v>
                </c:pt>
                <c:pt idx="4">
                  <c:v>255458.90000000002</c:v>
                </c:pt>
                <c:pt idx="5">
                  <c:v>45110</c:v>
                </c:pt>
                <c:pt idx="6">
                  <c:v>45110</c:v>
                </c:pt>
                <c:pt idx="7">
                  <c:v>45110</c:v>
                </c:pt>
              </c:numCache>
            </c:numRef>
          </c:val>
        </c:ser>
        <c:ser>
          <c:idx val="1"/>
          <c:order val="1"/>
          <c:tx>
            <c:strRef>
              <c:f>Munka2!$N$1</c:f>
              <c:strCache>
                <c:ptCount val="1"/>
                <c:pt idx="0">
                  <c:v>Tény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trendline>
            <c:spPr>
              <a:ln w="25400">
                <a:solidFill>
                  <a:srgbClr val="FF0000"/>
                </a:solidFill>
                <a:prstDash val="dash"/>
              </a:ln>
            </c:spPr>
            <c:trendlineType val="linear"/>
          </c:trendline>
          <c:cat>
            <c:numRef>
              <c:f>DIPO!$U$7:$U$14</c:f>
              <c:numCache>
                <c:formatCode>General</c:formatCode>
                <c:ptCount val="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</c:numCache>
            </c:numRef>
          </c:cat>
          <c:val>
            <c:numRef>
              <c:f>Munka2!$N$2:$N$9</c:f>
              <c:numCache>
                <c:formatCode>General</c:formatCode>
                <c:ptCount val="8"/>
                <c:pt idx="0">
                  <c:v>19031</c:v>
                </c:pt>
                <c:pt idx="1">
                  <c:v>9133</c:v>
                </c:pt>
                <c:pt idx="2">
                  <c:v>13949</c:v>
                </c:pt>
                <c:pt idx="3">
                  <c:v>51491</c:v>
                </c:pt>
                <c:pt idx="4">
                  <c:v>102452</c:v>
                </c:pt>
                <c:pt idx="5">
                  <c:v>88020</c:v>
                </c:pt>
                <c:pt idx="6">
                  <c:v>91279</c:v>
                </c:pt>
                <c:pt idx="7">
                  <c:v>71192</c:v>
                </c:pt>
              </c:numCache>
            </c:numRef>
          </c:val>
        </c:ser>
        <c:marker val="1"/>
        <c:axId val="74948608"/>
        <c:axId val="74950144"/>
      </c:lineChart>
      <c:catAx>
        <c:axId val="74948608"/>
        <c:scaling>
          <c:orientation val="minMax"/>
        </c:scaling>
        <c:axPos val="b"/>
        <c:numFmt formatCode="General" sourceLinked="1"/>
        <c:majorTickMark val="none"/>
        <c:tickLblPos val="nextTo"/>
        <c:crossAx val="74950144"/>
        <c:crosses val="autoZero"/>
        <c:auto val="1"/>
        <c:lblAlgn val="ctr"/>
        <c:lblOffset val="100"/>
      </c:catAx>
      <c:valAx>
        <c:axId val="74950144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crossAx val="7494860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84713551144582255"/>
          <c:w val="1"/>
          <c:h val="0.13837640098173709"/>
        </c:manualLayout>
      </c:layout>
    </c:legend>
    <c:plotVisOnly val="1"/>
  </c:chart>
  <c:spPr>
    <a:solidFill>
      <a:schemeClr val="accent1">
        <a:lumMod val="20000"/>
        <a:lumOff val="80000"/>
      </a:schemeClr>
    </a:solidFill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title>
      <c:tx>
        <c:rich>
          <a:bodyPr/>
          <a:lstStyle/>
          <a:p>
            <a:pPr>
              <a:defRPr sz="1200"/>
            </a:pPr>
            <a:r>
              <a:rPr lang="hu-HU" sz="1200" b="1" i="0" baseline="0" dirty="0"/>
              <a:t>Külföldiek által eltöltött vendégéjszakák száma a kempingekben </a:t>
            </a:r>
            <a:r>
              <a:rPr lang="hu-HU" sz="1200" b="1" i="0" baseline="0" dirty="0" smtClean="0"/>
              <a:t> (vendégéjszaka)</a:t>
            </a:r>
            <a:endParaRPr lang="hu-HU" sz="1200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12018147361081201"/>
          <c:y val="0.22684867822716304"/>
          <c:w val="0.8467606982866841"/>
          <c:h val="0.48841324068511899"/>
        </c:manualLayout>
      </c:layout>
      <c:lineChart>
        <c:grouping val="standard"/>
        <c:ser>
          <c:idx val="0"/>
          <c:order val="0"/>
          <c:tx>
            <c:strRef>
              <c:f>Munka2!$J$1</c:f>
              <c:strCache>
                <c:ptCount val="1"/>
                <c:pt idx="0">
                  <c:v>Becslés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trendline>
            <c:spPr>
              <a:ln w="25400">
                <a:solidFill>
                  <a:srgbClr val="0070C0"/>
                </a:solidFill>
                <a:prstDash val="dash"/>
              </a:ln>
            </c:spPr>
            <c:trendlineType val="linear"/>
          </c:trendline>
          <c:cat>
            <c:numRef>
              <c:f>DIPO!$U$7:$U$14</c:f>
              <c:numCache>
                <c:formatCode>General</c:formatCode>
                <c:ptCount val="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</c:numCache>
            </c:numRef>
          </c:cat>
          <c:val>
            <c:numRef>
              <c:f>Munka2!$J$2:$J$9</c:f>
              <c:numCache>
                <c:formatCode>General</c:formatCode>
                <c:ptCount val="8"/>
                <c:pt idx="0">
                  <c:v>14060.099999999997</c:v>
                </c:pt>
                <c:pt idx="1">
                  <c:v>14060.099999999997</c:v>
                </c:pt>
                <c:pt idx="2">
                  <c:v>359.9</c:v>
                </c:pt>
                <c:pt idx="3">
                  <c:v>359.9</c:v>
                </c:pt>
                <c:pt idx="4">
                  <c:v>14060.099999999997</c:v>
                </c:pt>
                <c:pt idx="5">
                  <c:v>14060.099999999997</c:v>
                </c:pt>
                <c:pt idx="6">
                  <c:v>11980.999999999995</c:v>
                </c:pt>
                <c:pt idx="7">
                  <c:v>14060.099999999997</c:v>
                </c:pt>
              </c:numCache>
            </c:numRef>
          </c:val>
        </c:ser>
        <c:ser>
          <c:idx val="1"/>
          <c:order val="1"/>
          <c:tx>
            <c:strRef>
              <c:f>Munka2!$K$1</c:f>
              <c:strCache>
                <c:ptCount val="1"/>
                <c:pt idx="0">
                  <c:v>Tény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trendline>
            <c:spPr>
              <a:ln w="25400">
                <a:solidFill>
                  <a:srgbClr val="FF0000"/>
                </a:solidFill>
                <a:prstDash val="dash"/>
              </a:ln>
            </c:spPr>
            <c:trendlineType val="linear"/>
          </c:trendline>
          <c:cat>
            <c:numRef>
              <c:f>DIPO!$U$7:$U$14</c:f>
              <c:numCache>
                <c:formatCode>General</c:formatCode>
                <c:ptCount val="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</c:numCache>
            </c:numRef>
          </c:cat>
          <c:val>
            <c:numRef>
              <c:f>Munka2!$K$2:$K$9</c:f>
              <c:numCache>
                <c:formatCode>General</c:formatCode>
                <c:ptCount val="8"/>
                <c:pt idx="0">
                  <c:v>5098</c:v>
                </c:pt>
                <c:pt idx="1">
                  <c:v>4502</c:v>
                </c:pt>
                <c:pt idx="2">
                  <c:v>0</c:v>
                </c:pt>
                <c:pt idx="3">
                  <c:v>884</c:v>
                </c:pt>
                <c:pt idx="4">
                  <c:v>6838</c:v>
                </c:pt>
                <c:pt idx="5">
                  <c:v>878</c:v>
                </c:pt>
                <c:pt idx="6">
                  <c:v>416</c:v>
                </c:pt>
                <c:pt idx="7">
                  <c:v>1034</c:v>
                </c:pt>
              </c:numCache>
            </c:numRef>
          </c:val>
        </c:ser>
        <c:marker val="1"/>
        <c:axId val="84692352"/>
        <c:axId val="84710528"/>
      </c:lineChart>
      <c:catAx>
        <c:axId val="84692352"/>
        <c:scaling>
          <c:orientation val="minMax"/>
        </c:scaling>
        <c:axPos val="b"/>
        <c:numFmt formatCode="General" sourceLinked="1"/>
        <c:majorTickMark val="none"/>
        <c:tickLblPos val="nextTo"/>
        <c:crossAx val="84710528"/>
        <c:crosses val="autoZero"/>
        <c:auto val="1"/>
        <c:lblAlgn val="ctr"/>
        <c:lblOffset val="100"/>
      </c:catAx>
      <c:valAx>
        <c:axId val="84710528"/>
        <c:scaling>
          <c:orientation val="minMax"/>
          <c:max val="15000"/>
          <c:min val="0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crossAx val="84692352"/>
        <c:crosses val="autoZero"/>
        <c:crossBetween val="between"/>
        <c:majorUnit val="2500"/>
      </c:valAx>
    </c:plotArea>
    <c:legend>
      <c:legendPos val="b"/>
      <c:layout>
        <c:manualLayout>
          <c:xMode val="edge"/>
          <c:yMode val="edge"/>
          <c:x val="8.0568669075315527E-3"/>
          <c:y val="0.85622115908387386"/>
          <c:w val="0.99194306233193241"/>
          <c:h val="0.12098286882577426"/>
        </c:manualLayout>
      </c:layout>
    </c:legend>
    <c:plotVisOnly val="1"/>
  </c:chart>
  <c:spPr>
    <a:solidFill>
      <a:srgbClr val="F0AD00">
        <a:lumMod val="20000"/>
        <a:lumOff val="80000"/>
      </a:srgbClr>
    </a:solidFill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églalap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03ED5-BC18-4B5C-A20F-8BF92156FD30}" type="datetimeFigureOut">
              <a:rPr lang="hu-HU" smtClean="0"/>
              <a:pPr/>
              <a:t>2009.08.30.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16986-15EF-48BB-A3A0-F99097B71687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Téglalap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03ED5-BC18-4B5C-A20F-8BF92156FD30}" type="datetimeFigureOut">
              <a:rPr lang="hu-HU" smtClean="0"/>
              <a:pPr/>
              <a:t>2009.08.30.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16986-15EF-48BB-A3A0-F99097B7168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églalap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03ED5-BC18-4B5C-A20F-8BF92156FD30}" type="datetimeFigureOut">
              <a:rPr lang="hu-HU" smtClean="0"/>
              <a:pPr/>
              <a:t>2009.08.30.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16986-15EF-48BB-A3A0-F99097B7168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03ED5-BC18-4B5C-A20F-8BF92156FD30}" type="datetimeFigureOut">
              <a:rPr lang="hu-HU" smtClean="0"/>
              <a:pPr/>
              <a:t>2009.08.30.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16986-15EF-48BB-A3A0-F99097B7168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églalap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03ED5-BC18-4B5C-A20F-8BF92156FD30}" type="datetimeFigureOut">
              <a:rPr lang="hu-HU" smtClean="0"/>
              <a:pPr/>
              <a:t>2009.08.30.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16986-15EF-48BB-A3A0-F99097B7168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03ED5-BC18-4B5C-A20F-8BF92156FD30}" type="datetimeFigureOut">
              <a:rPr lang="hu-HU" smtClean="0"/>
              <a:pPr/>
              <a:t>2009.08.30.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16986-15EF-48BB-A3A0-F99097B7168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03ED5-BC18-4B5C-A20F-8BF92156FD30}" type="datetimeFigureOut">
              <a:rPr lang="hu-HU" smtClean="0"/>
              <a:pPr/>
              <a:t>2009.08.30.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16986-15EF-48BB-A3A0-F99097B7168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03ED5-BC18-4B5C-A20F-8BF92156FD30}" type="datetimeFigureOut">
              <a:rPr lang="hu-HU" smtClean="0"/>
              <a:pPr/>
              <a:t>2009.08.30.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16986-15EF-48BB-A3A0-F99097B7168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03ED5-BC18-4B5C-A20F-8BF92156FD30}" type="datetimeFigureOut">
              <a:rPr lang="hu-HU" smtClean="0"/>
              <a:pPr/>
              <a:t>2009.08.30.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16986-15EF-48BB-A3A0-F99097B7168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03ED5-BC18-4B5C-A20F-8BF92156FD30}" type="datetimeFigureOut">
              <a:rPr lang="hu-HU" smtClean="0"/>
              <a:pPr/>
              <a:t>2009.08.30.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16986-15EF-48BB-A3A0-F99097B71687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2" name="Téglalap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1003ED5-BC18-4B5C-A20F-8BF92156FD30}" type="datetimeFigureOut">
              <a:rPr lang="hu-HU" smtClean="0"/>
              <a:pPr/>
              <a:t>2009.08.30.</a:t>
            </a:fld>
            <a:endParaRPr lang="hu-HU"/>
          </a:p>
        </p:txBody>
      </p:sp>
      <p:sp>
        <p:nvSpPr>
          <p:cNvPr id="11" name="Téglalap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4E16986-15EF-48BB-A3A0-F99097B7168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500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églalap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Téglalap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1003ED5-BC18-4B5C-A20F-8BF92156FD30}" type="datetimeFigureOut">
              <a:rPr lang="hu-HU" smtClean="0"/>
              <a:pPr/>
              <a:t>2009.08.30.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4E16986-15EF-48BB-A3A0-F99097B71687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miau.gau.hu/myx-free/olap/olap2b/2_olap_m.php3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teir.vati.hu/rqdist/main?rq_app=meta&amp;rq_proc=strfr&amp;dbid=1&amp;ev=2004" TargetMode="External"/><Relationship Id="rId2" Type="http://schemas.openxmlformats.org/officeDocument/2006/relationships/hyperlink" Target="https://teir.vati.hu/rqdist/main?rq_app=meta&amp;rq_proc=strfr&amp;dbid=1&amp;ev=200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eir.vati.hu/rqdist/main?rq_app=meta&amp;rq_proc=strfr&amp;dbid=1&amp;ev=200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511"/>
          </a:xfrm>
        </p:spPr>
        <p:txBody>
          <a:bodyPr>
            <a:normAutofit fontScale="90000"/>
          </a:bodyPr>
          <a:lstStyle/>
          <a:p>
            <a:r>
              <a:rPr lang="hu-HU" sz="5400" cap="small" dirty="0" smtClean="0">
                <a:solidFill>
                  <a:srgbClr val="FFAD5B"/>
                </a:solidFill>
              </a:rPr>
              <a:t>A Duna-Ipoly </a:t>
            </a:r>
            <a:r>
              <a:rPr lang="hu-HU" sz="5400" cap="small" dirty="0" err="1" smtClean="0">
                <a:solidFill>
                  <a:srgbClr val="FFAD5B"/>
                </a:solidFill>
              </a:rPr>
              <a:t>Határmenti</a:t>
            </a:r>
            <a:r>
              <a:rPr lang="hu-HU" sz="5400" cap="small" dirty="0" smtClean="0">
                <a:solidFill>
                  <a:srgbClr val="FFAD5B"/>
                </a:solidFill>
              </a:rPr>
              <a:t> Együttműködés – akcióterület</a:t>
            </a:r>
            <a:br>
              <a:rPr lang="hu-HU" sz="5400" cap="small" dirty="0" smtClean="0">
                <a:solidFill>
                  <a:srgbClr val="FFAD5B"/>
                </a:solidFill>
              </a:rPr>
            </a:br>
            <a:r>
              <a:rPr lang="hu-HU" sz="5400" cap="small" dirty="0" smtClean="0">
                <a:solidFill>
                  <a:srgbClr val="FFAD5B"/>
                </a:solidFill>
              </a:rPr>
              <a:t>átfogó helyzetelemzése</a:t>
            </a:r>
            <a:br>
              <a:rPr lang="hu-HU" sz="5400" cap="small" dirty="0" smtClean="0">
                <a:solidFill>
                  <a:srgbClr val="FFAD5B"/>
                </a:solidFill>
              </a:rPr>
            </a:br>
            <a:r>
              <a:rPr lang="hu-HU" sz="5400" cap="small" dirty="0" smtClean="0">
                <a:solidFill>
                  <a:srgbClr val="FFAD5B"/>
                </a:solidFill>
              </a:rPr>
              <a:t>statisztikai módszerekkel</a:t>
            </a:r>
            <a:r>
              <a:rPr lang="hu-HU" cap="small" dirty="0" smtClean="0">
                <a:solidFill>
                  <a:srgbClr val="FFAD5B"/>
                </a:solidFill>
              </a:rPr>
              <a:t/>
            </a:r>
            <a:br>
              <a:rPr lang="hu-HU" cap="small" dirty="0" smtClean="0">
                <a:solidFill>
                  <a:srgbClr val="FFAD5B"/>
                </a:solidFill>
              </a:rPr>
            </a:br>
            <a:r>
              <a:rPr lang="hu-HU" cap="small" dirty="0" smtClean="0">
                <a:solidFill>
                  <a:srgbClr val="FFAD5B"/>
                </a:solidFill>
              </a:rPr>
              <a:t/>
            </a:r>
            <a:br>
              <a:rPr lang="hu-HU" cap="small" dirty="0" smtClean="0">
                <a:solidFill>
                  <a:srgbClr val="FFAD5B"/>
                </a:solidFill>
              </a:rPr>
            </a:br>
            <a:r>
              <a:rPr lang="hu-HU" sz="3600" cap="small" dirty="0" smtClean="0">
                <a:solidFill>
                  <a:srgbClr val="FFAD5B"/>
                </a:solidFill>
              </a:rPr>
              <a:t>a változások nyomon követése,</a:t>
            </a:r>
            <a:br>
              <a:rPr lang="hu-HU" sz="3600" cap="small" dirty="0" smtClean="0">
                <a:solidFill>
                  <a:srgbClr val="FFAD5B"/>
                </a:solidFill>
              </a:rPr>
            </a:br>
            <a:r>
              <a:rPr lang="hu-HU" sz="3600" cap="small" dirty="0" smtClean="0">
                <a:solidFill>
                  <a:srgbClr val="FFAD5B"/>
                </a:solidFill>
              </a:rPr>
              <a:t>a monitoring tevékenység bázisértékeinek meghatározása céljából</a:t>
            </a:r>
            <a:endParaRPr lang="hu-HU" sz="3600" cap="small" dirty="0">
              <a:solidFill>
                <a:srgbClr val="FFAD5B"/>
              </a:solidFill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0" y="5643578"/>
            <a:ext cx="6143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>
                <a:solidFill>
                  <a:schemeClr val="bg1"/>
                </a:solidFill>
              </a:rPr>
              <a:t>Készítette:Horváth Henrietta (ISZAM3)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0" y="6427113"/>
            <a:ext cx="307180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200" dirty="0" smtClean="0">
                <a:solidFill>
                  <a:schemeClr val="bg1"/>
                </a:solidFill>
              </a:rPr>
              <a:t>Gödöllő, 2009. 08. 31.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FFAD5B"/>
                </a:solidFill>
              </a:rPr>
              <a:t>OLAP - DIPO</a:t>
            </a:r>
            <a:endParaRPr lang="hu-HU" dirty="0">
              <a:solidFill>
                <a:srgbClr val="FFAD5B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5"/>
          </a:xfrm>
        </p:spPr>
        <p:txBody>
          <a:bodyPr>
            <a:normAutofit fontScale="92500" lnSpcReduction="10000"/>
          </a:bodyPr>
          <a:lstStyle/>
          <a:p>
            <a:pPr>
              <a:buClrTx/>
            </a:pPr>
            <a:r>
              <a:rPr lang="hu-HU" sz="3000" dirty="0" smtClean="0"/>
              <a:t>Bővítés: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ClrTx/>
            </a:pPr>
            <a:r>
              <a:rPr lang="hu-HU" sz="3000" u="sng" dirty="0" smtClean="0"/>
              <a:t>TEIR adatok bővülése</a:t>
            </a:r>
            <a:r>
              <a:rPr lang="hu-HU" sz="3000" dirty="0" smtClean="0"/>
              <a:t> az EUROSTAT oldaláról, német statisztikai hivataltól és egyéb (pl. nemzeti autóklubok) forrásokból nyert adatokkal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ClrTx/>
            </a:pPr>
            <a:r>
              <a:rPr lang="hu-HU" sz="3000" u="sng" dirty="0" smtClean="0"/>
              <a:t>egyéb adathiány esetén</a:t>
            </a:r>
            <a:r>
              <a:rPr lang="hu-HU" sz="3000" dirty="0" smtClean="0"/>
              <a:t>: elemzés során  a hiányzó adat helyén nulla áll, illetve az utolsó/szomszédos érték alapján kerül pótlásra</a:t>
            </a:r>
          </a:p>
          <a:p>
            <a:pPr lvl="1">
              <a:buClrTx/>
            </a:pPr>
            <a:r>
              <a:rPr lang="hu-HU" sz="3000" u="sng" dirty="0" smtClean="0"/>
              <a:t>konzisztencia vizsgálatok</a:t>
            </a:r>
            <a:r>
              <a:rPr lang="hu-HU" sz="3000" dirty="0" smtClean="0"/>
              <a:t>:</a:t>
            </a:r>
          </a:p>
          <a:p>
            <a:pPr lvl="2">
              <a:buClrTx/>
            </a:pPr>
            <a:r>
              <a:rPr lang="hu-HU" sz="2800" dirty="0" smtClean="0"/>
              <a:t>1 attribútum – 1 mértékegység</a:t>
            </a:r>
          </a:p>
          <a:p>
            <a:pPr lvl="2">
              <a:buClrTx/>
            </a:pPr>
            <a:r>
              <a:rPr lang="hu-HU" sz="2800" dirty="0" smtClean="0"/>
              <a:t>1 attribútum – 1 </a:t>
            </a:r>
            <a:r>
              <a:rPr lang="hu-HU" sz="2800" dirty="0" err="1" smtClean="0"/>
              <a:t>jelenségcsopot</a:t>
            </a:r>
            <a:endParaRPr lang="hu-HU" sz="2800" dirty="0" smtClean="0"/>
          </a:p>
          <a:p>
            <a:pPr lvl="2">
              <a:buClrTx/>
            </a:pPr>
            <a:r>
              <a:rPr lang="hu-HU" sz="2800" dirty="0" smtClean="0"/>
              <a:t>1 attribútum – 1 elnevezés</a:t>
            </a:r>
          </a:p>
          <a:p>
            <a:pPr lvl="2">
              <a:buClrTx/>
            </a:pPr>
            <a:r>
              <a:rPr lang="hu-HU" sz="2800" dirty="0" err="1" smtClean="0"/>
              <a:t>stb</a:t>
            </a:r>
            <a:endParaRPr lang="hu-HU" sz="2800" dirty="0" smtClean="0"/>
          </a:p>
          <a:p>
            <a:pPr lvl="1">
              <a:buClrTx/>
            </a:pP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FFAD5B"/>
                </a:solidFill>
              </a:rPr>
              <a:t>OLAP - DIPO</a:t>
            </a:r>
            <a:endParaRPr lang="hu-HU" dirty="0">
              <a:solidFill>
                <a:srgbClr val="FFAD5B"/>
              </a:solidFill>
            </a:endParaRPr>
          </a:p>
        </p:txBody>
      </p:sp>
      <p:pic>
        <p:nvPicPr>
          <p:cNvPr id="6" name="Kép 5" descr="ol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4414" y="1500174"/>
            <a:ext cx="6715172" cy="5084704"/>
          </a:xfrm>
          <a:prstGeom prst="rect">
            <a:avLst/>
          </a:prstGeom>
        </p:spPr>
      </p:pic>
      <p:sp>
        <p:nvSpPr>
          <p:cNvPr id="7" name="Szövegdoboz 6"/>
          <p:cNvSpPr txBox="1"/>
          <p:nvPr/>
        </p:nvSpPr>
        <p:spPr>
          <a:xfrm>
            <a:off x="0" y="6550223"/>
            <a:ext cx="60721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/>
              <a:t>forrás: http://miau.gau.hu/myx-free/olap/olap2b/2_olap_m.php3</a:t>
            </a:r>
            <a:endParaRPr lang="hu-HU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FFAD5B"/>
                </a:solidFill>
              </a:rPr>
              <a:t>OLAP - DIPO</a:t>
            </a:r>
            <a:endParaRPr lang="hu-HU" dirty="0">
              <a:solidFill>
                <a:srgbClr val="FFAD5B"/>
              </a:solidFill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0" y="1714488"/>
            <a:ext cx="9144000" cy="1357322"/>
          </a:xfrm>
        </p:spPr>
        <p:txBody>
          <a:bodyPr>
            <a:normAutofit fontScale="92500" lnSpcReduction="20000"/>
          </a:bodyPr>
          <a:lstStyle/>
          <a:p>
            <a:pPr>
              <a:buClrTx/>
            </a:pPr>
            <a:r>
              <a:rPr lang="hu-HU" dirty="0" smtClean="0"/>
              <a:t>helyes (darab) nézet</a:t>
            </a:r>
          </a:p>
          <a:p>
            <a:pPr>
              <a:buClrTx/>
            </a:pPr>
            <a:endParaRPr lang="hu-HU" dirty="0" smtClean="0"/>
          </a:p>
          <a:p>
            <a:pPr>
              <a:buClrTx/>
            </a:pPr>
            <a:r>
              <a:rPr lang="hu-HU" dirty="0" smtClean="0"/>
              <a:t>Rétsági kistérség népmozgalmi adatai 2007-ben</a:t>
            </a:r>
            <a:endParaRPr lang="hu-HU" dirty="0"/>
          </a:p>
        </p:txBody>
      </p:sp>
      <p:pic>
        <p:nvPicPr>
          <p:cNvPr id="6" name="Kép 5" descr="olap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143248"/>
            <a:ext cx="9144000" cy="3365447"/>
          </a:xfrm>
          <a:prstGeom prst="rect">
            <a:avLst/>
          </a:prstGeom>
        </p:spPr>
      </p:pic>
      <p:sp>
        <p:nvSpPr>
          <p:cNvPr id="7" name="Szövegdoboz 6"/>
          <p:cNvSpPr txBox="1"/>
          <p:nvPr/>
        </p:nvSpPr>
        <p:spPr>
          <a:xfrm>
            <a:off x="0" y="6550223"/>
            <a:ext cx="60721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/>
              <a:t>forrás: http://miau.gau.hu/myx-free/olap/olap2b/2_olap_m.php3</a:t>
            </a:r>
            <a:endParaRPr lang="hu-HU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FFAD5B"/>
                </a:solidFill>
              </a:rPr>
              <a:t>OLAP - DIPO</a:t>
            </a:r>
            <a:endParaRPr lang="hu-HU" dirty="0">
              <a:solidFill>
                <a:srgbClr val="FFAD5B"/>
              </a:solidFill>
            </a:endParaRPr>
          </a:p>
        </p:txBody>
      </p:sp>
      <p:pic>
        <p:nvPicPr>
          <p:cNvPr id="4" name="Kép 3" descr="olap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785926"/>
            <a:ext cx="9144000" cy="4348093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0" y="6550223"/>
            <a:ext cx="60721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/>
              <a:t>forrás: http://miau.gau.hu/myx-free/olap/olap2b/2_olap_m.php3</a:t>
            </a:r>
            <a:endParaRPr lang="hu-HU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FFAD5B"/>
                </a:solidFill>
              </a:rPr>
              <a:t>ELEMZÉS</a:t>
            </a:r>
            <a:endParaRPr lang="hu-HU" dirty="0">
              <a:solidFill>
                <a:srgbClr val="FFAD5B"/>
              </a:solidFill>
            </a:endParaRPr>
          </a:p>
        </p:txBody>
      </p:sp>
      <p:sp>
        <p:nvSpPr>
          <p:cNvPr id="5" name="Tartalom helye 3"/>
          <p:cNvSpPr>
            <a:spLocks noGrp="1"/>
          </p:cNvSpPr>
          <p:nvPr>
            <p:ph idx="1"/>
          </p:nvPr>
        </p:nvSpPr>
        <p:spPr>
          <a:xfrm>
            <a:off x="0" y="1643050"/>
            <a:ext cx="9144000" cy="5214949"/>
          </a:xfrm>
        </p:spPr>
        <p:txBody>
          <a:bodyPr>
            <a:normAutofit lnSpcReduction="10000"/>
          </a:bodyPr>
          <a:lstStyle/>
          <a:p>
            <a:pPr>
              <a:buClrTx/>
            </a:pPr>
            <a:r>
              <a:rPr lang="hu-HU" dirty="0" smtClean="0"/>
              <a:t>eltérő nagyságrendű objektumok összevetésekor (pl. település vs. régió) az abszolút számok helyett </a:t>
            </a:r>
            <a:r>
              <a:rPr lang="hu-HU" u="sng" dirty="0" smtClean="0"/>
              <a:t>vetítési alap</a:t>
            </a:r>
            <a:r>
              <a:rPr lang="hu-HU" dirty="0" smtClean="0"/>
              <a:t> használata</a:t>
            </a:r>
          </a:p>
          <a:p>
            <a:pPr>
              <a:buClrTx/>
              <a:buNone/>
            </a:pPr>
            <a:endParaRPr lang="hu-HU" dirty="0" smtClean="0"/>
          </a:p>
          <a:p>
            <a:pPr>
              <a:buClrTx/>
            </a:pPr>
            <a:r>
              <a:rPr lang="hu-HU" dirty="0" smtClean="0"/>
              <a:t>relatív adatok vizsgálatakor fontos, hogy bármekkora az adott településre kapott érték egy </a:t>
            </a:r>
            <a:r>
              <a:rPr lang="hu-HU" dirty="0" err="1" smtClean="0"/>
              <a:t>aggregált</a:t>
            </a:r>
            <a:r>
              <a:rPr lang="hu-HU" dirty="0" smtClean="0"/>
              <a:t> szinthez viszonyítva , nem mondható ki egyértelműen, hogy </a:t>
            </a:r>
            <a:r>
              <a:rPr lang="hu-HU" u="sng" dirty="0" smtClean="0"/>
              <a:t>hátrányos/előnyös</a:t>
            </a:r>
            <a:r>
              <a:rPr lang="hu-HU" dirty="0" smtClean="0"/>
              <a:t> helyzetben van</a:t>
            </a:r>
          </a:p>
          <a:p>
            <a:pPr>
              <a:buClrTx/>
              <a:buNone/>
            </a:pPr>
            <a:endParaRPr lang="hu-HU" dirty="0" smtClean="0"/>
          </a:p>
          <a:p>
            <a:pPr>
              <a:buClrTx/>
            </a:pPr>
            <a:r>
              <a:rPr lang="hu-HU" dirty="0" smtClean="0"/>
              <a:t>fontos az </a:t>
            </a:r>
            <a:r>
              <a:rPr lang="hu-HU" u="sng" dirty="0" smtClean="0"/>
              <a:t>irányok</a:t>
            </a:r>
            <a:r>
              <a:rPr lang="hu-HU" dirty="0" smtClean="0"/>
              <a:t> helyes megadása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FFAD5B"/>
                </a:solidFill>
              </a:rPr>
              <a:t>ELEMZÉS</a:t>
            </a:r>
            <a:endParaRPr lang="hu-HU" dirty="0">
              <a:solidFill>
                <a:srgbClr val="FFAD5B"/>
              </a:solidFill>
            </a:endParaRPr>
          </a:p>
        </p:txBody>
      </p:sp>
      <p:sp>
        <p:nvSpPr>
          <p:cNvPr id="5" name="Tartalom helye 3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5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hu-HU" dirty="0" smtClean="0"/>
              <a:t>y=x</a:t>
            </a:r>
            <a:r>
              <a:rPr lang="hu-HU" baseline="-25000" dirty="0" smtClean="0"/>
              <a:t>i</a:t>
            </a:r>
            <a:r>
              <a:rPr lang="hu-HU" dirty="0" smtClean="0"/>
              <a:t> modellezés</a:t>
            </a:r>
          </a:p>
          <a:p>
            <a:pPr>
              <a:buClrTx/>
              <a:buNone/>
            </a:pPr>
            <a:endParaRPr lang="hu-HU" dirty="0" smtClean="0"/>
          </a:p>
          <a:p>
            <a:pPr>
              <a:buClrTx/>
            </a:pPr>
            <a:r>
              <a:rPr lang="hu-HU" dirty="0" smtClean="0"/>
              <a:t>a tény adatokat tartalmazó és az ideális ívet leíró görbék összehasonlítása után következtetések, azaz </a:t>
            </a:r>
            <a:r>
              <a:rPr lang="hu-HU" u="sng" dirty="0" smtClean="0"/>
              <a:t>típushelyzetek megfogalmazása</a:t>
            </a:r>
          </a:p>
          <a:p>
            <a:pPr>
              <a:buClrTx/>
              <a:buNone/>
            </a:pPr>
            <a:endParaRPr lang="hu-HU" u="sng" dirty="0" smtClean="0"/>
          </a:p>
          <a:p>
            <a:pPr>
              <a:buClrTx/>
            </a:pPr>
            <a:r>
              <a:rPr lang="hu-HU" dirty="0" smtClean="0"/>
              <a:t>pl. a két idősor közül az egyik mindig a másik felett/alatt fut, egymáshoz közelednek / távolodnak egymástól / keresztezik egymást</a:t>
            </a:r>
          </a:p>
          <a:p>
            <a:pPr>
              <a:buClrTx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FFAD5B"/>
                </a:solidFill>
              </a:rPr>
              <a:t>ELEMZÉS</a:t>
            </a:r>
            <a:endParaRPr lang="hu-HU" dirty="0">
              <a:solidFill>
                <a:srgbClr val="FFAD5B"/>
              </a:solidFill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142844" y="1571612"/>
          <a:ext cx="5357850" cy="2500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3571868" y="4214818"/>
          <a:ext cx="5357914" cy="2500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FFAD5B"/>
                </a:solidFill>
              </a:rPr>
              <a:t>ELEMZÉS</a:t>
            </a:r>
            <a:endParaRPr lang="hu-HU" dirty="0">
              <a:solidFill>
                <a:srgbClr val="FFAD5B"/>
              </a:solidFill>
            </a:endParaRPr>
          </a:p>
        </p:txBody>
      </p:sp>
      <p:pic>
        <p:nvPicPr>
          <p:cNvPr id="8" name="Kép 7" descr="hv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2976" y="1571612"/>
            <a:ext cx="6871783" cy="50720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FFAD5B"/>
                </a:solidFill>
              </a:rPr>
              <a:t>ELEMZÉS</a:t>
            </a:r>
            <a:endParaRPr lang="hu-HU" dirty="0">
              <a:solidFill>
                <a:srgbClr val="FFAD5B"/>
              </a:solidFill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0" y="1571612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38912" indent="-320040">
              <a:buSzPct val="80000"/>
              <a:buFont typeface="Wingdings 2"/>
              <a:buChar char=""/>
            </a:pPr>
            <a:r>
              <a:rPr lang="hu-HU" sz="2700" dirty="0" smtClean="0"/>
              <a:t>Van-e esély a munkanélküliség csökkentésére?</a:t>
            </a:r>
          </a:p>
          <a:p>
            <a:pPr marL="1090422" lvl="1" indent="-514350">
              <a:buSzPct val="80000"/>
              <a:buFont typeface="Wingdings" pitchFamily="2" charset="2"/>
              <a:buChar char="ü"/>
            </a:pPr>
            <a:r>
              <a:rPr lang="hu-HU" sz="2700" dirty="0" smtClean="0"/>
              <a:t>nemek szerinti bontás</a:t>
            </a:r>
          </a:p>
          <a:p>
            <a:pPr marL="1090422" lvl="1" indent="-514350">
              <a:buSzPct val="80000"/>
              <a:buFont typeface="Wingdings" pitchFamily="2" charset="2"/>
              <a:buChar char="ü"/>
            </a:pPr>
            <a:r>
              <a:rPr lang="hu-HU" sz="2700" dirty="0" smtClean="0"/>
              <a:t>korcsoportok szerinti bontás</a:t>
            </a:r>
          </a:p>
          <a:p>
            <a:pPr marL="1090422" lvl="1" indent="-514350">
              <a:buSzPct val="80000"/>
              <a:buFont typeface="Wingdings" pitchFamily="2" charset="2"/>
              <a:buChar char="ü"/>
            </a:pPr>
            <a:r>
              <a:rPr lang="hu-HU" sz="2700" dirty="0" smtClean="0"/>
              <a:t>végzettség szerinti bontás</a:t>
            </a:r>
          </a:p>
          <a:p>
            <a:pPr marL="1090422" lvl="1" indent="-514350">
              <a:buSzPct val="80000"/>
            </a:pPr>
            <a:endParaRPr lang="hu-HU" sz="2700" dirty="0" smtClean="0"/>
          </a:p>
          <a:p>
            <a:pPr marL="438912" indent="-320040">
              <a:buSzPct val="80000"/>
              <a:buFont typeface="Wingdings 2"/>
              <a:buChar char=""/>
            </a:pPr>
            <a:r>
              <a:rPr lang="hu-HU" sz="2700" dirty="0" smtClean="0"/>
              <a:t>Gazdasági szervezetek vizsgálata:</a:t>
            </a:r>
          </a:p>
          <a:p>
            <a:pPr marL="1090422" lvl="1" indent="-514350">
              <a:buSzPct val="80000"/>
              <a:buFont typeface="Wingdings" pitchFamily="2" charset="2"/>
              <a:buChar char="ü"/>
            </a:pPr>
            <a:r>
              <a:rPr lang="hu-HU" sz="2700" dirty="0" smtClean="0"/>
              <a:t>keretfeltételek (nagyüzem vs. kisüzem)</a:t>
            </a:r>
          </a:p>
          <a:p>
            <a:pPr marL="1090422" lvl="1" indent="-514350">
              <a:buSzPct val="80000"/>
            </a:pPr>
            <a:endParaRPr lang="hu-HU" sz="2700" dirty="0" smtClean="0"/>
          </a:p>
          <a:p>
            <a:pPr marL="438912" indent="-320040">
              <a:buSzPct val="80000"/>
              <a:buFont typeface="Wingdings 2"/>
              <a:buChar char=""/>
            </a:pPr>
            <a:r>
              <a:rPr lang="hu-HU" sz="2700" dirty="0" smtClean="0"/>
              <a:t>Környezeti adottságok vizsgálata:</a:t>
            </a:r>
          </a:p>
          <a:p>
            <a:pPr marL="1090422" lvl="1" indent="-514350">
              <a:buSzPct val="80000"/>
              <a:buFont typeface="Wingdings" pitchFamily="2" charset="2"/>
              <a:buChar char="ü"/>
            </a:pPr>
            <a:r>
              <a:rPr lang="hu-HU" sz="2700" dirty="0" smtClean="0"/>
              <a:t>energia-növény termelésre való megfelelés</a:t>
            </a:r>
          </a:p>
          <a:p>
            <a:pPr marL="1090422" lvl="1" indent="-514350">
              <a:buSzPct val="80000"/>
              <a:buFont typeface="Wingdings" pitchFamily="2" charset="2"/>
              <a:buChar char="ü"/>
            </a:pPr>
            <a:r>
              <a:rPr lang="hu-HU" sz="2700" dirty="0" smtClean="0"/>
              <a:t>feldolgozó ipar telepítésének/bővítésének lehetősége</a:t>
            </a:r>
          </a:p>
          <a:p>
            <a:pPr marL="1090422" lvl="1" indent="-514350">
              <a:buSzPct val="80000"/>
              <a:buFont typeface="Wingdings" pitchFamily="2" charset="2"/>
              <a:buChar char="ü"/>
            </a:pPr>
            <a:r>
              <a:rPr lang="hu-HU" sz="2700" dirty="0" smtClean="0"/>
              <a:t>hűtőház-telepítésre/bővítésre való megfelelés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5500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2500306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hu-HU" sz="6000" cap="small" dirty="0" smtClean="0">
                <a:solidFill>
                  <a:schemeClr val="tx1"/>
                </a:solidFill>
              </a:rPr>
              <a:t>Köszönöm a figyelmet!</a:t>
            </a:r>
            <a:endParaRPr lang="hu-HU" sz="6000" cap="smal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FFAD5B"/>
                </a:solidFill>
              </a:rPr>
              <a:t>Cél, célcsoport, hasznosság</a:t>
            </a:r>
            <a:endParaRPr lang="hu-HU" dirty="0">
              <a:solidFill>
                <a:srgbClr val="FFAD5B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571611"/>
            <a:ext cx="9144000" cy="5286389"/>
          </a:xfrm>
        </p:spPr>
        <p:txBody>
          <a:bodyPr/>
          <a:lstStyle/>
          <a:p>
            <a:pPr>
              <a:buClrTx/>
            </a:pPr>
            <a:r>
              <a:rPr lang="hu-HU" b="1" u="sng" dirty="0" smtClean="0"/>
              <a:t>Cél</a:t>
            </a:r>
            <a:r>
              <a:rPr lang="hu-HU" dirty="0" smtClean="0"/>
              <a:t>: a stratégiai tervezés módszertani és ennek alapját jelentő adatvagyon-gazdálkodási reform részletes (részben már automatizálásra alkalmas) kimunkálása</a:t>
            </a:r>
          </a:p>
          <a:p>
            <a:pPr>
              <a:buClrTx/>
            </a:pPr>
            <a:endParaRPr lang="hu-HU" dirty="0" smtClean="0"/>
          </a:p>
          <a:p>
            <a:pPr>
              <a:buClrTx/>
            </a:pPr>
            <a:r>
              <a:rPr lang="hu-HU" b="1" u="sng" dirty="0" smtClean="0"/>
              <a:t>Célcsoport</a:t>
            </a:r>
            <a:r>
              <a:rPr lang="hu-HU" dirty="0" smtClean="0"/>
              <a:t>: mindenki, aki tervezőként, illetve civil, szakmai érintettként a folyamatok részese</a:t>
            </a:r>
          </a:p>
          <a:p>
            <a:pPr>
              <a:buClrTx/>
            </a:pPr>
            <a:endParaRPr lang="hu-HU" dirty="0" smtClean="0"/>
          </a:p>
          <a:p>
            <a:pPr>
              <a:buClrTx/>
            </a:pPr>
            <a:r>
              <a:rPr lang="hu-HU" b="1" u="sng" dirty="0" smtClean="0"/>
              <a:t>Hasznosság</a:t>
            </a:r>
            <a:r>
              <a:rPr lang="hu-HU" dirty="0" smtClean="0"/>
              <a:t>: a tény-alapú elő-elemzések hatásosságának és hatékonyságának növelése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FFAD5B"/>
                </a:solidFill>
              </a:rPr>
              <a:t>DIPO </a:t>
            </a:r>
            <a:r>
              <a:rPr lang="hu-HU" dirty="0" err="1" smtClean="0">
                <a:solidFill>
                  <a:srgbClr val="FFAD5B"/>
                </a:solidFill>
              </a:rPr>
              <a:t>Khe</a:t>
            </a:r>
            <a:endParaRPr lang="hu-HU" dirty="0">
              <a:solidFill>
                <a:srgbClr val="FFAD5B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643050"/>
            <a:ext cx="9144000" cy="5214950"/>
          </a:xfrm>
        </p:spPr>
        <p:txBody>
          <a:bodyPr/>
          <a:lstStyle/>
          <a:p>
            <a:pPr>
              <a:buClrTx/>
            </a:pPr>
            <a:r>
              <a:rPr lang="hu-HU" dirty="0" smtClean="0"/>
              <a:t>A DIPO Duna-Ipoly </a:t>
            </a:r>
            <a:r>
              <a:rPr lang="hu-HU" dirty="0" err="1" smtClean="0"/>
              <a:t>Határmenti</a:t>
            </a:r>
            <a:r>
              <a:rPr lang="hu-HU" dirty="0" smtClean="0"/>
              <a:t> Együttműködés Helyi Közössége Közhasznú Egyesület 2008. augusztus 22-én alakult.</a:t>
            </a:r>
          </a:p>
          <a:p>
            <a:pPr>
              <a:buClrTx/>
              <a:buNone/>
            </a:pPr>
            <a:endParaRPr lang="hu-HU" dirty="0" smtClean="0"/>
          </a:p>
          <a:p>
            <a:pPr>
              <a:buClrTx/>
            </a:pPr>
            <a:r>
              <a:rPr lang="hu-HU" u="sng" dirty="0" smtClean="0"/>
              <a:t>Az akcióterület 19 települést érint:</a:t>
            </a:r>
            <a:r>
              <a:rPr lang="hu-HU" dirty="0" smtClean="0"/>
              <a:t> Bánk, Berkenye, Borsosberény, Diósjenő, Felsőpetény, Keszeg, Kosd, Legénd, Nézsa, Nógrád, Nógrádsáp, Nőtincs, Ősagárd, Penc, Rád, Rétság, Szendehely, Tereske, Tolmács.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FFAD5B"/>
                </a:solidFill>
              </a:rPr>
              <a:t>DIPO </a:t>
            </a:r>
            <a:r>
              <a:rPr lang="hu-HU" dirty="0" err="1" smtClean="0">
                <a:solidFill>
                  <a:srgbClr val="FFAD5B"/>
                </a:solidFill>
              </a:rPr>
              <a:t>Khe</a:t>
            </a:r>
            <a:endParaRPr lang="hu-HU" dirty="0">
              <a:solidFill>
                <a:srgbClr val="FFAD5B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500175"/>
            <a:ext cx="9144000" cy="5357825"/>
          </a:xfrm>
        </p:spPr>
        <p:txBody>
          <a:bodyPr>
            <a:noAutofit/>
          </a:bodyPr>
          <a:lstStyle/>
          <a:p>
            <a:pPr>
              <a:buClrTx/>
            </a:pPr>
            <a:r>
              <a:rPr lang="hu-HU" sz="2800" u="sng" dirty="0" smtClean="0"/>
              <a:t>A szervezet célja: </a:t>
            </a:r>
          </a:p>
          <a:p>
            <a:pPr lvl="1">
              <a:buClrTx/>
            </a:pPr>
            <a:r>
              <a:rPr lang="hu-HU" dirty="0" smtClean="0"/>
              <a:t>leszakadó helyzetből való kitörés</a:t>
            </a:r>
          </a:p>
          <a:p>
            <a:pPr lvl="1">
              <a:spcBef>
                <a:spcPts val="0"/>
              </a:spcBef>
              <a:buClrTx/>
            </a:pPr>
            <a:r>
              <a:rPr lang="hu-HU" dirty="0" smtClean="0"/>
              <a:t>gazdasági, társadalmi felzárkózás a regionális és országos átlag szintjéhez</a:t>
            </a:r>
          </a:p>
          <a:p>
            <a:pPr lvl="1">
              <a:spcBef>
                <a:spcPts val="0"/>
              </a:spcBef>
              <a:buClrTx/>
              <a:buNone/>
            </a:pPr>
            <a:endParaRPr lang="hu-HU" dirty="0" smtClean="0"/>
          </a:p>
          <a:p>
            <a:pPr>
              <a:buClrTx/>
            </a:pPr>
            <a:r>
              <a:rPr lang="hu-HU" sz="2800" u="sng" dirty="0" smtClean="0"/>
              <a:t>Fő feladatok: </a:t>
            </a:r>
          </a:p>
          <a:p>
            <a:pPr lvl="1">
              <a:buClrTx/>
            </a:pPr>
            <a:r>
              <a:rPr lang="hu-HU" dirty="0" smtClean="0"/>
              <a:t>kulturális-,</a:t>
            </a:r>
          </a:p>
          <a:p>
            <a:pPr lvl="1">
              <a:buClrTx/>
            </a:pPr>
            <a:r>
              <a:rPr lang="hu-HU" dirty="0" smtClean="0"/>
              <a:t>oktatási-,</a:t>
            </a:r>
          </a:p>
          <a:p>
            <a:pPr lvl="1">
              <a:buClrTx/>
            </a:pPr>
            <a:r>
              <a:rPr lang="hu-HU" dirty="0" smtClean="0"/>
              <a:t>településfejlesztési-,</a:t>
            </a:r>
          </a:p>
          <a:p>
            <a:pPr lvl="1">
              <a:buClrTx/>
            </a:pPr>
            <a:r>
              <a:rPr lang="hu-HU" dirty="0" smtClean="0"/>
              <a:t>nemzetközi és egyéb különböző tevékenységek (pl. foglalkoztatás elősegítése) végzése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FFAD5B"/>
                </a:solidFill>
              </a:rPr>
              <a:t>Best </a:t>
            </a:r>
            <a:r>
              <a:rPr lang="hu-HU" dirty="0" err="1" smtClean="0">
                <a:solidFill>
                  <a:srgbClr val="FFAD5B"/>
                </a:solidFill>
              </a:rPr>
              <a:t>practice</a:t>
            </a:r>
            <a:r>
              <a:rPr lang="hu-HU" dirty="0" smtClean="0">
                <a:solidFill>
                  <a:srgbClr val="FFAD5B"/>
                </a:solidFill>
              </a:rPr>
              <a:t>: Potenciálanalízis</a:t>
            </a:r>
            <a:endParaRPr lang="hu-HU" dirty="0">
              <a:solidFill>
                <a:srgbClr val="FFAD5B"/>
              </a:solidFill>
            </a:endParaRPr>
          </a:p>
        </p:txBody>
      </p:sp>
      <p:pic>
        <p:nvPicPr>
          <p:cNvPr id="1026" name="Picture 2" descr="Image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00174"/>
            <a:ext cx="9144000" cy="535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FFAD5B"/>
                </a:solidFill>
              </a:rPr>
              <a:t>Best </a:t>
            </a:r>
            <a:r>
              <a:rPr lang="hu-HU" dirty="0" err="1" smtClean="0">
                <a:solidFill>
                  <a:srgbClr val="FFAD5B"/>
                </a:solidFill>
              </a:rPr>
              <a:t>practice</a:t>
            </a:r>
            <a:r>
              <a:rPr lang="hu-HU" dirty="0" smtClean="0">
                <a:solidFill>
                  <a:srgbClr val="FFAD5B"/>
                </a:solidFill>
              </a:rPr>
              <a:t>: Potenciálanalízis</a:t>
            </a:r>
            <a:endParaRPr lang="hu-HU" dirty="0">
              <a:solidFill>
                <a:srgbClr val="FFAD5B"/>
              </a:solidFill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1643050"/>
            <a:ext cx="91440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77975" algn="l"/>
              </a:tabLst>
            </a:pPr>
            <a:r>
              <a:rPr lang="hu-HU" sz="3200" dirty="0" smtClean="0"/>
              <a:t>A projekt általános társadalmi – környezeti hatásának elemzése során:</a:t>
            </a:r>
          </a:p>
          <a:p>
            <a:pPr marL="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77975" algn="l"/>
              </a:tabLst>
            </a:pPr>
            <a:endParaRPr lang="hu-HU" sz="1200" dirty="0" smtClean="0"/>
          </a:p>
          <a:p>
            <a:pPr marL="438912" marR="0" lvl="0" indent="-320040" defTabSz="914400" fontAlgn="base">
              <a:lnSpc>
                <a:spcPct val="100000"/>
              </a:lnSpc>
              <a:spcAft>
                <a:spcPct val="0"/>
              </a:spcAft>
              <a:buSzPct val="80000"/>
              <a:buFont typeface="Wingdings 2"/>
              <a:buChar char=""/>
              <a:tabLst>
                <a:tab pos="1577975" algn="l"/>
              </a:tabLst>
            </a:pPr>
            <a:r>
              <a:rPr lang="hu-HU" sz="2800" dirty="0" smtClean="0"/>
              <a:t>megismerhető, hogy egy nagy projekt megvalósításához adott település térség szintjén mit kell fejleszteni,</a:t>
            </a:r>
          </a:p>
          <a:p>
            <a:pPr marL="438912" marR="0" lvl="0" indent="-320040" defTabSz="914400" fontAlgn="base">
              <a:lnSpc>
                <a:spcPct val="100000"/>
              </a:lnSpc>
              <a:spcAft>
                <a:spcPct val="0"/>
              </a:spcAft>
              <a:buSzPct val="80000"/>
              <a:buFont typeface="Wingdings 2"/>
              <a:buChar char=""/>
              <a:tabLst>
                <a:tab pos="1577975" algn="l"/>
              </a:tabLst>
            </a:pPr>
            <a:endParaRPr lang="hu-HU" sz="1200" dirty="0" smtClean="0"/>
          </a:p>
          <a:p>
            <a:pPr marL="438912" marR="0" lvl="0" indent="-320040" defTabSz="914400" fontAlgn="base">
              <a:lnSpc>
                <a:spcPct val="100000"/>
              </a:lnSpc>
              <a:spcAft>
                <a:spcPct val="0"/>
              </a:spcAft>
              <a:buSzPct val="80000"/>
              <a:buFont typeface="Wingdings 2"/>
              <a:buChar char=""/>
              <a:tabLst>
                <a:tab pos="1577975" algn="l"/>
              </a:tabLst>
            </a:pPr>
            <a:r>
              <a:rPr lang="hu-HU" sz="2800" dirty="0" smtClean="0"/>
              <a:t>több projektet össze lehet hasonlítani,</a:t>
            </a:r>
          </a:p>
          <a:p>
            <a:pPr marL="438912" marR="0" lvl="0" indent="-320040" defTabSz="914400" fontAlgn="base">
              <a:lnSpc>
                <a:spcPct val="100000"/>
              </a:lnSpc>
              <a:spcAft>
                <a:spcPct val="0"/>
              </a:spcAft>
              <a:buSzPct val="80000"/>
              <a:buFont typeface="Wingdings 2"/>
              <a:buChar char=""/>
              <a:tabLst>
                <a:tab pos="1577975" algn="l"/>
              </a:tabLst>
            </a:pPr>
            <a:endParaRPr lang="hu-HU" sz="1200" dirty="0" smtClean="0"/>
          </a:p>
          <a:p>
            <a:pPr marL="438912" marR="0" lvl="0" indent="-320040" defTabSz="914400" fontAlgn="base">
              <a:lnSpc>
                <a:spcPct val="100000"/>
              </a:lnSpc>
              <a:spcAft>
                <a:spcPct val="0"/>
              </a:spcAft>
              <a:buSzPct val="80000"/>
              <a:buFont typeface="Wingdings 2"/>
              <a:buChar char=""/>
              <a:tabLst>
                <a:tab pos="1577975" algn="l"/>
              </a:tabLst>
            </a:pPr>
            <a:r>
              <a:rPr lang="hu-HU" sz="2800" dirty="0" smtClean="0"/>
              <a:t>1 projekt t</a:t>
            </a:r>
            <a:r>
              <a:rPr lang="hu-HU" sz="2800" baseline="-25000" dirty="0" smtClean="0"/>
              <a:t>0</a:t>
            </a:r>
            <a:r>
              <a:rPr lang="hu-HU" sz="2800" dirty="0" smtClean="0"/>
              <a:t>-t</a:t>
            </a:r>
            <a:r>
              <a:rPr lang="hu-HU" sz="2800" baseline="-25000" dirty="0" smtClean="0"/>
              <a:t>x</a:t>
            </a:r>
            <a:r>
              <a:rPr lang="hu-HU" sz="2800" dirty="0" smtClean="0"/>
              <a:t> időszak alatti </a:t>
            </a:r>
            <a:r>
              <a:rPr lang="hu-HU" sz="2800" dirty="0" err="1" smtClean="0"/>
              <a:t>monitoringja</a:t>
            </a:r>
            <a:r>
              <a:rPr lang="hu-HU" sz="2800" dirty="0" smtClean="0"/>
              <a:t> lehetséges, ami megmutatja, hogy a projekt társadalmi síkon milyen változtatásokat eredményezett,</a:t>
            </a:r>
          </a:p>
          <a:p>
            <a:pPr marL="438912" marR="0" lvl="0" indent="-320040" defTabSz="914400" fontAlgn="base">
              <a:lnSpc>
                <a:spcPct val="100000"/>
              </a:lnSpc>
              <a:spcAft>
                <a:spcPct val="0"/>
              </a:spcAft>
              <a:buSzPct val="80000"/>
              <a:buFont typeface="Wingdings 2"/>
              <a:buChar char=""/>
              <a:tabLst>
                <a:tab pos="1577975" algn="l"/>
              </a:tabLst>
            </a:pPr>
            <a:endParaRPr lang="hu-HU" sz="1200" dirty="0" smtClean="0"/>
          </a:p>
          <a:p>
            <a:pPr marL="438912" marR="0" lvl="0" indent="-320040" defTabSz="914400" fontAlgn="base">
              <a:lnSpc>
                <a:spcPct val="100000"/>
              </a:lnSpc>
              <a:spcAft>
                <a:spcPct val="0"/>
              </a:spcAft>
              <a:buSzPct val="80000"/>
              <a:buFont typeface="Wingdings 2"/>
              <a:buChar char=""/>
              <a:tabLst>
                <a:tab pos="1577975" algn="l"/>
              </a:tabLst>
            </a:pPr>
            <a:r>
              <a:rPr lang="hu-HU" sz="2800" dirty="0" smtClean="0"/>
              <a:t>visszacsatolást tesz lehetővé.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FFAD5B"/>
                </a:solidFill>
              </a:rPr>
              <a:t>Best </a:t>
            </a:r>
            <a:r>
              <a:rPr lang="hu-HU" dirty="0" err="1" smtClean="0">
                <a:solidFill>
                  <a:srgbClr val="FFAD5B"/>
                </a:solidFill>
              </a:rPr>
              <a:t>practice</a:t>
            </a:r>
            <a:r>
              <a:rPr lang="hu-HU" dirty="0" smtClean="0">
                <a:solidFill>
                  <a:srgbClr val="FFAD5B"/>
                </a:solidFill>
              </a:rPr>
              <a:t>: </a:t>
            </a:r>
            <a:r>
              <a:rPr lang="hu-HU" dirty="0" err="1" smtClean="0">
                <a:solidFill>
                  <a:srgbClr val="FFAD5B"/>
                </a:solidFill>
              </a:rPr>
              <a:t>teir.vati.hu</a:t>
            </a:r>
            <a:endParaRPr lang="hu-HU" dirty="0">
              <a:solidFill>
                <a:srgbClr val="FFAD5B"/>
              </a:solidFill>
            </a:endParaRPr>
          </a:p>
        </p:txBody>
      </p:sp>
      <p:pic>
        <p:nvPicPr>
          <p:cNvPr id="4" name="Kép 3" descr="tei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8662" y="1571612"/>
            <a:ext cx="7134225" cy="5133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FFAD5B"/>
                </a:solidFill>
              </a:rPr>
              <a:t>OLAP - DIPO</a:t>
            </a:r>
            <a:endParaRPr lang="hu-HU" dirty="0">
              <a:solidFill>
                <a:srgbClr val="FFAD5B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5"/>
          </a:xfrm>
        </p:spPr>
        <p:txBody>
          <a:bodyPr>
            <a:normAutofit lnSpcReduction="10000"/>
          </a:bodyPr>
          <a:lstStyle/>
          <a:p>
            <a:pPr>
              <a:buClrTx/>
            </a:pPr>
            <a:r>
              <a:rPr lang="hu-HU" u="sng" dirty="0" smtClean="0"/>
              <a:t>Elérhetőség:</a:t>
            </a:r>
            <a:r>
              <a:rPr lang="hu-HU" dirty="0" smtClean="0"/>
              <a:t> </a:t>
            </a:r>
            <a:r>
              <a:rPr lang="hu-HU" u="sng" dirty="0" smtClean="0">
                <a:hlinkClick r:id="rId2"/>
              </a:rPr>
              <a:t>http://miau.gau.hu/myx-free/olap/olap2b/2_olap_m.php3</a:t>
            </a:r>
            <a:r>
              <a:rPr lang="hu-HU" dirty="0" smtClean="0"/>
              <a:t> </a:t>
            </a:r>
          </a:p>
          <a:p>
            <a:pPr>
              <a:buClrTx/>
              <a:buNone/>
            </a:pPr>
            <a:endParaRPr lang="hu-HU" dirty="0" smtClean="0"/>
          </a:p>
          <a:p>
            <a:pPr>
              <a:buClrTx/>
            </a:pPr>
            <a:r>
              <a:rPr lang="hu-HU" u="sng" dirty="0" smtClean="0"/>
              <a:t>Cél:</a:t>
            </a:r>
            <a:r>
              <a:rPr lang="hu-HU" dirty="0" smtClean="0"/>
              <a:t> az adatok strukturált kezelésének biztosítása DIPO, Magyarország (kistérség, megye, régió), EU szinten</a:t>
            </a:r>
          </a:p>
          <a:p>
            <a:pPr>
              <a:buClrTx/>
              <a:buNone/>
            </a:pPr>
            <a:endParaRPr lang="hu-HU" dirty="0" smtClean="0"/>
          </a:p>
          <a:p>
            <a:pPr>
              <a:buClrTx/>
            </a:pPr>
            <a:r>
              <a:rPr lang="hu-HU" u="sng" dirty="0" smtClean="0"/>
              <a:t>Felmerülő problémák az adatgyűjtés során:</a:t>
            </a:r>
            <a:endParaRPr lang="hu-HU" dirty="0" smtClean="0"/>
          </a:p>
          <a:p>
            <a:pPr lvl="1">
              <a:buClrTx/>
            </a:pPr>
            <a:r>
              <a:rPr lang="hu-HU" sz="3200" dirty="0" smtClean="0"/>
              <a:t>redundanciát előidéző tényezők</a:t>
            </a:r>
          </a:p>
          <a:p>
            <a:pPr lvl="1">
              <a:buClrTx/>
              <a:buNone/>
            </a:pPr>
            <a:r>
              <a:rPr lang="hu-HU" sz="3200" dirty="0" smtClean="0"/>
              <a:t>	(pl. különböző források – különböző értékek)</a:t>
            </a:r>
          </a:p>
          <a:p>
            <a:pPr lvl="1">
              <a:buClrTx/>
            </a:pPr>
            <a:r>
              <a:rPr lang="hu-HU" sz="3200" dirty="0" smtClean="0"/>
              <a:t>konzisztencia problémák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FFAD5B"/>
                </a:solidFill>
              </a:rPr>
              <a:t>OLAP - DIPO</a:t>
            </a:r>
            <a:endParaRPr lang="hu-HU" dirty="0">
              <a:solidFill>
                <a:srgbClr val="FFAD5B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5"/>
          </a:xfrm>
        </p:spPr>
        <p:txBody>
          <a:bodyPr>
            <a:normAutofit lnSpcReduction="10000"/>
          </a:bodyPr>
          <a:lstStyle/>
          <a:p>
            <a:pPr>
              <a:buClrTx/>
            </a:pPr>
            <a:r>
              <a:rPr lang="hu-HU" sz="3200" dirty="0" smtClean="0"/>
              <a:t>1. </a:t>
            </a:r>
            <a:r>
              <a:rPr lang="hu-HU" sz="2800" dirty="0" smtClean="0"/>
              <a:t>feltöltés</a:t>
            </a:r>
            <a:r>
              <a:rPr lang="hu-HU" sz="3200" dirty="0" smtClean="0"/>
              <a:t>: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ClrTx/>
            </a:pPr>
            <a:r>
              <a:rPr lang="hu-HU" sz="2800" u="sng" dirty="0" smtClean="0"/>
              <a:t>27 objektum</a:t>
            </a:r>
            <a:r>
              <a:rPr lang="hu-HU" sz="2800" dirty="0" smtClean="0"/>
              <a:t> (HU, KMR, ÉMR, Pest megye, Nógrád megye, Váci kistérség, Rétsági kistérség, 19 DIPO település +Csővár (teszttelepülés))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ClrTx/>
            </a:pPr>
            <a:r>
              <a:rPr lang="hu-HU" dirty="0" smtClean="0"/>
              <a:t>kb. </a:t>
            </a:r>
            <a:r>
              <a:rPr lang="hu-HU" u="sng" dirty="0" smtClean="0"/>
              <a:t>1000 statisztikai mutató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ClrTx/>
            </a:pPr>
            <a:r>
              <a:rPr lang="hu-HU" u="sng" dirty="0" smtClean="0"/>
              <a:t>vizsgált időszak</a:t>
            </a:r>
            <a:r>
              <a:rPr lang="hu-HU" dirty="0" smtClean="0"/>
              <a:t>: 1990-2007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ClrTx/>
            </a:pPr>
            <a:r>
              <a:rPr lang="hu-HU" dirty="0" smtClean="0"/>
              <a:t>elsődleges </a:t>
            </a:r>
            <a:r>
              <a:rPr lang="hu-HU" u="sng" dirty="0" smtClean="0"/>
              <a:t>cél</a:t>
            </a:r>
            <a:r>
              <a:rPr lang="hu-HU" dirty="0" smtClean="0"/>
              <a:t>: </a:t>
            </a:r>
            <a:r>
              <a:rPr lang="hu-HU" dirty="0" err="1" smtClean="0"/>
              <a:t>teljeskörűség</a:t>
            </a:r>
            <a:r>
              <a:rPr lang="hu-HU" dirty="0" smtClean="0"/>
              <a:t> kialakítása a DIPO területére</a:t>
            </a:r>
          </a:p>
          <a:p>
            <a:pPr lvl="1">
              <a:buClrTx/>
            </a:pPr>
            <a:r>
              <a:rPr lang="hu-HU" sz="2800" u="sng" dirty="0" smtClean="0"/>
              <a:t>fő probléma</a:t>
            </a:r>
            <a:r>
              <a:rPr lang="hu-HU" sz="2800" dirty="0" smtClean="0"/>
              <a:t>: mutatók konszolidálatlansága (még a KSH-n belül is (pl.: 2004-ben nincs bűnözésre adat))</a:t>
            </a:r>
          </a:p>
          <a:p>
            <a:pPr lvl="1">
              <a:buClrTx/>
              <a:buNone/>
            </a:pPr>
            <a:r>
              <a:rPr lang="hu-HU" dirty="0" smtClean="0"/>
              <a:t>	</a:t>
            </a:r>
            <a:r>
              <a:rPr lang="hu-HU" sz="2800" dirty="0" smtClean="0"/>
              <a:t> </a:t>
            </a:r>
            <a:r>
              <a:rPr lang="hu-HU" sz="2800" dirty="0" smtClean="0">
                <a:hlinkClick r:id="rId2"/>
              </a:rPr>
              <a:t>2003</a:t>
            </a:r>
            <a:r>
              <a:rPr lang="hu-HU" sz="2800" dirty="0" smtClean="0"/>
              <a:t>  </a:t>
            </a:r>
            <a:r>
              <a:rPr lang="hu-HU" sz="2800" dirty="0" smtClean="0">
                <a:hlinkClick r:id="rId3"/>
              </a:rPr>
              <a:t>2004</a:t>
            </a:r>
            <a:r>
              <a:rPr lang="hu-HU" sz="2800" dirty="0" smtClean="0"/>
              <a:t>  </a:t>
            </a:r>
            <a:r>
              <a:rPr lang="hu-HU" sz="2800" dirty="0" smtClean="0">
                <a:hlinkClick r:id="rId4"/>
              </a:rPr>
              <a:t>2005</a:t>
            </a:r>
            <a:r>
              <a:rPr lang="hu-HU" sz="2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582</TotalTime>
  <Words>606</Words>
  <Application>Microsoft Office PowerPoint</Application>
  <PresentationFormat>Diavetítés a képernyőre (4:3 oldalarány)</PresentationFormat>
  <Paragraphs>100</Paragraphs>
  <Slides>19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0" baseType="lpstr">
      <vt:lpstr>Modul</vt:lpstr>
      <vt:lpstr>A Duna-Ipoly Határmenti Együttműködés – akcióterület átfogó helyzetelemzése statisztikai módszerekkel  a változások nyomon követése, a monitoring tevékenység bázisértékeinek meghatározása céljából</vt:lpstr>
      <vt:lpstr>Cél, célcsoport, hasznosság</vt:lpstr>
      <vt:lpstr>DIPO Khe</vt:lpstr>
      <vt:lpstr>DIPO Khe</vt:lpstr>
      <vt:lpstr>Best practice: Potenciálanalízis</vt:lpstr>
      <vt:lpstr>Best practice: Potenciálanalízis</vt:lpstr>
      <vt:lpstr>Best practice: teir.vati.hu</vt:lpstr>
      <vt:lpstr>OLAP - DIPO</vt:lpstr>
      <vt:lpstr>OLAP - DIPO</vt:lpstr>
      <vt:lpstr>OLAP - DIPO</vt:lpstr>
      <vt:lpstr>OLAP - DIPO</vt:lpstr>
      <vt:lpstr>OLAP - DIPO</vt:lpstr>
      <vt:lpstr>OLAP - DIPO</vt:lpstr>
      <vt:lpstr>ELEMZÉS</vt:lpstr>
      <vt:lpstr>ELEMZÉS</vt:lpstr>
      <vt:lpstr>ELEMZÉS</vt:lpstr>
      <vt:lpstr>ELEMZÉS</vt:lpstr>
      <vt:lpstr>ELEMZÉS</vt:lpstr>
      <vt:lpstr>Köszönöm a figyelmet!</vt:lpstr>
    </vt:vector>
  </TitlesOfParts>
  <Company>WXPEE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MS-USER</dc:creator>
  <cp:lastModifiedBy>Pitlik</cp:lastModifiedBy>
  <cp:revision>59</cp:revision>
  <dcterms:created xsi:type="dcterms:W3CDTF">2009-08-24T08:21:30Z</dcterms:created>
  <dcterms:modified xsi:type="dcterms:W3CDTF">2009-08-30T19:40:20Z</dcterms:modified>
</cp:coreProperties>
</file>