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A645-B906-47D2-9D45-31A7AD0CFFD1}" type="datetimeFigureOut">
              <a:rPr lang="hu-HU" smtClean="0"/>
              <a:t>2016. 05. 04.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2BF4-EBA2-41C5-AF0E-9D4F26B844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461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A645-B906-47D2-9D45-31A7AD0CFFD1}" type="datetimeFigureOut">
              <a:rPr lang="hu-HU" smtClean="0"/>
              <a:t>2016. 05. 04.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2BF4-EBA2-41C5-AF0E-9D4F26B844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456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A645-B906-47D2-9D45-31A7AD0CFFD1}" type="datetimeFigureOut">
              <a:rPr lang="hu-HU" smtClean="0"/>
              <a:t>2016. 05. 04.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2BF4-EBA2-41C5-AF0E-9D4F26B844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938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A645-B906-47D2-9D45-31A7AD0CFFD1}" type="datetimeFigureOut">
              <a:rPr lang="hu-HU" smtClean="0"/>
              <a:t>2016. 05. 04.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2BF4-EBA2-41C5-AF0E-9D4F26B844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678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A645-B906-47D2-9D45-31A7AD0CFFD1}" type="datetimeFigureOut">
              <a:rPr lang="hu-HU" smtClean="0"/>
              <a:t>2016. 05. 04.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2BF4-EBA2-41C5-AF0E-9D4F26B844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584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A645-B906-47D2-9D45-31A7AD0CFFD1}" type="datetimeFigureOut">
              <a:rPr lang="hu-HU" smtClean="0"/>
              <a:t>2016. 05. 04.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2BF4-EBA2-41C5-AF0E-9D4F26B844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667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A645-B906-47D2-9D45-31A7AD0CFFD1}" type="datetimeFigureOut">
              <a:rPr lang="hu-HU" smtClean="0"/>
              <a:t>2016. 05. 04.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2BF4-EBA2-41C5-AF0E-9D4F26B844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691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A645-B906-47D2-9D45-31A7AD0CFFD1}" type="datetimeFigureOut">
              <a:rPr lang="hu-HU" smtClean="0"/>
              <a:t>2016. 05. 04.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2BF4-EBA2-41C5-AF0E-9D4F26B844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401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A645-B906-47D2-9D45-31A7AD0CFFD1}" type="datetimeFigureOut">
              <a:rPr lang="hu-HU" smtClean="0"/>
              <a:t>2016. 05. 04.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2BF4-EBA2-41C5-AF0E-9D4F26B844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2359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A645-B906-47D2-9D45-31A7AD0CFFD1}" type="datetimeFigureOut">
              <a:rPr lang="hu-HU" smtClean="0"/>
              <a:t>2016. 05. 04.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2BF4-EBA2-41C5-AF0E-9D4F26B844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882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A645-B906-47D2-9D45-31A7AD0CFFD1}" type="datetimeFigureOut">
              <a:rPr lang="hu-HU" smtClean="0"/>
              <a:t>2016. 05. 04.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2BF4-EBA2-41C5-AF0E-9D4F26B844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653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4A645-B906-47D2-9D45-31A7AD0CFFD1}" type="datetimeFigureOut">
              <a:rPr lang="hu-HU" smtClean="0"/>
              <a:t>2016. 05. 04.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F2BF4-EBA2-41C5-AF0E-9D4F26B844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987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07165" y="768626"/>
            <a:ext cx="9660835" cy="2741337"/>
          </a:xfrm>
        </p:spPr>
        <p:txBody>
          <a:bodyPr>
            <a:normAutofit/>
          </a:bodyPr>
          <a:lstStyle/>
          <a:p>
            <a:r>
              <a:rPr lang="hu-HU" sz="7200" b="1" dirty="0">
                <a:latin typeface="+mn-lt"/>
              </a:rPr>
              <a:t>VIRTUÁLIS GENOM</a:t>
            </a:r>
            <a:br>
              <a:rPr lang="hu-HU" sz="3200" b="1" dirty="0">
                <a:latin typeface="+mn-lt"/>
              </a:rPr>
            </a:br>
            <a:r>
              <a:rPr lang="hu-HU" sz="3200" b="1" dirty="0">
                <a:latin typeface="+mn-lt"/>
              </a:rPr>
              <a:t>ÉRTELMEZHETŐSÉG </a:t>
            </a:r>
            <a:br>
              <a:rPr lang="hu-HU" sz="3200" b="1" dirty="0">
                <a:latin typeface="+mn-lt"/>
              </a:rPr>
            </a:br>
            <a:r>
              <a:rPr lang="hu-HU" sz="3200" b="1" dirty="0">
                <a:latin typeface="+mn-lt"/>
              </a:rPr>
              <a:t>A VÉGTELEN KOMMUNIKÁCIÓS TÉRBEN</a:t>
            </a:r>
            <a:br>
              <a:rPr lang="hu-HU" sz="3200" b="1" dirty="0">
                <a:latin typeface="+mn-lt"/>
              </a:rPr>
            </a:br>
            <a:endParaRPr lang="hu-HU" sz="3200" b="1" dirty="0">
              <a:latin typeface="+mn-lt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76" y="3394156"/>
            <a:ext cx="11267793" cy="308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6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77975"/>
          </a:xfrm>
        </p:spPr>
        <p:txBody>
          <a:bodyPr>
            <a:normAutofit/>
          </a:bodyPr>
          <a:lstStyle/>
          <a:p>
            <a:pPr algn="ctr"/>
            <a:r>
              <a:rPr lang="hu-HU" sz="6600" dirty="0"/>
              <a:t>Zsolti megjött</a:t>
            </a:r>
            <a:br>
              <a:rPr lang="hu-HU" sz="6600" dirty="0"/>
            </a:br>
            <a:r>
              <a:rPr lang="hu-HU" sz="2700" dirty="0"/>
              <a:t>személyes névmás 	férfi	igekötő		ige	múlt	E/3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943099"/>
            <a:ext cx="10515600" cy="589085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/>
              <a:t>Problémák:</a:t>
            </a: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6327530" y="2365132"/>
            <a:ext cx="5506915" cy="4264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b="1" dirty="0"/>
              <a:t>megjött</a:t>
            </a:r>
          </a:p>
          <a:p>
            <a:r>
              <a:rPr lang="hu-HU" sz="2400" dirty="0"/>
              <a:t>Múlt idő</a:t>
            </a:r>
          </a:p>
          <a:p>
            <a:r>
              <a:rPr lang="hu-HU" sz="2400" dirty="0"/>
              <a:t>Van e tapasztalatunk a múltról?</a:t>
            </a:r>
          </a:p>
          <a:p>
            <a:r>
              <a:rPr lang="hu-HU" sz="2400" dirty="0"/>
              <a:t>Vagy csak a jelenek sorozatáról van tapasztalatunk? Vagy csak a jelenről?</a:t>
            </a:r>
          </a:p>
          <a:p>
            <a:r>
              <a:rPr lang="hu-HU" sz="2400" dirty="0"/>
              <a:t>Hogyan értelmezhető a múlt idejű ige ha hiányzik a tapasztalat: „az adat” amit a „múlt”-hoz hozzá tudunk rendelni?</a:t>
            </a:r>
          </a:p>
          <a:p>
            <a:pPr marL="0" indent="0">
              <a:buNone/>
            </a:pPr>
            <a:r>
              <a:rPr lang="hu-HU" sz="2400" dirty="0"/>
              <a:t>	       </a:t>
            </a:r>
            <a:r>
              <a:rPr lang="hu-HU" dirty="0"/>
              <a:t>Bizonytalan adat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sz="2400" dirty="0"/>
          </a:p>
        </p:txBody>
      </p:sp>
      <p:sp>
        <p:nvSpPr>
          <p:cNvPr id="5" name="Jobbra nyíl 4"/>
          <p:cNvSpPr/>
          <p:nvPr/>
        </p:nvSpPr>
        <p:spPr>
          <a:xfrm>
            <a:off x="6679223" y="5832111"/>
            <a:ext cx="978408" cy="13293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1011116" y="2368060"/>
            <a:ext cx="5316415" cy="4261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b="1" dirty="0"/>
              <a:t>Zsolti</a:t>
            </a:r>
          </a:p>
          <a:p>
            <a:r>
              <a:rPr lang="hu-HU" sz="2400" dirty="0"/>
              <a:t>Egyedi létező-e?</a:t>
            </a:r>
          </a:p>
          <a:p>
            <a:r>
              <a:rPr lang="hu-HU" sz="2400" dirty="0"/>
              <a:t>Hány személyre vonatkozik csak itt most ez a személyes névmás?</a:t>
            </a:r>
          </a:p>
          <a:p>
            <a:r>
              <a:rPr lang="hu-HU" sz="2400" dirty="0"/>
              <a:t>Látjuk, hogy az információs térben a jelölhető elemek száma a végtelen felé tendál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                  Bizonytalan adat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7" name="Jobbra nyíl 6"/>
          <p:cNvSpPr/>
          <p:nvPr/>
        </p:nvSpPr>
        <p:spPr>
          <a:xfrm>
            <a:off x="1362808" y="5898581"/>
            <a:ext cx="978408" cy="13293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0858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437322"/>
            <a:ext cx="10515600" cy="5739641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>
                <a:latin typeface="+mj-lt"/>
              </a:rPr>
              <a:t>Feltételezhetjük hogy lehetséges hosszú jelsorokkal kommunikálni, hogy minimalizáljuk a kommunikáció bizonytalanságát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206" y="1227277"/>
            <a:ext cx="5497585" cy="3657600"/>
          </a:xfrm>
          <a:prstGeom prst="rect">
            <a:avLst/>
          </a:prstGeom>
        </p:spPr>
      </p:pic>
      <p:sp>
        <p:nvSpPr>
          <p:cNvPr id="5" name="Tartalom helye 2"/>
          <p:cNvSpPr txBox="1">
            <a:spLocks/>
          </p:cNvSpPr>
          <p:nvPr/>
        </p:nvSpPr>
        <p:spPr>
          <a:xfrm>
            <a:off x="838198" y="4987415"/>
            <a:ext cx="10515600" cy="870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dirty="0">
                <a:latin typeface="+mj-lt"/>
              </a:rPr>
              <a:t>Mit tudhatnánk az emberi kommunikációról, ha ásványi alapú létforma lennénk a Marsról?</a:t>
            </a:r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838198" y="5610993"/>
            <a:ext cx="10515600" cy="1572032"/>
          </a:xfrm>
        </p:spPr>
        <p:txBody>
          <a:bodyPr>
            <a:normAutofit/>
          </a:bodyPr>
          <a:lstStyle/>
          <a:p>
            <a:pPr algn="ctr"/>
            <a:r>
              <a:rPr lang="hu-HU" sz="2800" dirty="0"/>
              <a:t>Hogyan mérjünk egy ilyen bizonytalan információs térben, vagy terekben?</a:t>
            </a:r>
          </a:p>
        </p:txBody>
      </p:sp>
    </p:spTree>
    <p:extLst>
      <p:ext uri="{BB962C8B-B14F-4D97-AF65-F5344CB8AC3E}">
        <p14:creationId xmlns:p14="http://schemas.microsoft.com/office/powerpoint/2010/main" val="4029273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788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Vissza az alapokhoz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993914"/>
            <a:ext cx="10515600" cy="51830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2400" dirty="0">
                <a:latin typeface="+mj-lt"/>
              </a:rPr>
              <a:t>Saussure</a:t>
            </a:r>
          </a:p>
          <a:p>
            <a:pPr marL="0" indent="0" algn="ctr">
              <a:buNone/>
            </a:pPr>
            <a:r>
              <a:rPr lang="hu-HU" sz="2400" dirty="0">
                <a:latin typeface="+mj-lt"/>
              </a:rPr>
              <a:t>Fizikai jel		A jelölés folyamata	A jelölt dolog</a:t>
            </a:r>
          </a:p>
          <a:p>
            <a:pPr marL="0" indent="0" algn="ctr">
              <a:buNone/>
            </a:pPr>
            <a:endParaRPr lang="hu-HU" sz="2400" dirty="0">
              <a:latin typeface="+mj-lt"/>
            </a:endParaRPr>
          </a:p>
          <a:p>
            <a:pPr marL="0" indent="0" algn="ctr">
              <a:buNone/>
            </a:pPr>
            <a:r>
              <a:rPr lang="hu-HU" sz="2400" dirty="0">
                <a:latin typeface="+mj-lt"/>
              </a:rPr>
              <a:t>Az értelmezhetőség feltételeit </a:t>
            </a:r>
            <a:r>
              <a:rPr lang="hu-HU" sz="2400" dirty="0" err="1">
                <a:latin typeface="+mj-lt"/>
              </a:rPr>
              <a:t>újragondolva</a:t>
            </a:r>
            <a:r>
              <a:rPr lang="hu-HU" sz="2400" dirty="0"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hu-HU" sz="2400" dirty="0">
                <a:latin typeface="+mj-lt"/>
              </a:rPr>
              <a:t>                                           </a:t>
            </a:r>
            <a:r>
              <a:rPr lang="hu-HU" sz="2400" b="1" dirty="0">
                <a:latin typeface="+mj-lt"/>
              </a:rPr>
              <a:t>tárgy</a:t>
            </a:r>
            <a:r>
              <a:rPr lang="hu-HU" sz="2400" dirty="0">
                <a:latin typeface="+mj-lt"/>
              </a:rPr>
              <a:t>                                           (főnév pl.)</a:t>
            </a:r>
          </a:p>
          <a:p>
            <a:pPr marL="0" indent="0">
              <a:buNone/>
            </a:pPr>
            <a:r>
              <a:rPr lang="hu-HU" sz="2400" dirty="0">
                <a:latin typeface="+mj-lt"/>
              </a:rPr>
              <a:t>                                           </a:t>
            </a:r>
            <a:r>
              <a:rPr lang="hu-HU" sz="2400" b="1" dirty="0">
                <a:latin typeface="+mj-lt"/>
              </a:rPr>
              <a:t>a tárgy viszonya a tárggyal       </a:t>
            </a:r>
            <a:r>
              <a:rPr lang="hu-HU" sz="2400" dirty="0">
                <a:latin typeface="+mj-lt"/>
              </a:rPr>
              <a:t>(birtokos eset pl.)</a:t>
            </a:r>
          </a:p>
          <a:p>
            <a:pPr marL="0" indent="0">
              <a:buNone/>
            </a:pPr>
            <a:r>
              <a:rPr lang="hu-HU" sz="2400" dirty="0">
                <a:latin typeface="+mj-lt"/>
              </a:rPr>
              <a:t>                                           </a:t>
            </a:r>
            <a:r>
              <a:rPr lang="hu-HU" sz="2400" b="1" dirty="0">
                <a:latin typeface="+mj-lt"/>
              </a:rPr>
              <a:t>folyamat                                    </a:t>
            </a:r>
            <a:r>
              <a:rPr lang="hu-HU" sz="2400" dirty="0">
                <a:latin typeface="+mj-lt"/>
              </a:rPr>
              <a:t> (ige pl.)</a:t>
            </a:r>
          </a:p>
          <a:p>
            <a:pPr marL="0" indent="0">
              <a:buNone/>
            </a:pPr>
            <a:r>
              <a:rPr lang="hu-HU" sz="2400" dirty="0">
                <a:latin typeface="+mj-lt"/>
              </a:rPr>
              <a:t>                                           </a:t>
            </a:r>
            <a:r>
              <a:rPr lang="hu-HU" sz="2400" b="1" dirty="0">
                <a:latin typeface="+mj-lt"/>
              </a:rPr>
              <a:t>a tárgy viszonya a folyamattal </a:t>
            </a:r>
            <a:r>
              <a:rPr lang="hu-HU" sz="2400" dirty="0">
                <a:latin typeface="+mj-lt"/>
              </a:rPr>
              <a:t>(alany-állítmány-tárgy)</a:t>
            </a:r>
          </a:p>
          <a:p>
            <a:pPr marL="0" indent="0">
              <a:buNone/>
            </a:pPr>
            <a:r>
              <a:rPr lang="hu-HU" sz="2400" dirty="0">
                <a:latin typeface="+mj-lt"/>
              </a:rPr>
              <a:t>                                                   </a:t>
            </a:r>
          </a:p>
          <a:p>
            <a:pPr marL="0" indent="0">
              <a:buNone/>
            </a:pPr>
            <a:r>
              <a:rPr lang="hu-HU" sz="2400" dirty="0">
                <a:latin typeface="+mj-lt"/>
              </a:rPr>
              <a:t>Ezeket a fogalmakat használjuk ahhoz, hogy megvizsgáljuk a nyelv és az értelmezhetőség viszonyát. Mivel ehhez a munkához a nyelvet használjuk szigorúnak kell lennünk, mert ez olyan mintha járó motorú autót szerelnénk.</a:t>
            </a:r>
          </a:p>
        </p:txBody>
      </p:sp>
    </p:spTree>
    <p:extLst>
      <p:ext uri="{BB962C8B-B14F-4D97-AF65-F5344CB8AC3E}">
        <p14:creationId xmlns:p14="http://schemas.microsoft.com/office/powerpoint/2010/main" val="3245105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Mit jelent ez a gyakorlatban?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400" dirty="0"/>
              <a:t>Modellezhetővé válnak az emberi események</a:t>
            </a:r>
          </a:p>
          <a:p>
            <a:pPr marL="0" indent="0" algn="ctr">
              <a:buNone/>
            </a:pPr>
            <a:r>
              <a:rPr lang="hu-HU" sz="3200" dirty="0"/>
              <a:t>Érzelmek, mint tárgyak és folyamatok viszonyrendszere</a:t>
            </a:r>
          </a:p>
          <a:p>
            <a:pPr marL="0" indent="0" algn="ctr">
              <a:buNone/>
            </a:pPr>
            <a:r>
              <a:rPr lang="hu-HU" sz="3200" dirty="0"/>
              <a:t>Példa</a:t>
            </a:r>
          </a:p>
          <a:p>
            <a:pPr marL="0" indent="0" algn="ctr">
              <a:buNone/>
            </a:pPr>
            <a:r>
              <a:rPr lang="hu-HU" sz="3200" dirty="0"/>
              <a:t>Bátorság: a tárgy  meghatározza a folyamat irányultságát és/vagy célját</a:t>
            </a:r>
          </a:p>
          <a:p>
            <a:pPr marL="0" indent="0" algn="ctr">
              <a:buNone/>
            </a:pPr>
            <a:endParaRPr lang="hu-HU" sz="3200" dirty="0"/>
          </a:p>
          <a:p>
            <a:pPr marL="0" indent="0" algn="ctr">
              <a:buNone/>
            </a:pPr>
            <a:r>
              <a:rPr lang="hu-HU" sz="3200" dirty="0"/>
              <a:t>DAT CAU SBL DEL EAL ILL ALL ABL TER</a:t>
            </a:r>
          </a:p>
        </p:txBody>
      </p:sp>
    </p:spTree>
    <p:extLst>
      <p:ext uri="{BB962C8B-B14F-4D97-AF65-F5344CB8AC3E}">
        <p14:creationId xmlns:p14="http://schemas.microsoft.com/office/powerpoint/2010/main" val="2632882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266122"/>
            <a:ext cx="10515600" cy="39108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000" dirty="0"/>
              <a:t>Az értelmezhetőség feltételeinek felírásával megnyílik a lehetőség az egyedi kommunikációs minták feltérképezésére, és a kölcsönhatások </a:t>
            </a:r>
            <a:r>
              <a:rPr lang="hu-HU" sz="4000" dirty="0" err="1"/>
              <a:t>előrejelzésére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4033236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183</Words>
  <Application>Microsoft Office PowerPoint</Application>
  <PresentationFormat>Szélesvásznú</PresentationFormat>
  <Paragraphs>37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Office-téma</vt:lpstr>
      <vt:lpstr>VIRTUÁLIS GENOM ÉRTELMEZHETŐSÉG  A VÉGTELEN KOMMUNIKÁCIÓS TÉRBEN </vt:lpstr>
      <vt:lpstr>Zsolti megjött személyes névmás  férfi igekötő  ige múlt E/3</vt:lpstr>
      <vt:lpstr>Hogyan mérjünk egy ilyen bizonytalan információs térben, vagy terekben?</vt:lpstr>
      <vt:lpstr>Vissza az alapokhoz</vt:lpstr>
      <vt:lpstr>Mit jelent ez a gyakorlatban?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VIRTUÁLIS GENOM ÉRTELMEZHETŐSÉG  A VÉGTELEN KOMMUNIKÁCIÓS TÉRBEN</dc:title>
  <dc:creator>Roberto</dc:creator>
  <cp:lastModifiedBy>Roberto</cp:lastModifiedBy>
  <cp:revision>12</cp:revision>
  <dcterms:created xsi:type="dcterms:W3CDTF">2016-05-04T15:11:42Z</dcterms:created>
  <dcterms:modified xsi:type="dcterms:W3CDTF">2016-05-04T16:21:38Z</dcterms:modified>
</cp:coreProperties>
</file>