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2" r:id="rId1"/>
    <p:sldMasterId id="2147483654" r:id="rId2"/>
    <p:sldMasterId id="2147483680" r:id="rId3"/>
  </p:sldMasterIdLst>
  <p:notesMasterIdLst>
    <p:notesMasterId r:id="rId33"/>
  </p:notesMasterIdLst>
  <p:handoutMasterIdLst>
    <p:handoutMasterId r:id="rId34"/>
  </p:handoutMasterIdLst>
  <p:sldIdLst>
    <p:sldId id="512" r:id="rId4"/>
    <p:sldId id="634" r:id="rId5"/>
    <p:sldId id="679" r:id="rId6"/>
    <p:sldId id="637" r:id="rId7"/>
    <p:sldId id="695" r:id="rId8"/>
    <p:sldId id="638" r:id="rId9"/>
    <p:sldId id="696" r:id="rId10"/>
    <p:sldId id="701" r:id="rId11"/>
    <p:sldId id="700" r:id="rId12"/>
    <p:sldId id="702" r:id="rId13"/>
    <p:sldId id="703" r:id="rId14"/>
    <p:sldId id="708" r:id="rId15"/>
    <p:sldId id="709" r:id="rId16"/>
    <p:sldId id="710" r:id="rId17"/>
    <p:sldId id="711" r:id="rId18"/>
    <p:sldId id="712" r:id="rId19"/>
    <p:sldId id="713" r:id="rId20"/>
    <p:sldId id="714" r:id="rId21"/>
    <p:sldId id="715" r:id="rId22"/>
    <p:sldId id="689" r:id="rId23"/>
    <p:sldId id="690" r:id="rId24"/>
    <p:sldId id="691" r:id="rId25"/>
    <p:sldId id="692" r:id="rId26"/>
    <p:sldId id="693" r:id="rId27"/>
    <p:sldId id="694" r:id="rId28"/>
    <p:sldId id="673" r:id="rId29"/>
    <p:sldId id="716" r:id="rId30"/>
    <p:sldId id="659" r:id="rId31"/>
    <p:sldId id="635" r:id="rId32"/>
  </p:sldIdLst>
  <p:sldSz cx="9601200" cy="6858000"/>
  <p:notesSz cx="6797675" cy="9926638"/>
  <p:defaultTextStyle>
    <a:defPPr>
      <a:defRPr lang="en-GB"/>
    </a:defPPr>
    <a:lvl1pPr algn="ctr" rtl="0" eaLnBrk="0" fontAlgn="base" hangingPunct="0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12C"/>
    <a:srgbClr val="C2E07F"/>
    <a:srgbClr val="FFFF00"/>
    <a:srgbClr val="53CAEB"/>
    <a:srgbClr val="00858A"/>
    <a:srgbClr val="FF8B40"/>
    <a:srgbClr val="FF0000"/>
    <a:srgbClr val="005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760" autoAdjust="0"/>
    <p:restoredTop sz="94746" autoAdjust="0"/>
  </p:normalViewPr>
  <p:slideViewPr>
    <p:cSldViewPr snapToGrid="0" snapToObjects="1">
      <p:cViewPr>
        <p:scale>
          <a:sx n="89" d="100"/>
          <a:sy n="89" d="100"/>
        </p:scale>
        <p:origin x="-1152" y="-48"/>
      </p:cViewPr>
      <p:guideLst>
        <p:guide orient="horz" pos="1960"/>
        <p:guide orient="horz" pos="371"/>
        <p:guide orient="horz" pos="3546"/>
        <p:guide pos="4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3348" y="-3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8" tIns="46203" rIns="92408" bIns="46203" numCol="1" anchor="t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8" tIns="46203" rIns="92408" bIns="46203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8" tIns="46203" rIns="92408" bIns="46203" numCol="1" anchor="b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8" tIns="46203" rIns="92408" bIns="46203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41633B78-581F-4A4C-973A-93661AE52D6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865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408" tIns="46203" rIns="92408" bIns="46203" numCol="1" anchor="ctr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408" tIns="46203" rIns="92408" bIns="46203" numCol="1" anchor="ctr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44538"/>
            <a:ext cx="52133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408" tIns="46203" rIns="92408" bIns="46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408" tIns="46203" rIns="92408" bIns="46203" numCol="1" anchor="b" anchorCtr="0" compatLnSpc="1">
            <a:prstTxWarp prst="textNoShape">
              <a:avLst/>
            </a:prstTxWarp>
          </a:bodyPr>
          <a:lstStyle>
            <a:lvl1pPr algn="l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408" tIns="46203" rIns="92408" bIns="46203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defRPr sz="1300" i="0">
                <a:latin typeface="Arial" charset="0"/>
              </a:defRPr>
            </a:lvl1pPr>
          </a:lstStyle>
          <a:p>
            <a:pPr>
              <a:defRPr/>
            </a:pPr>
            <a:fld id="{63D7D2C6-CFAB-41A4-B124-CAF3E33AB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3706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1888B0-90C6-4557-A2A6-2517E96A458E}" type="slidenum">
              <a:rPr lang="en-GB" altLang="en-US" smtClean="0"/>
              <a:pPr/>
              <a:t>0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742950"/>
            <a:ext cx="5216525" cy="3725863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716463"/>
            <a:ext cx="6181725" cy="4467225"/>
          </a:xfrm>
          <a:noFill/>
        </p:spPr>
        <p:txBody>
          <a:bodyPr/>
          <a:lstStyle/>
          <a:p>
            <a:pPr eaLnBrk="1" hangingPunct="1"/>
            <a:endParaRPr lang="en-US" altLang="en-US" i="1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0759" tIns="45379" rIns="90759" bIns="45379"/>
          <a:lstStyle/>
          <a:p>
            <a:pPr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Jegyzetek hely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Dia számának hely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 wrap="square"/>
          <a:lstStyle/>
          <a:p>
            <a:pPr eaLnBrk="1" hangingPunct="1"/>
            <a:fld id="{B01F30B5-6732-448D-B977-1A6B00490906}" type="slidenum">
              <a:rPr lang="de-DE" altLang="en-US" sz="1200" smtClean="0">
                <a:cs typeface="Arial" charset="0"/>
              </a:rPr>
              <a:pPr eaLnBrk="1" hangingPunct="1"/>
              <a:t>3</a:t>
            </a:fld>
            <a:endParaRPr lang="de-DE" altLang="en-US" sz="120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744538"/>
            <a:ext cx="5210175" cy="37226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52" y="4716193"/>
            <a:ext cx="4985772" cy="4465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03275" y="750888"/>
            <a:ext cx="5194300" cy="371157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472" y="4714653"/>
            <a:ext cx="4982732" cy="4466756"/>
          </a:xfrm>
          <a:noFill/>
        </p:spPr>
        <p:txBody>
          <a:bodyPr/>
          <a:lstStyle/>
          <a:p>
            <a:pPr algn="just"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69" tIns="46184" rIns="92369" bIns="46184" anchor="b"/>
          <a:lstStyle/>
          <a:p>
            <a:pPr algn="r" defTabSz="922338"/>
            <a:fld id="{C1FE38B5-D7A2-4728-BDA1-3650FC2E72B0}" type="slidenum">
              <a:rPr lang="en-GB" altLang="en-US" sz="1300"/>
              <a:pPr algn="r" defTabSz="922338"/>
              <a:t>28</a:t>
            </a:fld>
            <a:endParaRPr lang="en-GB" altLang="en-US" sz="13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0575" y="742950"/>
            <a:ext cx="5218113" cy="3727450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noFill/>
        </p:spPr>
        <p:txBody>
          <a:bodyPr lIns="92369" tIns="46184" rIns="92369" bIns="46184"/>
          <a:lstStyle/>
          <a:p>
            <a:pPr>
              <a:spcBef>
                <a:spcPct val="0"/>
              </a:spcBef>
            </a:pPr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sz="1200" i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206625" y="2054225"/>
            <a:ext cx="7394575" cy="3127375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hu-HU" altLang="en-US" sz="2000" i="0" smtClean="0"/>
          </a:p>
        </p:txBody>
      </p:sp>
      <p:sp>
        <p:nvSpPr>
          <p:cNvPr id="6" name="MMCRegStmt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4113" y="6284913"/>
            <a:ext cx="552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endParaRPr lang="hu-HU" altLang="en-US" sz="1000" i="0" smtClean="0">
              <a:solidFill>
                <a:srgbClr val="9F9F9F"/>
              </a:solidFill>
            </a:endParaRPr>
          </a:p>
        </p:txBody>
      </p:sp>
      <p:pic>
        <p:nvPicPr>
          <p:cNvPr id="7" name="LogoMainW" descr="MER_FC_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406400"/>
            <a:ext cx="2946400" cy="881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" name="Text Box 38"/>
          <p:cNvSpPr txBox="1">
            <a:spLocks noChangeArrowheads="1"/>
          </p:cNvSpPr>
          <p:nvPr userDrawn="1"/>
        </p:nvSpPr>
        <p:spPr bwMode="auto">
          <a:xfrm>
            <a:off x="841375" y="276225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i="0" smtClean="0"/>
          </a:p>
        </p:txBody>
      </p:sp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5" y="3173413"/>
            <a:ext cx="5919788" cy="839787"/>
          </a:xfrm>
        </p:spPr>
        <p:txBody>
          <a:bodyPr tIns="42351" rIns="84705" bIns="42351" anchor="t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9" name="Téglalap 8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6563" y="260350"/>
            <a:ext cx="2058987" cy="588645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3" y="260350"/>
            <a:ext cx="6026150" cy="5886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sz="1200" i="0" smtClean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ltGray">
          <a:xfrm>
            <a:off x="2784475" y="2054225"/>
            <a:ext cx="6816725" cy="2741613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hu-HU" altLang="en-US" sz="2000" i="0" smtClean="0"/>
          </a:p>
        </p:txBody>
      </p:sp>
      <p:sp>
        <p:nvSpPr>
          <p:cNvPr id="6" name="MMCRegStmt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4113" y="6284913"/>
            <a:ext cx="55276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GB" altLang="en-US" sz="1000" i="0" smtClean="0">
                <a:solidFill>
                  <a:srgbClr val="9F9F9F"/>
                </a:solidFill>
              </a:rPr>
              <a:t>www.mercer.com</a:t>
            </a:r>
          </a:p>
        </p:txBody>
      </p:sp>
      <p:pic>
        <p:nvPicPr>
          <p:cNvPr id="7" name="LogoMainW" descr="MER_FC_w" hidden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000" y="406400"/>
            <a:ext cx="2946400" cy="881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19556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19557" name="PresentationTitle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3159125" y="3173413"/>
            <a:ext cx="5919788" cy="839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2351" rIns="84705" bIns="42351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8" name="Téglalap 7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8013" y="1131888"/>
            <a:ext cx="4017962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78375" y="1131888"/>
            <a:ext cx="4019550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61188" y="274638"/>
            <a:ext cx="2160587" cy="5872162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79425" y="274638"/>
            <a:ext cx="6329363" cy="587216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0" y="0"/>
            <a:ext cx="96012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i="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i="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endParaRPr lang="en-US" altLang="en-US" i="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8" name="Text Box 38"/>
          <p:cNvSpPr txBox="1">
            <a:spLocks noChangeArrowheads="1"/>
          </p:cNvSpPr>
          <p:nvPr userDrawn="1"/>
        </p:nvSpPr>
        <p:spPr bwMode="auto">
          <a:xfrm>
            <a:off x="841375" y="276225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i="0" smtClean="0"/>
          </a:p>
        </p:txBody>
      </p:sp>
      <p:sp>
        <p:nvSpPr>
          <p:cNvPr id="891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121025" y="1828800"/>
            <a:ext cx="6319838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Mintacím szerkesztése</a:t>
            </a:r>
          </a:p>
        </p:txBody>
      </p:sp>
      <p:sp>
        <p:nvSpPr>
          <p:cNvPr id="891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121025" y="4267200"/>
            <a:ext cx="631983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altLang="en-US" noProof="0" smtClean="0"/>
              <a:t>Alcím mintájának szerkesztése</a:t>
            </a:r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9DE2-6EC9-43D0-A0AB-E79830744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" name="Téglalap 21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08404-9F96-45FB-B3EE-A6FEC42346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 b="0" i="0" dirty="0" smtClean="0">
                <a:latin typeface="Brush Script MT" panose="03060802040406070304" pitchFamily="66" charset="0"/>
              </a:defRPr>
            </a:lvl1pPr>
          </a:lstStyle>
          <a:p>
            <a:pPr>
              <a:defRPr/>
            </a:pPr>
            <a:r>
              <a:rPr lang="en-US" i="1" smtClean="0"/>
              <a:t>Poór-Sasvári-Nesterowicz-Eldurssi-Nikolic-2015 </a:t>
            </a:r>
            <a:endParaRPr lang="en-US" i="1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424F-1AAA-4C81-9E4B-991B9EB4A2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églalap 6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79425" y="1981200"/>
            <a:ext cx="42449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42449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AE391-EC90-4A4C-8A49-9E97A5914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06843-B5B9-4D76-934D-1516C0F2A0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églalap 9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73447-D3E7-4593-A9BD-99F9BCD6B0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Téglalap 5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27B2E-C1FB-4E63-A540-E590EFF80A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xfrm>
            <a:off x="479425" y="6245225"/>
            <a:ext cx="3476625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smtClean="0"/>
              <a:t>Poór-Sasvári-Nesterowicz-Eldurssi-Nikolic-2015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715F-4D6D-4BFE-8C1A-794BB9EAE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B0A2F-55EA-4153-BC9B-969CF49F21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A4BD8-D7FB-493E-A222-066807DDAC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églalap 6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961188" y="457200"/>
            <a:ext cx="2160587" cy="54102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79425" y="457200"/>
            <a:ext cx="6329363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CBC7-D0FF-4D1F-BFA7-8FB3182D6F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Téglalap 6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Ref"/>
          <p:cNvSpPr>
            <a:spLocks noChangeArrowheads="1"/>
          </p:cNvSpPr>
          <p:nvPr/>
        </p:nvSpPr>
        <p:spPr bwMode="auto">
          <a:xfrm>
            <a:off x="8712200" y="6527800"/>
            <a:ext cx="4492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47725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7725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7725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7725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7725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fld id="{F70DF175-B5C1-4A92-A9EA-19F29CAD7E73}" type="slidenum">
              <a:rPr lang="en-US" altLang="en-US" sz="800" i="0">
                <a:solidFill>
                  <a:srgbClr val="006666"/>
                </a:solidFill>
              </a:rPr>
              <a:pPr algn="r" fontAlgn="auto">
                <a:spcAft>
                  <a:spcPts val="0"/>
                </a:spcAft>
                <a:defRPr/>
              </a:pPr>
              <a:t>‹#›</a:t>
            </a:fld>
            <a:endParaRPr lang="en-US" altLang="en-US" sz="800" i="0">
              <a:solidFill>
                <a:srgbClr val="006666"/>
              </a:solidFill>
            </a:endParaRPr>
          </a:p>
        </p:txBody>
      </p:sp>
      <p:sp>
        <p:nvSpPr>
          <p:cNvPr id="6" name="PageRef"/>
          <p:cNvSpPr>
            <a:spLocks noChangeArrowheads="1"/>
          </p:cNvSpPr>
          <p:nvPr userDrawn="1"/>
        </p:nvSpPr>
        <p:spPr bwMode="auto">
          <a:xfrm>
            <a:off x="152400" y="6484938"/>
            <a:ext cx="123031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847725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47725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47725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47725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7725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7725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hu-HU" altLang="en-US" sz="1000" i="0">
              <a:solidFill>
                <a:srgbClr val="006666"/>
              </a:solidFill>
            </a:endParaRPr>
          </a:p>
        </p:txBody>
      </p:sp>
      <p:sp>
        <p:nvSpPr>
          <p:cNvPr id="7" name="AutoShape 116">
            <a:hlinkClick r:id="rId2" action="ppaction://hlinksldjump" highlightClick="1"/>
          </p:cNvPr>
          <p:cNvSpPr>
            <a:spLocks noChangeArrowheads="1"/>
          </p:cNvSpPr>
          <p:nvPr userDrawn="1"/>
        </p:nvSpPr>
        <p:spPr bwMode="auto">
          <a:xfrm rot="10800000">
            <a:off x="9285288" y="6608763"/>
            <a:ext cx="287337" cy="215900"/>
          </a:xfrm>
          <a:prstGeom prst="actionButtonForwardNext">
            <a:avLst/>
          </a:prstGeom>
          <a:solidFill>
            <a:srgbClr val="ADF3F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/>
          </a:p>
        </p:txBody>
      </p:sp>
      <p:sp>
        <p:nvSpPr>
          <p:cNvPr id="8" name="Rectangle 117"/>
          <p:cNvSpPr>
            <a:spLocks noChangeArrowheads="1"/>
          </p:cNvSpPr>
          <p:nvPr userDrawn="1"/>
        </p:nvSpPr>
        <p:spPr bwMode="auto">
          <a:xfrm>
            <a:off x="850900" y="1042988"/>
            <a:ext cx="87503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B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1E5DF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2EC4D8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GB" altLang="en-US" sz="1600" b="1" i="0">
              <a:solidFill>
                <a:srgbClr val="006666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97660"/>
            <a:ext cx="9601200" cy="5508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814389" y="1831976"/>
            <a:ext cx="4075112" cy="42529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5041901" y="1831976"/>
            <a:ext cx="4076700" cy="425291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10" name="Téglalap 9"/>
          <p:cNvSpPr/>
          <p:nvPr userDrawn="1"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8013" y="1131888"/>
            <a:ext cx="4017962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78375" y="1131888"/>
            <a:ext cx="4019550" cy="5014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1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ttomBarOutliner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sz="1200" i="0" smtClean="0"/>
          </a:p>
        </p:txBody>
      </p:sp>
      <p:sp>
        <p:nvSpPr>
          <p:cNvPr id="1027" name="Title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54050" y="260350"/>
            <a:ext cx="81915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08013" y="1131888"/>
            <a:ext cx="818991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ltGray">
          <a:xfrm>
            <a:off x="0" y="6477000"/>
            <a:ext cx="8797925" cy="381000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en-US" sz="1000" i="0" baseline="-25000" smtClean="0"/>
              <a:t>  </a:t>
            </a:r>
            <a:endParaRPr lang="en-GB" altLang="en-US" sz="1000" i="0" baseline="-25000" smtClean="0">
              <a:solidFill>
                <a:schemeClr val="bg1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hu-HU" altLang="en-US" sz="1200" i="0" baseline="-25000" smtClean="0"/>
          </a:p>
        </p:txBody>
      </p:sp>
      <p:sp>
        <p:nvSpPr>
          <p:cNvPr id="1031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7725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7725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7725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7725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EEA0EC4-064F-456E-BF46-D9FD1E5F8514}" type="slidenum">
              <a:rPr lang="en-GB" altLang="en-US" sz="1000" i="0" smtClean="0">
                <a:solidFill>
                  <a:srgbClr val="FFFFFF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 altLang="en-US" sz="1000" i="0" smtClean="0">
              <a:solidFill>
                <a:srgbClr val="FFFFFF"/>
              </a:solidFill>
            </a:endParaRPr>
          </a:p>
        </p:txBody>
      </p:sp>
      <p:sp>
        <p:nvSpPr>
          <p:cNvPr id="1032" name="TitleAccentSquare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ltGray">
          <a:xfrm>
            <a:off x="0" y="411163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hu-HU" altLang="en-US" sz="1200" i="0" baseline="-25000" smtClean="0"/>
          </a:p>
        </p:txBody>
      </p:sp>
      <p:sp>
        <p:nvSpPr>
          <p:cNvPr id="1033" name="FileRef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08013" y="6248400"/>
            <a:ext cx="8115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hu-HU" altLang="en-US" sz="800" i="0" smtClean="0"/>
          </a:p>
        </p:txBody>
      </p:sp>
      <p:sp>
        <p:nvSpPr>
          <p:cNvPr id="738316" name="CompanyName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54050" y="6518275"/>
            <a:ext cx="5008562" cy="24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 defTabSz="93980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39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 smtClean="0">
                <a:latin typeface="Brush Script MT" panose="03060802040406070304" pitchFamily="66" charset="0"/>
              </a:rPr>
              <a:t>Poór</a:t>
            </a:r>
            <a:r>
              <a:rPr lang="hu-HU" sz="1050" i="1" dirty="0" smtClean="0">
                <a:latin typeface="Brush Script MT" panose="03060802040406070304" pitchFamily="66" charset="0"/>
              </a:rPr>
              <a:t>, </a:t>
            </a:r>
            <a:r>
              <a:rPr lang="en-US" sz="105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5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50" i="1" dirty="0" smtClean="0">
                <a:latin typeface="Brush Script MT" panose="03060802040406070304" pitchFamily="66" charset="0"/>
              </a:rPr>
              <a:t> </a:t>
            </a:r>
            <a:endParaRPr lang="en-US" sz="1050" i="1" dirty="0" smtClean="0">
              <a:latin typeface="Brush Script MT" panose="03060802040406070304" pitchFamily="66" charset="0"/>
            </a:endParaRPr>
          </a:p>
          <a:p>
            <a:pPr marL="0" marR="0" indent="0" algn="l" defTabSz="939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dirty="0" smtClean="0"/>
              <a:t> </a:t>
            </a:r>
            <a:endParaRPr lang="en-US" sz="1200" b="0" i="1" dirty="0" smtClean="0"/>
          </a:p>
          <a:p>
            <a:pPr algn="l">
              <a:spcBef>
                <a:spcPct val="0"/>
              </a:spcBef>
              <a:defRPr/>
            </a:pPr>
            <a:endParaRPr lang="en-GB" altLang="en-US" sz="1200" b="1" i="0" dirty="0" smtClean="0">
              <a:solidFill>
                <a:srgbClr val="FFFFFF"/>
              </a:solidFill>
            </a:endParaRPr>
          </a:p>
        </p:txBody>
      </p:sp>
      <p:grpSp>
        <p:nvGrpSpPr>
          <p:cNvPr id="1035" name="Group 22"/>
          <p:cNvGrpSpPr>
            <a:grpSpLocks/>
          </p:cNvGrpSpPr>
          <p:nvPr userDrawn="1"/>
        </p:nvGrpSpPr>
        <p:grpSpPr bwMode="auto">
          <a:xfrm>
            <a:off x="8980488" y="0"/>
            <a:ext cx="620712" cy="411163"/>
            <a:chOff x="2789" y="3521"/>
            <a:chExt cx="681" cy="498"/>
          </a:xfrm>
        </p:grpSpPr>
        <p:sp>
          <p:nvSpPr>
            <p:cNvPr id="1036" name="AutoShape 23"/>
            <p:cNvSpPr>
              <a:spLocks noChangeArrowheads="1"/>
            </p:cNvSpPr>
            <p:nvPr/>
          </p:nvSpPr>
          <p:spPr bwMode="auto">
            <a:xfrm>
              <a:off x="2789" y="3521"/>
              <a:ext cx="681" cy="4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hu-HU" altLang="en-US" smtClean="0"/>
            </a:p>
          </p:txBody>
        </p:sp>
        <p:pic>
          <p:nvPicPr>
            <p:cNvPr id="1037" name="Picture 24" descr="MCj02949350000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25" y="3566"/>
              <a:ext cx="434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 Black" pitchFamily="34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ottomBarOutliner" hidden="1"/>
          <p:cNvSpPr>
            <a:spLocks noChangeArrowheads="1"/>
          </p:cNvSpPr>
          <p:nvPr>
            <p:custDataLst>
              <p:tags r:id="rId13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sz="1200" i="0" smtClean="0"/>
          </a:p>
        </p:txBody>
      </p:sp>
      <p:sp>
        <p:nvSpPr>
          <p:cNvPr id="2051" name="BodyText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608013" y="1131888"/>
            <a:ext cx="8189912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Master text styles</a:t>
            </a:r>
          </a:p>
          <a:p>
            <a:pPr lvl="1"/>
            <a:r>
              <a:rPr lang="en-GB" altLang="en-US" dirty="0" smtClean="0"/>
              <a:t>Second level</a:t>
            </a:r>
          </a:p>
          <a:p>
            <a:pPr lvl="2"/>
            <a:r>
              <a:rPr lang="en-GB" altLang="en-US" dirty="0" smtClean="0"/>
              <a:t>Third level</a:t>
            </a:r>
          </a:p>
          <a:p>
            <a:pPr lvl="3"/>
            <a:r>
              <a:rPr lang="en-GB" altLang="en-US" dirty="0" smtClean="0"/>
              <a:t>Fourth level</a:t>
            </a:r>
          </a:p>
          <a:p>
            <a:pPr lvl="4"/>
            <a:r>
              <a:rPr lang="en-GB" altLang="en-US" dirty="0" smtClean="0"/>
              <a:t>Fifth level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endParaRPr lang="hu-HU" altLang="en-US" sz="1200" i="0" baseline="-25000" smtClean="0"/>
          </a:p>
        </p:txBody>
      </p:sp>
      <p:sp>
        <p:nvSpPr>
          <p:cNvPr id="2054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847725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47725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47725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47725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47725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defRPr/>
            </a:pPr>
            <a:fld id="{FAC33F69-DB9F-429E-AC74-D2293DD5D0A0}" type="slidenum">
              <a:rPr lang="en-GB" altLang="en-US" sz="1000" i="0" smtClean="0">
                <a:solidFill>
                  <a:srgbClr val="FFFFFF"/>
                </a:solidFill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GB" altLang="en-US" sz="1000" i="0" smtClean="0">
              <a:solidFill>
                <a:srgbClr val="FFFFFF"/>
              </a:solidFill>
            </a:endParaRPr>
          </a:p>
        </p:txBody>
      </p:sp>
      <p:sp>
        <p:nvSpPr>
          <p:cNvPr id="2055" name="FileRef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013" y="6248400"/>
            <a:ext cx="81153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endParaRPr lang="hu-HU" altLang="en-US" sz="800" i="0" smtClean="0"/>
          </a:p>
        </p:txBody>
      </p:sp>
      <p:sp>
        <p:nvSpPr>
          <p:cNvPr id="2056" name="CompanyName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08013" y="6537325"/>
            <a:ext cx="3835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0"/>
              </a:spcBef>
              <a:defRPr/>
            </a:pPr>
            <a:r>
              <a:rPr lang="en-GB" altLang="en-US" sz="1000" i="0" smtClean="0">
                <a:solidFill>
                  <a:srgbClr val="FFFFFF"/>
                </a:solidFill>
              </a:rPr>
              <a:t>Mercer</a:t>
            </a:r>
          </a:p>
        </p:txBody>
      </p:sp>
      <p:sp>
        <p:nvSpPr>
          <p:cNvPr id="2" name="Téglalap 1"/>
          <p:cNvSpPr/>
          <p:nvPr userDrawn="1"/>
        </p:nvSpPr>
        <p:spPr>
          <a:xfrm>
            <a:off x="247650" y="6395164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b="1" i="1" dirty="0" smtClean="0">
                <a:latin typeface="Brush Script MT" panose="03060802040406070304" pitchFamily="66" charset="0"/>
              </a:rPr>
              <a:t>, </a:t>
            </a:r>
            <a:r>
              <a:rPr lang="en-US" sz="1000" b="1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b="1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b="1" i="1" dirty="0" smtClean="0">
                <a:latin typeface="Brush Script MT" panose="03060802040406070304" pitchFamily="66" charset="0"/>
              </a:rPr>
              <a:t> </a:t>
            </a:r>
            <a:endParaRPr lang="en-US" sz="1000" b="1" i="1" dirty="0" smtClean="0">
              <a:latin typeface="Brush Script MT" panose="03060802040406070304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9" r:id="rId1"/>
    <p:sldLayoutId id="2147485180" r:id="rId2"/>
    <p:sldLayoutId id="2147485169" r:id="rId3"/>
    <p:sldLayoutId id="2147485170" r:id="rId4"/>
    <p:sldLayoutId id="2147485171" r:id="rId5"/>
    <p:sldLayoutId id="2147485172" r:id="rId6"/>
    <p:sldLayoutId id="2147485173" r:id="rId7"/>
    <p:sldLayoutId id="2147485174" r:id="rId8"/>
    <p:sldLayoutId id="2147485175" r:id="rId9"/>
    <p:sldLayoutId id="2147485176" r:id="rId10"/>
    <p:sldLayoutId id="2147485177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57A6"/>
          </a:solidFill>
          <a:latin typeface="Arial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6248400"/>
            <a:ext cx="304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6248400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 i="0">
                <a:latin typeface="Arial Black" pitchFamily="34" charset="0"/>
              </a:defRPr>
            </a:lvl1pPr>
          </a:lstStyle>
          <a:p>
            <a:pPr>
              <a:defRPr/>
            </a:pPr>
            <a:fld id="{C7474149-DB0E-409C-B111-C7B0A9215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0" y="0"/>
            <a:ext cx="9601200" cy="546100"/>
            <a:chOff x="0" y="0"/>
            <a:chExt cx="5760" cy="344"/>
          </a:xfrm>
        </p:grpSpPr>
        <p:sp>
          <p:nvSpPr>
            <p:cNvPr id="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defRPr/>
              </a:pPr>
              <a:endParaRPr lang="en-US" altLang="en-US" i="0" smtClean="0">
                <a:latin typeface="Times New Roman" pitchFamily="18" charset="0"/>
              </a:endParaRPr>
            </a:p>
          </p:txBody>
        </p:sp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i="0" smtClean="0">
                <a:latin typeface="Times New Roman" pitchFamily="18" charset="0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sz="1800" i="0" smtClean="0">
                <a:solidFill>
                  <a:schemeClr val="hlink"/>
                </a:solidFill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90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sz="1800" i="0" smtClean="0">
                <a:solidFill>
                  <a:schemeClr val="hlink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90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sz="1800" i="0" smtClean="0">
                <a:solidFill>
                  <a:schemeClr val="accent2"/>
                </a:solidFill>
              </a:endParaRP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sz="1800" i="0" smtClean="0">
                <a:solidFill>
                  <a:schemeClr val="hlink"/>
                </a:solidFill>
              </a:endParaRP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90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i="0" smtClean="0">
                <a:latin typeface="Times New Roman" pitchFamily="18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sz="1800" i="0" smtClean="0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endParaRPr lang="en-US" altLang="en-US" sz="1800" i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307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457200"/>
            <a:ext cx="8642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err="1" smtClean="0"/>
              <a:t>Mintacím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szerkesztése</a:t>
            </a:r>
            <a:endParaRPr lang="en-US" altLang="en-US" dirty="0" smtClean="0"/>
          </a:p>
        </p:txBody>
      </p:sp>
      <p:sp>
        <p:nvSpPr>
          <p:cNvPr id="307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9425" y="1981200"/>
            <a:ext cx="8642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Mintaszöveg szerkesztése</a:t>
            </a:r>
          </a:p>
          <a:p>
            <a:pPr lvl="1"/>
            <a:r>
              <a:rPr lang="en-US" altLang="en-US" smtClean="0"/>
              <a:t>Második szint</a:t>
            </a:r>
          </a:p>
          <a:p>
            <a:pPr lvl="2"/>
            <a:r>
              <a:rPr lang="en-US" altLang="en-US" smtClean="0"/>
              <a:t>Harmadik szint</a:t>
            </a:r>
          </a:p>
          <a:p>
            <a:pPr lvl="3"/>
            <a:r>
              <a:rPr lang="en-US" altLang="en-US" smtClean="0"/>
              <a:t>Negyedik szint</a:t>
            </a:r>
          </a:p>
          <a:p>
            <a:pPr lvl="4"/>
            <a:r>
              <a:rPr lang="en-US" altLang="en-US" smtClean="0"/>
              <a:t>Ötödik szint</a:t>
            </a:r>
          </a:p>
        </p:txBody>
      </p:sp>
      <p:sp>
        <p:nvSpPr>
          <p:cNvPr id="880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79424" y="6245225"/>
            <a:ext cx="453786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000" b="0" i="0">
                <a:latin typeface="Brush Script MT" panose="03060802040406070304" pitchFamily="66" charset="0"/>
              </a:defRPr>
            </a:lvl1pPr>
          </a:lstStyle>
          <a:p>
            <a:pPr>
              <a:defRPr/>
            </a:pPr>
            <a:r>
              <a:rPr lang="en-US" i="1" smtClean="0"/>
              <a:t>Poór-Sasvári-Nesterowicz-Eldurssi-Nikolic-2015 </a:t>
            </a:r>
            <a:endParaRPr lang="en-US" i="1" dirty="0" smtClean="0"/>
          </a:p>
        </p:txBody>
      </p:sp>
      <p:sp>
        <p:nvSpPr>
          <p:cNvPr id="3080" name="Text Box 38"/>
          <p:cNvSpPr txBox="1">
            <a:spLocks noChangeArrowheads="1"/>
          </p:cNvSpPr>
          <p:nvPr userDrawn="1"/>
        </p:nvSpPr>
        <p:spPr bwMode="auto">
          <a:xfrm>
            <a:off x="841375" y="276225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hu-HU" altLang="en-US" i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1" r:id="rId1"/>
    <p:sldLayoutId id="2147485182" r:id="rId2"/>
    <p:sldLayoutId id="2147485183" r:id="rId3"/>
    <p:sldLayoutId id="2147485184" r:id="rId4"/>
    <p:sldLayoutId id="2147485185" r:id="rId5"/>
    <p:sldLayoutId id="2147485186" r:id="rId6"/>
    <p:sldLayoutId id="2147485187" r:id="rId7"/>
    <p:sldLayoutId id="2147485188" r:id="rId8"/>
    <p:sldLayoutId id="2147485189" r:id="rId9"/>
    <p:sldLayoutId id="2147485190" r:id="rId10"/>
    <p:sldLayoutId id="2147485191" r:id="rId11"/>
    <p:sldLayoutId id="214748519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jpg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1.emf"/><Relationship Id="rId4" Type="http://schemas.openxmlformats.org/officeDocument/2006/relationships/package" Target="../embeddings/Microsoft_Word_Document8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Word_Document9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15.xml"/><Relationship Id="rId6" Type="http://schemas.openxmlformats.org/officeDocument/2006/relationships/image" Target="../media/image3.jpg"/><Relationship Id="rId5" Type="http://schemas.openxmlformats.org/officeDocument/2006/relationships/image" Target="../media/image6.jpeg"/><Relationship Id="rId4" Type="http://schemas.openxmlformats.org/officeDocument/2006/relationships/hyperlink" Target="http://isis.vse.cz/lide/clovek.pl?id=595;zpet=;lang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topszotar.hu/angolmagyar/what's+that+got+to+do+with+it?" TargetMode="Externa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5"/>
          <p:cNvSpPr txBox="1">
            <a:spLocks noChangeArrowheads="1"/>
          </p:cNvSpPr>
          <p:nvPr/>
        </p:nvSpPr>
        <p:spPr bwMode="auto">
          <a:xfrm>
            <a:off x="2927350" y="2051050"/>
            <a:ext cx="6156325" cy="1128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l"/>
            <a:endParaRPr lang="hu-HU" altLang="en-US" sz="3200" b="1" i="0">
              <a:solidFill>
                <a:schemeClr val="bg1"/>
              </a:solidFill>
            </a:endParaRPr>
          </a:p>
          <a:p>
            <a:pPr algn="l"/>
            <a:endParaRPr lang="en-US" altLang="en-US" sz="2000" i="0"/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2401888" y="5238750"/>
            <a:ext cx="7199312" cy="1169551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l"/>
            <a:r>
              <a:rPr lang="en-GB" sz="2000" i="0" dirty="0">
                <a:solidFill>
                  <a:schemeClr val="bg1"/>
                </a:solidFill>
              </a:rPr>
              <a:t>József Poór</a:t>
            </a:r>
            <a:r>
              <a:rPr lang="hu-HU" sz="2000" i="0" dirty="0">
                <a:solidFill>
                  <a:schemeClr val="bg1"/>
                </a:solidFill>
              </a:rPr>
              <a:t>, </a:t>
            </a:r>
            <a:r>
              <a:rPr lang="en-GB" sz="2000" i="0" dirty="0">
                <a:solidFill>
                  <a:schemeClr val="bg1"/>
                </a:solidFill>
              </a:rPr>
              <a:t>Zuzana </a:t>
            </a:r>
            <a:r>
              <a:rPr lang="en-US" sz="2000" i="0" dirty="0">
                <a:solidFill>
                  <a:schemeClr val="bg1"/>
                </a:solidFill>
              </a:rPr>
              <a:t>Dvořáková</a:t>
            </a:r>
            <a:r>
              <a:rPr lang="hu-HU" sz="2000" i="0" dirty="0" smtClean="0">
                <a:solidFill>
                  <a:schemeClr val="bg1"/>
                </a:solidFill>
              </a:rPr>
              <a:t>, </a:t>
            </a:r>
            <a:r>
              <a:rPr lang="en-GB" sz="2000" i="0" dirty="0" smtClean="0">
                <a:solidFill>
                  <a:schemeClr val="bg1"/>
                </a:solidFill>
              </a:rPr>
              <a:t>László </a:t>
            </a:r>
            <a:r>
              <a:rPr lang="en-GB" sz="2000" i="0" dirty="0">
                <a:solidFill>
                  <a:schemeClr val="bg1"/>
                </a:solidFill>
              </a:rPr>
              <a:t>Pitlik</a:t>
            </a:r>
            <a:r>
              <a:rPr lang="hu-HU" sz="2000" i="0" dirty="0">
                <a:solidFill>
                  <a:schemeClr val="bg1"/>
                </a:solidFill>
              </a:rPr>
              <a:t>, </a:t>
            </a:r>
            <a:r>
              <a:rPr lang="en-GB" sz="2000" i="0" dirty="0">
                <a:solidFill>
                  <a:schemeClr val="bg1"/>
                </a:solidFill>
              </a:rPr>
              <a:t>Katalin Dobrai</a:t>
            </a:r>
            <a:r>
              <a:rPr lang="hu-HU" sz="2000" i="0" dirty="0">
                <a:solidFill>
                  <a:schemeClr val="bg1"/>
                </a:solidFill>
              </a:rPr>
              <a:t>, </a:t>
            </a:r>
            <a:r>
              <a:rPr lang="en-GB" sz="2000" i="0" dirty="0">
                <a:solidFill>
                  <a:schemeClr val="bg1"/>
                </a:solidFill>
              </a:rPr>
              <a:t>Zsuzsa Karoliny</a:t>
            </a:r>
            <a:r>
              <a:rPr lang="hu-HU" sz="2000" i="0" dirty="0">
                <a:solidFill>
                  <a:schemeClr val="bg1"/>
                </a:solidFill>
              </a:rPr>
              <a:t>, </a:t>
            </a:r>
            <a:r>
              <a:rPr lang="en-GB" sz="2000" i="0" dirty="0" smtClean="0">
                <a:solidFill>
                  <a:schemeClr val="bg1"/>
                </a:solidFill>
              </a:rPr>
              <a:t>Ferenc </a:t>
            </a:r>
            <a:r>
              <a:rPr lang="en-GB" sz="2000" i="0" dirty="0">
                <a:solidFill>
                  <a:schemeClr val="bg1"/>
                </a:solidFill>
              </a:rPr>
              <a:t>Farkas</a:t>
            </a:r>
            <a:r>
              <a:rPr lang="hu-HU" sz="2000" i="0" dirty="0">
                <a:solidFill>
                  <a:schemeClr val="bg1"/>
                </a:solidFill>
              </a:rPr>
              <a:t> and </a:t>
            </a:r>
            <a:r>
              <a:rPr lang="en-GB" sz="2000" i="0" dirty="0">
                <a:solidFill>
                  <a:schemeClr val="bg1"/>
                </a:solidFill>
              </a:rPr>
              <a:t>Ildikó Éva Kovács</a:t>
            </a:r>
            <a:endParaRPr lang="hu-HU" sz="2000" i="0" dirty="0">
              <a:solidFill>
                <a:schemeClr val="bg1"/>
              </a:solidFill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altLang="en-US" sz="2000" i="0" dirty="0">
              <a:solidFill>
                <a:schemeClr val="bg1"/>
              </a:solidFill>
            </a:endParaRPr>
          </a:p>
        </p:txBody>
      </p:sp>
      <p:sp>
        <p:nvSpPr>
          <p:cNvPr id="19460" name="Text Box 64"/>
          <p:cNvSpPr txBox="1">
            <a:spLocks noChangeArrowheads="1"/>
          </p:cNvSpPr>
          <p:nvPr/>
        </p:nvSpPr>
        <p:spPr bwMode="auto">
          <a:xfrm>
            <a:off x="180975" y="531813"/>
            <a:ext cx="5222875" cy="793750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u-HU" altLang="en-US" sz="1800" b="1" i="0" dirty="0" smtClean="0">
                <a:solidFill>
                  <a:schemeClr val="bg1"/>
                </a:solidFill>
              </a:rPr>
              <a:t>3</a:t>
            </a:r>
            <a:r>
              <a:rPr lang="hu-HU" altLang="en-US" sz="1800" b="1" i="0" dirty="0">
                <a:solidFill>
                  <a:schemeClr val="bg1"/>
                </a:solidFill>
              </a:rPr>
              <a:t>r</a:t>
            </a:r>
            <a:r>
              <a:rPr lang="en-US" altLang="en-US" sz="1800" b="1" i="0" dirty="0" smtClean="0">
                <a:solidFill>
                  <a:schemeClr val="bg1"/>
                </a:solidFill>
              </a:rPr>
              <a:t>d </a:t>
            </a:r>
            <a:r>
              <a:rPr lang="en-US" altLang="en-US" sz="1800" b="1" i="0" dirty="0">
                <a:solidFill>
                  <a:schemeClr val="bg1"/>
                </a:solidFill>
              </a:rPr>
              <a:t>AIB CEE Chapter Conference in </a:t>
            </a:r>
            <a:r>
              <a:rPr lang="hu-HU" altLang="en-US" sz="1800" b="1" i="0" dirty="0" err="1" smtClean="0">
                <a:solidFill>
                  <a:schemeClr val="bg1"/>
                </a:solidFill>
              </a:rPr>
              <a:t>Prague</a:t>
            </a:r>
            <a:r>
              <a:rPr lang="hu-HU" altLang="en-US" sz="1800" b="1" i="0" dirty="0" smtClean="0">
                <a:solidFill>
                  <a:schemeClr val="bg1"/>
                </a:solidFill>
              </a:rPr>
              <a:t>,</a:t>
            </a:r>
            <a:endParaRPr lang="hu-HU" altLang="en-US" sz="1800" b="1" i="0" dirty="0">
              <a:solidFill>
                <a:schemeClr val="bg1"/>
              </a:solidFill>
            </a:endParaRPr>
          </a:p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hu-HU" altLang="en-US" sz="1800" b="1" i="0" dirty="0" smtClean="0">
                <a:solidFill>
                  <a:schemeClr val="bg1"/>
                </a:solidFill>
              </a:rPr>
              <a:t>29 </a:t>
            </a:r>
            <a:r>
              <a:rPr lang="hu-HU" altLang="en-US" sz="1800" b="1" i="0" dirty="0" err="1" smtClean="0">
                <a:solidFill>
                  <a:schemeClr val="bg1"/>
                </a:solidFill>
              </a:rPr>
              <a:t>September</a:t>
            </a:r>
            <a:r>
              <a:rPr lang="hu-HU" altLang="en-US" sz="1800" b="1" i="0" dirty="0" smtClean="0">
                <a:solidFill>
                  <a:schemeClr val="bg1"/>
                </a:solidFill>
              </a:rPr>
              <a:t> and 1 </a:t>
            </a:r>
            <a:r>
              <a:rPr lang="hu-HU" altLang="en-US" sz="1800" b="1" i="0" dirty="0" err="1" smtClean="0">
                <a:solidFill>
                  <a:schemeClr val="bg1"/>
                </a:solidFill>
              </a:rPr>
              <a:t>October</a:t>
            </a:r>
            <a:endParaRPr lang="hu-HU" altLang="en-US" sz="1800" b="1" i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461" name="Rectangle 73"/>
          <p:cNvSpPr>
            <a:spLocks noChangeArrowheads="1"/>
          </p:cNvSpPr>
          <p:nvPr/>
        </p:nvSpPr>
        <p:spPr bwMode="auto">
          <a:xfrm>
            <a:off x="2401888" y="2352138"/>
            <a:ext cx="7199312" cy="227754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tIns="91440" bIns="91440" anchor="ctr">
            <a:spAutoFit/>
          </a:bodyPr>
          <a:lstStyle/>
          <a:p>
            <a:pPr algn="l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2800" b="1" i="0" dirty="0">
                <a:solidFill>
                  <a:schemeClr val="bg1"/>
                </a:solidFill>
              </a:rPr>
              <a:t>Knowledge Management in Human Resource Management </a:t>
            </a:r>
            <a:r>
              <a:rPr lang="en-US" sz="2800" b="1" i="0" dirty="0">
                <a:solidFill>
                  <a:schemeClr val="bg1"/>
                </a:solidFill>
              </a:rPr>
              <a:t/>
            </a:r>
            <a:br>
              <a:rPr lang="en-US" sz="2800" b="1" i="0" dirty="0">
                <a:solidFill>
                  <a:schemeClr val="bg1"/>
                </a:solidFill>
              </a:rPr>
            </a:br>
            <a:r>
              <a:rPr lang="en-GB" sz="2800" b="1" i="0" dirty="0">
                <a:solidFill>
                  <a:schemeClr val="bg1"/>
                </a:solidFill>
              </a:rPr>
              <a:t>in Local Foreign Owned Subsidiaries - Focus Central and Eastern Europe</a:t>
            </a:r>
            <a:r>
              <a:rPr lang="en-US" dirty="0"/>
              <a:t/>
            </a:r>
            <a:br>
              <a:rPr lang="en-US" dirty="0"/>
            </a:br>
            <a:endParaRPr lang="en-US" altLang="en-US" i="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 anchor="ctr">
            <a:spAutoFit/>
          </a:bodyPr>
          <a:lstStyle/>
          <a:p>
            <a:endParaRPr lang="en-US" altLang="en-US"/>
          </a:p>
        </p:txBody>
      </p:sp>
      <p:sp>
        <p:nvSpPr>
          <p:cNvPr id="19463" name="Rectangle 14"/>
          <p:cNvSpPr>
            <a:spLocks noChangeArrowheads="1"/>
          </p:cNvSpPr>
          <p:nvPr/>
        </p:nvSpPr>
        <p:spPr bwMode="auto">
          <a:xfrm>
            <a:off x="0" y="457200"/>
            <a:ext cx="96012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91440" bIns="91440" anchor="ctr">
            <a:spAutoFit/>
          </a:bodyPr>
          <a:lstStyle/>
          <a:p>
            <a:endParaRPr lang="en-US" altLang="en-US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75" y="374650"/>
            <a:ext cx="1676400" cy="16764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2137"/>
            <a:ext cx="2466975" cy="227754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2352137"/>
            <a:ext cx="2466975" cy="263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églalap 12"/>
          <p:cNvSpPr/>
          <p:nvPr/>
        </p:nvSpPr>
        <p:spPr>
          <a:xfrm>
            <a:off x="-1" y="4295237"/>
            <a:ext cx="2466975" cy="3344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smtClean="0"/>
              <a:t>Data </a:t>
            </a:r>
            <a:r>
              <a:rPr lang="hu-HU" b="0" dirty="0" err="1" smtClean="0"/>
              <a:t>collection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30722" name="Kép 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8" y="1981200"/>
            <a:ext cx="8735210" cy="426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631" y="0"/>
            <a:ext cx="1331819" cy="93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Samples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067287"/>
              </p:ext>
            </p:extLst>
          </p:nvPr>
        </p:nvGraphicFramePr>
        <p:xfrm>
          <a:off x="1694423" y="1731981"/>
          <a:ext cx="5888037" cy="4781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9" name="Dokumentum" r:id="rId3" imgW="5888504" imgH="5642986" progId="Word.Document.12">
                  <p:embed/>
                </p:oleObj>
              </mc:Choice>
              <mc:Fallback>
                <p:oleObj name="Dokumentum" r:id="rId3" imgW="5888504" imgH="5642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4423" y="1731981"/>
                        <a:ext cx="5888037" cy="4781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églalap 5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0"/>
            <a:ext cx="1554480" cy="117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en-US" b="0" dirty="0" smtClean="0"/>
              <a:t>Number </a:t>
            </a:r>
            <a:r>
              <a:rPr lang="en-US" b="0" dirty="0"/>
              <a:t>and workload of HR staff  (HR effectiveness ratio)</a:t>
            </a:r>
            <a:br>
              <a:rPr lang="en-US" b="0" dirty="0"/>
            </a:br>
            <a:endParaRPr lang="en-US" b="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24442"/>
              </p:ext>
            </p:extLst>
          </p:nvPr>
        </p:nvGraphicFramePr>
        <p:xfrm>
          <a:off x="1011219" y="1957892"/>
          <a:ext cx="7820808" cy="3173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172"/>
                <a:gridCol w="2014212"/>
                <a:gridCol w="1825380"/>
                <a:gridCol w="2203044"/>
              </a:tblGrid>
              <a:tr h="1057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Total staff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HR staff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Staff/HR staff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057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2008-2009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292 697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4 605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10578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201</a:t>
                      </a:r>
                      <a:r>
                        <a:rPr lang="hu-HU" sz="1800" dirty="0" smtClean="0">
                          <a:effectLst/>
                        </a:rPr>
                        <a:t>1</a:t>
                      </a:r>
                      <a:r>
                        <a:rPr lang="en-US" sz="1800" dirty="0" smtClean="0">
                          <a:effectLst/>
                        </a:rPr>
                        <a:t>-2013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247.000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3.550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571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en-US" b="0" dirty="0" smtClean="0"/>
              <a:t>Training </a:t>
            </a:r>
            <a:r>
              <a:rPr lang="en-US" b="0" dirty="0"/>
              <a:t>cost ratio %</a:t>
            </a:r>
            <a:br>
              <a:rPr lang="en-US" b="0" dirty="0"/>
            </a:br>
            <a:endParaRPr lang="en-US" b="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896284"/>
              </p:ext>
            </p:extLst>
          </p:nvPr>
        </p:nvGraphicFramePr>
        <p:xfrm>
          <a:off x="398035" y="2140771"/>
          <a:ext cx="8573842" cy="2958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4412"/>
                <a:gridCol w="1714412"/>
                <a:gridCol w="1714412"/>
                <a:gridCol w="1715303"/>
                <a:gridCol w="1715303"/>
              </a:tblGrid>
              <a:tr h="1183341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2008-2009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</a:t>
                      </a:r>
                      <a:r>
                        <a:rPr lang="hu-HU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-2013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Cranet</a:t>
                      </a:r>
                      <a:br>
                        <a:rPr lang="en-US" sz="1600" dirty="0">
                          <a:effectLst/>
                        </a:rPr>
                      </a:br>
                      <a:endParaRPr lang="hu-H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global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Cranet</a:t>
                      </a:r>
                      <a:br>
                        <a:rPr lang="en-US" sz="1600" dirty="0">
                          <a:effectLst/>
                        </a:rPr>
                      </a:br>
                      <a:endParaRPr lang="hu-H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CEE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501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% of average </a:t>
                      </a:r>
                      <a:endParaRPr lang="hu-H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hu-H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training</a:t>
                      </a:r>
                      <a:r>
                        <a:rPr lang="en-US" sz="1600" dirty="0">
                          <a:effectLst/>
                        </a:rPr>
                        <a:t/>
                      </a:r>
                      <a:br>
                        <a:rPr lang="en-US" sz="1600" dirty="0">
                          <a:effectLst/>
                        </a:rPr>
                      </a:br>
                      <a:endParaRPr lang="hu-HU" sz="1600" dirty="0" smtClean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budget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3,4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3,54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3,15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73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Mandate</a:t>
            </a:r>
            <a:r>
              <a:rPr lang="hu-HU" b="0" dirty="0" smtClean="0"/>
              <a:t> and KH in HR</a:t>
            </a:r>
            <a:endParaRPr lang="en-US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aphicFrame>
        <p:nvGraphicFramePr>
          <p:cNvPr id="8" name="Objektum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65765"/>
              </p:ext>
            </p:extLst>
          </p:nvPr>
        </p:nvGraphicFramePr>
        <p:xfrm>
          <a:off x="236538" y="1828799"/>
          <a:ext cx="9047162" cy="2829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Dokumentum" r:id="rId3" imgW="9119281" imgH="2123122" progId="Word.Document.12">
                  <p:embed/>
                </p:oleObj>
              </mc:Choice>
              <mc:Fallback>
                <p:oleObj name="Dokumentum" r:id="rId3" imgW="9119281" imgH="21231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1828799"/>
                        <a:ext cx="9047162" cy="2829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0588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Origin</a:t>
            </a:r>
            <a:r>
              <a:rPr lang="hu-HU" b="0" dirty="0" smtClean="0"/>
              <a:t> </a:t>
            </a:r>
            <a:r>
              <a:rPr lang="hu-HU" b="0" dirty="0"/>
              <a:t>and KH in HR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53714"/>
              </p:ext>
            </p:extLst>
          </p:nvPr>
        </p:nvGraphicFramePr>
        <p:xfrm>
          <a:off x="236538" y="1925638"/>
          <a:ext cx="9047162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Dokumentum" r:id="rId3" imgW="9119281" imgH="3347006" progId="Word.Document.12">
                  <p:embed/>
                </p:oleObj>
              </mc:Choice>
              <mc:Fallback>
                <p:oleObj name="Dokumentum" r:id="rId3" imgW="9119281" imgH="33470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1925638"/>
                        <a:ext cx="9047162" cy="332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02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Date</a:t>
            </a:r>
            <a:r>
              <a:rPr lang="hu-HU" b="0" dirty="0" smtClean="0"/>
              <a:t> of </a:t>
            </a:r>
            <a:r>
              <a:rPr lang="hu-HU" b="0" dirty="0" err="1" smtClean="0"/>
              <a:t>establisment</a:t>
            </a:r>
            <a:r>
              <a:rPr lang="hu-HU" b="0" dirty="0" smtClean="0"/>
              <a:t> </a:t>
            </a:r>
            <a:r>
              <a:rPr lang="hu-HU" b="0" dirty="0"/>
              <a:t>and KH in HR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835069"/>
              </p:ext>
            </p:extLst>
          </p:nvPr>
        </p:nvGraphicFramePr>
        <p:xfrm>
          <a:off x="236538" y="1882775"/>
          <a:ext cx="9047162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okumentum" r:id="rId3" imgW="9119281" imgH="2472906" progId="Word.Document.12">
                  <p:embed/>
                </p:oleObj>
              </mc:Choice>
              <mc:Fallback>
                <p:oleObj name="Dokumentum" r:id="rId3" imgW="9119281" imgH="2472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1882775"/>
                        <a:ext cx="9047162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866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Way</a:t>
            </a:r>
            <a:r>
              <a:rPr lang="hu-HU" b="0" dirty="0" smtClean="0"/>
              <a:t> </a:t>
            </a:r>
            <a:r>
              <a:rPr lang="hu-HU" b="0" dirty="0"/>
              <a:t>of </a:t>
            </a:r>
            <a:r>
              <a:rPr lang="hu-HU" b="0" dirty="0" err="1"/>
              <a:t>establisment</a:t>
            </a:r>
            <a:r>
              <a:rPr lang="hu-HU" b="0" dirty="0"/>
              <a:t> and KH in HR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959347"/>
              </p:ext>
            </p:extLst>
          </p:nvPr>
        </p:nvGraphicFramePr>
        <p:xfrm>
          <a:off x="236538" y="2021801"/>
          <a:ext cx="9047162" cy="3862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Dokumentum" r:id="rId3" imgW="9119281" imgH="2822330" progId="Word.Document.12">
                  <p:embed/>
                </p:oleObj>
              </mc:Choice>
              <mc:Fallback>
                <p:oleObj name="Dokumentum" r:id="rId3" imgW="9119281" imgH="2822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2021801"/>
                        <a:ext cx="9047162" cy="3862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189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Strategy</a:t>
            </a:r>
            <a:r>
              <a:rPr lang="hu-HU" b="0" dirty="0" smtClean="0"/>
              <a:t> </a:t>
            </a:r>
            <a:r>
              <a:rPr lang="hu-HU" b="0" dirty="0"/>
              <a:t>and KH in HR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891888"/>
              </p:ext>
            </p:extLst>
          </p:nvPr>
        </p:nvGraphicFramePr>
        <p:xfrm>
          <a:off x="236538" y="2281237"/>
          <a:ext cx="9047162" cy="3108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Dokumentum" r:id="rId3" imgW="9119281" imgH="2472906" progId="Word.Document.12">
                  <p:embed/>
                </p:oleObj>
              </mc:Choice>
              <mc:Fallback>
                <p:oleObj name="Dokumentum" r:id="rId3" imgW="9119281" imgH="24729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2281237"/>
                        <a:ext cx="9047162" cy="3108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317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Empirical</a:t>
            </a:r>
            <a:r>
              <a:rPr lang="hu-HU" dirty="0"/>
              <a:t> </a:t>
            </a:r>
            <a:r>
              <a:rPr lang="hu-HU" dirty="0" err="1"/>
              <a:t>research</a:t>
            </a:r>
            <a:r>
              <a:rPr lang="hu-HU" dirty="0"/>
              <a:t/>
            </a:r>
            <a:br>
              <a:rPr lang="hu-HU" dirty="0"/>
            </a:br>
            <a:r>
              <a:rPr lang="hu-HU" b="0" dirty="0" err="1" smtClean="0"/>
              <a:t>Size</a:t>
            </a:r>
            <a:r>
              <a:rPr lang="hu-HU" b="0" dirty="0" smtClean="0"/>
              <a:t> </a:t>
            </a:r>
            <a:r>
              <a:rPr lang="hu-HU" b="0" dirty="0"/>
              <a:t>and KH in HR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077509"/>
              </p:ext>
            </p:extLst>
          </p:nvPr>
        </p:nvGraphicFramePr>
        <p:xfrm>
          <a:off x="241300" y="1671638"/>
          <a:ext cx="9118600" cy="4159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Dokumentum" r:id="rId3" imgW="9119281" imgH="3515074" progId="Word.Document.12">
                  <p:embed/>
                </p:oleObj>
              </mc:Choice>
              <mc:Fallback>
                <p:oleObj name="Dokumentum" r:id="rId3" imgW="9119281" imgH="35150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300" y="1671638"/>
                        <a:ext cx="9118600" cy="4159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53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508000" y="1250950"/>
            <a:ext cx="88011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en-US" altLang="en-US" sz="2000"/>
          </a:p>
        </p:txBody>
      </p:sp>
      <p:graphicFrame>
        <p:nvGraphicFramePr>
          <p:cNvPr id="20483" name="Object 4"/>
          <p:cNvGraphicFramePr>
            <a:graphicFrameLocks noChangeAspect="1"/>
          </p:cNvGraphicFramePr>
          <p:nvPr/>
        </p:nvGraphicFramePr>
        <p:xfrm>
          <a:off x="2832100" y="2511425"/>
          <a:ext cx="3898900" cy="212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Klip" r:id="rId4" imgW="5349875" imgH="2911475" progId="">
                  <p:embed/>
                </p:oleObj>
              </mc:Choice>
              <mc:Fallback>
                <p:oleObj name="Klip" r:id="rId4" imgW="5349875" imgH="2911475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511425"/>
                        <a:ext cx="3898900" cy="2122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55564" y="1265238"/>
            <a:ext cx="9545636" cy="615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i="0" dirty="0">
                <a:latin typeface="Arial Black" pitchFamily="34" charset="0"/>
              </a:rPr>
              <a:t>Welcome Ladies and Gentlemen</a:t>
            </a:r>
            <a:r>
              <a:rPr lang="en-US" altLang="en-US" sz="4000" i="0" dirty="0">
                <a:latin typeface="Arial Black" pitchFamily="34" charset="0"/>
              </a:rPr>
              <a:t>!</a:t>
            </a:r>
          </a:p>
        </p:txBody>
      </p:sp>
      <p:sp>
        <p:nvSpPr>
          <p:cNvPr id="2" name="AutoShape 5" descr="Képtalálat a következőre: „National University of Public Service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91" name="AutoShape 11" descr="Képtalálat a következőre: „University of Novi Sad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93" name="AutoShape 13" descr="Képtalálat a következőre: „University of Novi Sad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495" name="AutoShape 15" descr="data:image/jpeg;base64,/9j/4AAQSkZJRgABAQAAAQABAAD/2wCEAAkGBxQSEhUUExQWFRUXGB0bGBcYGB0eIRwiIB4aIiAgIB0hJCghIiAnICIiITEiJSwrLi4uIB8zODMsOCgtLisBCgoKDg0OGxAQGywlHyQ0LCwsLy0sLCwsLSwsLCwsLCwsLCwsLCwsLCwsLCwsLCwsLCwsLCwsLCwsLCwsLCwsLP/AABEIAOEA4AMBIgACEQEDEQH/xAAcAAACAwEBAQEAAAAAAAAAAAAABgQFBwMCAQj/xABJEAACAQIEAwUEBwUGAgoDAAABAgMEEQAFEiEGMUEHEyJRYRQycYEjQlJicpGhFTOCorFDY5KywdE0UxYkJURzdIOTo+Gzw/D/xAAYAQEBAQEBAAAAAAAAAAAAAAAAAQIDBP/EACkRAAICAgIBAwMEAwAAAAAAAAABAhEhMRJBA1FhgSKRsRMyccFC0fH/2gAMAwEAAhEDEQA/ANxwYMGADBgwYAMGDBgAwYMK3G3GIy+NiKeaZgoYlVIjUE2GuW2kXO1hc8the+BG0lbGZpALXIF+W+F/MuOaGFtBnEkpOkRQgyuT5aUBIPxtijnyls3p8uknaOWMyGaXuwVXSUe0diS2zEI3U2bYdIHa/lQp6alqqaNUNHMpCoAoCsRbYffVB8zi0YcnVovf+llR7XTRvRS09PMzL3spS5bSSg0ozabkfW3Pljz2q8QS0VGkkJtIZkA9QNTsD90hSD6E4aaSdJ4o5FsyOqupO/MAqfjhS42zGmSuokqnRYglQ5D8mJRYgtupKyPt6HArutjLw7nMdZTx1EXuyLe3VTyZT6g3HywtdpOedw9HC7tFDUTETyqSpCLp8OsbqGLC7CxAB3GE7s6zlcvr5KPU5pKh708joyeLa1tYBNxZCerBbc8ajxNw7BXwmGdSVvdWBsynzU+f5g9QcKpkTco42VmacG07x6qWOOCcEPHNH4CSCDZnXdlbkb32N+eGrGOZjwnmWTo09BVNLBHdmhcclG58G6sLXuV0t5Y07hfOBWUkNQBp7xblb3sRswv1swIvgxB5qqIGfcRMlVDRU6o1RMpctITojQX8RA3YkggKLXsbkY51+ZVlIYmm7moikljiZokaJ4zIwRW0s7h11EA7qRfrii7SOGqs1EOY0BvPCulo+rKCx2B2OzMCvMgi2439cL8bw5qrUdQjU9SQQU5XK7kxki6upGqxGpbXBOm4UTlmn8DTlXFVJUSSRRToZI3KFNQBJFrlRe7LfbUNrg4usI/HGW0VFlkxFLAAqaYwY1Nnayqdxe4J1X57E4ruEsjrY8uinjrphK0Xed1MBJFY3ZVsw7xPDYHS2x6dMKNcmnRpODCDk/HxijpmzICH2pO8jlWwjAJ2Qi5dbKVOprjxHcWw+RyBgCpBBFwQbgj0OIaUkz1gwYMChgwYMAGDBgwAYMGDABgwYMAGDFdnmdw0cfezvoW9lFiSzHkqqN2Y+QxR8PdodHWT+zoZI5t7JKmktYXNtyL23sbG3TAnJXR0hM2YB3Sokp6cO6R9zp1yaGKM7OytpUsDpVQDYAk+LSLOkytmpTT1TCcFWRnIsXQ3ALD7enmRzO4tewQ5+HM4opZVy6VHppHZ1V9N4yxuRZh5+RN+ZF745nIeI/3ntsWobhNQ39Ld1o/P88ao58n2me+zSregrJ8pnbYMXp2P1hzIH4l8dhyIkw+8WZV7VRzwdZI2C/i5qfkwBxlvFFVJWUMeZWEFdl83dzDlurLcbnoSG03PN13vvonD/EMldTmSKCSFtAKtOtkLEb6QG1soPWwB6HyP1EWq4lP2MZt3+WqjX1QO0Zv5e8v5KwX+E47Q5zB+2ZxJNEhSngijDOoLM7yMyrc7n3BYennioouH6XK3eWrzJleVi7xIwiRzcm3dDU7AXIte1jyxBftLyqk2o6O9uTJEkS/mfF/LhVk5UkmXna7lYqadESOV6lW1QGKN2tuAwZwNKAjfcjdRa9scGq81eGikahk76mkDSjvYh3y6HjbSNfvENqs1hcbdMLh7Yqub/hqJCfi8v+ULj4OPM9b3aG3wpJv9Wwpkc43eTRM1zeaaFo6alm72RSt5l7tI7ixZyT4reSBr8tuYsuGsmWjpYadDcRrbVyuebH5kk/PGUHj7PU96huPWkn/qGx6XtmqYiBUUS38tTxfoythTKvJG7ZovB/EHtZq1Y+OCpkj0ciEB8BI52O+59fLCzxplqSZzlpgA9o1GSbTz7tCpDPblcakBPO9vLECPtGyqqcPUwSQygW70A3t5d5Ee8t6WthzyB6MxSNljU7SNuTqJLHp3h3k/PcYaLakqsVO1mQ1dVQ5Yp/eyCSWx3C7gH/CJD8hjS5pEijLMQkaKSSdgqqN/kBjNsnyusjzlqyugJEid3E0B7yOMnSovydVtfxFbeIk2GJXa9UzSCloINjWSFWbpZSmx9PFqPmFI64BOrkVPCVMc5zGTMJl/6rAdFPGw2JHLb0vrP3mUX8ONQhpFgi0U8caBQdEYGhLm5t4RsCx3sDzO2OWQ5THSU8cEQska2HmT1Y+pNyfU4r+LK+QKlNTm1RUkqjf8tR+8lP4AdvNmQdcRuzUVxWdnjhfi+KsLR6TFOhYPE2+6NpYo48Mihtrry2uBfDHjN+0XMIMuoYqSAyLMNIpkichgQbB2t7wJuCpB1k28yLvhzPKmNYI8zRY5ZQBHIp8LNa/duOSS26C6tvY38OFBSzTG3BgwYhsMGDBgAwYMGADHCunZI3dUaRlBIRbXY9ALkDf1OPtZVJEjSSMERFLMx2AA3JOFHKsyzOaUVHdQCikI0QuxSYITtIfCVuR4tBPKw2I3EboWaHiSWmzY/teJEaVQKaQG6Qg81U8rE2DvsbgX8NrTe1F6WKty2V3WKZZ1Z3AN+6Q3Oq25Bayj4t0vhz4q4bhzCAwzD1RxzRvtD/UdRtjNuFnSiqHy3NYY37ywiqJF1CRRsilmvZRyX7JuPI40jlJNYNWpcxSeIvTSRygg6WVgy36X0nz5jnhcyvj2OUNGYZxVoSslMkTsQ42IElu7Ck8mZlFrE2xTV/ZlTa2koaqSilT3yjllX63iGoMNt7FrW6YXM649dAtBlTSzuSQ1SxLvIx94x3/zcgPdAABworm1sY8wzOiy6ImvEctVJO1SYEAcq7Cy2vYAKgCh2texI52wrS8W5vm7FKKNoYr2JjNrfinNt/RLH0OLLh7szigQ1ebyg/WZGfwgkj95Je7sSQLA2J2u18PuScU0MkZFM4Mcbd2qpGwubA2RNILWG/hFsMGab26/IjZJ2LgnXW1DOx3ZYup9ZGBLfkDh6yrgbL6e3d0sVxyZx3jf4nuR8sep80kdu7W0LEe6B3souDYsq3SMXsdTFgRcbHGd5jnFTWZZ7PUM61QjM+pPD30axyMdlsNSuO7dR1sfrDDLL9EdI1XMM0p6VA00sUKE2BdlQE+Qvb9McZOI6Udz9MhFQ2iFl8Su3kHF1v8AE4y8ZuDLlOYSIZKZacxSFE1iKSzKxKgG1zbbyG18X+bZRFVxwQ0kDwQr3zxP3LIqyWBjkCkAqO8v7wBNieRBKjXP0HKTP6dakUpk+nI1CMKxNvMkCwHxOCnzmmnleBXDyJ78ZU3X8QI2v0vzwjZfQVP7XpaqaB11U7e0MFJVHbXZNQ2OldCahcbY68G1Birc0qJYp1E0id0DBINarrAIuoAvcbkgDmbDfEoKfqMGacBZdU3100Ybq0X0Zv66LX+d8I+cdjTIe8oKllYbqspsR8JU3H+H54tON66M1dFWQNqRJe5mmTeO0lgt2Vhq0NdrAkDra4BaMtzF4yULNUW3sw0TKvLeNgutR1dTv0Bxcoy1FvKM0peOc0ypxFmETSx8gX94/glF1fzs1z6jDsa+jzyACCYxVETCSM2Alhccm0nZl6GxKnzvysc+4py5VSKqdCk2oaZI2K3XTqVwV8BGobPY74Q+I+zLZazKJT9tED9CNjFJf9GPXn0wwTK1lD1BnlbCNFTQvMw/tqVkZH9SjsrIfTcDzxS5vxAMujlr6tR7XUDTBT6gdEa+6lxta51uw2uwAJsuKzgftP1t7JmQ7uT3O9ZdIJ5aZFNtDetrHrp6yMx4Dhpa2KsKvNRoN4bl+4sbqyruWhUknQN1JuLi4CvUvK1a/wCHbs64TlkkOZ5hd6mTxRow/dg8jp6G2wX6o9SbOnE+WpU0k0L8mQ2P2SN1YHoVYBgfMYsKWpSRFeNldGF1ZSCCPMEbEYz/ALT+M1jjahpT3tXN9GVTcoG2PL65BsB0vc22vNs1iMS/7N85esy6nmk3kKlXPmUYrq+Jtf54ZsZ3U1sOS5THTSTFJzE2kR2L9412LLfbSrH3m2sB6DF7wFxMa6nHeKY6hAvexkFfeF1cA76HG4PxG9sKLGXXYz4MGDENhgwYquJqeeSneOnISSSyayfcVjZnHmwW5A87YBid2jGunCtTQLLSwMkjoTc1NrMNKr70a7XF7s3IHTv6PHlLmFG0SR66ib6IUjHfUQd9X/LWxcyDkF6NYYtuF8welZMuq7K6rpppgLJOijYDosqrbUnzG3KDxp2fid/a6J/ZqxTqDKbBz963Jjy1dQSGB6aOTT2i/wCFMsqqaLu6ipFSAF0uUKuOdwzajqHKxNjzvfCvxFEM2jmo5EjinpZ172RibRxkFhIh6l0FipIsSSeQvEybtHqTejnpH/aIOhFAARjb3338KgeIlbggXHO2FfjLMWBGU0bNNNJJermHvTzNzW/IKOo5KAF5K1yTsjkuJHzXM2rGXK8pQinudb38U521SSvz0dd+e33VxpXD3DdLklLJO/jdUvLNpux+6g6Lfp12ucduE+GI8oo5GAEk2gvK42LlQTpB6KOQ+Z5nCTRcX1Gcw19ORDCvs4ZASQFs66i773FvJR8MNkSUcvZOz7iZs6y6rjpKeTwPCBqK3ILaiSL2UDT1PXEns2ydqSjkhmdBPLMWWKOoQMRoQaSykkbgk6Dew28sJmXJTx0U1DBXxSVNbJCtu6nVAAwGnWI2vqJtcgCxw19n3ZdNRVaVNQ8LaFbSsZY+IjTe5VdrFv0xWSNtpj7SZKdOl2CpzEMN40HXcjxufMkgN9nHWg4fgiTRo1jx/vPF+8OpwL7BWO5UWHpiZFVBw+ixZCVKnazAXseouCDfqCCLgjEKVzULeB+7mjYgh1vpNt0kQEEgixuCL+FgSOeTtSJ8ARfAgVdIB0rYWBvbYdNj+RxCTNxpnJ2aAtrU3HhFyreoZNwRte46HFBWZw3jldDDVUa6pogSyywn3ijW8a7FlNgystiAGN+9NUo2ZzpJyqKWEQ9VlRDMXsw2JHejbnYg8sKJyLDNsxMdZRRXss3fXA5lkTUt/u21X9dGJlTmIEyQJvIRrYfYQH3m8tR8KjmTci4VrUuQRaoqKtncB46IrKWsLM4gZ2J5CxjYH4485RWiCieskUmSocyBSLM5kbTBHvyOgxxgHl+eAstM3yOlqw0M8SuNmZdxz2BupBv4efPbEeoyUqqxo/eqouIqhix26rNvKjX+sddugHPHmWSSliRQVkrKmS12uFLlSWNhuI40U2HMhVF7tfBw9Ua3bu9cii4lqpBbvGUkaYx9hTfcAIOQLEsQJhiR2o5I1bFTezukksBkDxtPHrGrRdSSQCVK6dzfbqd8SaHjQZTSUNPV08oJiOrTpuulyu6ki4I3uDyxW8Zdk09TVzT08kASVtelywIJA1clYG7XPzwuZ09LWUtHE1fDHUUsTRMrxThGAIC/SNGCtlAvdTvfy31hnJ2m2aXxlwVT5tAlRFaOZow0ctra1IuFkHMix581/MFR4C41ly+b9n5jdVU6Ud+cXkCesR6N0/D7vfN+O6nKJaakaOKVI6SEOoJB1AEMVfy2HNfyw3do3BKZjDqQBamMfRt9oc9DfdPQ9Dv5gv5NPLuO0eOJeEKBEknZpqVCQZWp5HRTcgFmRbrbe7Np2FyTYXwoVFdQ5bIIMogFVXP4RLcyaL+R5X8wtgObHa2JnZNxaWvllZ76Bkj18yFuGiYHqovb0BHQXuFyiPI6WvqIkQi+qE2JcatKrGx6qJDtbmDvvuZoYkrQvUmWUeXy+1ZzUietazCLeTR5EqBufIkBRyUbXw1ZV2o5ZNIFE3du2wMqlQfTXuo59SMceCuz2OICprVFRWSeN2k8QQnewB21D7XnysMO9TRxyIY3RXQixRlBBHlY7YNmoxaOym+PuFThYey1M9ACTEiJNTgkkojl1aO530o6+G/IMB0w14ydE7DCjS9oNGZqmOWaKIQy92up93sq6mt0Acsvrpvi24szpaOmaZ+WpEG4G7sFvc3A031H0BxT5XwPlbQpohinFgO+JDl/vM45k8ycUjbukfc6z/KayIxS1lPY2IYTKrIw910a91YHcEY4cI8YI8vsU1RDNKB9FPG6lZ1HmFPhlA95OvNdthMk7OssPOkT5Fh/RscV7McsBDLTFWBBBE0wII5EEPsb9cMGfrvoru0Wvjy4S1inVWVCCCDVb6NRu2keQJLm/Nio5Yr+xjhPuovbpheWYfR6tyqH634n53+zbzOFvM755nYiBJpobqbH+zQ+M/xudIPkV8saBx/x3HlapGsRkldbovuoANtz/oB+WL7GE025PSKnO+0LXmAy1IdKNJ3Ekrm58QK+BR6kbk7+Q54UWbKsuiqqZZ6mWodGglkWMWADDWqqxVbEgi5Y/HFnnGX0UVdHmdXVMizmOoghjjZidKxHxNYgDV02uOvPHbhDgrLMz76dWq5AJSG7wogZjZjYINVvF1IOLgy+TfV/0WnBnZhBDJT1nezMQBIsbqgsWXYNa+63vseY5nGhmYumqFkbyJuQbdLjlv8AG3lj5LUaNgjkDlpW+FzOPZyWdoK2FyQTLTxzBieQLdzfXb74YWG+M7OySiqR7lQTT27xqOtVd9BDLLGDfk62lQE87BkJI8OrxeBTVEhDgiKui1KWKMIahFY6Q3MWYWYWJaMs3Mag1JVyTz6O5qY60xMCAmmnq4iRbV4voySpIKOiAg4YJspr4fFT1ntHnFVIgDfCSJFZT8Qw9MCLJzgrRUyJMEaKppnMVRCbEhJNOofeQ2SRXHML+JcVdLX+wQ10RiR5KBXmgY8u7mMjqPNdNihA+qq29IFRX1UeYBzEk9e8JRKWnayRRFgddROwBbceEWAG9t2uYuYZpNTyyyVGZ0NJO+kSpBA07eG4UEFiQQCfqjni0ZbHGpy5IaeJKl1aGAGaZ2AVXYEkAqbgLrJcC5sUTniuy+cGGLM8yltcB4IADoh1jwqqe9JOQbajc3JCgb3TlzJaySL/ALUpqyWNrxw1dK0EbMbAbqQpbotwxBOwwzSV6xViT5rZZypFHSwpJOEAtrcFU8UrHa9hZbeZwKmmW1LBVzP7W0YjlZe7p4pDcU8ZsWkkAPikaw8CnayrceJsR6OuhjRIO/Apobo0jEaqmQHxIijdgGvqCDdvAOTDHPMc1SRlOYTCigb91SmQLJIPtTFTcL/dqbfbJvpH3h+nV3f2AqI72esdAxPPTFTqAqiONTYG2gHbSxLEQfwN9DUM4uyd2TuEJGq3QsBsD6An49Bl/GfZfTItTWGacL45WjRUa1yWYLcrsLnYnljUKGiWJbAsxO7O5uzHzJ/0FgBsABtgzCKOWN4pbFJFKMCbXDDSR8722ws1KKayY0I8szeSmQVFRHWd2kQZ49pNC38SglQSAeTDn12w1cJdpJqq56OSEA95KI5EO2lC5GpTyOlfeBNz0GKLiDhvLMoqaWZnrEJcumjQ6/RlCQ1xrsdVtr7XxG4eoaSnepzShqDPHBFITFKjKyu48I1EC6m5F7fMnGsHJWn17k/tl4XKFcyp7q6Fe9K8wQRokHqDYH+E9Di+p8yOc5M5jA7+w1JyHexFXA9FYgEejYn8HcWQ5xBKhiKkKEmjbdSHDDZuoIBG4B9MZ5wRM2UZxJRSE91MwQE9b7wv8TfQbdWPliFdJ2tM2PI82jqoVmjOzcweasPeRhzDKdiD1GPWb5rDSxNLPIsaLzLH9AOZPkBucKfFGTUTVLE1EtBUNH3jTQy9yJFU6TqN9LFdr33sV38s7zVsnik1z1dZmbryUvdfnI1rj8LHESNym0PnAdc1ZU1maSDuoCqwwajb6OMsWYnla+9+QOofVxoAOMjkzPN6+EwUuXpSUrIY/pBayEWsNWna23hQ+hw/8EVLvRxrL+9h1QS/jiJQn4NYMD5MMGIPo88T8OxV5iima8cTd48QJBclWVCSCGUC7HbmR6HClU9kixMZKCsnpX8r3HwupVrfHVi/nySrevqKiKo9nUxxRqDGsgkChmuQSCAGcjYjr6YlOcxhUs81FIqi5LJJDYeZbXIB8bYWGk8tCmKriCi9+OKvjHVbarfLS1/4Wx1bjOdspq66Qd0ZHMdPGN9Hux87AkiTWxuOmPWX9qfez+zrSNO/nSyd4p9QXSPw/ePh9euKHttkWGno6OJCq3eTRe5BGwB3NyS7deeKYbpNplp2JZYlNRS1kpVBIT42Ngscdxck8vFqv6AYi8Vww5+wemmWKOjLieaUEDQwVg6rzIBVh4ivInlh9Xh5RlnsXT2bur+ui1/jq3xnXZtwTVinrVmIpxVU5jCMLuNQYB2TYgAFhY2JueVt19hqko1gi5jS5VWT0dKtXUymONKZO6QAbE+Iu4t130g7DGr8L8Nw5fCYYA2ksXJY3JYgC5O3QAfLCpwp2UwUc0c7TSSyxm67BUvYi+nduv2saHiNmvHF7ayVWYvOVKrAHBBFxOY/yYLqHxGKChhq6a5WCJA3PvK6qqD8QhiNvkR8cNOZZnDTprnlSJftOwUfrzPphVqu1PLENu/LH7sUhH56bYGpUtsrMzqWqpFiqsuStG+l44po2WwJ2aZFQcuferc9N8GU5dTzM8VDW11HUIpJp5XdtNtrmKbVdbkbqbHbfHeXtfy4cjM3wj/3IxS5j22xD9xSux85XVf0XV/UYtM58orbGOHh+ppaOsYOJcwqibyqNIDN4Et1CRg6r9N8L+ccGUuVUyyrRPmMxYK2osQLgksUUEWuLDwk7i5wp1/a9mMhOgwxDpojufzctf8ALDT2e9qjzzLT1oQGQ6Y5VGnxHkrDludgRbewtvfFpoypwbosqfg2kzSk1NQNl0vJbKqnlz0i2pOnjVTztbY4sqDI6iehSCd+7rKSS0VQBfdP3bi/vK0ZCsOt3B3GE7jbtblEzRUOgIhKmZl1FiOZUHwhfUg357DnTZf2w18ZHeCGYddSFT8ipAH5HCmX9SCdDdQ0tUksrUtHPDG5GuSOOFJZCPeIepldtBa5UaBYEfHFpHMFPjp85RvPvHkH/wAcrj9Biny/tsgIHf00qH+7ZXH82g4uI+1/LjzMy/GI/wChOJTKpQ9SxYwyKdVPXVG37uVZLH00yFYvmcSIF7jTc0VHqvoi0An/ABB0BNuYVSB5nnhRgzrIZpGaSaVmZiSJ5KnSLm/InuwPLyw98PUNIq95SaGVhbWrmTbyDEmwv0GIzazo4cVcK0+ZRIs5bwnUrRtYi4seYIsfUHpjK8qhymOOto/bZ4e+Ko3fRjwmF2N9SjQQTsQSNvLpumMy4k7HYKiSWWKeSJ5GZyGAdbsSTYeFgLnzOKmSce0jjwk8OQE09bKuqpkZ0lQEoEUIq6+q3JbzAsbnriL265VdKeuiO6kRsy+R8UbX8gb2P3hiN2p8GVlRUQvHaVRFHEQnvJ4iC5T7JJvqF7ddhfGh8Z5Ks2WT06jlD9GPWMBk/VRh7mabTiUVbk8ed02XVDqGAN5l1FdipWRQRvcSqvlsDiFxhV0WXxNQ0VLG9VUoYxEi3NnBF3b3jtewJ39Bc4j9iFe8tBUQI1pI3JjNr6RIvhNuvjDHEXhiuocoCzV0jtmE6B5dSMzx6t9B+yeV7m5+FsBaaT9SzbtHfL4khzClnFQqhQyaSkthswcsNz1ABsb/AAxd9mSTtDPUVCd21VUNMse/hUqii99/q/MWPXFPP20ZeOSTt8EQf1cY40XailZVUkNPHNGrT2kZwlmXRJZdi1jq0na3u4UVSV7LnirtHgpnMECtVVV9IijubHyZgDv91QSOoGKOLg6vzRhJmsxhhvdaWLb/ABcwPidTbndcXeTdn8ceuVZ5o6iVnaSWFwAdTswsGUrYA+WLP9hVifu8ylPkJoIXH8ixn9cC03mRaZLksFJGI6eJY166eZ9WJ3Y+pJxknH49o4hpYeYUwKR6azI38pw7V8eYrPRpLNDJE9QNRiheNvDHI/iJkZdB02O3MjCSTr4s36Sbfw0v+4wRPJpL3Nrwhdn47+uzSsPWf2dPRYhbb4+E4fCcIWQZ9l9CkkcTVTh5XlYmlna5Y72IiAtsAMQ6PaGvO89gpFDTPYm+lFBZ3t9lFBY/IbdcZjxV2tVABWmpZIQf7WoQ3+Se6PiSfhi5j4yQO7a5fEd2XLajXa5sNTEiwHIafM9TjnNxih/t82+C0cNvlqgJ/M4qRzlJvujEcxzOWpcyTStK5+szX+Q6AegsMRr42efieI/2WYTH+8y+nb+ipiGeKXU3joZR8cpW/wCazj+mN8jzvx+5llFRSTG0MbynyjUsf0Bw35N2V5hPYtGsC+crWNvRVu1/Q2w3Nx3UEAdxmK+kVLHGPh41lIHw3xHk4rDG75ZmUx/vJp9P+ADR+S4nJml44LZ8PYe+n/jV1eXcG3595/pjPOJ+GKjL5O7qEtf3HU3V/wAJ25dQQCPLcYepuLlRSf2JNCv1pEmmiI9daxqf1xc8O5lT51DPRyTSkkB41nVGeOx3aOVba7XA8Y1C5vqBwtlcISwtmZ8I8H1OYuRAoCKbPK+yr6bAktbew9L2vfD4/Ye+natUt5GAgfn3h/piZxVxFTZX3dFHLNpijAeGn0xXY7kyTG7gtfVZLHe5O4xWR8VqwBbIpn8naSaRj/G0ZJ/PC2FCCw9i5nHZjmNPc9yJl+1C2r+U2f8AIHClVUzxHTKjRt5OpU/kbHGsxcW6TePLszhP3Jpio+COCn8uO546qNOnuK9//GpI5P8AIIsOTMvxx6Mavidk+dzUj95TzNE3XSdj+JTsw9CDjTU4nJN5KGU3+zlK3/Npz/TE2DiiIckzKEj/AJdBTr/VHxeRF4/c98LdrMrgCqo5W/vadGYfEp0+RPoMaVlGbw1Sa4XDjkRuCp52ZTZlPoQDhCp+MkB3nzX4PRxW/khB/XHVOMk71ZC8m2xP7OqAxXqCwYgjyGnY74w0emMmvck8RL7PnlBOOVRHJTyH8PiX+Yj8sPhGEXMs3oK6Wl1PUq8M6yR/9WmQFuQDFo7BSbX3Hxw9YhuO2Yr2MfQZnW03QK4/9qXSP0Y4c+AsmhlWoqpY0kmlqqjUzqGKhJXRVF+QAUYTuEV7viWqX7TT/wAxD4eqQTUtRVLTxrUwvJ3jIsio8MrqrMCGsCj3Egsbgs2xvis5ePXyxojpI191EX4KBjxW0CS6NYv3brIu52ZeR/XFQ+Z1592hj/jqgv8AljfFRxJLmbQbwQIokiZu6nkd9KyoxsO6UHYb78r4h1bVHzhThytWjgRq6aArGB3QigOgDkt2RibDbfFuOHqj62Z1Z+CUo/8A04kUHFFLImszRx+J1KyOqkFHZDcX8xcehGPUnFVCvOsph/6yf74ZIuKWytWWejqoI5Z3qIKktGrShA8cgUuN0VQUdVYWIuCBvY7Z8o08Wf8Aqf1pf/vDfnvEEFZV0FNSypMwqBPI0bBgiRo/NhtckgW/3GFHjZvZ+I6aXo5gJP4iYz+gxUc5/wBitmvHeZJNKntklkkdRsg5MR9n0xCbjvMT/wB8m/xD/bG2zdmGXPI8kkLOzuzteWQC7Ek7Kw2ueWI2b9k2XyoRFG0D28Lo7G3xViQR58j6jF5Iw/F5OmUfY9xzJUO1JVSF5Dd4nY7tb3kPmR7w9NXkMQu2/iaeKohp4JpYQsfeOY5GTVqJABKkHYKTbl4sZ3V08+V11jtLTyBgRya1iCPusv6EjDd2m1KNmlHVHeCWKnlDHkV1kt/LYn4jFpWRTfCuz1l/Cefyqre0VMYYXHeVkgNvUBiR8DvjaOHaWWKlgjnYvKkSLIxYtqYAajqO536nH574jlzD9qSWM/tPfN3IXV7urwaOmi1vS3Prj9JQk6RqtqsL28+uMyOvie9/J7wYMRsxr46eNpZnWONbamY2AuQB+ZIHzxk7Ei2M74x4AmaqSty2SOnqF94EaVY7+IWVhqIJBBBDbet7Pi7iunagkMFUoeeKRadlcqWZfCdLbWIYgX23Ixm9BnucxmlDU1c6U7HWNM15gWvZ2Km9vdHpjSTOU5R0x84C4Bamlkqq10nq3a4b3gl73IJAOo+YAsNhte77j89ZlnWcdxOjRV0aNJ3vesJ1aJV1HT3llAQDcnbl+WxUvGNEtNHK9VHpJEZctsXCgsL+e9/ng0x45R0MmDHmKQMAykEEXBHIg8jj1jJ1KDjjL6moo5I6SQxzkoVcOyWAdS3iXcXUEeuMezvJM+pY2lknqTGguzJVu2keZGrVb1A25nG28TGb2So9nv3/AHT93bnq0m1vXy9bYwHgCrqVq3ZmlMSxymr1liNAja/eavrXta+9/njUTh5atLJofYhxFLUxVEU8jyvEysHkYsdLgi1zcmxUn+LFZ2u8eSxTrS0krRmPxTOh3uRsl/IA3PqR5HFX2MVXs0OY1TjwRRJ/EQJDb48h/EMJmRZVPmdZ3am8krM8jnkovdmI+ew6kgbY1WbObm+CS2yQvHmYj/vk35g/6YtuGeOMxlq6aJquQq88asCE3BdQw92/K+NQy3sny6NArxNM1t3eRwT8lIUfl88SqHs0y+GaOaKJ0eNgy/SuRcejE4jkirxeTtiPwodfE1SR9Vp/0suHlOFZmqquf2qen72RCiwsltKxRrdldGGokH5AYQ+yD6fNq2pG4tIf/clBH6A4dOOuHq6r8VJWsicmgBCA2Nm0yqNQPMaWuL+WI9m4ftv3POcVE1EPpM4iXyWpgjZj8FjMbH5A4U5O0irqWNLTBagyeDv4Ipoymo21BWZiLDe5tbnix4V4QypZBHPHL7Wbnu6w2LHqUC/RSj1Uv6406kpEiUJGioo5KqhQPkNsMI1Upd0INF2UUrmSSqVmleaVzokYDS0jlOVt9JF/W+OacCZJ7R7LoPf2v3bTTAkWvceIBtt9r2xpGETtAhda3LKnRI0MEkvetGjOy61TSdKAtY2INh/XEsrgl0MXD/CtJQ6vZoVjLe812Zj6amJNvS9sZv2+0RU0lSuxBaMn12dP6Mca+72BNibC9gN/kMJvHdMmZ5Q7wHWCgnhIG50+K1juCV1LboTgnkTj9LSGjJq8VEEUy8pI1cfxAHEzGadi3EKtl7xyNb2Ukk8/o2uwPnsdQt5KMVHFnbJcNHQJ6d/IP1RD/VrfhOHF2P1EopsXO26pR8zIQglIUV7fau7W/wALLi9Th1szyCleMXqKbvAg+0odlKfEqFI9VA64ys95NJ9eSWRierMzHc+pJOP0f2XZTLS5fHFOuiTU7FSQSAzEi9utumNywjh4/rk70zIMt7SsyihWljKll8CMYy0otsFG9iRy3Unbe+O/C3FMlDWe0VlS8jONEservCFJ5u19KaOYRdTDdbLfF/25UXcNDNCoj7/Ws7IAC5ATSGYbkEari9jbe9haj4fpqLL6SCvqozVTTs/cQXARQhILNfmQbbkGxIsNicMUR8lKm9H6AjcMAQQQRcEcjij45y6KooaiOd2SLTrdktqAjIk2vt9XHLgji6LMoWkjVo2RtLo1jY2uLEcweh25HbEDtTlSOj755qqIRutvZZRGzlvDYsQQVAJa3pjHZ6m042ZNkFFQVLqofMBHDeRnkMPdwre5Zt7KCR03J88cOLKb2usqJxWUemSQlbz/AFRsu1tvCBi+p5THLAZmzhEkV5VFRWIyOsSmRg8ei5QgWINrhsUPCcldmNSII5kQlWdmMUdlAtewC+ZAA9cbXqeWVaPHDmWpHN9NXUqwvHLFKUnBOiSN0NgVsbEhh6gY6S0NAsi0sr5lH9IPCwg0KXsNdg5BBFjqW9xa19sfP2nVUteKeodGCTLHJ9HHYqSASPDceE6gem2LeapKRSS688MUUhiaQVkdlZTax8Fx03tbfBiNVRulDTCKNIwSQiqoJ66QBjxmdclPFJNIdKRqWY+gF/z9MV3BiqKKApLNMroHDzvrkIfxWZrC5F9PoABip7QOOIcuCJJEZnlB+jBAGnkSxN9jytY33xij1OSSsyOu4kqp6t6yjqJFke30ANmUAGyiM3SVQPs3NySVXHnOOPswzGNaQhPGwUrChDSG+wN2PXcgWG2+2PXF2V0ctImY0IaFWm7qWna3gfSW8Ppbe3KxFtNiMP8A2JUXeU71cyh5jIyJKwGvQFW41cz4ri5udrcgMbxVnlipOXGyt4qyT9mcPmC47yaRO9YdWJDEA+QCBfUD1xT9g9Si1sqNYO8J0H4MpYD4jf8AhOH7thyWaroVSnQyPHMshQcyoSQGw6m7A25npj8/U08kEodC0csbXBGzKw9D+RB9QcFlF8j4TT6R+u8U3GWZezUNTNexSJtP4iLL/MQMZ7wp2yI1kr07s8u+jBK/Fk5r8Rcegx07ds8Ap4aZDczN3jAfYX3RbnuxBH4DjNZOz8icW0e+wHLdFNUTEW7yQIPURjp83I+WOeWLniCVqRYGgeed0Elr+KaQm+4O5JPPrh84Jyf2Ohp4CLMqAv8AjbxP/MTizzKtSCJ5ZTpjjUsx8gBc4jeRGFRWTMMxqM9lQx1OWUlRGeYOg/Aj6bY+RA2x54YzfNaaqghqIGjpppBGBK/eaDpZrJJcvyHJy3LmMNnZfWTzUXeTayrSuYDIbv3V/BrY7seY1HmLHfDTNTK5UsoYo2pbjkbEXHkbEj5nFsKF5s9SSqttTAajYXNrnfYeZ2O3pirzriKClKq7FpX/AHcMYLyP+FBvb1NgOpGPfEuTirp3hJKsbNG45o6kMjj1VgD+mI3CmQpTRKxjC1DqpnkLF2d7b3kbxML3tfYdAMQ27sVeN80rFo5aid/Y4raY4I2BlkZtlEko2QfWKx72B8eLrsuyh6bLYUkvqYGQqfqBzcLbptuR5lsLPEx/aucQ0Q3pqT6SfyZtvCeh5qn8Unlh04wz5aWB9LqKhkb2eOxdne3hAjHiYX525DqMUwttmUU7fsPPGVvDTTbegjkOx8vA4t8A3njnxB2ZNHVzMZIqahBDiaRhZQ31FW4JYHYDa4073NsN/HOVrnGWx1UCnvogWCH3ttpYiPtAjl9pQOuF7IZVzvKzRuR7bSjVAzHdwBZd/h9G3P6rHc4tnJxX7flFQ3GFLl6mPKobyEWasnF3P4FPIfEAbbqeeFNeI6sT+0iol7//AJmre3lY7Ffu20+mGDhDs3qq1rupp4QbM8ikE25hEO5PS5sPU2tjUoOyLLVTSySu1vfMrA/Gy2X9MW0jKhOedCjBxZHndKaGr0Q1ZsYJOSPIPdH3Wa5Uje9zbewwn0fdlfYMwaSmMMjGOXTq7otbWjp1jYgMCp2O+6tiZ2jcBtlrq6MZKeQ2VjbUrWvpa2x2BIItex2Ft2Xg802eRez1oIrIV8E6kB3T1O+oqTYhgeYPMnD3Qy3T3+SFX53S5VQvS5fU+0Tzm8tQuwRbW8NuRtcAXJF2JPIYoYKiRkpstlDzB5EYx6yrRFhZFQkMFsjFmBUgarWBUnDVWdkr0mqoWQVSxKzrB3dmcgXVT4iGF7EgbsAQBvhd7Kq+IZmJahxrdZO7d+Rme1iT94Fx8SPMYYDTtJ4HviXhmokjd5o5ZRGkirL7WGm0Ns+mJKYxksotYb26jCpkVAkE3/U1qFlK21SMdW5HhCJ3K2JHWW+w2xTcPHMf2pHfv/au9XvdWq9tXj1dO7tf7tuXTDFxhUCTiWAc+7mpk/VG/q353wRW08lfmWUQzyu061BlNizxubN03DJIAdrDTK/ww5UfCdU9MwUNHDUapJYxUkSOXXcsJKawZrAFQEthX7CqkrUVMaWDvT6kB5Eqwt/m/ril4UmrxmkZvN3/AHq9/rJ92/j7y+2gLfnsNrdMAmt+pyqs8nnpVijZ4VpCGWFWb3Aw8ZPMyRvYk2Fg1wF0nDNXZjRZzTRPV1S0dZApVyVusg53C7XvzspuCWFiLHCtxNmCftaaWjAkRpvAoFxIWAWRbfWWRi62HMNtzw70nYrqfU9QY4ibiMJqdQdwpcnTqHIkAg2v1wwRKTbSyJfce1vDl2Xh3jDly7ixkcgK0rD6iKoCgc7Xvdmth1z7j2LLIEy/LrSPEuh5yAVDfWIHJnLXJ+qCeu4HDj2up8ohNBl40TSqDPNe76d7KX+02+wtpHIDUDii7N+z05jeWVmjp0OnwganI5hb7ADqbHyHWzeWMp8Y7FmLiSrWc1AqJRMeb6rk+hB2K/dIt6YbDxRRZmAuZxdxPyWsgH5d4m5I/PrbTjQ6vshy5k0ossbdHWRifya6/oMZVxP2dVlHIFCGeN2CpJGOZJsAy80JPntvzwtMjhOHui/4U7NmFZHLK8U1CgMonRgUk0+6pF7jfcjcWBFzj7kAOdZ41QQTBCQ4v9hD9EvxZvGQfv498ZTLleXplUB1TzDVVMvM6rAr53awUDnoXf3hh14Ty6PJMtMk4+lazyBbFmdrBIl33PJQL2uSdr4jZ0jFXXpllxmNRVT1DQ0kqQJBp76R4+81Ow1CILqWwClWZr38SAdcfeLqmmSiaPMZVVJE0OVBUsbb92via99wPFbrfFLntTX0E80tNSe1wVBWRlBIeOQIkZ2AJZSqKdhz1bja9JknBNVmVR7Zm/hUfu6blt5EAnSn3b6mPPlvk6N5pbHDg7iuiqUSCnqO9eNALOuh2CgDVpKqD66RYemGjCZxdw5TRwxzQwxwzwyxGF41CG5kVdHhAurBiuk/aw54G43phio4qzkUdLLPbUyiyIASWdjZFAG+7EDbFvgxCsyzs54br0ikZ7UslQ+uWZwHmYb2Cp7qG5Lan1G7HwbA4fsn4fgpizIpaVvfmkJeR/xOd7fdFgOgGOtXnVPEZFkmjQxoHcMwFlJIDb9CRa467YzXOOMK3NWenymNliUHXUHwE7clJ9y/T6+4PhAJxdnPEFQwcQ8d01FXQw95HocsKhVH7tjbS7MNvMMp3sQ21t0ztF4flyyrXMqLwxs92AGyM3MED+zk5ehJFxdbOXZzwvRR0gkRO8eVSszSqNVztJEVPu2a6lettyeePXC86d9V5RKO+igUaC3i+idVIic/aTVpF9yoHUHFI05LPwXvCHEsWYU6zRbHlIl90bqD/oeoxeYwjO8oquH6sVNKS9M5tvuLH+zk9fsv/wDYOtcK8VQV8PewtuB9JGfeQ+RHl5EbHEaNQn09i922zouWMrW1PJGE+IbUf5Q2MR4SqpoqynenBaUSKFUfWvsVPoQSCeguemLTtF4tbMaosLiCO6xIRbbqxHRmtyPIADob9MmT2CjatO1RUaoqQdVXlLN+XgU+Z6g42lSPNN8p2ujXavtUy6OR42ke6MVJEZIuDY2I5i/XCFxRS5NmDtLTViUszbsJI3WNyeZNwApPUg2O9wSb4zeho3mkWKJC7ubKqi5J/wD7e/IDfGhU3YzWsmppIEa2yFmPyLBbD5XwpIvOU+rPeX5Hnix6aWp76LkGhqkdbfdLEED4WxM4S7La1aqKpqXjTu5VlYFjI7FWDG55b/a1H4HCHmeWVmVTgNrgktdXjcgOAejLzHmD8xvjQOAu1WoeaKmqlEveOqLKtlYFiANQ91hc9LH44O+hHhdSsq6jspzKlkD0siSFTdHjfu3HyawHlYMces04ezmZLV9UsMPUz1CKh+IS4b54lcbdrFSZJIKVRAqOyGQ2ZyVNiRfwqNj5n1GErJsjrM1mOjXM49+WVzZR01Obn4AXPpscFfZJcbqNj7wpJkuVsJHqxU1I5Osbsq/gABAPTUSTz5XIw40PafQTSLFE7l3OlNSFQWPJSx5XNh8SMZxXdjlciakeCVgN0VmBPopYAH5kYz6eF4nKOGR0NiDcMpH6gjCkzX6koYqkSM6qpZaiWSe4maRjID0a9ivpp923S2P0H2QTI2VQBLeEurDybWxN/iCD8CMY7xPGKymTMUH0gIirAOkgACS28pBa/TVtub4kdlnFxoakRvcwTsFcDfSx2VwP0IHMedgMHlGfHLhPPZ+jcLXHfF0eXQa2s0rXEUf2j5n7o5k/AcyMfeNeMYMui1SHVKw+jiB3Y+Z+yo6sflc7YzDhPhqozupNdXE+z32G412O0aDpGOrdTfmSSMJds9E5/wCMdk/sr4Wkqp2zSsu12LRavrN/zLfZXko5bXFgow0Z9k9NnbOErg6QDSqQlSEkJN5H3OvaygbAeOxudpvE1fTMKanMkYppKgwyhSAvgjZhCSNlBYKpXqLr9bErPc6y/L9MkpiSQKVRUUGTSbXVQN9NwPJdhfFsKKSr7iZl/FVZk8i02aK0tOTaKqW7G3qebWHMHxix94WxpSTJVQaoZfBIvhliYXF+qmxFx6j5Yz+PtSy2tJp6mF0ik21TKpT01WJK776unO4tfFdLwvV5dXRwZZUkR1QclHGrulWwaQg7HTcaW2JOlTq3woilWsodsr4ZnFQJauteqSM3gjKIgU2I1voADsBsDawuTa9rNOONJDoRU1M2lQupjdmsLXJ6k8ycdsZOqVBgwYMCid2lcHLmNPdQPaIrtEeV/NCegboehsfMG34Rnp3pYzSoI4hcd3axRgbMrDmHDXBvvfffF1hYruC4pah5hNURLJYywwytGkjDbU2mzXtYGxF7D1vTNU7RR5xSUuWSTZjWN3kskpaGJfdB0hRoQmxk0gapDy3ta+9fw1WZtOGko6Oko4ZWMl5+8LSFjcsSDqa/QlQLWttbEupykV2esJhqhoYYysZ3Bd/ECb8x5+ehfXGkYWYUbYoDN5VK02a08SpN9Gs0bF4XY/UYMAyE9NVwTte+2ELibgKqyyb2zLGcotyUG7oOoI/tI/Q3I2ve2rGn8dRRtl9WJfc7hzfyIUlSPUMAR62xSvxe9NllHWyoJFdIu+s1nuyjxIDsxvvpJG1zfbFQnFPZn8NdlucsntVqKsJXVKm0cwuLjfYMRsC24Nt25YqO1KjqVqi0sDRU6ARU1t0Ea7KAwuAT71jvvbpjQ804Ty3OkM9LIIpjYsyC25Fx3sRsbm99WxOxuRhSkTN8mUo6Coo+RVgZYtP+aMW6Gy78jipnGUXWfuhj7C+HNEL1rr4pbpFfogPiI/E23wUeeNVxmPC3a1QlEikjNIFUKoUaowBsACouB8VA9caBlmcQVIvBNHKPuOGt8bHb54y7s7+PilSYrdsOWpLlkrMPFCVdD5HUAfzUkfl5Ywvg0/8AaFH/AOZh/wDyLj9AdqUEkmWVCQo8jt3YCopZiO8S9gN+VzjEOFcgq0rqRnpalAKmEktBIoAEi3JJXYeuNx0cfMvrWCkz3/iaj/xpP87Y/RPZblyQZZTaALyIJXPmz77/AAFl+AGMIzjh+rapnK0lSwM0hBWCQ3GttxZeWP0F2fxOmXUqyI0brEFKupUi1xuDuMSWh4ItSbYw4x3t24cFo66NfKOa38jH5+C/qnljUc1z2mpheeeKL0dwCfgOZ+WM74s7WqIxtFHAasMLHvF0xn4hhqPnbT88SNnXycWqbEzsroJ5JnHctJRTI0dSx8Kad7MGNgWU77XIueXPEz9sUOUXSgtWVh8JqnF0S+1owOZ/Dz6sfdx1jy7OM6sHHs9LtZdJiiA+6nvP6XuPUYa8tyfLMkILk1NYFuAq65fikQv3a/eNvLVitnKMXWPuym4Q7OZ6yX2zNWc6jq7pz438tf2E+4LHp4QLHU80yrvYRCkjwJsD3NlOkC2gG3hB5XWxA5EYz7ib2rMaZa6lq5UgU37iFSsiqNpC2l7vKjXOi4FhtvuftIM9gRZaeenzKBgGQtYMVPUHwnl5s2I8nSNRxRY0mQwqhyirQNAdT0kg8JYAlipIsBNGSTf66m9j4sGTdkmX0za31z23AmK6R8VVVDfxXHpikznj8Onc5lRVNG4YGOZBfQ67q6agvI9BqBFwbgnDjwdxFDmtKyvokZR3c6afC17jUFbfQ43APLccwcMlXBuiw4oo6c0UyTovcLG110jaw20gcmvytve1sd+GKaSOjpkm3lSCNZDzOoIobf44qsn4Hhgk1tNUTqraoYppWeOK3LSp2JHQtcja2+5acQ2l2GDBgxDQYMGDABgwYMAKmdxtR1ntyozwyRiKqCAsyBSTHKFG7AamVgN7EG2xxYjiyh7vvfa6fR9rvU/3vf054usUtZwlQyuXkpKdnPNjEtz8Tbf54pmn0Z3xHxBLnkooKAMKbUDUVBUgEA368gOYB8TEDYAEnlmMSZrmcOXRECioV8YB97RZSB59I/T6Q9Rhi464siy6nempYmiqGskKLCVXxc3QgaG0+QudWkEY78M9n6Q0MUTM8dSD3pnjazpIRYhW3uoHgKkEML3G+LZypt19/wDRG7XHSkp4quIiKqikVYWXYsvNo2t70ekE6TtsMTuKONZMvaN56cPTS2CNG/0qtpuVaNrA9bEN8cfF7PVlnSetqpqwx+4jhVQbg7qoAPIX5A23vinc/tPPgvvU+XLc+RlJ/rqH/wARwNO0Wn/RvK82QyinKNezMEeFwfUWAY+pDDC1mPYkL6qarKkchKgJ/wAakW/w41/EDPM0SlgkmkvpQchzYnZVH3mYhQPMjETZX44vZkacGZ9T/uqsuByC1LkflIABj73fFC7Xc/OlP9cNXZHxBNVpVioYmVKgkqfqKwFkA6AMrAY9cfcR5jQujwpTzROW8BSTWAi6muwex8IY3C7Acji90c+Mau2KfdcTvzMg+dKv9MfG4Gz2o/fVekHmGqJP8qAqcarwzn8VdTrPCfC2zKeaN1VvUfqLEbHFD3NYMyWBq+UwmEzBRFACdMiKULaL6bMOVj64Wa4L1bFSg7F4ku9VWEjmdChPjd2LX/IYvMqjyaiN6WL2mRfrQxvUuD+NQyofmuJnDvA8XeTz1cYld6qd4kl8axqZXKlUN1DMPHe19xy3xU9l7ezV+ZUBsAsnexr90m3+UxYWFFJrB3q82rMzoZpqKU02gyL3IT6VmRj4S+rwEx6fCBcMfetid2TVdPJl6yxIiONqhvrM6jd3Y7nULNcna/phwp6NIy7IoUyNqcj6zaVW59bKB8sY/W5JBQ52sdQmqirCWRGJ7sSE7akvpbS5sAwIAkXyw2V3Fpmg8DZ1BVLUNCI1cVEiy92bhyDpWQHqHRVN/jztiOx/Zc9+VBUPv5U0rHn6RSN8lc+TbMcWXxRuZVRUYqFZgLXVbkA9LC5t5XOKDLMxbM8tcoIWd+8iIcExmzshNhclSviAvvcC45iGvyNEkYYEMAQeYIuD8sVVDwxSwTGeGFIpCpUmO6gg2Juosp3F7kY88LcOpRRaQ8kshC65ZWLM2kWA3PhUDYKNh6kkm6xDVXsMGDBgUMGDBgAwYMGADBgwYAMGDBgCJmmWRVMZinjWSM81YX+Y8j6jcY60dMIkVFLEKAoLMWNh5sSST6nfHbBgBX4u41pqOKe00RqI18MOsFtRHhBUbgbgnblviB2RZKaegWSS5lqT3zk87N7t/wCHxfFjhkznh6mqxaogjl8iw8Q+DDxD5HFMOGqmmTRQVhVALLDUr3qqOgV9pFHxLgdBi9GKfKxswgZ5m/fV6DuJ5qWjYlzDHrBqABpBF9REYN/CD4yOWnHSnoM1p4pJfoqqsmBDMZiiQgX7sRxlNLDcsblCTsSeeLjgKlaGjjikhkidP3neFGMjnxPIGRmuGYk72PpgG2xE7NaxUzqvjQOqThpVDoyHZwwBRgGHvtzHTD1xULVGWv5VZX/FT1A/rbCBxBn0MfEFJUh9MZjEcjOrRgE96u+sDYAqb+mHjjeujVKSQulhWQMDqFrFtJb4AMTfFZiLw0KOeUUmQ1ftlMpagmYCeEfUJOxXoBc+Hpe67ArhuStjmzCimiYPHLR1Olh1AkpD+fPbmN8MM0cVREynTLFIpBGxVgdj6YzThjh2bLs3jg1M9I6zNTk72JCllJ6NZRfo1ged7NlpxeNGq4y/iY+x8QUdRySqTun9T7n9TF+WNQwjcf8AClTmMkKo0UMcLa1mJZpNR5gIAAACAfe3IHLERqadYHnCN2s5K1ZTRwxRPJOZAY2WwVOjl3JAC6Ty5k2sDY2a8npZo47Tzmd73L6FTy2Cr0+JJ354nYhWuSpifQ8KTzxoMzqTUaQLwx+CIkdZLWaU/Gy/dw101OkahEVURRZVUAADyAGwx1wYFSSDBgwYFDBgwYAMGDBgAwYMGADBgwYAMGDBgAwYMGADBgwYAMGDBgCBnf7l/hjB+Lf+Ppv/ACkf+ebBgxqJ5/Npm38I/wDCQ/h/1OLY88GDEOy0esGDBiGgwYMGADBgwYAMGDBgAwYMGADBgwY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485" name="Kép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7024" y="5229023"/>
            <a:ext cx="22352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961" y="5100536"/>
            <a:ext cx="1676400" cy="1215231"/>
          </a:xfrm>
          <a:prstGeom prst="rect">
            <a:avLst/>
          </a:prstGeom>
        </p:spPr>
      </p:pic>
      <p:pic>
        <p:nvPicPr>
          <p:cNvPr id="16" name="Kép 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98" y="5216025"/>
            <a:ext cx="1368152" cy="98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a számának helye 4"/>
          <p:cNvSpPr txBox="1">
            <a:spLocks/>
          </p:cNvSpPr>
          <p:nvPr/>
        </p:nvSpPr>
        <p:spPr>
          <a:xfrm>
            <a:off x="7067550" y="6400800"/>
            <a:ext cx="2241550" cy="457200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ctr" rtl="0" eaLnBrk="0" fontAlgn="base" hangingPunct="0">
              <a:spcBef>
                <a:spcPct val="5000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5EEAE391-EC90-4A4C-8A49-9E97A5914962}" type="slidenum">
              <a:rPr lang="en-US" altLang="en-US" sz="1400" b="1" i="0" smtClean="0"/>
              <a:pPr algn="r">
                <a:defRPr/>
              </a:pPr>
              <a:t>1</a:t>
            </a:fld>
            <a:endParaRPr lang="en-US" altLang="en-US" sz="14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9848" y="457200"/>
            <a:ext cx="9369911" cy="1371600"/>
          </a:xfrm>
        </p:spPr>
        <p:txBody>
          <a:bodyPr>
            <a:normAutofit fontScale="90000"/>
          </a:bodyPr>
          <a:lstStyle/>
          <a:p>
            <a:r>
              <a:rPr lang="hu-HU" sz="3600" dirty="0" err="1"/>
              <a:t>Empirical</a:t>
            </a:r>
            <a:r>
              <a:rPr lang="hu-HU" sz="3600" dirty="0"/>
              <a:t> </a:t>
            </a:r>
            <a:r>
              <a:rPr lang="hu-HU" sz="3600" dirty="0" err="1"/>
              <a:t>research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en-GB" sz="2700" b="0" dirty="0" smtClean="0"/>
              <a:t>Analysis and results</a:t>
            </a:r>
            <a:r>
              <a:rPr lang="hu-HU" sz="2700" b="0" dirty="0" smtClean="0"/>
              <a:t> I. - </a:t>
            </a:r>
            <a:r>
              <a:rPr lang="en-GB" sz="2700" b="0" dirty="0"/>
              <a:t>Importance of forms of learning (</a:t>
            </a:r>
            <a:r>
              <a:rPr lang="en-GB" sz="2700" b="0" dirty="0" smtClean="0"/>
              <a:t>2011</a:t>
            </a:r>
            <a:r>
              <a:rPr lang="hu-HU" sz="2700" b="0" dirty="0" smtClean="0"/>
              <a:t>/2013</a:t>
            </a:r>
            <a:r>
              <a:rPr lang="en-GB" sz="2700" b="0" dirty="0" smtClean="0"/>
              <a:t>)</a:t>
            </a: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b="0" dirty="0" smtClean="0"/>
              <a:t/>
            </a:r>
            <a:br>
              <a:rPr lang="en-US" sz="2700" b="0" dirty="0" smtClean="0"/>
            </a:br>
            <a:endParaRPr lang="en-US" sz="2700" b="0" dirty="0"/>
          </a:p>
        </p:txBody>
      </p:sp>
      <p:sp>
        <p:nvSpPr>
          <p:cNvPr id="6" name="Téglalap 5"/>
          <p:cNvSpPr/>
          <p:nvPr/>
        </p:nvSpPr>
        <p:spPr>
          <a:xfrm>
            <a:off x="580913" y="5411096"/>
            <a:ext cx="8315661" cy="10482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There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are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fewer</a:t>
            </a:r>
            <a:r>
              <a:rPr lang="hu-HU" sz="2000" i="0" dirty="0" smtClean="0">
                <a:solidFill>
                  <a:schemeClr val="tx1"/>
                </a:solidFill>
              </a:rPr>
              <a:t>  </a:t>
            </a:r>
            <a:r>
              <a:rPr lang="hu-HU" sz="2000" i="0" dirty="0" err="1" smtClean="0">
                <a:solidFill>
                  <a:schemeClr val="tx1"/>
                </a:solidFill>
              </a:rPr>
              <a:t>swinging</a:t>
            </a:r>
            <a:r>
              <a:rPr lang="hu-HU" sz="2000" i="0" dirty="0" smtClean="0">
                <a:solidFill>
                  <a:schemeClr val="tx1"/>
                </a:solidFill>
              </a:rPr>
              <a:t> type </a:t>
            </a:r>
            <a:r>
              <a:rPr lang="hu-HU" sz="2000" i="0" dirty="0" err="1" smtClean="0">
                <a:solidFill>
                  <a:schemeClr val="tx1"/>
                </a:solidFill>
              </a:rPr>
              <a:t>frequencies</a:t>
            </a:r>
            <a:r>
              <a:rPr lang="hu-HU" sz="2000" i="0" dirty="0" smtClean="0">
                <a:solidFill>
                  <a:schemeClr val="tx1"/>
                </a:solidFill>
              </a:rPr>
              <a:t>  in 2011 </a:t>
            </a:r>
            <a:r>
              <a:rPr lang="hu-HU" sz="2000" i="0" dirty="0" err="1" smtClean="0">
                <a:solidFill>
                  <a:schemeClr val="tx1"/>
                </a:solidFill>
              </a:rPr>
              <a:t>than</a:t>
            </a:r>
            <a:r>
              <a:rPr lang="hu-HU" sz="2000" i="0" dirty="0" smtClean="0">
                <a:solidFill>
                  <a:schemeClr val="tx1"/>
                </a:solidFill>
              </a:rPr>
              <a:t> in 2008/2009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Results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from</a:t>
            </a:r>
            <a:r>
              <a:rPr lang="hu-HU" sz="2000" i="0" dirty="0" smtClean="0">
                <a:solidFill>
                  <a:schemeClr val="tx1"/>
                </a:solidFill>
              </a:rPr>
              <a:t> 2011 </a:t>
            </a:r>
            <a:r>
              <a:rPr lang="hu-HU" sz="2000" i="0" dirty="0" err="1" smtClean="0">
                <a:solidFill>
                  <a:schemeClr val="tx1"/>
                </a:solidFill>
              </a:rPr>
              <a:t>are</a:t>
            </a:r>
            <a:r>
              <a:rPr lang="hu-HU" sz="2000" i="0" dirty="0" smtClean="0">
                <a:solidFill>
                  <a:schemeClr val="tx1"/>
                </a:solidFill>
              </a:rPr>
              <a:t> more </a:t>
            </a:r>
            <a:r>
              <a:rPr lang="hu-HU" sz="2000" i="0" dirty="0" err="1" smtClean="0">
                <a:solidFill>
                  <a:schemeClr val="tx1"/>
                </a:solidFill>
              </a:rPr>
              <a:t>relevant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than</a:t>
            </a:r>
            <a:r>
              <a:rPr lang="hu-HU" sz="2000" i="0" dirty="0" smtClean="0">
                <a:solidFill>
                  <a:schemeClr val="tx1"/>
                </a:solidFill>
              </a:rPr>
              <a:t> in 2008/2009</a:t>
            </a: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84697"/>
              </p:ext>
            </p:extLst>
          </p:nvPr>
        </p:nvGraphicFramePr>
        <p:xfrm>
          <a:off x="580912" y="1471367"/>
          <a:ext cx="8315661" cy="38644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47211"/>
                <a:gridCol w="495394"/>
                <a:gridCol w="570137"/>
                <a:gridCol w="570137"/>
                <a:gridCol w="584912"/>
                <a:gridCol w="570137"/>
                <a:gridCol w="570137"/>
                <a:gridCol w="830002"/>
                <a:gridCol w="1277594"/>
              </a:tblGrid>
              <a:tr h="71600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2011</a:t>
                      </a:r>
                      <a:endParaRPr lang="en-US" sz="1100" kern="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Frequency of answers (0-5)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0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Total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Type of frequency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71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1. Informal learning at the HR department of your subsidiary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29%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Optimum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71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2. Informal learning </a:t>
                      </a:r>
                      <a:r>
                        <a:rPr lang="en-GB" sz="1100" kern="50" dirty="0" smtClean="0">
                          <a:effectLst/>
                        </a:rPr>
                        <a:t>at </a:t>
                      </a:r>
                      <a:r>
                        <a:rPr lang="en-GB" sz="1100" kern="50" dirty="0">
                          <a:effectLst/>
                        </a:rPr>
                        <a:t>the HR department of another subsidiary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Minimum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71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3. Informal learning at the parent company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Plain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2901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4. Local training and development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Optimum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71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5. HR-training and development at the parent company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Swinging (polynomial)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7165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6. HR-training and development at other subsidiaries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40%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Minimum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Balra nyíl 3"/>
          <p:cNvSpPr/>
          <p:nvPr/>
        </p:nvSpPr>
        <p:spPr>
          <a:xfrm>
            <a:off x="8896574" y="2269864"/>
            <a:ext cx="365760" cy="570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alra nyíl 7"/>
          <p:cNvSpPr/>
          <p:nvPr/>
        </p:nvSpPr>
        <p:spPr>
          <a:xfrm>
            <a:off x="8896574" y="3752628"/>
            <a:ext cx="365760" cy="5701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82" y="0"/>
            <a:ext cx="1038785" cy="8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608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57200"/>
            <a:ext cx="9601200" cy="1371600"/>
          </a:xfrm>
        </p:spPr>
        <p:txBody>
          <a:bodyPr>
            <a:normAutofit fontScale="90000"/>
          </a:bodyPr>
          <a:lstStyle/>
          <a:p>
            <a:pPr lvl="0"/>
            <a:r>
              <a:rPr lang="hu-HU" sz="3600" dirty="0" err="1"/>
              <a:t>Empirical</a:t>
            </a:r>
            <a:r>
              <a:rPr lang="hu-HU" sz="3600" dirty="0"/>
              <a:t> </a:t>
            </a:r>
            <a:r>
              <a:rPr lang="hu-HU" sz="3600" dirty="0" err="1"/>
              <a:t>research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en-GB" sz="2700" b="0" dirty="0" smtClean="0"/>
              <a:t>Analysis and results</a:t>
            </a:r>
            <a:r>
              <a:rPr lang="hu-HU" sz="2700" b="0" dirty="0" smtClean="0"/>
              <a:t> II. - </a:t>
            </a:r>
            <a:r>
              <a:rPr lang="en-GB" sz="2700" b="0" dirty="0"/>
              <a:t>Importance of </a:t>
            </a:r>
            <a:r>
              <a:rPr lang="en-GB" sz="2700" b="0" dirty="0" smtClean="0"/>
              <a:t>forms</a:t>
            </a:r>
            <a:r>
              <a:rPr lang="hu-HU" sz="2700" b="0" dirty="0" smtClean="0"/>
              <a:t>&amp;</a:t>
            </a:r>
            <a:r>
              <a:rPr lang="en-GB" sz="2700" b="0" dirty="0" smtClean="0"/>
              <a:t>types</a:t>
            </a:r>
            <a:r>
              <a:rPr lang="hu-HU" sz="2700" b="0" dirty="0" smtClean="0"/>
              <a:t> of </a:t>
            </a:r>
            <a:r>
              <a:rPr lang="hu-HU" sz="2700" b="0" dirty="0" err="1" smtClean="0"/>
              <a:t>learning</a:t>
            </a:r>
            <a:r>
              <a:rPr lang="en-GB" sz="2700" b="0" dirty="0" smtClean="0"/>
              <a:t> (</a:t>
            </a:r>
            <a:r>
              <a:rPr lang="hu-HU" sz="2700" b="0" dirty="0" smtClean="0"/>
              <a:t>2008/</a:t>
            </a:r>
            <a:r>
              <a:rPr lang="en-GB" sz="2700" b="0" dirty="0" smtClean="0"/>
              <a:t>2009</a:t>
            </a:r>
            <a:r>
              <a:rPr lang="en-GB" sz="2700" b="0" dirty="0"/>
              <a:t>)</a:t>
            </a:r>
            <a:r>
              <a:rPr lang="en-US" sz="2700" b="0" dirty="0" smtClean="0"/>
              <a:t/>
            </a:r>
            <a:br>
              <a:rPr lang="en-US" sz="2700" b="0" dirty="0" smtClean="0"/>
            </a:br>
            <a:endParaRPr lang="en-US" sz="2700" b="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45765"/>
              </p:ext>
            </p:extLst>
          </p:nvPr>
        </p:nvGraphicFramePr>
        <p:xfrm>
          <a:off x="301213" y="1566618"/>
          <a:ext cx="8928846" cy="369387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074834"/>
                <a:gridCol w="615718"/>
                <a:gridCol w="665463"/>
                <a:gridCol w="615718"/>
                <a:gridCol w="615718"/>
                <a:gridCol w="630735"/>
                <a:gridCol w="615718"/>
                <a:gridCol w="764016"/>
                <a:gridCol w="1330926"/>
              </a:tblGrid>
              <a:tr h="7665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2009</a:t>
                      </a:r>
                      <a:endParaRPr lang="en-US" sz="1100" kern="5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Frequencies of answers (0-5)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0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Total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Type of frequency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310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1. Mobility between subsidiaries 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Swinging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310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2. Mobility between parent and </a:t>
                      </a:r>
                      <a:r>
                        <a:rPr lang="en-GB" sz="1100" kern="50" dirty="0" err="1">
                          <a:effectLst/>
                        </a:rPr>
                        <a:t>susbsidiary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18%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 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310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3. Informal learning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Plain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310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4. Local training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Swinging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107261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5. HR-training and development at the parent company</a:t>
                      </a:r>
                      <a:endParaRPr lang="en-US" sz="1100" kern="5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 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Plain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6120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6. HR-training and development at other subsidiaries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Plain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779588" y="2282825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82" y="0"/>
            <a:ext cx="1038785" cy="81758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80913" y="5411096"/>
            <a:ext cx="8315661" cy="104828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There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are</a:t>
            </a:r>
            <a:r>
              <a:rPr lang="hu-HU" sz="2000" i="0" dirty="0" smtClean="0">
                <a:solidFill>
                  <a:schemeClr val="tx1"/>
                </a:solidFill>
              </a:rPr>
              <a:t> more  </a:t>
            </a:r>
            <a:r>
              <a:rPr lang="hu-HU" sz="2000" i="0" dirty="0" err="1" smtClean="0">
                <a:solidFill>
                  <a:schemeClr val="tx1"/>
                </a:solidFill>
              </a:rPr>
              <a:t>swinging</a:t>
            </a:r>
            <a:r>
              <a:rPr lang="hu-HU" sz="2000" i="0" dirty="0" smtClean="0">
                <a:solidFill>
                  <a:schemeClr val="tx1"/>
                </a:solidFill>
              </a:rPr>
              <a:t> type </a:t>
            </a:r>
            <a:r>
              <a:rPr lang="hu-HU" sz="2000" i="0" dirty="0" err="1" smtClean="0">
                <a:solidFill>
                  <a:schemeClr val="tx1"/>
                </a:solidFill>
              </a:rPr>
              <a:t>frequencies</a:t>
            </a:r>
            <a:r>
              <a:rPr lang="hu-HU" sz="2000" i="0" dirty="0" smtClean="0">
                <a:solidFill>
                  <a:schemeClr val="tx1"/>
                </a:solidFill>
              </a:rPr>
              <a:t>  in 2008/2009 </a:t>
            </a:r>
            <a:r>
              <a:rPr lang="hu-HU" sz="2000" i="0" dirty="0" err="1" smtClean="0">
                <a:solidFill>
                  <a:schemeClr val="tx1"/>
                </a:solidFill>
              </a:rPr>
              <a:t>than</a:t>
            </a:r>
            <a:r>
              <a:rPr lang="hu-HU" sz="2000" i="0" dirty="0" smtClean="0">
                <a:solidFill>
                  <a:schemeClr val="tx1"/>
                </a:solidFill>
              </a:rPr>
              <a:t> in 2011/2013</a:t>
            </a:r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Results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from</a:t>
            </a:r>
            <a:r>
              <a:rPr lang="hu-HU" sz="2000" i="0" dirty="0" smtClean="0">
                <a:solidFill>
                  <a:schemeClr val="tx1"/>
                </a:solidFill>
              </a:rPr>
              <a:t> 2009 </a:t>
            </a:r>
            <a:r>
              <a:rPr lang="hu-HU" sz="2000" i="0" dirty="0" err="1" smtClean="0">
                <a:solidFill>
                  <a:schemeClr val="tx1"/>
                </a:solidFill>
              </a:rPr>
              <a:t>are</a:t>
            </a:r>
            <a:r>
              <a:rPr lang="hu-HU" sz="2000" i="0" dirty="0" smtClean="0">
                <a:solidFill>
                  <a:schemeClr val="tx1"/>
                </a:solidFill>
              </a:rPr>
              <a:t> less </a:t>
            </a:r>
            <a:r>
              <a:rPr lang="hu-HU" sz="2000" i="0" dirty="0" err="1" smtClean="0">
                <a:solidFill>
                  <a:schemeClr val="tx1"/>
                </a:solidFill>
              </a:rPr>
              <a:t>relevant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than</a:t>
            </a:r>
            <a:r>
              <a:rPr lang="hu-HU" sz="2000" i="0" dirty="0" smtClean="0">
                <a:solidFill>
                  <a:schemeClr val="tx1"/>
                </a:solidFill>
              </a:rPr>
              <a:t> in 2011/2013</a:t>
            </a:r>
          </a:p>
        </p:txBody>
      </p:sp>
    </p:spTree>
    <p:extLst>
      <p:ext uri="{BB962C8B-B14F-4D97-AF65-F5344CB8AC3E}">
        <p14:creationId xmlns:p14="http://schemas.microsoft.com/office/powerpoint/2010/main" val="12648710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062" y="609600"/>
            <a:ext cx="9359152" cy="1371600"/>
          </a:xfrm>
        </p:spPr>
        <p:txBody>
          <a:bodyPr>
            <a:normAutofit fontScale="90000"/>
          </a:bodyPr>
          <a:lstStyle/>
          <a:p>
            <a:r>
              <a:rPr lang="hu-HU" sz="3600" dirty="0" err="1"/>
              <a:t>Empirical</a:t>
            </a:r>
            <a:r>
              <a:rPr lang="hu-HU" sz="3600" dirty="0"/>
              <a:t> </a:t>
            </a:r>
            <a:r>
              <a:rPr lang="hu-HU" sz="3600" dirty="0" err="1"/>
              <a:t>research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en-GB" sz="2700" b="0" dirty="0" smtClean="0"/>
              <a:t>Analysis and results</a:t>
            </a:r>
            <a:r>
              <a:rPr lang="hu-HU" sz="2700" b="0" dirty="0" smtClean="0"/>
              <a:t> III. </a:t>
            </a:r>
            <a:r>
              <a:rPr lang="en-GB" sz="2400" b="0" dirty="0"/>
              <a:t>Change of the Formations of Knowledge Transfer (</a:t>
            </a:r>
            <a:r>
              <a:rPr lang="en-GB" sz="2400" b="0" dirty="0" smtClean="0"/>
              <a:t>2011</a:t>
            </a:r>
            <a:r>
              <a:rPr lang="hu-HU" sz="2400" b="0" dirty="0" smtClean="0"/>
              <a:t>/2013</a:t>
            </a:r>
            <a:r>
              <a:rPr lang="en-GB" sz="2400" dirty="0" smtClean="0"/>
              <a:t>)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700" b="0" dirty="0" smtClean="0"/>
              <a:t/>
            </a:r>
            <a:br>
              <a:rPr lang="en-US" sz="2700" b="0" dirty="0" smtClean="0"/>
            </a:br>
            <a:endParaRPr lang="en-US" sz="2700" b="0" dirty="0"/>
          </a:p>
        </p:txBody>
      </p:sp>
      <p:sp>
        <p:nvSpPr>
          <p:cNvPr id="6" name="Téglalap 5"/>
          <p:cNvSpPr/>
          <p:nvPr/>
        </p:nvSpPr>
        <p:spPr>
          <a:xfrm>
            <a:off x="226488" y="5518671"/>
            <a:ext cx="9003571" cy="106381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18248"/>
              </p:ext>
            </p:extLst>
          </p:nvPr>
        </p:nvGraphicFramePr>
        <p:xfrm>
          <a:off x="333487" y="1818041"/>
          <a:ext cx="8896572" cy="350770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541673"/>
                <a:gridCol w="595175"/>
                <a:gridCol w="595175"/>
                <a:gridCol w="550684"/>
                <a:gridCol w="550684"/>
                <a:gridCol w="683319"/>
                <a:gridCol w="595175"/>
                <a:gridCol w="713539"/>
                <a:gridCol w="1071148"/>
              </a:tblGrid>
              <a:tr h="701541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2011</a:t>
                      </a:r>
                      <a:endParaRPr lang="en-US" sz="1100" kern="50">
                        <a:effectLst/>
                      </a:endParaRPr>
                    </a:p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Frequencies of answers (0-5)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0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Total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Type</a:t>
                      </a:r>
                      <a:r>
                        <a:rPr lang="en-GB" sz="1100" kern="0">
                          <a:effectLst/>
                        </a:rPr>
                        <a:t> of frequencies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6769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 Knowledge flows from the parent company to the subsidiary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18%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optimum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6769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2. Knowledge flows from the subsidiary to the parent company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19%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optimum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6769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3. Knowledge flows between subsidiaries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plateau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467694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4. HR-related knowledge flows within the HR department at your subsidiary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11%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32%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18%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optimum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35387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5. HR-related knowledge flows at your subsidiary between the HR department and other organizational units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14%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17%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26%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23%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13%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>
                          <a:effectLst/>
                        </a:rPr>
                        <a:t>100%</a:t>
                      </a:r>
                      <a:endParaRPr lang="en-US" sz="1100" kern="5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effectLst/>
                        </a:rPr>
                        <a:t>optimum</a:t>
                      </a:r>
                      <a:endParaRPr lang="en-US" sz="1100" kern="5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églalap 7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4" name="Téglalap 3"/>
          <p:cNvSpPr/>
          <p:nvPr/>
        </p:nvSpPr>
        <p:spPr>
          <a:xfrm>
            <a:off x="333487" y="5518672"/>
            <a:ext cx="878828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u-HU" sz="1900" i="0" dirty="0" err="1"/>
              <a:t>There</a:t>
            </a:r>
            <a:r>
              <a:rPr lang="hu-HU" sz="1900" i="0" dirty="0"/>
              <a:t> </a:t>
            </a:r>
            <a:r>
              <a:rPr lang="hu-HU" sz="1900" i="0" dirty="0" err="1" smtClean="0"/>
              <a:t>isn</a:t>
            </a:r>
            <a:r>
              <a:rPr lang="hu-HU" sz="1900" i="0" dirty="0" smtClean="0"/>
              <a:t>’t </a:t>
            </a:r>
            <a:r>
              <a:rPr lang="hu-HU" sz="1900" i="0" dirty="0" err="1" smtClean="0"/>
              <a:t>any</a:t>
            </a:r>
            <a:r>
              <a:rPr lang="hu-HU" sz="1900" i="0" dirty="0" smtClean="0"/>
              <a:t> </a:t>
            </a:r>
            <a:r>
              <a:rPr lang="hu-HU" sz="1900" i="0" dirty="0" err="1" smtClean="0"/>
              <a:t>swinging</a:t>
            </a:r>
            <a:r>
              <a:rPr lang="hu-HU" sz="1900" i="0" dirty="0" smtClean="0"/>
              <a:t> </a:t>
            </a:r>
            <a:r>
              <a:rPr lang="hu-HU" sz="1900" i="0" dirty="0"/>
              <a:t>type </a:t>
            </a:r>
            <a:r>
              <a:rPr lang="hu-HU" sz="1900" i="0" dirty="0" err="1"/>
              <a:t>frequencies</a:t>
            </a:r>
            <a:r>
              <a:rPr lang="hu-HU" sz="1900" i="0" dirty="0"/>
              <a:t>  in </a:t>
            </a:r>
            <a:r>
              <a:rPr lang="hu-HU" sz="1900" i="0" dirty="0" smtClean="0"/>
              <a:t>2011/2013  in </a:t>
            </a:r>
            <a:r>
              <a:rPr lang="hu-HU" sz="1900" i="0" dirty="0" err="1" smtClean="0"/>
              <a:t>comparison</a:t>
            </a:r>
            <a:r>
              <a:rPr lang="hu-HU" sz="1900" i="0" dirty="0" smtClean="0"/>
              <a:t> </a:t>
            </a:r>
            <a:r>
              <a:rPr lang="hu-HU" sz="1900" i="0" dirty="0" err="1" smtClean="0"/>
              <a:t>with</a:t>
            </a:r>
            <a:r>
              <a:rPr lang="hu-HU" sz="1900" i="0" dirty="0" smtClean="0"/>
              <a:t> 2008/2009</a:t>
            </a:r>
            <a:endParaRPr lang="hu-HU" sz="1900" i="0" dirty="0"/>
          </a:p>
          <a:p>
            <a:pPr marL="285750" indent="-285750" algn="l">
              <a:buFont typeface="Wingdings" panose="05000000000000000000" pitchFamily="2" charset="2"/>
              <a:buChar char="q"/>
            </a:pPr>
            <a:r>
              <a:rPr lang="hu-HU" sz="1900" i="0" dirty="0" err="1"/>
              <a:t>Results</a:t>
            </a:r>
            <a:r>
              <a:rPr lang="hu-HU" sz="1900" i="0" dirty="0"/>
              <a:t> </a:t>
            </a:r>
            <a:r>
              <a:rPr lang="hu-HU" sz="1900" i="0" dirty="0" err="1"/>
              <a:t>from</a:t>
            </a:r>
            <a:r>
              <a:rPr lang="hu-HU" sz="1900" i="0" dirty="0"/>
              <a:t> 2011 </a:t>
            </a:r>
            <a:r>
              <a:rPr lang="hu-HU" sz="1900" i="0" dirty="0" err="1"/>
              <a:t>are</a:t>
            </a:r>
            <a:r>
              <a:rPr lang="hu-HU" sz="1900" i="0" dirty="0"/>
              <a:t> more </a:t>
            </a:r>
            <a:r>
              <a:rPr lang="hu-HU" sz="1900" i="0" dirty="0" err="1"/>
              <a:t>relevant</a:t>
            </a:r>
            <a:r>
              <a:rPr lang="hu-HU" sz="1900" i="0" dirty="0"/>
              <a:t> </a:t>
            </a:r>
            <a:r>
              <a:rPr lang="hu-HU" sz="1900" i="0" dirty="0" err="1"/>
              <a:t>than</a:t>
            </a:r>
            <a:r>
              <a:rPr lang="hu-HU" sz="1900" i="0" dirty="0"/>
              <a:t> in </a:t>
            </a:r>
            <a:r>
              <a:rPr lang="hu-HU" sz="1900" i="0" dirty="0" smtClean="0"/>
              <a:t>2008/2009</a:t>
            </a:r>
            <a:endParaRPr lang="hu-HU" sz="1900" i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82" y="0"/>
            <a:ext cx="1179418" cy="7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10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457200"/>
            <a:ext cx="9008820" cy="1371600"/>
          </a:xfrm>
        </p:spPr>
        <p:txBody>
          <a:bodyPr>
            <a:normAutofit fontScale="90000"/>
          </a:bodyPr>
          <a:lstStyle/>
          <a:p>
            <a:r>
              <a:rPr lang="hu-HU" sz="3200" dirty="0" err="1"/>
              <a:t>Empirical</a:t>
            </a:r>
            <a:r>
              <a:rPr lang="hu-HU" sz="3200" dirty="0"/>
              <a:t> </a:t>
            </a:r>
            <a:r>
              <a:rPr lang="hu-HU" sz="3200" dirty="0" err="1"/>
              <a:t>research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en-GB" sz="2700" b="0" dirty="0" smtClean="0"/>
              <a:t>Analysis and results</a:t>
            </a:r>
            <a:r>
              <a:rPr lang="hu-HU" sz="2700" b="0" dirty="0" smtClean="0"/>
              <a:t> IV.- </a:t>
            </a:r>
            <a:r>
              <a:rPr lang="en-GB" sz="2700" b="0" dirty="0"/>
              <a:t>Change of the Formations of Knowledge Transfer </a:t>
            </a:r>
            <a:r>
              <a:rPr lang="en-GB" sz="2700" b="0" dirty="0" smtClean="0"/>
              <a:t>(</a:t>
            </a:r>
            <a:r>
              <a:rPr lang="hu-HU" sz="2700" b="0" dirty="0" smtClean="0"/>
              <a:t>2008/</a:t>
            </a:r>
            <a:r>
              <a:rPr lang="en-GB" sz="2700" b="0" dirty="0" smtClean="0"/>
              <a:t>2009</a:t>
            </a:r>
            <a:r>
              <a:rPr lang="en-GB" sz="2700" b="0" dirty="0"/>
              <a:t>) </a:t>
            </a:r>
            <a:r>
              <a:rPr lang="en-US" sz="2700" b="0" dirty="0"/>
              <a:t/>
            </a:r>
            <a:br>
              <a:rPr lang="en-US" sz="2700" b="0" dirty="0"/>
            </a:br>
            <a:r>
              <a:rPr lang="en-US" sz="2700" b="0" dirty="0" smtClean="0"/>
              <a:t/>
            </a:r>
            <a:br>
              <a:rPr lang="en-US" sz="2700" b="0" dirty="0" smtClean="0"/>
            </a:br>
            <a:endParaRPr lang="en-US" sz="2700" b="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7229312"/>
              </p:ext>
            </p:extLst>
          </p:nvPr>
        </p:nvGraphicFramePr>
        <p:xfrm>
          <a:off x="602429" y="1538343"/>
          <a:ext cx="8175811" cy="400184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04077"/>
                <a:gridCol w="662482"/>
                <a:gridCol w="552588"/>
                <a:gridCol w="511280"/>
                <a:gridCol w="511280"/>
                <a:gridCol w="523751"/>
                <a:gridCol w="511280"/>
                <a:gridCol w="604808"/>
                <a:gridCol w="1094265"/>
              </a:tblGrid>
              <a:tr h="697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2009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50" dirty="0">
                          <a:solidFill>
                            <a:schemeClr val="bg1"/>
                          </a:solidFill>
                          <a:effectLst/>
                        </a:rPr>
                        <a:t>Frequencies of answers (0-5)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Type of frequency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5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1. Mobility between subsidiaries 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12%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Swinging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5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2. Mobility between parent and subsidiary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16%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26%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18%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Swinging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5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3. Informal learning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15%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24%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23%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101%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Plateau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5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4. Local training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14%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17%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Swinging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5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5. HR-training and development at the parent company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22%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25%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20%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100%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Plateau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  <a:tr h="55069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bg1"/>
                          </a:solidFill>
                          <a:effectLst/>
                        </a:rPr>
                        <a:t>6.HR-training and development at other subsidiaries</a:t>
                      </a:r>
                      <a:endParaRPr lang="en-US" sz="1100" kern="5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52%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11%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>
                          <a:solidFill>
                            <a:schemeClr val="tx1"/>
                          </a:solidFill>
                          <a:effectLst/>
                        </a:rPr>
                        <a:t>13%</a:t>
                      </a:r>
                      <a:endParaRPr lang="en-US" sz="1100" kern="5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7%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9%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101%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GB" sz="1100" kern="0" dirty="0">
                          <a:solidFill>
                            <a:schemeClr val="tx1"/>
                          </a:solidFill>
                          <a:effectLst/>
                        </a:rPr>
                        <a:t>Plateau</a:t>
                      </a:r>
                      <a:endParaRPr lang="en-US" sz="1100" kern="5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602429" y="5712308"/>
            <a:ext cx="8180611" cy="8821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Wingdings" panose="05000000000000000000" pitchFamily="2" charset="2"/>
              <a:buChar char="q"/>
            </a:pPr>
            <a:endParaRPr lang="hu-HU" sz="2000" i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There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are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too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many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swinigng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>
                <a:solidFill>
                  <a:schemeClr val="tx1"/>
                </a:solidFill>
              </a:rPr>
              <a:t>type </a:t>
            </a:r>
            <a:r>
              <a:rPr lang="hu-HU" sz="2000" i="0" dirty="0" err="1">
                <a:solidFill>
                  <a:schemeClr val="tx1"/>
                </a:solidFill>
              </a:rPr>
              <a:t>frequencies</a:t>
            </a:r>
            <a:r>
              <a:rPr lang="hu-HU" sz="2000" i="0" dirty="0">
                <a:solidFill>
                  <a:schemeClr val="tx1"/>
                </a:solidFill>
              </a:rPr>
              <a:t>  in </a:t>
            </a:r>
            <a:r>
              <a:rPr lang="hu-HU" sz="2000" i="0" dirty="0" smtClean="0">
                <a:solidFill>
                  <a:schemeClr val="tx1"/>
                </a:solidFill>
              </a:rPr>
              <a:t>2011/2013  </a:t>
            </a:r>
            <a:r>
              <a:rPr lang="hu-HU" sz="2000" i="0" dirty="0">
                <a:solidFill>
                  <a:schemeClr val="tx1"/>
                </a:solidFill>
              </a:rPr>
              <a:t>in </a:t>
            </a:r>
            <a:r>
              <a:rPr lang="hu-HU" sz="2000" i="0" dirty="0" err="1">
                <a:solidFill>
                  <a:schemeClr val="tx1"/>
                </a:solidFill>
              </a:rPr>
              <a:t>comparison</a:t>
            </a:r>
            <a:r>
              <a:rPr lang="hu-HU" sz="2000" i="0" dirty="0">
                <a:solidFill>
                  <a:schemeClr val="tx1"/>
                </a:solidFill>
              </a:rPr>
              <a:t> </a:t>
            </a:r>
            <a:r>
              <a:rPr lang="hu-HU" sz="2000" i="0" dirty="0" err="1">
                <a:solidFill>
                  <a:schemeClr val="tx1"/>
                </a:solidFill>
              </a:rPr>
              <a:t>with</a:t>
            </a:r>
            <a:r>
              <a:rPr lang="hu-HU" sz="2000" i="0" dirty="0">
                <a:solidFill>
                  <a:schemeClr val="tx1"/>
                </a:solidFill>
              </a:rPr>
              <a:t> </a:t>
            </a:r>
            <a:r>
              <a:rPr lang="hu-HU" sz="2000" i="0" dirty="0" smtClean="0">
                <a:solidFill>
                  <a:schemeClr val="tx1"/>
                </a:solidFill>
              </a:rPr>
              <a:t>2008/2009</a:t>
            </a:r>
            <a:endParaRPr lang="hu-HU" sz="2000" i="0" dirty="0">
              <a:solidFill>
                <a:schemeClr val="tx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Téglalap 9"/>
          <p:cNvSpPr/>
          <p:nvPr/>
        </p:nvSpPr>
        <p:spPr>
          <a:xfrm>
            <a:off x="161925" y="658248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82" y="0"/>
            <a:ext cx="1179418" cy="7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55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err="1"/>
              <a:t>Empirical</a:t>
            </a:r>
            <a:r>
              <a:rPr lang="hu-HU" sz="3200" dirty="0"/>
              <a:t> </a:t>
            </a:r>
            <a:r>
              <a:rPr lang="hu-HU" sz="3200" dirty="0" err="1"/>
              <a:t>research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en-GB" sz="2000" b="0" dirty="0" smtClean="0"/>
              <a:t>Analysis and results</a:t>
            </a:r>
            <a:r>
              <a:rPr lang="hu-HU" sz="2000" b="0" dirty="0" smtClean="0"/>
              <a:t> V. – 2011/2013: </a:t>
            </a:r>
            <a:r>
              <a:rPr lang="hu-HU" sz="2000" b="0" dirty="0" err="1"/>
              <a:t>Connection</a:t>
            </a:r>
            <a:r>
              <a:rPr lang="hu-HU" sz="2000" b="0" dirty="0"/>
              <a:t> of </a:t>
            </a:r>
            <a:r>
              <a:rPr lang="hu-HU" sz="2000" b="0" dirty="0" err="1"/>
              <a:t>index-values</a:t>
            </a:r>
            <a:r>
              <a:rPr lang="hu-HU" sz="2000" b="0" dirty="0"/>
              <a:t> </a:t>
            </a:r>
            <a:r>
              <a:rPr lang="hu-HU" sz="2700" b="0" dirty="0"/>
              <a:t>(R2=0.54)</a:t>
            </a:r>
            <a:r>
              <a:rPr lang="en-US" sz="2700" b="0" dirty="0"/>
              <a:t/>
            </a:r>
            <a:br>
              <a:rPr lang="en-US" sz="2700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3517"/>
            <a:ext cx="8541572" cy="422353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61925" y="5228216"/>
            <a:ext cx="8842226" cy="14773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hu-HU" sz="2000" i="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There</a:t>
            </a:r>
            <a:r>
              <a:rPr lang="hu-HU" sz="2000" i="0" dirty="0" smtClean="0">
                <a:solidFill>
                  <a:schemeClr val="tx1"/>
                </a:solidFill>
              </a:rPr>
              <a:t> is no </a:t>
            </a:r>
            <a:r>
              <a:rPr lang="hu-HU" sz="2000" i="0" dirty="0" err="1" smtClean="0">
                <a:solidFill>
                  <a:schemeClr val="tx1"/>
                </a:solidFill>
              </a:rPr>
              <a:t>single</a:t>
            </a:r>
            <a:r>
              <a:rPr lang="hu-HU" sz="2000" i="0" dirty="0" smtClean="0">
                <a:solidFill>
                  <a:schemeClr val="tx1"/>
                </a:solidFill>
              </a:rPr>
              <a:t> right </a:t>
            </a:r>
            <a:r>
              <a:rPr lang="hu-HU" sz="2000" i="0" dirty="0" err="1" smtClean="0">
                <a:solidFill>
                  <a:schemeClr val="tx1"/>
                </a:solidFill>
              </a:rPr>
              <a:t>solution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000" i="0" dirty="0" smtClean="0">
                <a:solidFill>
                  <a:schemeClr val="tx1"/>
                </a:solidFill>
              </a:rPr>
              <a:t>I</a:t>
            </a:r>
            <a:r>
              <a:rPr lang="en-US" sz="2000" i="0" dirty="0" smtClean="0">
                <a:solidFill>
                  <a:schemeClr val="tx1"/>
                </a:solidFill>
              </a:rPr>
              <a:t>t should be preferred, which is appropriate in the specific situation</a:t>
            </a:r>
            <a:endParaRPr lang="hu-HU" sz="2000" i="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sz="2000" i="0" dirty="0" err="1" smtClean="0">
                <a:solidFill>
                  <a:schemeClr val="tx1"/>
                </a:solidFill>
              </a:rPr>
              <a:t>This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connection</a:t>
            </a:r>
            <a:r>
              <a:rPr lang="hu-HU" sz="2000" i="0" dirty="0" smtClean="0">
                <a:solidFill>
                  <a:schemeClr val="tx1"/>
                </a:solidFill>
              </a:rPr>
              <a:t> index is </a:t>
            </a:r>
            <a:r>
              <a:rPr lang="hu-HU" sz="2000" i="0" dirty="0" err="1" smtClean="0">
                <a:solidFill>
                  <a:schemeClr val="tx1"/>
                </a:solidFill>
              </a:rPr>
              <a:t>the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stronger</a:t>
            </a:r>
            <a:r>
              <a:rPr lang="hu-HU" sz="2000" i="0" dirty="0" smtClean="0">
                <a:solidFill>
                  <a:schemeClr val="tx1"/>
                </a:solidFill>
              </a:rPr>
              <a:t> </a:t>
            </a:r>
            <a:r>
              <a:rPr lang="hu-HU" sz="2000" i="0" dirty="0" err="1" smtClean="0">
                <a:solidFill>
                  <a:schemeClr val="tx1"/>
                </a:solidFill>
              </a:rPr>
              <a:t>one</a:t>
            </a:r>
            <a:endParaRPr lang="en-US" sz="2000" i="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hu-HU" i="0" dirty="0" smtClean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05" y="0"/>
            <a:ext cx="882139" cy="7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792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dirty="0" err="1"/>
              <a:t>Empirical</a:t>
            </a:r>
            <a:r>
              <a:rPr lang="hu-HU" sz="3200" dirty="0"/>
              <a:t> </a:t>
            </a:r>
            <a:r>
              <a:rPr lang="hu-HU" sz="3200" dirty="0" err="1"/>
              <a:t>research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en-GB" sz="2200" b="0" dirty="0" smtClean="0"/>
              <a:t>Analysis and results</a:t>
            </a:r>
            <a:r>
              <a:rPr lang="hu-HU" sz="2200" b="0" dirty="0" smtClean="0"/>
              <a:t> VI.- 2008/2009</a:t>
            </a:r>
            <a:r>
              <a:rPr lang="hu-HU" sz="2200" b="0" dirty="0"/>
              <a:t>: </a:t>
            </a:r>
            <a:r>
              <a:rPr lang="hu-HU" sz="2200" b="0" dirty="0" err="1"/>
              <a:t>Connection</a:t>
            </a:r>
            <a:r>
              <a:rPr lang="hu-HU" sz="2200" b="0" dirty="0"/>
              <a:t> of </a:t>
            </a:r>
            <a:r>
              <a:rPr lang="hu-HU" sz="2200" b="0" dirty="0" err="1"/>
              <a:t>index-values</a:t>
            </a:r>
            <a:r>
              <a:rPr lang="hu-HU" sz="2200" b="0" dirty="0"/>
              <a:t> (R2=0.39)</a:t>
            </a:r>
            <a:r>
              <a:rPr lang="en-US" sz="2200" b="0" dirty="0"/>
              <a:t/>
            </a:r>
            <a:br>
              <a:rPr lang="en-US" sz="2200" b="0" dirty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53" y="1194516"/>
            <a:ext cx="8641080" cy="410445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29453" y="5669279"/>
            <a:ext cx="8641080" cy="68848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hu-HU" i="0" dirty="0" smtClean="0">
                <a:solidFill>
                  <a:schemeClr val="tx1"/>
                </a:solidFill>
              </a:rPr>
              <a:t>Data of </a:t>
            </a:r>
            <a:r>
              <a:rPr lang="hu-HU" i="0" dirty="0" err="1" smtClean="0">
                <a:solidFill>
                  <a:schemeClr val="tx1"/>
                </a:solidFill>
              </a:rPr>
              <a:t>year</a:t>
            </a:r>
            <a:r>
              <a:rPr lang="hu-HU" i="0" dirty="0" smtClean="0">
                <a:solidFill>
                  <a:schemeClr val="tx1"/>
                </a:solidFill>
              </a:rPr>
              <a:t> 2008/2009 </a:t>
            </a:r>
            <a:r>
              <a:rPr lang="hu-HU" i="0" dirty="0" err="1" smtClean="0">
                <a:solidFill>
                  <a:schemeClr val="tx1"/>
                </a:solidFill>
              </a:rPr>
              <a:t>are</a:t>
            </a:r>
            <a:r>
              <a:rPr lang="hu-HU" i="0" dirty="0" smtClean="0">
                <a:solidFill>
                  <a:schemeClr val="tx1"/>
                </a:solidFill>
              </a:rPr>
              <a:t> less </a:t>
            </a:r>
            <a:r>
              <a:rPr lang="hu-HU" i="0" dirty="0" err="1" smtClean="0">
                <a:solidFill>
                  <a:schemeClr val="tx1"/>
                </a:solidFill>
              </a:rPr>
              <a:t>characteristic</a:t>
            </a:r>
            <a:r>
              <a:rPr lang="hu-HU" i="0" dirty="0" smtClean="0">
                <a:solidFill>
                  <a:schemeClr val="tx1"/>
                </a:solidFill>
              </a:rPr>
              <a:t> </a:t>
            </a:r>
            <a:r>
              <a:rPr lang="hu-HU" i="0" dirty="0" err="1" smtClean="0">
                <a:solidFill>
                  <a:schemeClr val="tx1"/>
                </a:solidFill>
              </a:rPr>
              <a:t>than</a:t>
            </a:r>
            <a:r>
              <a:rPr lang="hu-HU" i="0" dirty="0" smtClean="0">
                <a:solidFill>
                  <a:schemeClr val="tx1"/>
                </a:solidFill>
              </a:rPr>
              <a:t> 20112013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705" y="0"/>
            <a:ext cx="882139" cy="7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00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3" y="306593"/>
            <a:ext cx="8642350" cy="1371600"/>
          </a:xfrm>
        </p:spPr>
        <p:txBody>
          <a:bodyPr/>
          <a:lstStyle/>
          <a:p>
            <a:r>
              <a:rPr lang="en-GB" sz="3200" dirty="0" smtClean="0"/>
              <a:t>Conclusions</a:t>
            </a:r>
            <a:r>
              <a:rPr lang="hu-HU" sz="3200" dirty="0" smtClean="0"/>
              <a:t/>
            </a:r>
            <a:br>
              <a:rPr lang="hu-HU" sz="3200" dirty="0" smtClean="0"/>
            </a:br>
            <a:r>
              <a:rPr lang="hu-HU" b="0" dirty="0" err="1" smtClean="0"/>
              <a:t>Hypothesis</a:t>
            </a:r>
            <a:r>
              <a:rPr lang="en-GB" b="0" dirty="0" smtClean="0"/>
              <a:t> </a:t>
            </a:r>
            <a:r>
              <a:rPr lang="hu-HU" b="0" dirty="0" smtClean="0"/>
              <a:t>(1)</a:t>
            </a:r>
            <a:endParaRPr lang="hu-HU" b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11" name="Téglalap 10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2" y="56478"/>
            <a:ext cx="1524000" cy="1116106"/>
          </a:xfrm>
          <a:prstGeom prst="rect">
            <a:avLst/>
          </a:prstGeom>
        </p:spPr>
      </p:pic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86276"/>
              </p:ext>
            </p:extLst>
          </p:nvPr>
        </p:nvGraphicFramePr>
        <p:xfrm>
          <a:off x="1560327" y="1530350"/>
          <a:ext cx="8347075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Dokumentum" r:id="rId4" imgW="8421931" imgH="5194682" progId="Word.Document.12">
                  <p:embed/>
                </p:oleObj>
              </mc:Choice>
              <mc:Fallback>
                <p:oleObj name="Dokumentum" r:id="rId4" imgW="8421931" imgH="51946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0327" y="1530350"/>
                        <a:ext cx="8347075" cy="5175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940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Conclusions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b="0" dirty="0" err="1"/>
              <a:t>Hypothesis</a:t>
            </a:r>
            <a:r>
              <a:rPr lang="en-GB" b="0" dirty="0"/>
              <a:t> </a:t>
            </a:r>
            <a:r>
              <a:rPr lang="hu-HU" b="0" dirty="0" smtClean="0"/>
              <a:t>(2)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2" y="56478"/>
            <a:ext cx="1524000" cy="1116106"/>
          </a:xfrm>
          <a:prstGeom prst="rect">
            <a:avLst/>
          </a:prstGeom>
        </p:spPr>
      </p:pic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311537"/>
              </p:ext>
            </p:extLst>
          </p:nvPr>
        </p:nvGraphicFramePr>
        <p:xfrm>
          <a:off x="1441450" y="1709738"/>
          <a:ext cx="6927850" cy="477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Dokumentum" r:id="rId4" imgW="8421931" imgH="5787950" progId="Word.Document.12">
                  <p:embed/>
                </p:oleObj>
              </mc:Choice>
              <mc:Fallback>
                <p:oleObj name="Dokumentum" r:id="rId4" imgW="8421931" imgH="5787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1450" y="1709738"/>
                        <a:ext cx="6927850" cy="477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églalap 6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826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9425" y="190308"/>
            <a:ext cx="8642350" cy="1371600"/>
          </a:xfrm>
        </p:spPr>
        <p:txBody>
          <a:bodyPr/>
          <a:lstStyle/>
          <a:p>
            <a:r>
              <a:rPr lang="en-GB" sz="3200" dirty="0"/>
              <a:t>Conclusions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0" dirty="0" err="1" smtClean="0"/>
              <a:t>Limits</a:t>
            </a:r>
            <a:r>
              <a:rPr lang="hu-HU" b="0" dirty="0" smtClean="0"/>
              <a:t> and </a:t>
            </a:r>
            <a:r>
              <a:rPr lang="hu-HU" b="0" dirty="0" err="1" smtClean="0"/>
              <a:t>future</a:t>
            </a:r>
            <a:r>
              <a:rPr lang="hu-HU" b="0" dirty="0" smtClean="0"/>
              <a:t> </a:t>
            </a:r>
            <a:r>
              <a:rPr lang="hu-HU" b="0" dirty="0" err="1" smtClean="0"/>
              <a:t>plans</a:t>
            </a:r>
            <a:endParaRPr lang="hu-HU" b="0" dirty="0"/>
          </a:p>
        </p:txBody>
      </p:sp>
      <p:pic>
        <p:nvPicPr>
          <p:cNvPr id="83970" name="Picture 2" descr="http://www.realhelpfoundation.com/image/RHF%20Future%20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6118" y="0"/>
            <a:ext cx="1035429" cy="735658"/>
          </a:xfrm>
          <a:prstGeom prst="rect">
            <a:avLst/>
          </a:prstGeom>
          <a:noFill/>
        </p:spPr>
      </p:pic>
      <p:pic>
        <p:nvPicPr>
          <p:cNvPr id="83972" name="Picture 4" descr="http://www.nieman.harvard.edu/wp-content/uploads/pod-assets/Image/microsites/post-comm/EasternEurope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076" y="1828800"/>
            <a:ext cx="3536708" cy="4186487"/>
          </a:xfrm>
          <a:prstGeom prst="rect">
            <a:avLst/>
          </a:prstGeom>
          <a:noFill/>
        </p:spPr>
      </p:pic>
      <p:pic>
        <p:nvPicPr>
          <p:cNvPr id="83975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6662" y="4848023"/>
            <a:ext cx="479541" cy="469937"/>
          </a:xfrm>
          <a:prstGeom prst="rect">
            <a:avLst/>
          </a:prstGeom>
          <a:noFill/>
        </p:spPr>
      </p:pic>
      <p:pic>
        <p:nvPicPr>
          <p:cNvPr id="9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3298" y="4241652"/>
            <a:ext cx="479541" cy="469937"/>
          </a:xfrm>
          <a:prstGeom prst="rect">
            <a:avLst/>
          </a:prstGeom>
          <a:noFill/>
        </p:spPr>
      </p:pic>
      <p:pic>
        <p:nvPicPr>
          <p:cNvPr id="10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3298" y="3892989"/>
            <a:ext cx="479541" cy="469937"/>
          </a:xfrm>
          <a:prstGeom prst="rect">
            <a:avLst/>
          </a:prstGeom>
          <a:noFill/>
        </p:spPr>
      </p:pic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53785"/>
              </p:ext>
            </p:extLst>
          </p:nvPr>
        </p:nvGraphicFramePr>
        <p:xfrm>
          <a:off x="3915784" y="1828800"/>
          <a:ext cx="5685416" cy="418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Munkalap" r:id="rId6" imgW="6286500" imgH="3048090" progId="Excel.Sheet.12">
                  <p:embed/>
                </p:oleObj>
              </mc:Choice>
              <mc:Fallback>
                <p:oleObj name="Munkalap" r:id="rId6" imgW="6286500" imgH="30480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5784" y="1828800"/>
                        <a:ext cx="5685416" cy="418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1161" y="2614622"/>
            <a:ext cx="479541" cy="469937"/>
          </a:xfrm>
          <a:prstGeom prst="rect">
            <a:avLst/>
          </a:prstGeom>
          <a:noFill/>
        </p:spPr>
      </p:pic>
      <p:pic>
        <p:nvPicPr>
          <p:cNvPr id="12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8893" y="3892989"/>
            <a:ext cx="479541" cy="469937"/>
          </a:xfrm>
          <a:prstGeom prst="rect">
            <a:avLst/>
          </a:prstGeom>
          <a:noFill/>
        </p:spPr>
      </p:pic>
      <p:pic>
        <p:nvPicPr>
          <p:cNvPr id="13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6157" y="3084559"/>
            <a:ext cx="479541" cy="469937"/>
          </a:xfrm>
          <a:prstGeom prst="rect">
            <a:avLst/>
          </a:prstGeom>
          <a:noFill/>
        </p:spPr>
      </p:pic>
      <p:pic>
        <p:nvPicPr>
          <p:cNvPr id="14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659" y="4443161"/>
            <a:ext cx="479541" cy="469937"/>
          </a:xfrm>
          <a:prstGeom prst="rect">
            <a:avLst/>
          </a:prstGeom>
          <a:noFill/>
        </p:spPr>
      </p:pic>
      <p:pic>
        <p:nvPicPr>
          <p:cNvPr id="15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757" y="3778661"/>
            <a:ext cx="479541" cy="469937"/>
          </a:xfrm>
          <a:prstGeom prst="rect">
            <a:avLst/>
          </a:prstGeom>
          <a:noFill/>
        </p:spPr>
      </p:pic>
      <p:pic>
        <p:nvPicPr>
          <p:cNvPr id="16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7429" y="4992062"/>
            <a:ext cx="479541" cy="469937"/>
          </a:xfrm>
          <a:prstGeom prst="rect">
            <a:avLst/>
          </a:prstGeom>
          <a:noFill/>
        </p:spPr>
      </p:pic>
      <p:pic>
        <p:nvPicPr>
          <p:cNvPr id="17" name="Picture 7" descr="C:\Documents and Settings\Sasvári Péter\Local Settings\Temporary Internet Files\Content.IE5\G1QJ21K5\ok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3527" y="4488816"/>
            <a:ext cx="479541" cy="469937"/>
          </a:xfrm>
          <a:prstGeom prst="rect">
            <a:avLst/>
          </a:prstGeom>
          <a:noFill/>
        </p:spPr>
      </p:pic>
      <p:sp>
        <p:nvSpPr>
          <p:cNvPr id="20" name="Téglalap 19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8" name="Felfelé nyíl 7"/>
          <p:cNvSpPr/>
          <p:nvPr/>
        </p:nvSpPr>
        <p:spPr>
          <a:xfrm>
            <a:off x="5830645" y="6131859"/>
            <a:ext cx="666974" cy="4506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7" name="Text Box 7"/>
          <p:cNvSpPr txBox="1">
            <a:spLocks noChangeArrowheads="1"/>
          </p:cNvSpPr>
          <p:nvPr/>
        </p:nvSpPr>
        <p:spPr bwMode="auto">
          <a:xfrm>
            <a:off x="923925" y="1106488"/>
            <a:ext cx="7932738" cy="6159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tIns="91440" bIns="91440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8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Thank</a:t>
            </a:r>
            <a:r>
              <a:rPr lang="hu-HU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hu-HU" sz="28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you</a:t>
            </a:r>
            <a:r>
              <a:rPr lang="hu-HU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hu-HU" sz="28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</a:t>
            </a:r>
            <a:r>
              <a:rPr lang="hu-HU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your </a:t>
            </a:r>
            <a:r>
              <a:rPr lang="hu-HU" sz="280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attention</a:t>
            </a:r>
            <a:r>
              <a:rPr lang="hu-HU" sz="280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!</a:t>
            </a:r>
          </a:p>
        </p:txBody>
      </p:sp>
      <p:sp>
        <p:nvSpPr>
          <p:cNvPr id="24581" name="Rectangle 13"/>
          <p:cNvSpPr>
            <a:spLocks noChangeArrowheads="1"/>
          </p:cNvSpPr>
          <p:nvPr/>
        </p:nvSpPr>
        <p:spPr bwMode="auto">
          <a:xfrm>
            <a:off x="4430713" y="281622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pPr>
              <a:spcBef>
                <a:spcPct val="0"/>
              </a:spcBef>
            </a:pPr>
            <a:endParaRPr lang="en-US" altLang="en-US" sz="1800"/>
          </a:p>
        </p:txBody>
      </p:sp>
      <p:sp>
        <p:nvSpPr>
          <p:cNvPr id="24583" name="Rectangle 33"/>
          <p:cNvSpPr>
            <a:spLocks noChangeArrowheads="1"/>
          </p:cNvSpPr>
          <p:nvPr/>
        </p:nvSpPr>
        <p:spPr bwMode="auto">
          <a:xfrm>
            <a:off x="4763" y="2516188"/>
            <a:ext cx="184150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endParaRPr lang="hu-HU" altLang="en-US" sz="1800"/>
          </a:p>
        </p:txBody>
      </p:sp>
      <p:sp>
        <p:nvSpPr>
          <p:cNvPr id="24584" name="Rectangle 2"/>
          <p:cNvSpPr>
            <a:spLocks noChangeArrowheads="1"/>
          </p:cNvSpPr>
          <p:nvPr/>
        </p:nvSpPr>
        <p:spPr bwMode="ltGray">
          <a:xfrm>
            <a:off x="610487" y="2683985"/>
            <a:ext cx="8704075" cy="2741612"/>
          </a:xfrm>
          <a:prstGeom prst="rect">
            <a:avLst/>
          </a:prstGeom>
          <a:solidFill>
            <a:srgbClr val="0057A6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r>
              <a:rPr lang="en-US" sz="1800" i="0" dirty="0" smtClean="0">
                <a:solidFill>
                  <a:schemeClr val="bg1"/>
                </a:solidFill>
                <a:hlinkClick r:id="rId4"/>
              </a:rPr>
              <a:t> </a:t>
            </a:r>
            <a:endParaRPr lang="hu-HU" sz="1800" i="0" dirty="0" smtClean="0">
              <a:solidFill>
                <a:schemeClr val="bg1"/>
              </a:solidFill>
              <a:hlinkClick r:id="rId4"/>
            </a:endParaRPr>
          </a:p>
        </p:txBody>
      </p:sp>
      <p:sp>
        <p:nvSpPr>
          <p:cNvPr id="24585" name="Text Box 60"/>
          <p:cNvSpPr txBox="1">
            <a:spLocks noChangeArrowheads="1"/>
          </p:cNvSpPr>
          <p:nvPr/>
        </p:nvSpPr>
        <p:spPr bwMode="auto">
          <a:xfrm>
            <a:off x="4719638" y="3357563"/>
            <a:ext cx="185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en-GB" altLang="en-US" sz="2800"/>
          </a:p>
        </p:txBody>
      </p:sp>
      <p:sp>
        <p:nvSpPr>
          <p:cNvPr id="24586" name="Rectangle 61"/>
          <p:cNvSpPr>
            <a:spLocks noChangeArrowheads="1"/>
          </p:cNvSpPr>
          <p:nvPr/>
        </p:nvSpPr>
        <p:spPr bwMode="auto">
          <a:xfrm>
            <a:off x="798512" y="3153626"/>
            <a:ext cx="410686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hu-HU" altLang="en-US" sz="18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GB" altLang="en-US" sz="2000" b="1" i="0" dirty="0" err="1" smtClean="0">
                <a:solidFill>
                  <a:schemeClr val="bg1"/>
                </a:solidFill>
              </a:rPr>
              <a:t>Dr</a:t>
            </a:r>
            <a:r>
              <a:rPr lang="en-GB" altLang="en-US" sz="2000" b="1" i="0" dirty="0" err="1">
                <a:solidFill>
                  <a:schemeClr val="bg1"/>
                </a:solidFill>
              </a:rPr>
              <a:t>.</a:t>
            </a:r>
            <a:r>
              <a:rPr lang="en-GB" altLang="en-US" sz="2000" b="1" i="0" dirty="0">
                <a:solidFill>
                  <a:schemeClr val="bg1"/>
                </a:solidFill>
              </a:rPr>
              <a:t> József Poór</a:t>
            </a:r>
          </a:p>
          <a:p>
            <a:pPr>
              <a:spcBef>
                <a:spcPct val="0"/>
              </a:spcBef>
            </a:pPr>
            <a:r>
              <a:rPr lang="hu-HU" altLang="en-US" sz="2000" i="0" dirty="0">
                <a:solidFill>
                  <a:schemeClr val="bg1"/>
                </a:solidFill>
              </a:rPr>
              <a:t>Professor of Management</a:t>
            </a:r>
          </a:p>
          <a:p>
            <a:pPr>
              <a:spcBef>
                <a:spcPct val="0"/>
              </a:spcBef>
            </a:pPr>
            <a:r>
              <a:rPr lang="en-GB" altLang="en-US" sz="2000" i="0" dirty="0">
                <a:solidFill>
                  <a:schemeClr val="bg1"/>
                </a:solidFill>
              </a:rPr>
              <a:t>E-mail: poo</a:t>
            </a:r>
            <a:r>
              <a:rPr lang="hu-HU" altLang="en-US" sz="2000" i="0" dirty="0">
                <a:solidFill>
                  <a:schemeClr val="bg1"/>
                </a:solidFill>
              </a:rPr>
              <a:t>rjf@t-online.hu</a:t>
            </a:r>
            <a:r>
              <a:rPr lang="en-GB" altLang="en-US" sz="2000" i="0" dirty="0">
                <a:solidFill>
                  <a:schemeClr val="bg1"/>
                </a:solidFill>
              </a:rPr>
              <a:t> </a:t>
            </a:r>
            <a:endParaRPr lang="hu-HU" altLang="en-US" sz="2000" i="0" dirty="0">
              <a:solidFill>
                <a:schemeClr val="bg1"/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798512" y="5619446"/>
            <a:ext cx="7947456" cy="1215231"/>
            <a:chOff x="797024" y="5100536"/>
            <a:chExt cx="7921426" cy="1215231"/>
          </a:xfrm>
        </p:grpSpPr>
        <p:pic>
          <p:nvPicPr>
            <p:cNvPr id="21" name="Kép 1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97024" y="5229023"/>
              <a:ext cx="223520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961" y="5100536"/>
              <a:ext cx="1676400" cy="1215231"/>
            </a:xfrm>
            <a:prstGeom prst="rect">
              <a:avLst/>
            </a:prstGeom>
          </p:spPr>
        </p:pic>
        <p:pic>
          <p:nvPicPr>
            <p:cNvPr id="23" name="Kép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0298" y="5216025"/>
              <a:ext cx="1368152" cy="984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églalap 11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14" name="Rectangle 61"/>
          <p:cNvSpPr>
            <a:spLocks noChangeArrowheads="1"/>
          </p:cNvSpPr>
          <p:nvPr/>
        </p:nvSpPr>
        <p:spPr bwMode="auto">
          <a:xfrm>
            <a:off x="4818161" y="3186113"/>
            <a:ext cx="433659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hu-HU" altLang="en-US" sz="18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en-US" sz="2000" b="1" i="0" dirty="0">
                <a:solidFill>
                  <a:schemeClr val="bg1"/>
                </a:solidFill>
              </a:rPr>
              <a:t>prof. Ing. Zuzana Dvořáková, CSc</a:t>
            </a:r>
            <a:endParaRPr lang="en-GB" altLang="en-US" sz="2000" b="1" i="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hu-HU" altLang="en-US" sz="2000" i="0" dirty="0">
                <a:solidFill>
                  <a:schemeClr val="bg1"/>
                </a:solidFill>
              </a:rPr>
              <a:t>Professor of Management</a:t>
            </a:r>
          </a:p>
          <a:p>
            <a:pPr>
              <a:spcBef>
                <a:spcPct val="0"/>
              </a:spcBef>
            </a:pPr>
            <a:r>
              <a:rPr lang="en-GB" altLang="en-US" sz="2000" i="0" dirty="0">
                <a:solidFill>
                  <a:schemeClr val="bg1"/>
                </a:solidFill>
              </a:rPr>
              <a:t>E-mail: </a:t>
            </a:r>
            <a:r>
              <a:rPr lang="en-GB" altLang="en-US" sz="2000" i="0" dirty="0" smtClean="0">
                <a:solidFill>
                  <a:schemeClr val="bg1"/>
                </a:solidFill>
              </a:rPr>
              <a:t>zuzan.dvorak@gmail.com</a:t>
            </a:r>
            <a:endParaRPr lang="hu-HU" altLang="en-US" sz="2000" i="0" dirty="0">
              <a:solidFill>
                <a:schemeClr val="bg1"/>
              </a:solidFill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027B2E-C1FB-4E63-A540-E590EFF80A3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err="1" smtClean="0"/>
              <a:t>What</a:t>
            </a:r>
            <a:r>
              <a:rPr lang="hu-HU" sz="3200" dirty="0" smtClean="0"/>
              <a:t> </a:t>
            </a:r>
            <a:r>
              <a:rPr lang="hu-HU" sz="3200" dirty="0" err="1" smtClean="0"/>
              <a:t>that</a:t>
            </a:r>
            <a:r>
              <a:rPr lang="hu-HU" sz="3200" dirty="0" smtClean="0"/>
              <a:t>’s </a:t>
            </a:r>
            <a:r>
              <a:rPr lang="hu-HU" sz="3200" dirty="0" err="1" smtClean="0"/>
              <a:t>got</a:t>
            </a:r>
            <a:r>
              <a:rPr lang="hu-HU" sz="3200" dirty="0" smtClean="0"/>
              <a:t>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do</a:t>
            </a:r>
            <a:r>
              <a:rPr lang="hu-HU" sz="3200" dirty="0" smtClean="0"/>
              <a:t> </a:t>
            </a:r>
            <a:r>
              <a:rPr lang="hu-HU" sz="3200" dirty="0" err="1" smtClean="0"/>
              <a:t>with</a:t>
            </a:r>
            <a:r>
              <a:rPr lang="hu-HU" sz="3200" dirty="0" smtClean="0"/>
              <a:t> </a:t>
            </a:r>
            <a:r>
              <a:rPr lang="hu-HU" sz="3200" dirty="0" err="1" smtClean="0"/>
              <a:t>it</a:t>
            </a:r>
            <a:r>
              <a:rPr lang="hu-HU" sz="3200" dirty="0" smtClean="0"/>
              <a:t>?</a:t>
            </a:r>
            <a:br>
              <a:rPr lang="hu-HU" sz="3200" dirty="0" smtClean="0"/>
            </a:br>
            <a:r>
              <a:rPr lang="hu-HU" b="0" dirty="0" smtClean="0"/>
              <a:t>Issues </a:t>
            </a:r>
            <a:r>
              <a:rPr lang="hu-HU" b="0" dirty="0" smtClean="0">
                <a:hlinkClick r:id="rId2"/>
              </a:rPr>
              <a:t/>
            </a:r>
            <a:br>
              <a:rPr lang="hu-HU" b="0" dirty="0" smtClean="0">
                <a:hlinkClick r:id="rId2"/>
              </a:rPr>
            </a:br>
            <a:endParaRPr lang="en-US" b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76800" y="1724025"/>
            <a:ext cx="4244975" cy="3486150"/>
          </a:xfrm>
        </p:spPr>
        <p:txBody>
          <a:bodyPr/>
          <a:lstStyle/>
          <a:p>
            <a:pPr marL="0" indent="0" algn="ctr">
              <a:buNone/>
            </a:pPr>
            <a:r>
              <a:rPr lang="hu-HU" sz="2400" b="1" dirty="0" err="1" smtClean="0"/>
              <a:t>Emerging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topics</a:t>
            </a:r>
            <a:endParaRPr lang="hu-HU" sz="2400" b="1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err="1"/>
              <a:t>Ethics</a:t>
            </a:r>
            <a:endParaRPr lang="hu-H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err="1"/>
              <a:t>Role</a:t>
            </a:r>
            <a:r>
              <a:rPr lang="hu-HU" sz="2400" dirty="0"/>
              <a:t> of </a:t>
            </a:r>
            <a:r>
              <a:rPr lang="hu-HU" sz="2400" dirty="0" err="1"/>
              <a:t>second</a:t>
            </a:r>
            <a:r>
              <a:rPr lang="hu-HU" sz="2400" dirty="0"/>
              <a:t> </a:t>
            </a:r>
            <a:r>
              <a:rPr lang="hu-HU" sz="2400" dirty="0" err="1"/>
              <a:t>langauge</a:t>
            </a:r>
            <a:endParaRPr lang="hu-H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err="1"/>
              <a:t>Search</a:t>
            </a:r>
            <a:r>
              <a:rPr lang="hu-HU" sz="2400" dirty="0"/>
              <a:t> </a:t>
            </a:r>
            <a:r>
              <a:rPr lang="hu-HU" sz="2400" dirty="0" err="1"/>
              <a:t>for</a:t>
            </a:r>
            <a:r>
              <a:rPr lang="hu-HU" sz="2400" dirty="0"/>
              <a:t> local and international </a:t>
            </a:r>
            <a:r>
              <a:rPr lang="hu-HU" sz="2400" dirty="0" err="1"/>
              <a:t>talents</a:t>
            </a:r>
            <a:endParaRPr lang="hu-H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err="1"/>
              <a:t>Knowledge</a:t>
            </a:r>
            <a:r>
              <a:rPr lang="hu-HU" sz="2400" dirty="0"/>
              <a:t> management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EAE391-EC90-4A4C-8A49-9E97A591496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1"/>
          </p:nvPr>
        </p:nvSpPr>
        <p:spPr>
          <a:xfrm>
            <a:off x="450850" y="1724025"/>
            <a:ext cx="4244975" cy="3486150"/>
          </a:xfrm>
        </p:spPr>
        <p:txBody>
          <a:bodyPr/>
          <a:lstStyle/>
          <a:p>
            <a:pPr marL="0" indent="0" algn="ctr">
              <a:buNone/>
            </a:pPr>
            <a:r>
              <a:rPr lang="hu-HU" b="1" dirty="0" err="1" smtClean="0"/>
              <a:t>Typical</a:t>
            </a:r>
            <a:r>
              <a:rPr lang="hu-HU" b="1" dirty="0" smtClean="0"/>
              <a:t> IB/IM </a:t>
            </a:r>
            <a:r>
              <a:rPr lang="hu-HU" b="1" dirty="0" err="1" smtClean="0"/>
              <a:t>topics</a:t>
            </a:r>
            <a:endParaRPr lang="hu-HU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sz="2400" dirty="0" err="1" smtClean="0"/>
              <a:t>Internationalization</a:t>
            </a:r>
            <a:endParaRPr lang="hu-HU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000" dirty="0" err="1"/>
              <a:t>Globalization</a:t>
            </a:r>
            <a:endParaRPr lang="hu-HU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000" dirty="0"/>
              <a:t>FDI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sz="2000" dirty="0" err="1"/>
              <a:t>Mgmt</a:t>
            </a:r>
            <a:r>
              <a:rPr lang="hu-HU" sz="2000" dirty="0"/>
              <a:t>. </a:t>
            </a:r>
            <a:r>
              <a:rPr lang="hu-HU" sz="2000" dirty="0" err="1"/>
              <a:t>functions</a:t>
            </a:r>
            <a:r>
              <a:rPr lang="hu-HU" sz="2000" dirty="0"/>
              <a:t> of </a:t>
            </a:r>
            <a:r>
              <a:rPr lang="hu-HU" sz="2000" dirty="0" err="1"/>
              <a:t>multinational</a:t>
            </a:r>
            <a:r>
              <a:rPr lang="hu-HU" sz="2000" dirty="0"/>
              <a:t> </a:t>
            </a:r>
            <a:r>
              <a:rPr lang="hu-HU" sz="2000" dirty="0" err="1"/>
              <a:t>firms</a:t>
            </a:r>
            <a:endParaRPr lang="hu-HU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sz="2000" dirty="0" err="1"/>
              <a:t>Localization</a:t>
            </a: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hu-HU" sz="2000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b="1" dirty="0"/>
          </a:p>
        </p:txBody>
      </p:sp>
      <p:pic>
        <p:nvPicPr>
          <p:cNvPr id="9" name="Tartalom hely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0640" y="4705350"/>
            <a:ext cx="294391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Documents and Settings\Sasvári Péter\Local Settings\Temporary Internet Files\Content.IE5\K3W56DUB\600px-Yes_check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3525" y="4886325"/>
            <a:ext cx="977900" cy="97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86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43" y="1966912"/>
            <a:ext cx="793432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u-HU" sz="2400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dirty="0" err="1" smtClean="0">
                <a:latin typeface="+mj-lt"/>
              </a:rPr>
              <a:t>Theoretical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background</a:t>
            </a:r>
            <a:endParaRPr lang="hu-HU" dirty="0" smtClean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dirty="0" err="1" smtClean="0">
                <a:latin typeface="+mj-lt"/>
              </a:rPr>
              <a:t>Empirical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research</a:t>
            </a:r>
            <a:endParaRPr lang="hu-HU" dirty="0" smtClean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dirty="0" err="1" smtClean="0">
                <a:latin typeface="+mj-lt"/>
              </a:rPr>
              <a:t>Conclusions</a:t>
            </a:r>
            <a:endParaRPr lang="hu-HU" dirty="0" smtClean="0">
              <a:latin typeface="+mj-lt"/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hu-HU" dirty="0" err="1" smtClean="0">
                <a:latin typeface="+mj-lt"/>
              </a:rPr>
              <a:t>Limits</a:t>
            </a:r>
            <a:r>
              <a:rPr lang="hu-HU" dirty="0" smtClean="0">
                <a:latin typeface="+mj-lt"/>
              </a:rPr>
              <a:t> and </a:t>
            </a:r>
            <a:r>
              <a:rPr lang="hu-HU" dirty="0" err="1" smtClean="0">
                <a:latin typeface="+mj-lt"/>
              </a:rPr>
              <a:t>future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plans</a:t>
            </a:r>
            <a:r>
              <a:rPr lang="hu-HU" dirty="0" smtClean="0">
                <a:latin typeface="+mj-lt"/>
              </a:rPr>
              <a:t/>
            </a:r>
            <a:br>
              <a:rPr lang="hu-HU" dirty="0" smtClean="0">
                <a:latin typeface="+mj-lt"/>
              </a:rPr>
            </a:br>
            <a:endParaRPr lang="hu-HU" dirty="0" smtClean="0">
              <a:latin typeface="+mj-lt"/>
            </a:endParaRPr>
          </a:p>
        </p:txBody>
      </p:sp>
      <p:pic>
        <p:nvPicPr>
          <p:cNvPr id="21508" name="Picture 8" descr="looku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6899" y="5176838"/>
            <a:ext cx="2995613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http://www.komarketingassociates.com/images/2012/01/cont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133" y="485302"/>
            <a:ext cx="1855146" cy="1855146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18"/>
          <p:cNvSpPr>
            <a:spLocks noChangeArrowheads="1"/>
          </p:cNvSpPr>
          <p:nvPr/>
        </p:nvSpPr>
        <p:spPr bwMode="auto">
          <a:xfrm rot="-1421485">
            <a:off x="1422400" y="2890838"/>
            <a:ext cx="7807325" cy="1616075"/>
          </a:xfrm>
          <a:prstGeom prst="rightArrow">
            <a:avLst>
              <a:gd name="adj1" fmla="val 100000"/>
              <a:gd name="adj2" fmla="val 58822"/>
            </a:avLst>
          </a:prstGeom>
          <a:gradFill rotWithShape="1">
            <a:gsLst>
              <a:gs pos="0">
                <a:srgbClr val="FFFF66"/>
              </a:gs>
              <a:gs pos="100000">
                <a:srgbClr val="76762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38175"/>
            <a:ext cx="9601200" cy="503237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en-US" b="1" dirty="0" err="1"/>
              <a:t>Theoretical</a:t>
            </a:r>
            <a:r>
              <a:rPr lang="hu-HU" altLang="en-US" b="1" dirty="0"/>
              <a:t> </a:t>
            </a:r>
            <a:r>
              <a:rPr lang="hu-HU" altLang="en-US" b="1" dirty="0" err="1"/>
              <a:t>background</a:t>
            </a:r>
            <a:r>
              <a:rPr lang="hu-HU" altLang="en-US" b="1" dirty="0"/>
              <a:t> </a:t>
            </a:r>
            <a:r>
              <a:rPr lang="hu-HU" altLang="en-US" b="1" dirty="0" smtClean="0"/>
              <a:t>(1)</a:t>
            </a:r>
            <a:r>
              <a:rPr lang="hu-HU" altLang="en-US" b="1" dirty="0"/>
              <a:t/>
            </a:r>
            <a:br>
              <a:rPr lang="hu-HU" altLang="en-US" b="1" dirty="0"/>
            </a:br>
            <a:r>
              <a:rPr lang="hu-HU" altLang="en-US" sz="2800" dirty="0" smtClean="0"/>
              <a:t>HR </a:t>
            </a:r>
            <a:r>
              <a:rPr lang="hu-HU" altLang="en-US" sz="2800" dirty="0" err="1" smtClean="0"/>
              <a:t>trends</a:t>
            </a:r>
            <a:endParaRPr lang="en-GB" altLang="en-US" sz="2800" dirty="0" smtClean="0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935365" y="2643457"/>
            <a:ext cx="1371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6038" tIns="46038" rIns="46038" bIns="46038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 smtClean="0">
                <a:solidFill>
                  <a:srgbClr val="006666"/>
                </a:solidFill>
              </a:rPr>
              <a:t>Active Business Partner</a:t>
            </a:r>
            <a:endParaRPr lang="en-US" altLang="en-US" sz="1400" b="1" i="0">
              <a:solidFill>
                <a:srgbClr val="006666"/>
              </a:solidFill>
            </a:endParaRP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4563765" y="3329257"/>
            <a:ext cx="1371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6038" tIns="46038" rIns="46038" bIns="46038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>
                <a:solidFill>
                  <a:srgbClr val="006666"/>
                </a:solidFill>
              </a:rPr>
              <a:t>Organization Change Agent</a:t>
            </a:r>
          </a:p>
        </p:txBody>
      </p:sp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3192165" y="3979573"/>
            <a:ext cx="1371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6038" tIns="46038" rIns="46038" bIns="46038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>
                <a:solidFill>
                  <a:srgbClr val="006666"/>
                </a:solidFill>
              </a:rPr>
              <a:t>Program Development and Delivery</a:t>
            </a:r>
          </a:p>
        </p:txBody>
      </p:sp>
      <p:sp>
        <p:nvSpPr>
          <p:cNvPr id="19465" name="Rectangle 8"/>
          <p:cNvSpPr>
            <a:spLocks noChangeArrowheads="1"/>
          </p:cNvSpPr>
          <p:nvPr/>
        </p:nvSpPr>
        <p:spPr bwMode="auto">
          <a:xfrm>
            <a:off x="1820565" y="4576913"/>
            <a:ext cx="1371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6038" tIns="46038" rIns="46038" bIns="46038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i="0">
                <a:solidFill>
                  <a:srgbClr val="006666"/>
                </a:solidFill>
              </a:rPr>
              <a:t>Administration and Compliance</a:t>
            </a:r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1498600" y="2084388"/>
            <a:ext cx="0" cy="364490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1504950" y="5735638"/>
            <a:ext cx="6845300" cy="0"/>
          </a:xfrm>
          <a:prstGeom prst="line">
            <a:avLst/>
          </a:prstGeom>
          <a:noFill/>
          <a:ln w="12700">
            <a:solidFill>
              <a:srgbClr val="0066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838200" y="2049463"/>
            <a:ext cx="54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6666"/>
                </a:solidFill>
              </a:rPr>
              <a:t>High</a:t>
            </a:r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8113713" y="5859463"/>
            <a:ext cx="5461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6666"/>
                </a:solidFill>
              </a:rPr>
              <a:t>High</a:t>
            </a:r>
          </a:p>
        </p:txBody>
      </p:sp>
      <p:sp>
        <p:nvSpPr>
          <p:cNvPr id="19470" name="Rectangle 13"/>
          <p:cNvSpPr>
            <a:spLocks noChangeArrowheads="1"/>
          </p:cNvSpPr>
          <p:nvPr/>
        </p:nvSpPr>
        <p:spPr bwMode="auto">
          <a:xfrm>
            <a:off x="1027113" y="5859463"/>
            <a:ext cx="5064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i="0">
                <a:solidFill>
                  <a:srgbClr val="006666"/>
                </a:solidFill>
              </a:rPr>
              <a:t>Low</a:t>
            </a:r>
          </a:p>
        </p:txBody>
      </p:sp>
      <p:sp>
        <p:nvSpPr>
          <p:cNvPr id="19471" name="Rectangle 14"/>
          <p:cNvSpPr>
            <a:spLocks noChangeArrowheads="1"/>
          </p:cNvSpPr>
          <p:nvPr/>
        </p:nvSpPr>
        <p:spPr bwMode="auto">
          <a:xfrm rot="-5400000">
            <a:off x="194469" y="3818731"/>
            <a:ext cx="16335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600" b="1" i="0">
                <a:solidFill>
                  <a:srgbClr val="006666"/>
                </a:solidFill>
              </a:rPr>
              <a:t>Added v</a:t>
            </a:r>
            <a:r>
              <a:rPr lang="en-US" altLang="en-US" sz="1600" b="1" i="0">
                <a:solidFill>
                  <a:srgbClr val="006666"/>
                </a:solidFill>
              </a:rPr>
              <a:t>alue</a:t>
            </a:r>
          </a:p>
        </p:txBody>
      </p:sp>
      <p:sp>
        <p:nvSpPr>
          <p:cNvPr id="19472" name="Rectangle 19"/>
          <p:cNvSpPr>
            <a:spLocks noChangeArrowheads="1"/>
          </p:cNvSpPr>
          <p:nvPr/>
        </p:nvSpPr>
        <p:spPr bwMode="auto">
          <a:xfrm>
            <a:off x="3614738" y="5927725"/>
            <a:ext cx="28416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i="0">
                <a:solidFill>
                  <a:srgbClr val="006666"/>
                </a:solidFill>
              </a:rPr>
              <a:t>Organization</a:t>
            </a:r>
            <a:r>
              <a:rPr lang="hu-HU" altLang="en-US" sz="1600" b="1" i="0">
                <a:solidFill>
                  <a:srgbClr val="006666"/>
                </a:solidFill>
              </a:rPr>
              <a:t> i</a:t>
            </a:r>
            <a:r>
              <a:rPr lang="en-US" altLang="en-US" sz="1600" b="1" i="0">
                <a:solidFill>
                  <a:srgbClr val="006666"/>
                </a:solidFill>
              </a:rPr>
              <a:t>nfluence</a:t>
            </a:r>
          </a:p>
        </p:txBody>
      </p:sp>
      <p:grpSp>
        <p:nvGrpSpPr>
          <p:cNvPr id="19473" name="Group 20"/>
          <p:cNvGrpSpPr>
            <a:grpSpLocks/>
          </p:cNvGrpSpPr>
          <p:nvPr/>
        </p:nvGrpSpPr>
        <p:grpSpPr bwMode="auto">
          <a:xfrm>
            <a:off x="8389938" y="0"/>
            <a:ext cx="1211262" cy="796925"/>
            <a:chOff x="793" y="164"/>
            <a:chExt cx="727" cy="502"/>
          </a:xfrm>
        </p:grpSpPr>
        <p:sp>
          <p:nvSpPr>
            <p:cNvPr id="19474" name="AutoShape 21"/>
            <p:cNvSpPr>
              <a:spLocks noChangeArrowheads="1"/>
            </p:cNvSpPr>
            <p:nvPr/>
          </p:nvSpPr>
          <p:spPr bwMode="auto">
            <a:xfrm>
              <a:off x="839" y="164"/>
              <a:ext cx="681" cy="4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9475" name="Picture 22" descr="j02932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64"/>
              <a:ext cx="681" cy="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Szövegdoboz 2"/>
          <p:cNvSpPr txBox="1"/>
          <p:nvPr/>
        </p:nvSpPr>
        <p:spPr>
          <a:xfrm>
            <a:off x="2377873" y="6228894"/>
            <a:ext cx="5169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 smtClean="0"/>
              <a:t>Sources</a:t>
            </a:r>
            <a:r>
              <a:rPr lang="hu-HU" sz="1200" dirty="0" smtClean="0"/>
              <a:t>:</a:t>
            </a:r>
            <a:r>
              <a:rPr lang="hu-HU" sz="1200" i="0" dirty="0" smtClean="0"/>
              <a:t> Ulrich, 2015; Cleveland et al., 2015 and </a:t>
            </a:r>
            <a:r>
              <a:rPr lang="hu-HU" sz="1200" i="0" dirty="0" err="1"/>
              <a:t>Torrington</a:t>
            </a:r>
            <a:r>
              <a:rPr lang="hu-HU" sz="1200" i="0" dirty="0"/>
              <a:t> et al., 2014, </a:t>
            </a:r>
            <a:endParaRPr lang="en-US" sz="1200" i="0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7269220" y="2008188"/>
            <a:ext cx="1371600" cy="685800"/>
          </a:xfrm>
          <a:prstGeom prst="rect">
            <a:avLst/>
          </a:prstGeom>
          <a:solidFill>
            <a:schemeClr val="bg1"/>
          </a:solidFill>
          <a:ln w="12700">
            <a:solidFill>
              <a:srgbClr val="006666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46038" tIns="46038" rIns="46038" bIns="46038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b="1" i="0" dirty="0" err="1" smtClean="0">
                <a:solidFill>
                  <a:srgbClr val="006666"/>
                </a:solidFill>
              </a:rPr>
              <a:t>Competence</a:t>
            </a:r>
            <a:endParaRPr lang="hu-HU" altLang="en-US" sz="1400" b="1" i="0" dirty="0" smtClean="0">
              <a:solidFill>
                <a:srgbClr val="006666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u-HU" altLang="en-US" sz="1400" b="1" i="0" dirty="0" err="1" smtClean="0">
                <a:solidFill>
                  <a:srgbClr val="006666"/>
                </a:solidFill>
              </a:rPr>
              <a:t>Developer</a:t>
            </a:r>
            <a:endParaRPr lang="hu-HU" altLang="en-US" sz="1400" b="1" i="0" dirty="0" smtClean="0">
              <a:solidFill>
                <a:srgbClr val="006666"/>
              </a:solidFill>
            </a:endParaRPr>
          </a:p>
        </p:txBody>
      </p:sp>
      <p:sp>
        <p:nvSpPr>
          <p:cNvPr id="24" name="Téglalap 23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93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704850"/>
            <a:ext cx="8642350" cy="923925"/>
          </a:xfrm>
        </p:spPr>
        <p:txBody>
          <a:bodyPr/>
          <a:lstStyle/>
          <a:p>
            <a:pPr algn="ctr">
              <a:defRPr/>
            </a:pPr>
            <a:r>
              <a:rPr lang="hu-HU" altLang="en-US" sz="3200" b="1" dirty="0" err="1"/>
              <a:t>Theoretical</a:t>
            </a:r>
            <a:r>
              <a:rPr lang="hu-HU" altLang="en-US" sz="3200" b="1" dirty="0"/>
              <a:t> </a:t>
            </a:r>
            <a:r>
              <a:rPr lang="hu-HU" altLang="en-US" sz="3200" b="1" dirty="0" err="1"/>
              <a:t>background</a:t>
            </a:r>
            <a:r>
              <a:rPr lang="hu-HU" altLang="en-US" sz="3200" b="1" dirty="0"/>
              <a:t> </a:t>
            </a:r>
            <a:r>
              <a:rPr lang="hu-HU" altLang="en-US" sz="3200" b="1" dirty="0" smtClean="0"/>
              <a:t>(2)</a:t>
            </a:r>
            <a:br>
              <a:rPr lang="hu-HU" altLang="en-US" sz="3200" b="1" dirty="0" smtClean="0"/>
            </a:br>
            <a:r>
              <a:rPr lang="hu-HU" altLang="en-US" sz="2800" b="0" dirty="0" smtClean="0"/>
              <a:t>HR - </a:t>
            </a:r>
            <a:r>
              <a:rPr lang="hu-HU" altLang="en-US" b="0" dirty="0" err="1"/>
              <a:t>k</a:t>
            </a:r>
            <a:r>
              <a:rPr lang="hu-HU" altLang="en-US" sz="2800" b="0" dirty="0" err="1" smtClean="0"/>
              <a:t>nowledge</a:t>
            </a:r>
            <a:r>
              <a:rPr lang="hu-HU" altLang="en-US" sz="2800" b="0" dirty="0" smtClean="0"/>
              <a:t> management</a:t>
            </a:r>
            <a:endParaRPr lang="hu-HU" sz="2000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2255837" y="4950619"/>
            <a:ext cx="4764087" cy="900112"/>
          </a:xfrm>
          <a:prstGeom prst="leftRightArrow">
            <a:avLst>
              <a:gd name="adj1" fmla="val 50000"/>
              <a:gd name="adj2" fmla="val 10585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22312" y="5215731"/>
            <a:ext cx="952500" cy="2746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en-US" i="0"/>
              <a:t>Universal</a:t>
            </a:r>
            <a:endParaRPr lang="en-US" altLang="en-US" i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35862" y="5244306"/>
            <a:ext cx="1092200" cy="274638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hu-HU" altLang="en-US" i="0"/>
              <a:t>Contextual</a:t>
            </a:r>
            <a:endParaRPr lang="en-US" altLang="en-US" i="0"/>
          </a:p>
        </p:txBody>
      </p:sp>
      <p:pic>
        <p:nvPicPr>
          <p:cNvPr id="9" name="Picture 9" descr="MCj0397074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4185444"/>
            <a:ext cx="2147887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836613" y="2486025"/>
            <a:ext cx="7181851" cy="1852613"/>
            <a:chOff x="527" y="1566"/>
            <a:chExt cx="4524" cy="116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791" y="1566"/>
              <a:ext cx="4260" cy="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791" y="2519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797" y="1570"/>
              <a:ext cx="1174" cy="946"/>
              <a:chOff x="797" y="1570"/>
              <a:chExt cx="1174" cy="946"/>
            </a:xfrm>
          </p:grpSpPr>
          <p:sp>
            <p:nvSpPr>
              <p:cNvPr id="9228" name="Rectangle 6"/>
              <p:cNvSpPr>
                <a:spLocks noChangeArrowheads="1"/>
              </p:cNvSpPr>
              <p:nvPr/>
            </p:nvSpPr>
            <p:spPr bwMode="auto">
              <a:xfrm>
                <a:off x="797" y="1570"/>
                <a:ext cx="1174" cy="9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9" name="Rectangle 7"/>
              <p:cNvSpPr>
                <a:spLocks noChangeArrowheads="1"/>
              </p:cNvSpPr>
              <p:nvPr/>
            </p:nvSpPr>
            <p:spPr bwMode="auto">
              <a:xfrm>
                <a:off x="797" y="1570"/>
                <a:ext cx="1174" cy="946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6" y="1623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427" y="1623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895" y="1806"/>
              <a:ext cx="10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HR </a:t>
              </a:r>
              <a:r>
                <a:rPr lang="hu-HU" altLang="en-US" sz="2000" i="0" dirty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nowledge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785" y="1806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055" y="1985"/>
              <a:ext cx="74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generation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1716" y="1985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27" y="2289"/>
              <a:ext cx="6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3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333" y="1570"/>
              <a:ext cx="1175" cy="946"/>
              <a:chOff x="2333" y="1570"/>
              <a:chExt cx="1175" cy="946"/>
            </a:xfrm>
          </p:grpSpPr>
          <p:sp>
            <p:nvSpPr>
              <p:cNvPr id="9226" name="Rectangle 16"/>
              <p:cNvSpPr>
                <a:spLocks noChangeArrowheads="1"/>
              </p:cNvSpPr>
              <p:nvPr/>
            </p:nvSpPr>
            <p:spPr bwMode="auto">
              <a:xfrm>
                <a:off x="2333" y="1570"/>
                <a:ext cx="1175" cy="9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7" name="Rectangle 17"/>
              <p:cNvSpPr>
                <a:spLocks noChangeArrowheads="1"/>
              </p:cNvSpPr>
              <p:nvPr/>
            </p:nvSpPr>
            <p:spPr bwMode="auto">
              <a:xfrm>
                <a:off x="2333" y="1570"/>
                <a:ext cx="1175" cy="946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413" y="1643"/>
              <a:ext cx="10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hu-HU" altLang="en-US" sz="2000" i="0" dirty="0" smtClean="0">
                  <a:solidFill>
                    <a:srgbClr val="000000"/>
                  </a:solidFill>
                  <a:latin typeface="Times New Roman" pitchFamily="18" charset="0"/>
                </a:rPr>
                <a:t>HR k</a:t>
              </a: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nowledge</a:t>
              </a:r>
              <a:r>
                <a: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2478" y="1806"/>
              <a:ext cx="101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representation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808" y="1985"/>
              <a:ext cx="29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31" y="1985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2534" y="2172"/>
              <a:ext cx="86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accessibility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3308" y="2172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7"/>
            <p:cNvGrpSpPr>
              <a:grpSpLocks/>
            </p:cNvGrpSpPr>
            <p:nvPr/>
          </p:nvGrpSpPr>
          <p:grpSpPr bwMode="auto">
            <a:xfrm>
              <a:off x="3870" y="1570"/>
              <a:ext cx="1175" cy="946"/>
              <a:chOff x="3870" y="1570"/>
              <a:chExt cx="1175" cy="946"/>
            </a:xfrm>
          </p:grpSpPr>
          <p:sp>
            <p:nvSpPr>
              <p:cNvPr id="9224" name="Rectangle 25"/>
              <p:cNvSpPr>
                <a:spLocks noChangeArrowheads="1"/>
              </p:cNvSpPr>
              <p:nvPr/>
            </p:nvSpPr>
            <p:spPr bwMode="auto">
              <a:xfrm>
                <a:off x="3870" y="1570"/>
                <a:ext cx="1175" cy="9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5" name="Rectangle 26"/>
              <p:cNvSpPr>
                <a:spLocks noChangeArrowheads="1"/>
              </p:cNvSpPr>
              <p:nvPr/>
            </p:nvSpPr>
            <p:spPr bwMode="auto">
              <a:xfrm>
                <a:off x="3870" y="1570"/>
                <a:ext cx="1175" cy="946"/>
              </a:xfrm>
              <a:prstGeom prst="rect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>
              <a:off x="4460" y="1623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3954" y="1806"/>
              <a:ext cx="9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u-HU" altLang="en-US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HR </a:t>
              </a:r>
              <a:r>
                <a:rPr lang="hu-HU" altLang="en-US" sz="2000" i="0" dirty="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r>
                <a:rPr kumimoji="0" lang="en-US" altLang="en-US" sz="20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nowledge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30"/>
            <p:cNvSpPr>
              <a:spLocks noChangeArrowheads="1"/>
            </p:cNvSpPr>
            <p:nvPr/>
          </p:nvSpPr>
          <p:spPr bwMode="auto">
            <a:xfrm>
              <a:off x="4819" y="1806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>
              <a:off x="4221" y="1985"/>
              <a:ext cx="55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transfer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4699" y="1985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16" name="Rectangle 33"/>
            <p:cNvSpPr>
              <a:spLocks noChangeArrowheads="1"/>
            </p:cNvSpPr>
            <p:nvPr/>
          </p:nvSpPr>
          <p:spPr bwMode="auto">
            <a:xfrm>
              <a:off x="4460" y="2172"/>
              <a:ext cx="107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algn="l">
                <a:spcBef>
                  <a:spcPct val="0"/>
                </a:spcBef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217" name="Group 36"/>
            <p:cNvGrpSpPr>
              <a:grpSpLocks/>
            </p:cNvGrpSpPr>
            <p:nvPr/>
          </p:nvGrpSpPr>
          <p:grpSpPr bwMode="auto">
            <a:xfrm>
              <a:off x="2080" y="1781"/>
              <a:ext cx="181" cy="473"/>
              <a:chOff x="2080" y="1781"/>
              <a:chExt cx="181" cy="473"/>
            </a:xfrm>
          </p:grpSpPr>
          <p:sp>
            <p:nvSpPr>
              <p:cNvPr id="9222" name="Freeform 34"/>
              <p:cNvSpPr>
                <a:spLocks/>
              </p:cNvSpPr>
              <p:nvPr/>
            </p:nvSpPr>
            <p:spPr bwMode="auto">
              <a:xfrm>
                <a:off x="2080" y="1781"/>
                <a:ext cx="181" cy="473"/>
              </a:xfrm>
              <a:custGeom>
                <a:avLst/>
                <a:gdLst>
                  <a:gd name="T0" fmla="*/ 136 w 181"/>
                  <a:gd name="T1" fmla="*/ 0 h 473"/>
                  <a:gd name="T2" fmla="*/ 136 w 181"/>
                  <a:gd name="T3" fmla="*/ 118 h 473"/>
                  <a:gd name="T4" fmla="*/ 0 w 181"/>
                  <a:gd name="T5" fmla="*/ 118 h 473"/>
                  <a:gd name="T6" fmla="*/ 0 w 181"/>
                  <a:gd name="T7" fmla="*/ 355 h 473"/>
                  <a:gd name="T8" fmla="*/ 136 w 181"/>
                  <a:gd name="T9" fmla="*/ 355 h 473"/>
                  <a:gd name="T10" fmla="*/ 136 w 181"/>
                  <a:gd name="T11" fmla="*/ 473 h 473"/>
                  <a:gd name="T12" fmla="*/ 181 w 181"/>
                  <a:gd name="T13" fmla="*/ 236 h 473"/>
                  <a:gd name="T14" fmla="*/ 136 w 181"/>
                  <a:gd name="T15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473">
                    <a:moveTo>
                      <a:pt x="136" y="0"/>
                    </a:moveTo>
                    <a:lnTo>
                      <a:pt x="136" y="118"/>
                    </a:lnTo>
                    <a:lnTo>
                      <a:pt x="0" y="118"/>
                    </a:lnTo>
                    <a:lnTo>
                      <a:pt x="0" y="355"/>
                    </a:lnTo>
                    <a:lnTo>
                      <a:pt x="136" y="355"/>
                    </a:lnTo>
                    <a:lnTo>
                      <a:pt x="136" y="473"/>
                    </a:lnTo>
                    <a:lnTo>
                      <a:pt x="181" y="236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3" name="Freeform 35"/>
              <p:cNvSpPr>
                <a:spLocks/>
              </p:cNvSpPr>
              <p:nvPr/>
            </p:nvSpPr>
            <p:spPr bwMode="auto">
              <a:xfrm>
                <a:off x="2080" y="1781"/>
                <a:ext cx="181" cy="473"/>
              </a:xfrm>
              <a:custGeom>
                <a:avLst/>
                <a:gdLst>
                  <a:gd name="T0" fmla="*/ 136 w 181"/>
                  <a:gd name="T1" fmla="*/ 0 h 473"/>
                  <a:gd name="T2" fmla="*/ 136 w 181"/>
                  <a:gd name="T3" fmla="*/ 118 h 473"/>
                  <a:gd name="T4" fmla="*/ 0 w 181"/>
                  <a:gd name="T5" fmla="*/ 118 h 473"/>
                  <a:gd name="T6" fmla="*/ 0 w 181"/>
                  <a:gd name="T7" fmla="*/ 355 h 473"/>
                  <a:gd name="T8" fmla="*/ 136 w 181"/>
                  <a:gd name="T9" fmla="*/ 355 h 473"/>
                  <a:gd name="T10" fmla="*/ 136 w 181"/>
                  <a:gd name="T11" fmla="*/ 473 h 473"/>
                  <a:gd name="T12" fmla="*/ 181 w 181"/>
                  <a:gd name="T13" fmla="*/ 236 h 473"/>
                  <a:gd name="T14" fmla="*/ 136 w 181"/>
                  <a:gd name="T15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1" h="473">
                    <a:moveTo>
                      <a:pt x="136" y="0"/>
                    </a:moveTo>
                    <a:lnTo>
                      <a:pt x="136" y="118"/>
                    </a:lnTo>
                    <a:lnTo>
                      <a:pt x="0" y="118"/>
                    </a:lnTo>
                    <a:lnTo>
                      <a:pt x="0" y="355"/>
                    </a:lnTo>
                    <a:lnTo>
                      <a:pt x="136" y="355"/>
                    </a:lnTo>
                    <a:lnTo>
                      <a:pt x="136" y="473"/>
                    </a:lnTo>
                    <a:lnTo>
                      <a:pt x="181" y="236"/>
                    </a:lnTo>
                    <a:lnTo>
                      <a:pt x="136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219" name="Group 39"/>
            <p:cNvGrpSpPr>
              <a:grpSpLocks/>
            </p:cNvGrpSpPr>
            <p:nvPr/>
          </p:nvGrpSpPr>
          <p:grpSpPr bwMode="auto">
            <a:xfrm>
              <a:off x="3599" y="1781"/>
              <a:ext cx="180" cy="473"/>
              <a:chOff x="3599" y="1781"/>
              <a:chExt cx="180" cy="473"/>
            </a:xfrm>
          </p:grpSpPr>
          <p:sp>
            <p:nvSpPr>
              <p:cNvPr id="9220" name="Freeform 37"/>
              <p:cNvSpPr>
                <a:spLocks/>
              </p:cNvSpPr>
              <p:nvPr/>
            </p:nvSpPr>
            <p:spPr bwMode="auto">
              <a:xfrm>
                <a:off x="3599" y="1781"/>
                <a:ext cx="180" cy="473"/>
              </a:xfrm>
              <a:custGeom>
                <a:avLst/>
                <a:gdLst>
                  <a:gd name="T0" fmla="*/ 135 w 180"/>
                  <a:gd name="T1" fmla="*/ 0 h 473"/>
                  <a:gd name="T2" fmla="*/ 135 w 180"/>
                  <a:gd name="T3" fmla="*/ 118 h 473"/>
                  <a:gd name="T4" fmla="*/ 0 w 180"/>
                  <a:gd name="T5" fmla="*/ 118 h 473"/>
                  <a:gd name="T6" fmla="*/ 0 w 180"/>
                  <a:gd name="T7" fmla="*/ 355 h 473"/>
                  <a:gd name="T8" fmla="*/ 135 w 180"/>
                  <a:gd name="T9" fmla="*/ 355 h 473"/>
                  <a:gd name="T10" fmla="*/ 135 w 180"/>
                  <a:gd name="T11" fmla="*/ 473 h 473"/>
                  <a:gd name="T12" fmla="*/ 180 w 180"/>
                  <a:gd name="T13" fmla="*/ 236 h 473"/>
                  <a:gd name="T14" fmla="*/ 135 w 180"/>
                  <a:gd name="T15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473">
                    <a:moveTo>
                      <a:pt x="135" y="0"/>
                    </a:moveTo>
                    <a:lnTo>
                      <a:pt x="135" y="118"/>
                    </a:lnTo>
                    <a:lnTo>
                      <a:pt x="0" y="118"/>
                    </a:lnTo>
                    <a:lnTo>
                      <a:pt x="0" y="355"/>
                    </a:lnTo>
                    <a:lnTo>
                      <a:pt x="135" y="355"/>
                    </a:lnTo>
                    <a:lnTo>
                      <a:pt x="135" y="473"/>
                    </a:lnTo>
                    <a:lnTo>
                      <a:pt x="180" y="236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21" name="Freeform 38"/>
              <p:cNvSpPr>
                <a:spLocks/>
              </p:cNvSpPr>
              <p:nvPr/>
            </p:nvSpPr>
            <p:spPr bwMode="auto">
              <a:xfrm>
                <a:off x="3599" y="1781"/>
                <a:ext cx="180" cy="473"/>
              </a:xfrm>
              <a:custGeom>
                <a:avLst/>
                <a:gdLst>
                  <a:gd name="T0" fmla="*/ 135 w 180"/>
                  <a:gd name="T1" fmla="*/ 0 h 473"/>
                  <a:gd name="T2" fmla="*/ 135 w 180"/>
                  <a:gd name="T3" fmla="*/ 118 h 473"/>
                  <a:gd name="T4" fmla="*/ 0 w 180"/>
                  <a:gd name="T5" fmla="*/ 118 h 473"/>
                  <a:gd name="T6" fmla="*/ 0 w 180"/>
                  <a:gd name="T7" fmla="*/ 355 h 473"/>
                  <a:gd name="T8" fmla="*/ 135 w 180"/>
                  <a:gd name="T9" fmla="*/ 355 h 473"/>
                  <a:gd name="T10" fmla="*/ 135 w 180"/>
                  <a:gd name="T11" fmla="*/ 473 h 473"/>
                  <a:gd name="T12" fmla="*/ 180 w 180"/>
                  <a:gd name="T13" fmla="*/ 236 h 473"/>
                  <a:gd name="T14" fmla="*/ 135 w 180"/>
                  <a:gd name="T15" fmla="*/ 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473">
                    <a:moveTo>
                      <a:pt x="135" y="0"/>
                    </a:moveTo>
                    <a:lnTo>
                      <a:pt x="135" y="118"/>
                    </a:lnTo>
                    <a:lnTo>
                      <a:pt x="0" y="118"/>
                    </a:lnTo>
                    <a:lnTo>
                      <a:pt x="0" y="355"/>
                    </a:lnTo>
                    <a:lnTo>
                      <a:pt x="135" y="355"/>
                    </a:lnTo>
                    <a:lnTo>
                      <a:pt x="135" y="473"/>
                    </a:lnTo>
                    <a:lnTo>
                      <a:pt x="180" y="236"/>
                    </a:lnTo>
                    <a:lnTo>
                      <a:pt x="135" y="0"/>
                    </a:lnTo>
                    <a:close/>
                  </a:path>
                </a:pathLst>
              </a:cu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Szövegdoboz 46"/>
          <p:cNvSpPr txBox="1"/>
          <p:nvPr/>
        </p:nvSpPr>
        <p:spPr>
          <a:xfrm>
            <a:off x="2482448" y="6199300"/>
            <a:ext cx="5183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err="1" smtClean="0"/>
              <a:t>Sources</a:t>
            </a:r>
            <a:r>
              <a:rPr lang="hu-HU" sz="1200" dirty="0" smtClean="0"/>
              <a:t>:</a:t>
            </a:r>
            <a:r>
              <a:rPr lang="hu-HU" sz="1200" i="0" dirty="0" smtClean="0"/>
              <a:t> Polányi, 1967; </a:t>
            </a:r>
            <a:r>
              <a:rPr lang="hu-HU" sz="1200" i="0" dirty="0" err="1" smtClean="0"/>
              <a:t>Martensson</a:t>
            </a:r>
            <a:r>
              <a:rPr lang="hu-HU" sz="1200" i="0" dirty="0" smtClean="0"/>
              <a:t>, 2000 and </a:t>
            </a:r>
            <a:r>
              <a:rPr lang="hu-HU" sz="1200" i="0" dirty="0" err="1"/>
              <a:t>Brewster-Maryhofer</a:t>
            </a:r>
            <a:r>
              <a:rPr lang="hu-HU" sz="1200" i="0" dirty="0"/>
              <a:t>, </a:t>
            </a:r>
            <a:r>
              <a:rPr lang="hu-HU" sz="1200" i="0" dirty="0" smtClean="0"/>
              <a:t>2012</a:t>
            </a:r>
            <a:endParaRPr lang="en-US" sz="1200" i="0" dirty="0"/>
          </a:p>
        </p:txBody>
      </p:sp>
      <p:sp>
        <p:nvSpPr>
          <p:cNvPr id="48" name="Téglalap 47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26" y="246731"/>
            <a:ext cx="8961438" cy="1104900"/>
          </a:xfrm>
        </p:spPr>
        <p:txBody>
          <a:bodyPr/>
          <a:lstStyle/>
          <a:p>
            <a:pPr>
              <a:defRPr/>
            </a:pPr>
            <a:r>
              <a:rPr lang="hu-HU" altLang="en-US" sz="3200" dirty="0" err="1"/>
              <a:t>Theoretical</a:t>
            </a:r>
            <a:r>
              <a:rPr lang="hu-HU" altLang="en-US" sz="3200" dirty="0"/>
              <a:t> </a:t>
            </a:r>
            <a:r>
              <a:rPr lang="hu-HU" altLang="en-US" sz="3200" dirty="0" err="1"/>
              <a:t>background</a:t>
            </a:r>
            <a:r>
              <a:rPr lang="hu-HU" altLang="en-US" sz="3200" dirty="0"/>
              <a:t> </a:t>
            </a:r>
            <a:r>
              <a:rPr lang="hu-HU" altLang="en-US" sz="3200" dirty="0" smtClean="0"/>
              <a:t>(3)</a:t>
            </a:r>
            <a:r>
              <a:rPr lang="hu-HU" altLang="en-US" sz="3200" dirty="0"/>
              <a:t/>
            </a:r>
            <a:br>
              <a:rPr lang="hu-HU" altLang="en-US" sz="3200" dirty="0"/>
            </a:br>
            <a:r>
              <a:rPr lang="hu-HU" altLang="en-US" b="0" dirty="0"/>
              <a:t>HR </a:t>
            </a:r>
            <a:r>
              <a:rPr lang="hu-HU" altLang="en-US" b="0" dirty="0" smtClean="0"/>
              <a:t>&amp; KM in </a:t>
            </a:r>
            <a:r>
              <a:rPr lang="hu-HU" altLang="en-US" b="0" dirty="0" err="1" smtClean="0"/>
              <a:t>multinational</a:t>
            </a:r>
            <a:r>
              <a:rPr lang="hu-HU" altLang="en-US" b="0" dirty="0" smtClean="0"/>
              <a:t> </a:t>
            </a:r>
            <a:r>
              <a:rPr lang="hu-HU" altLang="en-US" b="0" dirty="0" err="1" smtClean="0"/>
              <a:t>environment</a:t>
            </a:r>
            <a:r>
              <a:rPr lang="en-GB" altLang="en-US" b="0" dirty="0"/>
              <a:t/>
            </a:r>
            <a:br>
              <a:rPr lang="en-GB" altLang="en-US" b="0" dirty="0"/>
            </a:br>
            <a:endParaRPr lang="en-GB" altLang="en-US" b="0" dirty="0" smtClean="0"/>
          </a:p>
        </p:txBody>
      </p:sp>
      <p:grpSp>
        <p:nvGrpSpPr>
          <p:cNvPr id="32773" name="Csoportba foglalás 1"/>
          <p:cNvGrpSpPr>
            <a:grpSpLocks/>
          </p:cNvGrpSpPr>
          <p:nvPr/>
        </p:nvGrpSpPr>
        <p:grpSpPr bwMode="auto">
          <a:xfrm>
            <a:off x="537758" y="1050620"/>
            <a:ext cx="8240357" cy="5512162"/>
            <a:chOff x="400050" y="796925"/>
            <a:chExt cx="8780463" cy="5402263"/>
          </a:xfrm>
        </p:grpSpPr>
        <p:grpSp>
          <p:nvGrpSpPr>
            <p:cNvPr id="32780" name="Group 3"/>
            <p:cNvGrpSpPr>
              <a:grpSpLocks/>
            </p:cNvGrpSpPr>
            <p:nvPr/>
          </p:nvGrpSpPr>
          <p:grpSpPr bwMode="auto">
            <a:xfrm>
              <a:off x="400050" y="796925"/>
              <a:ext cx="8780463" cy="5402263"/>
              <a:chOff x="2448" y="1152"/>
              <a:chExt cx="11043" cy="7920"/>
            </a:xfrm>
          </p:grpSpPr>
          <p:sp>
            <p:nvSpPr>
              <p:cNvPr id="32782" name="Rectangle 4"/>
              <p:cNvSpPr>
                <a:spLocks noChangeArrowheads="1"/>
              </p:cNvSpPr>
              <p:nvPr/>
            </p:nvSpPr>
            <p:spPr bwMode="auto">
              <a:xfrm>
                <a:off x="6251" y="1194"/>
                <a:ext cx="3379" cy="787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783" name="Rectangle 5"/>
              <p:cNvSpPr>
                <a:spLocks noChangeArrowheads="1"/>
              </p:cNvSpPr>
              <p:nvPr/>
            </p:nvSpPr>
            <p:spPr bwMode="auto">
              <a:xfrm>
                <a:off x="6938" y="1429"/>
                <a:ext cx="1930" cy="569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784" name="Rectangle 6"/>
              <p:cNvSpPr>
                <a:spLocks noChangeArrowheads="1"/>
              </p:cNvSpPr>
              <p:nvPr/>
            </p:nvSpPr>
            <p:spPr bwMode="auto">
              <a:xfrm>
                <a:off x="7562" y="1485"/>
                <a:ext cx="756" cy="4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Company </a:t>
                </a:r>
              </a:p>
              <a:p>
                <a:pPr algn="ctr"/>
                <a:r>
                  <a:rPr lang="hu-HU" altLang="en-US" sz="9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objectives</a:t>
                </a:r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85" name="Rectangle 7"/>
              <p:cNvSpPr>
                <a:spLocks noChangeArrowheads="1"/>
              </p:cNvSpPr>
              <p:nvPr/>
            </p:nvSpPr>
            <p:spPr bwMode="auto">
              <a:xfrm>
                <a:off x="6938" y="1998"/>
                <a:ext cx="1930" cy="2095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786" name="Rectangle 8"/>
              <p:cNvSpPr>
                <a:spLocks noChangeArrowheads="1"/>
              </p:cNvSpPr>
              <p:nvPr/>
            </p:nvSpPr>
            <p:spPr bwMode="auto">
              <a:xfrm>
                <a:off x="7099" y="2525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87" name="Rectangle 9"/>
              <p:cNvSpPr>
                <a:spLocks noChangeArrowheads="1"/>
              </p:cNvSpPr>
              <p:nvPr/>
            </p:nvSpPr>
            <p:spPr bwMode="auto">
              <a:xfrm>
                <a:off x="7236" y="2153"/>
                <a:ext cx="928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Sales volume</a:t>
                </a:r>
              </a:p>
            </p:txBody>
          </p:sp>
          <p:sp>
            <p:nvSpPr>
              <p:cNvPr id="32788" name="Rectangle 10"/>
              <p:cNvSpPr>
                <a:spLocks noChangeArrowheads="1"/>
              </p:cNvSpPr>
              <p:nvPr/>
            </p:nvSpPr>
            <p:spPr bwMode="auto">
              <a:xfrm>
                <a:off x="7099" y="2925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89" name="Rectangle 11"/>
              <p:cNvSpPr>
                <a:spLocks noChangeArrowheads="1"/>
              </p:cNvSpPr>
              <p:nvPr/>
            </p:nvSpPr>
            <p:spPr bwMode="auto">
              <a:xfrm>
                <a:off x="7127" y="2466"/>
                <a:ext cx="1447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 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Supply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of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raw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mat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.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90" name="Rectangle 12"/>
              <p:cNvSpPr>
                <a:spLocks noChangeArrowheads="1"/>
              </p:cNvSpPr>
              <p:nvPr/>
            </p:nvSpPr>
            <p:spPr bwMode="auto">
              <a:xfrm>
                <a:off x="7099" y="3582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91" name="Rectangle 13"/>
              <p:cNvSpPr>
                <a:spLocks noChangeArrowheads="1"/>
              </p:cNvSpPr>
              <p:nvPr/>
            </p:nvSpPr>
            <p:spPr bwMode="auto">
              <a:xfrm>
                <a:off x="7171" y="2859"/>
                <a:ext cx="1005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Diversification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92" name="Rectangle 14"/>
              <p:cNvSpPr>
                <a:spLocks noChangeArrowheads="1"/>
              </p:cNvSpPr>
              <p:nvPr/>
            </p:nvSpPr>
            <p:spPr bwMode="auto">
              <a:xfrm>
                <a:off x="6251" y="5285"/>
                <a:ext cx="3357" cy="680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793" name="Rectangle 15"/>
              <p:cNvSpPr>
                <a:spLocks noChangeArrowheads="1"/>
              </p:cNvSpPr>
              <p:nvPr/>
            </p:nvSpPr>
            <p:spPr bwMode="auto">
              <a:xfrm>
                <a:off x="6842" y="5411"/>
                <a:ext cx="2499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International </a:t>
                </a:r>
                <a:r>
                  <a:rPr lang="hu-HU" altLang="en-US" sz="900" b="1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management  </a:t>
                </a:r>
                <a:r>
                  <a:rPr lang="hu-HU" altLang="en-US" sz="900" b="1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tools</a:t>
                </a:r>
                <a:endParaRPr lang="hu-HU" altLang="en-US" sz="900" i="0" u="sng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95" name="Rectangle 17"/>
              <p:cNvSpPr>
                <a:spLocks noChangeArrowheads="1"/>
              </p:cNvSpPr>
              <p:nvPr/>
            </p:nvSpPr>
            <p:spPr bwMode="auto">
              <a:xfrm>
                <a:off x="6251" y="6603"/>
                <a:ext cx="2094" cy="2011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796" name="Rectangle 18"/>
              <p:cNvSpPr>
                <a:spLocks noChangeArrowheads="1"/>
              </p:cNvSpPr>
              <p:nvPr/>
            </p:nvSpPr>
            <p:spPr bwMode="auto">
              <a:xfrm>
                <a:off x="6410" y="6700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97" name="Rectangle 19"/>
              <p:cNvSpPr>
                <a:spLocks noChangeArrowheads="1"/>
              </p:cNvSpPr>
              <p:nvPr/>
            </p:nvSpPr>
            <p:spPr bwMode="auto">
              <a:xfrm>
                <a:off x="6548" y="6700"/>
                <a:ext cx="971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 Export-import</a:t>
                </a:r>
              </a:p>
            </p:txBody>
          </p:sp>
          <p:sp>
            <p:nvSpPr>
              <p:cNvPr id="32798" name="Rectangle 20"/>
              <p:cNvSpPr>
                <a:spLocks noChangeArrowheads="1"/>
              </p:cNvSpPr>
              <p:nvPr/>
            </p:nvSpPr>
            <p:spPr bwMode="auto">
              <a:xfrm>
                <a:off x="6410" y="6896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799" name="Rectangle 21"/>
              <p:cNvSpPr>
                <a:spLocks noChangeArrowheads="1"/>
              </p:cNvSpPr>
              <p:nvPr/>
            </p:nvSpPr>
            <p:spPr bwMode="auto">
              <a:xfrm>
                <a:off x="6511" y="6896"/>
                <a:ext cx="158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 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Licence 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&amp;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franchisee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0" name="Rectangle 22"/>
              <p:cNvSpPr>
                <a:spLocks noChangeArrowheads="1"/>
              </p:cNvSpPr>
              <p:nvPr/>
            </p:nvSpPr>
            <p:spPr bwMode="auto">
              <a:xfrm>
                <a:off x="6410" y="7089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1" name="Rectangle 23"/>
              <p:cNvSpPr>
                <a:spLocks noChangeArrowheads="1"/>
              </p:cNvSpPr>
              <p:nvPr/>
            </p:nvSpPr>
            <p:spPr bwMode="auto">
              <a:xfrm>
                <a:off x="6527" y="7089"/>
                <a:ext cx="1649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Turn-key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investment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3" name="Rectangle 25"/>
              <p:cNvSpPr>
                <a:spLocks noChangeArrowheads="1"/>
              </p:cNvSpPr>
              <p:nvPr/>
            </p:nvSpPr>
            <p:spPr bwMode="auto">
              <a:xfrm>
                <a:off x="6410" y="7489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4" name="Rectangle 26"/>
              <p:cNvSpPr>
                <a:spLocks noChangeArrowheads="1"/>
              </p:cNvSpPr>
              <p:nvPr/>
            </p:nvSpPr>
            <p:spPr bwMode="auto">
              <a:xfrm>
                <a:off x="6548" y="7338"/>
                <a:ext cx="1726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Management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contract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5" name="Rectangle 27"/>
              <p:cNvSpPr>
                <a:spLocks noChangeArrowheads="1"/>
              </p:cNvSpPr>
              <p:nvPr/>
            </p:nvSpPr>
            <p:spPr bwMode="auto">
              <a:xfrm>
                <a:off x="6412" y="7685"/>
                <a:ext cx="52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buFontTx/>
                  <a:buChar char="-"/>
                </a:pPr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7" name="Rectangle 29"/>
              <p:cNvSpPr>
                <a:spLocks noChangeArrowheads="1"/>
              </p:cNvSpPr>
              <p:nvPr/>
            </p:nvSpPr>
            <p:spPr bwMode="auto">
              <a:xfrm>
                <a:off x="6410" y="7878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8" name="Rectangle 30"/>
              <p:cNvSpPr>
                <a:spLocks noChangeArrowheads="1"/>
              </p:cNvSpPr>
              <p:nvPr/>
            </p:nvSpPr>
            <p:spPr bwMode="auto">
              <a:xfrm>
                <a:off x="6566" y="7608"/>
                <a:ext cx="134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Direct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and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portfolio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09" name="Rectangle 31"/>
              <p:cNvSpPr>
                <a:spLocks noChangeArrowheads="1"/>
              </p:cNvSpPr>
              <p:nvPr/>
            </p:nvSpPr>
            <p:spPr bwMode="auto">
              <a:xfrm>
                <a:off x="6522" y="7798"/>
                <a:ext cx="834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investment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0" name="Rectangle 32"/>
              <p:cNvSpPr>
                <a:spLocks noChangeArrowheads="1"/>
              </p:cNvSpPr>
              <p:nvPr/>
            </p:nvSpPr>
            <p:spPr bwMode="auto">
              <a:xfrm>
                <a:off x="6410" y="8269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1" name="Rectangle 33"/>
              <p:cNvSpPr>
                <a:spLocks noChangeArrowheads="1"/>
              </p:cNvSpPr>
              <p:nvPr/>
            </p:nvSpPr>
            <p:spPr bwMode="auto">
              <a:xfrm>
                <a:off x="6566" y="8023"/>
                <a:ext cx="122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Strategic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alliance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2" name="Rectangle 34"/>
              <p:cNvSpPr>
                <a:spLocks noChangeArrowheads="1"/>
              </p:cNvSpPr>
              <p:nvPr/>
            </p:nvSpPr>
            <p:spPr bwMode="auto">
              <a:xfrm>
                <a:off x="8345" y="6611"/>
                <a:ext cx="1263" cy="2003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13" name="Rectangle 35"/>
              <p:cNvSpPr>
                <a:spLocks noChangeArrowheads="1"/>
              </p:cNvSpPr>
              <p:nvPr/>
            </p:nvSpPr>
            <p:spPr bwMode="auto">
              <a:xfrm>
                <a:off x="8415" y="7117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4" name="Rectangle 36"/>
              <p:cNvSpPr>
                <a:spLocks noChangeArrowheads="1"/>
              </p:cNvSpPr>
              <p:nvPr/>
            </p:nvSpPr>
            <p:spPr bwMode="auto">
              <a:xfrm>
                <a:off x="8461" y="6850"/>
                <a:ext cx="662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Strategy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5" name="Rectangle 37"/>
              <p:cNvSpPr>
                <a:spLocks noChangeArrowheads="1"/>
              </p:cNvSpPr>
              <p:nvPr/>
            </p:nvSpPr>
            <p:spPr bwMode="auto">
              <a:xfrm>
                <a:off x="8415" y="7310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6" name="Rectangle 38"/>
              <p:cNvSpPr>
                <a:spLocks noChangeArrowheads="1"/>
              </p:cNvSpPr>
              <p:nvPr/>
            </p:nvSpPr>
            <p:spPr bwMode="auto">
              <a:xfrm>
                <a:off x="8544" y="7095"/>
                <a:ext cx="679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Marketing</a:t>
                </a:r>
              </a:p>
            </p:txBody>
          </p:sp>
          <p:sp>
            <p:nvSpPr>
              <p:cNvPr id="32817" name="Rectangle 39"/>
              <p:cNvSpPr>
                <a:spLocks noChangeArrowheads="1"/>
              </p:cNvSpPr>
              <p:nvPr/>
            </p:nvSpPr>
            <p:spPr bwMode="auto">
              <a:xfrm>
                <a:off x="8415" y="7506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8" name="Rectangle 40"/>
              <p:cNvSpPr>
                <a:spLocks noChangeArrowheads="1"/>
              </p:cNvSpPr>
              <p:nvPr/>
            </p:nvSpPr>
            <p:spPr bwMode="auto">
              <a:xfrm>
                <a:off x="8486" y="7338"/>
                <a:ext cx="722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Operation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19" name="Rectangle 41"/>
              <p:cNvSpPr>
                <a:spLocks noChangeArrowheads="1"/>
              </p:cNvSpPr>
              <p:nvPr/>
            </p:nvSpPr>
            <p:spPr bwMode="auto">
              <a:xfrm>
                <a:off x="8415" y="7699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20" name="Rectangle 42"/>
              <p:cNvSpPr>
                <a:spLocks noChangeArrowheads="1"/>
              </p:cNvSpPr>
              <p:nvPr/>
            </p:nvSpPr>
            <p:spPr bwMode="auto">
              <a:xfrm>
                <a:off x="8486" y="7537"/>
                <a:ext cx="593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Finance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21" name="Rectangle 43"/>
              <p:cNvSpPr>
                <a:spLocks noChangeArrowheads="1"/>
              </p:cNvSpPr>
              <p:nvPr/>
            </p:nvSpPr>
            <p:spPr bwMode="auto">
              <a:xfrm>
                <a:off x="8415" y="7892"/>
                <a:ext cx="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hu-HU" altLang="en-US" sz="9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22" name="Rectangle 44"/>
              <p:cNvSpPr>
                <a:spLocks noChangeArrowheads="1"/>
              </p:cNvSpPr>
              <p:nvPr/>
            </p:nvSpPr>
            <p:spPr bwMode="auto">
              <a:xfrm>
                <a:off x="8477" y="7782"/>
                <a:ext cx="399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HRM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23" name="Rectangle 45"/>
              <p:cNvSpPr>
                <a:spLocks noChangeArrowheads="1"/>
              </p:cNvSpPr>
              <p:nvPr/>
            </p:nvSpPr>
            <p:spPr bwMode="auto">
              <a:xfrm>
                <a:off x="8254" y="5946"/>
                <a:ext cx="1354" cy="699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24" name="Rectangle 46"/>
              <p:cNvSpPr>
                <a:spLocks noChangeArrowheads="1"/>
              </p:cNvSpPr>
              <p:nvPr/>
            </p:nvSpPr>
            <p:spPr bwMode="auto">
              <a:xfrm>
                <a:off x="8477" y="6186"/>
                <a:ext cx="67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Functions</a:t>
                </a:r>
              </a:p>
            </p:txBody>
          </p:sp>
          <p:sp>
            <p:nvSpPr>
              <p:cNvPr id="32825" name="Rectangle 47"/>
              <p:cNvSpPr>
                <a:spLocks noChangeArrowheads="1"/>
              </p:cNvSpPr>
              <p:nvPr/>
            </p:nvSpPr>
            <p:spPr bwMode="auto">
              <a:xfrm>
                <a:off x="6251" y="5946"/>
                <a:ext cx="2094" cy="699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26" name="Rectangle 48"/>
              <p:cNvSpPr>
                <a:spLocks noChangeArrowheads="1"/>
              </p:cNvSpPr>
              <p:nvPr/>
            </p:nvSpPr>
            <p:spPr bwMode="auto">
              <a:xfrm>
                <a:off x="6841" y="6186"/>
                <a:ext cx="756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Operations</a:t>
                </a:r>
              </a:p>
            </p:txBody>
          </p:sp>
          <p:sp>
            <p:nvSpPr>
              <p:cNvPr id="32827" name="Freeform 49"/>
              <p:cNvSpPr>
                <a:spLocks/>
              </p:cNvSpPr>
              <p:nvPr/>
            </p:nvSpPr>
            <p:spPr bwMode="auto">
              <a:xfrm>
                <a:off x="7698" y="4287"/>
                <a:ext cx="556" cy="846"/>
              </a:xfrm>
              <a:custGeom>
                <a:avLst/>
                <a:gdLst>
                  <a:gd name="T0" fmla="*/ 0 w 570"/>
                  <a:gd name="T1" fmla="*/ 74 h 915"/>
                  <a:gd name="T2" fmla="*/ 86 w 570"/>
                  <a:gd name="T3" fmla="*/ 74 h 915"/>
                  <a:gd name="T4" fmla="*/ 86 w 570"/>
                  <a:gd name="T5" fmla="*/ 0 h 915"/>
                  <a:gd name="T6" fmla="*/ 238 w 570"/>
                  <a:gd name="T7" fmla="*/ 0 h 915"/>
                  <a:gd name="T8" fmla="*/ 238 w 570"/>
                  <a:gd name="T9" fmla="*/ 74 h 915"/>
                  <a:gd name="T10" fmla="*/ 322 w 570"/>
                  <a:gd name="T11" fmla="*/ 74 h 915"/>
                  <a:gd name="T12" fmla="*/ 162 w 570"/>
                  <a:gd name="T13" fmla="*/ 151 h 915"/>
                  <a:gd name="T14" fmla="*/ 0 w 570"/>
                  <a:gd name="T15" fmla="*/ 74 h 9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70" h="915">
                    <a:moveTo>
                      <a:pt x="0" y="450"/>
                    </a:moveTo>
                    <a:lnTo>
                      <a:pt x="150" y="450"/>
                    </a:lnTo>
                    <a:lnTo>
                      <a:pt x="150" y="0"/>
                    </a:lnTo>
                    <a:lnTo>
                      <a:pt x="420" y="0"/>
                    </a:lnTo>
                    <a:lnTo>
                      <a:pt x="420" y="450"/>
                    </a:lnTo>
                    <a:lnTo>
                      <a:pt x="570" y="450"/>
                    </a:lnTo>
                    <a:lnTo>
                      <a:pt x="285" y="915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rgbClr val="FFFF00"/>
              </a:solidFill>
              <a:ln w="28575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2828" name="Rectangle 50"/>
              <p:cNvSpPr>
                <a:spLocks noChangeArrowheads="1"/>
              </p:cNvSpPr>
              <p:nvPr/>
            </p:nvSpPr>
            <p:spPr bwMode="auto">
              <a:xfrm>
                <a:off x="2448" y="4880"/>
                <a:ext cx="3393" cy="412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29" name="Rectangle 51"/>
              <p:cNvSpPr>
                <a:spLocks noChangeArrowheads="1"/>
              </p:cNvSpPr>
              <p:nvPr/>
            </p:nvSpPr>
            <p:spPr bwMode="auto">
              <a:xfrm>
                <a:off x="2588" y="5280"/>
                <a:ext cx="3089" cy="932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30" name="Rectangle 52"/>
              <p:cNvSpPr>
                <a:spLocks noChangeArrowheads="1"/>
              </p:cNvSpPr>
              <p:nvPr/>
            </p:nvSpPr>
            <p:spPr bwMode="auto">
              <a:xfrm>
                <a:off x="3372" y="5411"/>
                <a:ext cx="1375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Strategic orientation</a:t>
                </a:r>
              </a:p>
            </p:txBody>
          </p:sp>
          <p:sp>
            <p:nvSpPr>
              <p:cNvPr id="32831" name="Rectangle 53"/>
              <p:cNvSpPr>
                <a:spLocks noChangeArrowheads="1"/>
              </p:cNvSpPr>
              <p:nvPr/>
            </p:nvSpPr>
            <p:spPr bwMode="auto">
              <a:xfrm>
                <a:off x="2867" y="5679"/>
                <a:ext cx="258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(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transnational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vs.multinational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)</a:t>
                </a:r>
              </a:p>
            </p:txBody>
          </p:sp>
          <p:sp>
            <p:nvSpPr>
              <p:cNvPr id="32832" name="Rectangle 54"/>
              <p:cNvSpPr>
                <a:spLocks noChangeArrowheads="1"/>
              </p:cNvSpPr>
              <p:nvPr/>
            </p:nvSpPr>
            <p:spPr bwMode="auto">
              <a:xfrm>
                <a:off x="2588" y="7144"/>
                <a:ext cx="3089" cy="932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33" name="Rectangle 55"/>
              <p:cNvSpPr>
                <a:spLocks noChangeArrowheads="1"/>
              </p:cNvSpPr>
              <p:nvPr/>
            </p:nvSpPr>
            <p:spPr bwMode="auto">
              <a:xfrm>
                <a:off x="3063" y="7275"/>
                <a:ext cx="2131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Orientation of the management</a:t>
                </a:r>
              </a:p>
            </p:txBody>
          </p:sp>
          <p:sp>
            <p:nvSpPr>
              <p:cNvPr id="32834" name="Rectangle 56"/>
              <p:cNvSpPr>
                <a:spLocks noChangeArrowheads="1"/>
              </p:cNvSpPr>
              <p:nvPr/>
            </p:nvSpPr>
            <p:spPr bwMode="auto">
              <a:xfrm>
                <a:off x="2867" y="7620"/>
                <a:ext cx="281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(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ethnocentric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vs.transnational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)</a:t>
                </a:r>
              </a:p>
            </p:txBody>
          </p:sp>
          <p:sp>
            <p:nvSpPr>
              <p:cNvPr id="32835" name="Rectangle 57"/>
              <p:cNvSpPr>
                <a:spLocks noChangeArrowheads="1"/>
              </p:cNvSpPr>
              <p:nvPr/>
            </p:nvSpPr>
            <p:spPr bwMode="auto">
              <a:xfrm>
                <a:off x="2588" y="6408"/>
                <a:ext cx="3089" cy="707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36" name="Rectangle 58"/>
              <p:cNvSpPr>
                <a:spLocks noChangeArrowheads="1"/>
              </p:cNvSpPr>
              <p:nvPr/>
            </p:nvSpPr>
            <p:spPr bwMode="auto">
              <a:xfrm>
                <a:off x="2926" y="6472"/>
                <a:ext cx="2363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Level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of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development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in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the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region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37" name="Rectangle 59"/>
              <p:cNvSpPr>
                <a:spLocks noChangeArrowheads="1"/>
              </p:cNvSpPr>
              <p:nvPr/>
            </p:nvSpPr>
            <p:spPr bwMode="auto">
              <a:xfrm>
                <a:off x="3255" y="6693"/>
                <a:ext cx="1736" cy="10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(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startup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vs.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full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spectrum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)</a:t>
                </a:r>
              </a:p>
            </p:txBody>
          </p:sp>
          <p:sp>
            <p:nvSpPr>
              <p:cNvPr id="32838" name="Rectangle 60"/>
              <p:cNvSpPr>
                <a:spLocks noChangeArrowheads="1"/>
              </p:cNvSpPr>
              <p:nvPr/>
            </p:nvSpPr>
            <p:spPr bwMode="auto">
              <a:xfrm>
                <a:off x="3278" y="4927"/>
                <a:ext cx="1504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       </a:t>
                </a:r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Internal</a:t>
                </a:r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 </a:t>
                </a:r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factors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39" name="Rectangle 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3370" cy="3595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40" name="Rectangle 62"/>
              <p:cNvSpPr>
                <a:spLocks noChangeArrowheads="1"/>
              </p:cNvSpPr>
              <p:nvPr/>
            </p:nvSpPr>
            <p:spPr bwMode="auto">
              <a:xfrm>
                <a:off x="2729" y="1951"/>
                <a:ext cx="2948" cy="799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41" name="Rectangle 63"/>
              <p:cNvSpPr>
                <a:spLocks noChangeArrowheads="1"/>
              </p:cNvSpPr>
              <p:nvPr/>
            </p:nvSpPr>
            <p:spPr bwMode="auto">
              <a:xfrm>
                <a:off x="3009" y="2218"/>
                <a:ext cx="2234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Environmental and social factors</a:t>
                </a:r>
              </a:p>
            </p:txBody>
          </p:sp>
          <p:sp>
            <p:nvSpPr>
              <p:cNvPr id="32842" name="Rectangle 64"/>
              <p:cNvSpPr>
                <a:spLocks noChangeArrowheads="1"/>
              </p:cNvSpPr>
              <p:nvPr/>
            </p:nvSpPr>
            <p:spPr bwMode="auto">
              <a:xfrm>
                <a:off x="2726" y="3815"/>
                <a:ext cx="2951" cy="846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43" name="Rectangle 65"/>
              <p:cNvSpPr>
                <a:spLocks noChangeArrowheads="1"/>
              </p:cNvSpPr>
              <p:nvPr/>
            </p:nvSpPr>
            <p:spPr bwMode="auto">
              <a:xfrm>
                <a:off x="2726" y="2872"/>
                <a:ext cx="2951" cy="818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44" name="Rectangle 66"/>
              <p:cNvSpPr>
                <a:spLocks noChangeArrowheads="1"/>
              </p:cNvSpPr>
              <p:nvPr/>
            </p:nvSpPr>
            <p:spPr bwMode="auto">
              <a:xfrm>
                <a:off x="3327" y="3163"/>
                <a:ext cx="153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External global factors</a:t>
                </a:r>
              </a:p>
            </p:txBody>
          </p:sp>
          <p:sp>
            <p:nvSpPr>
              <p:cNvPr id="32845" name="Rectangle 67"/>
              <p:cNvSpPr>
                <a:spLocks noChangeArrowheads="1"/>
              </p:cNvSpPr>
              <p:nvPr/>
            </p:nvSpPr>
            <p:spPr bwMode="auto">
              <a:xfrm>
                <a:off x="3147" y="3857"/>
                <a:ext cx="2530" cy="6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46" name="Rectangle 68"/>
              <p:cNvSpPr>
                <a:spLocks noChangeArrowheads="1"/>
              </p:cNvSpPr>
              <p:nvPr/>
            </p:nvSpPr>
            <p:spPr bwMode="auto">
              <a:xfrm>
                <a:off x="2867" y="4022"/>
                <a:ext cx="1933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Competitive and institutional</a:t>
                </a:r>
              </a:p>
            </p:txBody>
          </p:sp>
          <p:sp>
            <p:nvSpPr>
              <p:cNvPr id="32847" name="Rectangle 69"/>
              <p:cNvSpPr>
                <a:spLocks noChangeArrowheads="1"/>
              </p:cNvSpPr>
              <p:nvPr/>
            </p:nvSpPr>
            <p:spPr bwMode="auto">
              <a:xfrm>
                <a:off x="3514" y="4273"/>
                <a:ext cx="851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environment</a:t>
                </a:r>
              </a:p>
            </p:txBody>
          </p:sp>
          <p:sp>
            <p:nvSpPr>
              <p:cNvPr id="32848" name="Rectangle 70"/>
              <p:cNvSpPr>
                <a:spLocks noChangeArrowheads="1"/>
              </p:cNvSpPr>
              <p:nvPr/>
            </p:nvSpPr>
            <p:spPr bwMode="auto">
              <a:xfrm>
                <a:off x="2565" y="1416"/>
                <a:ext cx="3218" cy="3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49" name="Rectangle 71"/>
              <p:cNvSpPr>
                <a:spLocks noChangeArrowheads="1"/>
              </p:cNvSpPr>
              <p:nvPr/>
            </p:nvSpPr>
            <p:spPr bwMode="auto">
              <a:xfrm>
                <a:off x="3082" y="1485"/>
                <a:ext cx="2036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External</a:t>
                </a:r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influencing</a:t>
                </a:r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factors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50" name="Rectangle 72"/>
              <p:cNvSpPr>
                <a:spLocks noChangeArrowheads="1"/>
              </p:cNvSpPr>
              <p:nvPr/>
            </p:nvSpPr>
            <p:spPr bwMode="auto">
              <a:xfrm>
                <a:off x="10566" y="8018"/>
                <a:ext cx="292" cy="3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51" name="Rectangle 73"/>
              <p:cNvSpPr>
                <a:spLocks noChangeArrowheads="1"/>
              </p:cNvSpPr>
              <p:nvPr/>
            </p:nvSpPr>
            <p:spPr bwMode="auto">
              <a:xfrm>
                <a:off x="10098" y="1194"/>
                <a:ext cx="3393" cy="787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52" name="Rectangle 74"/>
              <p:cNvSpPr>
                <a:spLocks noChangeArrowheads="1"/>
              </p:cNvSpPr>
              <p:nvPr/>
            </p:nvSpPr>
            <p:spPr bwMode="auto">
              <a:xfrm>
                <a:off x="10171" y="1416"/>
                <a:ext cx="3217" cy="37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53" name="Rectangle 75"/>
              <p:cNvSpPr>
                <a:spLocks noChangeArrowheads="1"/>
              </p:cNvSpPr>
              <p:nvPr/>
            </p:nvSpPr>
            <p:spPr bwMode="auto">
              <a:xfrm>
                <a:off x="10288" y="1485"/>
                <a:ext cx="310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     </a:t>
                </a:r>
                <a:r>
                  <a:rPr lang="hu-HU" altLang="en-US" sz="900" b="1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HR MGMT </a:t>
                </a:r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tools</a:t>
                </a:r>
                <a:r>
                  <a:rPr lang="hu-HU" altLang="en-US" sz="900" b="1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and </a:t>
                </a:r>
                <a:r>
                  <a:rPr lang="hu-HU" altLang="en-US" sz="900" b="1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issues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54" name="Freeform 76"/>
              <p:cNvSpPr>
                <a:spLocks/>
              </p:cNvSpPr>
              <p:nvPr/>
            </p:nvSpPr>
            <p:spPr bwMode="auto">
              <a:xfrm>
                <a:off x="5885" y="3552"/>
                <a:ext cx="366" cy="693"/>
              </a:xfrm>
              <a:custGeom>
                <a:avLst/>
                <a:gdLst>
                  <a:gd name="T0" fmla="*/ 163 w 375"/>
                  <a:gd name="T1" fmla="*/ 0 h 750"/>
                  <a:gd name="T2" fmla="*/ 163 w 375"/>
                  <a:gd name="T3" fmla="*/ 29 h 750"/>
                  <a:gd name="T4" fmla="*/ 0 w 375"/>
                  <a:gd name="T5" fmla="*/ 29 h 750"/>
                  <a:gd name="T6" fmla="*/ 0 w 375"/>
                  <a:gd name="T7" fmla="*/ 93 h 750"/>
                  <a:gd name="T8" fmla="*/ 163 w 375"/>
                  <a:gd name="T9" fmla="*/ 93 h 750"/>
                  <a:gd name="T10" fmla="*/ 163 w 375"/>
                  <a:gd name="T11" fmla="*/ 122 h 750"/>
                  <a:gd name="T12" fmla="*/ 214 w 375"/>
                  <a:gd name="T13" fmla="*/ 62 h 750"/>
                  <a:gd name="T14" fmla="*/ 163 w 375"/>
                  <a:gd name="T15" fmla="*/ 0 h 7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5" h="750">
                    <a:moveTo>
                      <a:pt x="285" y="0"/>
                    </a:moveTo>
                    <a:lnTo>
                      <a:pt x="285" y="180"/>
                    </a:lnTo>
                    <a:lnTo>
                      <a:pt x="0" y="180"/>
                    </a:lnTo>
                    <a:lnTo>
                      <a:pt x="0" y="570"/>
                    </a:lnTo>
                    <a:lnTo>
                      <a:pt x="285" y="570"/>
                    </a:lnTo>
                    <a:lnTo>
                      <a:pt x="285" y="750"/>
                    </a:lnTo>
                    <a:lnTo>
                      <a:pt x="375" y="375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2855" name="Freeform 77"/>
              <p:cNvSpPr>
                <a:spLocks/>
              </p:cNvSpPr>
              <p:nvPr/>
            </p:nvSpPr>
            <p:spPr bwMode="auto">
              <a:xfrm>
                <a:off x="5885" y="6242"/>
                <a:ext cx="366" cy="708"/>
              </a:xfrm>
              <a:custGeom>
                <a:avLst/>
                <a:gdLst>
                  <a:gd name="T0" fmla="*/ 163 w 375"/>
                  <a:gd name="T1" fmla="*/ 0 h 765"/>
                  <a:gd name="T2" fmla="*/ 163 w 375"/>
                  <a:gd name="T3" fmla="*/ 32 h 765"/>
                  <a:gd name="T4" fmla="*/ 0 w 375"/>
                  <a:gd name="T5" fmla="*/ 32 h 765"/>
                  <a:gd name="T6" fmla="*/ 0 w 375"/>
                  <a:gd name="T7" fmla="*/ 98 h 765"/>
                  <a:gd name="T8" fmla="*/ 163 w 375"/>
                  <a:gd name="T9" fmla="*/ 98 h 765"/>
                  <a:gd name="T10" fmla="*/ 163 w 375"/>
                  <a:gd name="T11" fmla="*/ 130 h 765"/>
                  <a:gd name="T12" fmla="*/ 214 w 375"/>
                  <a:gd name="T13" fmla="*/ 66 h 765"/>
                  <a:gd name="T14" fmla="*/ 163 w 375"/>
                  <a:gd name="T15" fmla="*/ 0 h 7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5" h="765">
                    <a:moveTo>
                      <a:pt x="285" y="0"/>
                    </a:moveTo>
                    <a:lnTo>
                      <a:pt x="285" y="195"/>
                    </a:lnTo>
                    <a:lnTo>
                      <a:pt x="0" y="195"/>
                    </a:lnTo>
                    <a:lnTo>
                      <a:pt x="0" y="585"/>
                    </a:lnTo>
                    <a:lnTo>
                      <a:pt x="285" y="585"/>
                    </a:lnTo>
                    <a:lnTo>
                      <a:pt x="285" y="765"/>
                    </a:lnTo>
                    <a:lnTo>
                      <a:pt x="375" y="390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2856" name="Freeform 78"/>
              <p:cNvSpPr>
                <a:spLocks/>
              </p:cNvSpPr>
              <p:nvPr/>
            </p:nvSpPr>
            <p:spPr bwMode="auto">
              <a:xfrm>
                <a:off x="9644" y="6242"/>
                <a:ext cx="366" cy="833"/>
              </a:xfrm>
              <a:custGeom>
                <a:avLst/>
                <a:gdLst>
                  <a:gd name="T0" fmla="*/ 53 w 375"/>
                  <a:gd name="T1" fmla="*/ 0 h 900"/>
                  <a:gd name="T2" fmla="*/ 53 w 375"/>
                  <a:gd name="T3" fmla="*/ 38 h 900"/>
                  <a:gd name="T4" fmla="*/ 214 w 375"/>
                  <a:gd name="T5" fmla="*/ 38 h 900"/>
                  <a:gd name="T6" fmla="*/ 214 w 375"/>
                  <a:gd name="T7" fmla="*/ 113 h 900"/>
                  <a:gd name="T8" fmla="*/ 53 w 375"/>
                  <a:gd name="T9" fmla="*/ 113 h 900"/>
                  <a:gd name="T10" fmla="*/ 53 w 375"/>
                  <a:gd name="T11" fmla="*/ 153 h 900"/>
                  <a:gd name="T12" fmla="*/ 0 w 375"/>
                  <a:gd name="T13" fmla="*/ 76 h 900"/>
                  <a:gd name="T14" fmla="*/ 53 w 375"/>
                  <a:gd name="T15" fmla="*/ 0 h 9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5" h="900">
                    <a:moveTo>
                      <a:pt x="90" y="0"/>
                    </a:moveTo>
                    <a:lnTo>
                      <a:pt x="90" y="225"/>
                    </a:lnTo>
                    <a:lnTo>
                      <a:pt x="375" y="225"/>
                    </a:lnTo>
                    <a:lnTo>
                      <a:pt x="375" y="675"/>
                    </a:lnTo>
                    <a:lnTo>
                      <a:pt x="90" y="675"/>
                    </a:lnTo>
                    <a:lnTo>
                      <a:pt x="90" y="900"/>
                    </a:lnTo>
                    <a:lnTo>
                      <a:pt x="0" y="4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2857" name="Freeform 79"/>
              <p:cNvSpPr>
                <a:spLocks/>
              </p:cNvSpPr>
              <p:nvPr/>
            </p:nvSpPr>
            <p:spPr bwMode="auto">
              <a:xfrm>
                <a:off x="9644" y="3427"/>
                <a:ext cx="366" cy="818"/>
              </a:xfrm>
              <a:custGeom>
                <a:avLst/>
                <a:gdLst>
                  <a:gd name="T0" fmla="*/ 53 w 375"/>
                  <a:gd name="T1" fmla="*/ 0 h 885"/>
                  <a:gd name="T2" fmla="*/ 53 w 375"/>
                  <a:gd name="T3" fmla="*/ 37 h 885"/>
                  <a:gd name="T4" fmla="*/ 214 w 375"/>
                  <a:gd name="T5" fmla="*/ 37 h 885"/>
                  <a:gd name="T6" fmla="*/ 214 w 375"/>
                  <a:gd name="T7" fmla="*/ 108 h 885"/>
                  <a:gd name="T8" fmla="*/ 53 w 375"/>
                  <a:gd name="T9" fmla="*/ 108 h 885"/>
                  <a:gd name="T10" fmla="*/ 53 w 375"/>
                  <a:gd name="T11" fmla="*/ 144 h 885"/>
                  <a:gd name="T12" fmla="*/ 0 w 375"/>
                  <a:gd name="T13" fmla="*/ 73 h 885"/>
                  <a:gd name="T14" fmla="*/ 53 w 375"/>
                  <a:gd name="T15" fmla="*/ 0 h 8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5" h="885">
                    <a:moveTo>
                      <a:pt x="90" y="0"/>
                    </a:moveTo>
                    <a:lnTo>
                      <a:pt x="90" y="225"/>
                    </a:lnTo>
                    <a:lnTo>
                      <a:pt x="375" y="225"/>
                    </a:lnTo>
                    <a:lnTo>
                      <a:pt x="375" y="660"/>
                    </a:lnTo>
                    <a:lnTo>
                      <a:pt x="90" y="660"/>
                    </a:lnTo>
                    <a:lnTo>
                      <a:pt x="90" y="885"/>
                    </a:lnTo>
                    <a:lnTo>
                      <a:pt x="0" y="45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32858" name="Rectangle 80"/>
              <p:cNvSpPr>
                <a:spLocks noChangeArrowheads="1"/>
              </p:cNvSpPr>
              <p:nvPr/>
            </p:nvSpPr>
            <p:spPr bwMode="auto">
              <a:xfrm>
                <a:off x="10244" y="2400"/>
                <a:ext cx="3027" cy="777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59" name="Rectangle 81"/>
              <p:cNvSpPr>
                <a:spLocks noChangeArrowheads="1"/>
              </p:cNvSpPr>
              <p:nvPr/>
            </p:nvSpPr>
            <p:spPr bwMode="auto">
              <a:xfrm>
                <a:off x="11061" y="2567"/>
                <a:ext cx="1272" cy="413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Jobs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,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competencies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</a:p>
            </p:txBody>
          </p:sp>
          <p:sp>
            <p:nvSpPr>
              <p:cNvPr id="32860" name="Rectangle 83"/>
              <p:cNvSpPr>
                <a:spLocks noChangeArrowheads="1"/>
              </p:cNvSpPr>
              <p:nvPr/>
            </p:nvSpPr>
            <p:spPr bwMode="auto">
              <a:xfrm>
                <a:off x="10244" y="3316"/>
                <a:ext cx="3027" cy="735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dirty="0" smtClean="0"/>
                  <a:t> </a:t>
                </a:r>
                <a:endParaRPr lang="en-US" altLang="en-US" sz="900" dirty="0"/>
              </a:p>
            </p:txBody>
          </p:sp>
          <p:sp>
            <p:nvSpPr>
              <p:cNvPr id="32861" name="Rectangle 84"/>
              <p:cNvSpPr>
                <a:spLocks noChangeArrowheads="1"/>
              </p:cNvSpPr>
              <p:nvPr/>
            </p:nvSpPr>
            <p:spPr bwMode="auto">
              <a:xfrm>
                <a:off x="10285" y="4245"/>
                <a:ext cx="3027" cy="763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62" name="Rectangle 85"/>
              <p:cNvSpPr>
                <a:spLocks noChangeArrowheads="1"/>
              </p:cNvSpPr>
              <p:nvPr/>
            </p:nvSpPr>
            <p:spPr bwMode="auto">
              <a:xfrm>
                <a:off x="10463" y="4310"/>
                <a:ext cx="2735" cy="62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63" name="Rectangle 86"/>
              <p:cNvSpPr>
                <a:spLocks noChangeArrowheads="1"/>
              </p:cNvSpPr>
              <p:nvPr/>
            </p:nvSpPr>
            <p:spPr bwMode="auto">
              <a:xfrm>
                <a:off x="11359" y="4373"/>
                <a:ext cx="911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Socialization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64" name="Rectangle 87"/>
              <p:cNvSpPr>
                <a:spLocks noChangeArrowheads="1"/>
              </p:cNvSpPr>
              <p:nvPr/>
            </p:nvSpPr>
            <p:spPr bwMode="auto">
              <a:xfrm>
                <a:off x="10699" y="4638"/>
                <a:ext cx="165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        (burocracy vs.clan)</a:t>
                </a:r>
              </a:p>
            </p:txBody>
          </p:sp>
          <p:sp>
            <p:nvSpPr>
              <p:cNvPr id="32865" name="Rectangle 88"/>
              <p:cNvSpPr>
                <a:spLocks noChangeArrowheads="1"/>
              </p:cNvSpPr>
              <p:nvPr/>
            </p:nvSpPr>
            <p:spPr bwMode="auto">
              <a:xfrm>
                <a:off x="10727" y="3385"/>
                <a:ext cx="2150" cy="52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66" name="Rectangle 89"/>
              <p:cNvSpPr>
                <a:spLocks noChangeArrowheads="1"/>
              </p:cNvSpPr>
              <p:nvPr/>
            </p:nvSpPr>
            <p:spPr bwMode="auto">
              <a:xfrm>
                <a:off x="11418" y="3428"/>
                <a:ext cx="73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Integration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67" name="Rectangle 90"/>
              <p:cNvSpPr>
                <a:spLocks noChangeArrowheads="1"/>
              </p:cNvSpPr>
              <p:nvPr/>
            </p:nvSpPr>
            <p:spPr bwMode="auto">
              <a:xfrm>
                <a:off x="10973" y="3621"/>
                <a:ext cx="153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(structure vs. network)</a:t>
                </a:r>
              </a:p>
            </p:txBody>
          </p:sp>
          <p:sp>
            <p:nvSpPr>
              <p:cNvPr id="32868" name="Rectangle 91"/>
              <p:cNvSpPr>
                <a:spLocks noChangeArrowheads="1"/>
              </p:cNvSpPr>
              <p:nvPr/>
            </p:nvSpPr>
            <p:spPr bwMode="auto">
              <a:xfrm>
                <a:off x="10127" y="5063"/>
                <a:ext cx="278" cy="37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69" name="Rectangle 92"/>
              <p:cNvSpPr>
                <a:spLocks noChangeArrowheads="1"/>
              </p:cNvSpPr>
              <p:nvPr/>
            </p:nvSpPr>
            <p:spPr bwMode="auto">
              <a:xfrm>
                <a:off x="10288" y="5230"/>
                <a:ext cx="3027" cy="791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70" name="Rectangle 93"/>
              <p:cNvSpPr>
                <a:spLocks noChangeArrowheads="1"/>
              </p:cNvSpPr>
              <p:nvPr/>
            </p:nvSpPr>
            <p:spPr bwMode="auto">
              <a:xfrm>
                <a:off x="11123" y="5438"/>
                <a:ext cx="1256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Symbols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71" name="Rectangle 94"/>
              <p:cNvSpPr>
                <a:spLocks noChangeArrowheads="1"/>
              </p:cNvSpPr>
              <p:nvPr/>
            </p:nvSpPr>
            <p:spPr bwMode="auto">
              <a:xfrm>
                <a:off x="10847" y="5604"/>
                <a:ext cx="1710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(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power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 vs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.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metaphores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) </a:t>
                </a:r>
              </a:p>
            </p:txBody>
          </p:sp>
          <p:sp>
            <p:nvSpPr>
              <p:cNvPr id="32872" name="Rectangle 95"/>
              <p:cNvSpPr>
                <a:spLocks noChangeArrowheads="1"/>
              </p:cNvSpPr>
              <p:nvPr/>
            </p:nvSpPr>
            <p:spPr bwMode="auto">
              <a:xfrm>
                <a:off x="10288" y="6256"/>
                <a:ext cx="3027" cy="777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73" name="Rectangle 96"/>
              <p:cNvSpPr>
                <a:spLocks noChangeArrowheads="1"/>
              </p:cNvSpPr>
              <p:nvPr/>
            </p:nvSpPr>
            <p:spPr bwMode="auto">
              <a:xfrm>
                <a:off x="11113" y="6372"/>
                <a:ext cx="1538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Leading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role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of 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mgmt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74" name="Rectangle 97"/>
              <p:cNvSpPr>
                <a:spLocks noChangeArrowheads="1"/>
              </p:cNvSpPr>
              <p:nvPr/>
            </p:nvSpPr>
            <p:spPr bwMode="auto">
              <a:xfrm>
                <a:off x="10739" y="6619"/>
                <a:ext cx="2183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(entrepreneur vs. top manager) </a:t>
                </a:r>
              </a:p>
            </p:txBody>
          </p:sp>
          <p:sp>
            <p:nvSpPr>
              <p:cNvPr id="32875" name="Rectangle 98"/>
              <p:cNvSpPr>
                <a:spLocks noChangeArrowheads="1"/>
              </p:cNvSpPr>
              <p:nvPr/>
            </p:nvSpPr>
            <p:spPr bwMode="auto">
              <a:xfrm>
                <a:off x="10288" y="7338"/>
                <a:ext cx="3111" cy="1138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76" name="Rectangle 99"/>
              <p:cNvSpPr>
                <a:spLocks noChangeArrowheads="1"/>
              </p:cNvSpPr>
              <p:nvPr/>
            </p:nvSpPr>
            <p:spPr bwMode="auto">
              <a:xfrm>
                <a:off x="11208" y="7468"/>
                <a:ext cx="1401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Orientation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of </a:t>
                </a:r>
                <a:r>
                  <a:rPr lang="hu-HU" altLang="en-US" sz="900" i="0" dirty="0" err="1" smtClean="0">
                    <a:solidFill>
                      <a:srgbClr val="000000"/>
                    </a:solidFill>
                    <a:latin typeface="Abadi MT Condensed Light" pitchFamily="34" charset="0"/>
                  </a:rPr>
                  <a:t>mgmt</a:t>
                </a:r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 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2877" name="Rectangle 100"/>
              <p:cNvSpPr>
                <a:spLocks noChangeArrowheads="1"/>
              </p:cNvSpPr>
              <p:nvPr/>
            </p:nvSpPr>
            <p:spPr bwMode="auto">
              <a:xfrm>
                <a:off x="10463" y="7715"/>
                <a:ext cx="2735" cy="497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 dirty="0" smtClean="0">
                    <a:solidFill>
                      <a:srgbClr val="000000"/>
                    </a:solidFill>
                    <a:latin typeface="Abadi MT Condensed Light" pitchFamily="34" charset="0"/>
                  </a:rPr>
                  <a:t>(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function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 vs. </a:t>
                </a:r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inter-functional</a:t>
                </a:r>
                <a:endParaRPr lang="hu-HU" altLang="en-US" sz="900" i="0" dirty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/>
                <a:r>
                  <a:rPr lang="hu-HU" altLang="en-US" sz="900" i="0" dirty="0" err="1">
                    <a:solidFill>
                      <a:srgbClr val="000000"/>
                    </a:solidFill>
                    <a:latin typeface="Abadi MT Condensed Light" pitchFamily="34" charset="0"/>
                  </a:rPr>
                  <a:t>integration</a:t>
                </a:r>
                <a:r>
                  <a:rPr lang="hu-HU" altLang="en-US" sz="900" i="0" dirty="0">
                    <a:solidFill>
                      <a:srgbClr val="000000"/>
                    </a:solidFill>
                    <a:latin typeface="Abadi MT Condensed Light" pitchFamily="34" charset="0"/>
                  </a:rPr>
                  <a:t>)</a:t>
                </a:r>
              </a:p>
            </p:txBody>
          </p:sp>
          <p:sp>
            <p:nvSpPr>
              <p:cNvPr id="32878" name="Rectangle 101"/>
              <p:cNvSpPr>
                <a:spLocks noChangeArrowheads="1"/>
              </p:cNvSpPr>
              <p:nvPr/>
            </p:nvSpPr>
            <p:spPr bwMode="auto">
              <a:xfrm>
                <a:off x="2588" y="8209"/>
                <a:ext cx="3089" cy="652"/>
              </a:xfrm>
              <a:prstGeom prst="rect">
                <a:avLst/>
              </a:prstGeom>
              <a:solidFill>
                <a:srgbClr val="FFFF00"/>
              </a:solidFill>
              <a:ln w="285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endParaRPr lang="en-US" altLang="en-US" sz="900"/>
              </a:p>
            </p:txBody>
          </p:sp>
          <p:sp>
            <p:nvSpPr>
              <p:cNvPr id="32879" name="Rectangle 102"/>
              <p:cNvSpPr>
                <a:spLocks noChangeArrowheads="1"/>
              </p:cNvSpPr>
              <p:nvPr/>
            </p:nvSpPr>
            <p:spPr bwMode="auto">
              <a:xfrm>
                <a:off x="2892" y="8344"/>
                <a:ext cx="2354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 Mechanism of knowledge transfer</a:t>
                </a:r>
              </a:p>
            </p:txBody>
          </p:sp>
          <p:sp>
            <p:nvSpPr>
              <p:cNvPr id="32880" name="Rectangle 103"/>
              <p:cNvSpPr>
                <a:spLocks noChangeArrowheads="1"/>
              </p:cNvSpPr>
              <p:nvPr/>
            </p:nvSpPr>
            <p:spPr bwMode="auto">
              <a:xfrm>
                <a:off x="3141" y="8609"/>
                <a:ext cx="1976" cy="19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hu-HU" altLang="en-US" sz="900" i="0">
                    <a:solidFill>
                      <a:srgbClr val="000000"/>
                    </a:solidFill>
                    <a:latin typeface="Abadi MT Condensed Light" pitchFamily="34" charset="0"/>
                  </a:rPr>
                  <a:t>(opportunistic vs. integrative)</a:t>
                </a:r>
              </a:p>
            </p:txBody>
          </p:sp>
        </p:grp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4115854" y="2228175"/>
              <a:ext cx="838618" cy="13573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/>
              <a:r>
                <a:rPr lang="hu-HU" altLang="en-US" sz="900" i="0" dirty="0" smtClean="0">
                  <a:solidFill>
                    <a:srgbClr val="000000"/>
                  </a:solidFill>
                  <a:latin typeface="Abadi MT Condensed Light" pitchFamily="34" charset="0"/>
                </a:rPr>
                <a:t>   </a:t>
              </a:r>
              <a:r>
                <a:rPr lang="hu-HU" altLang="en-US" sz="900" i="0" dirty="0" err="1" smtClean="0">
                  <a:solidFill>
                    <a:srgbClr val="000000"/>
                  </a:solidFill>
                  <a:latin typeface="Abadi MT Condensed Light" pitchFamily="34" charset="0"/>
                </a:rPr>
                <a:t>Innovation</a:t>
              </a:r>
              <a:endParaRPr lang="hu-HU" altLang="en-US" sz="900" i="0" dirty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</p:grpSp>
      <p:sp>
        <p:nvSpPr>
          <p:cNvPr id="2" name="Robbanás 2 1"/>
          <p:cNvSpPr/>
          <p:nvPr/>
        </p:nvSpPr>
        <p:spPr>
          <a:xfrm>
            <a:off x="8701256" y="1606708"/>
            <a:ext cx="660232" cy="6778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bbanás 2 113"/>
          <p:cNvSpPr/>
          <p:nvPr/>
        </p:nvSpPr>
        <p:spPr>
          <a:xfrm>
            <a:off x="87210" y="6089516"/>
            <a:ext cx="660232" cy="6778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/>
          <p:cNvSpPr txBox="1"/>
          <p:nvPr/>
        </p:nvSpPr>
        <p:spPr>
          <a:xfrm>
            <a:off x="1571626" y="6550187"/>
            <a:ext cx="6293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i="0" dirty="0" err="1" smtClean="0"/>
              <a:t>Sources</a:t>
            </a:r>
            <a:r>
              <a:rPr lang="hu-HU" sz="1200" i="0" dirty="0" smtClean="0"/>
              <a:t>: </a:t>
            </a:r>
            <a:r>
              <a:rPr lang="hu-HU" sz="1200" i="0" dirty="0" err="1" smtClean="0"/>
              <a:t>Bartlett.-</a:t>
            </a:r>
            <a:r>
              <a:rPr lang="hu-HU" sz="1200" i="0" dirty="0" err="1"/>
              <a:t>Beamish</a:t>
            </a:r>
            <a:r>
              <a:rPr lang="hu-HU" sz="1200" i="0" dirty="0"/>
              <a:t>, </a:t>
            </a:r>
            <a:r>
              <a:rPr lang="hu-HU" sz="1200" i="0" dirty="0" smtClean="0"/>
              <a:t>2011: </a:t>
            </a:r>
            <a:r>
              <a:rPr lang="hu-HU" altLang="en-US" sz="1200" i="0" dirty="0" err="1" smtClean="0">
                <a:solidFill>
                  <a:srgbClr val="000000"/>
                </a:solidFill>
                <a:latin typeface="Abadi MT Condensed Light" pitchFamily="34" charset="0"/>
              </a:rPr>
              <a:t>Dowling</a:t>
            </a:r>
            <a:r>
              <a:rPr lang="hu-HU" altLang="en-US" sz="1200" i="0" dirty="0" smtClean="0">
                <a:solidFill>
                  <a:srgbClr val="000000"/>
                </a:solidFill>
                <a:latin typeface="Abadi MT Condensed Light" pitchFamily="34" charset="0"/>
              </a:rPr>
              <a:t> et al., 2013 and </a:t>
            </a:r>
            <a:r>
              <a:rPr lang="hu-HU" sz="1200" i="0" dirty="0" smtClean="0"/>
              <a:t>Thomas </a:t>
            </a:r>
            <a:r>
              <a:rPr lang="hu-HU" sz="1200" i="0" dirty="0"/>
              <a:t>– Lazarova, </a:t>
            </a:r>
            <a:r>
              <a:rPr lang="hu-HU" sz="1200" i="0" dirty="0" smtClean="0"/>
              <a:t>2014: </a:t>
            </a:r>
            <a:endParaRPr lang="en-US" sz="1200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1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457200"/>
            <a:ext cx="9361487" cy="762000"/>
          </a:xfrm>
        </p:spPr>
        <p:txBody>
          <a:bodyPr/>
          <a:lstStyle/>
          <a:p>
            <a:pPr>
              <a:defRPr/>
            </a:pPr>
            <a:r>
              <a:rPr lang="hu-HU" altLang="en-US" sz="3200" dirty="0" err="1"/>
              <a:t>Theoretical</a:t>
            </a:r>
            <a:r>
              <a:rPr lang="hu-HU" altLang="en-US" sz="3200" dirty="0"/>
              <a:t> </a:t>
            </a:r>
            <a:r>
              <a:rPr lang="hu-HU" altLang="en-US" sz="3200" dirty="0" err="1"/>
              <a:t>background</a:t>
            </a:r>
            <a:r>
              <a:rPr lang="hu-HU" altLang="en-US" sz="3200" dirty="0"/>
              <a:t> </a:t>
            </a:r>
            <a:r>
              <a:rPr lang="hu-HU" altLang="en-US" sz="3200" dirty="0" smtClean="0"/>
              <a:t>(4)</a:t>
            </a:r>
            <a:r>
              <a:rPr lang="hu-HU" altLang="en-US" dirty="0"/>
              <a:t/>
            </a:r>
            <a:br>
              <a:rPr lang="hu-HU" altLang="en-US" dirty="0"/>
            </a:br>
            <a:r>
              <a:rPr lang="hu-HU" altLang="en-US" b="0" dirty="0" err="1"/>
              <a:t>Different</a:t>
            </a:r>
            <a:r>
              <a:rPr lang="hu-HU" altLang="en-US" b="0" dirty="0"/>
              <a:t> </a:t>
            </a:r>
            <a:r>
              <a:rPr lang="hu-HU" altLang="en-US" b="0" dirty="0" err="1"/>
              <a:t>forms</a:t>
            </a:r>
            <a:r>
              <a:rPr lang="hu-HU" altLang="en-US" b="0" dirty="0"/>
              <a:t> of HR - </a:t>
            </a:r>
            <a:r>
              <a:rPr lang="hu-HU" altLang="en-US" b="0" dirty="0" err="1"/>
              <a:t>knowledge</a:t>
            </a:r>
            <a:r>
              <a:rPr lang="hu-HU" altLang="en-US" b="0" dirty="0"/>
              <a:t> management</a:t>
            </a:r>
            <a:endParaRPr lang="en-US" altLang="en-US" dirty="0" smtClean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649397" y="4461086"/>
            <a:ext cx="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en-US" sz="1600" b="1" i="0">
              <a:solidFill>
                <a:srgbClr val="FFFF00"/>
              </a:solidFill>
              <a:latin typeface="Abadi MT Condensed Light" pitchFamily="34" charset="0"/>
            </a:endParaRPr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-461141" y="1590886"/>
            <a:ext cx="9004352" cy="4800600"/>
            <a:chOff x="3" y="696"/>
            <a:chExt cx="5517" cy="3336"/>
          </a:xfrm>
        </p:grpSpPr>
        <p:sp>
          <p:nvSpPr>
            <p:cNvPr id="37894" name="Text Box 5"/>
            <p:cNvSpPr txBox="1">
              <a:spLocks noChangeArrowheads="1"/>
            </p:cNvSpPr>
            <p:nvPr/>
          </p:nvSpPr>
          <p:spPr bwMode="auto">
            <a:xfrm>
              <a:off x="3" y="3065"/>
              <a:ext cx="781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825670" name="Text Box 6"/>
            <p:cNvSpPr txBox="1">
              <a:spLocks noChangeArrowheads="1"/>
            </p:cNvSpPr>
            <p:nvPr/>
          </p:nvSpPr>
          <p:spPr bwMode="auto">
            <a:xfrm>
              <a:off x="3891" y="2566"/>
              <a:ext cx="1315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buClrTx/>
                <a:buSzTx/>
                <a:buFontTx/>
                <a:buNone/>
                <a:defRPr/>
              </a:pPr>
              <a:endParaRPr lang="en-US" altLang="en-US" sz="1400" i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badi MT Condensed Light" pitchFamily="34" charset="0"/>
              </a:endParaRPr>
            </a:p>
          </p:txBody>
        </p:sp>
        <p:sp>
          <p:nvSpPr>
            <p:cNvPr id="37896" name="Rectangle 7"/>
            <p:cNvSpPr>
              <a:spLocks noChangeArrowheads="1"/>
            </p:cNvSpPr>
            <p:nvPr/>
          </p:nvSpPr>
          <p:spPr bwMode="auto">
            <a:xfrm>
              <a:off x="336" y="2592"/>
              <a:ext cx="5066" cy="1434"/>
            </a:xfrm>
            <a:prstGeom prst="rect">
              <a:avLst/>
            </a:prstGeom>
            <a:solidFill>
              <a:srgbClr val="33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897" name="Rectangle 8"/>
            <p:cNvSpPr>
              <a:spLocks noChangeArrowheads="1"/>
            </p:cNvSpPr>
            <p:nvPr/>
          </p:nvSpPr>
          <p:spPr bwMode="white">
            <a:xfrm>
              <a:off x="1605" y="2775"/>
              <a:ext cx="102" cy="11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898" name="Rectangle 9"/>
            <p:cNvSpPr>
              <a:spLocks noChangeArrowheads="1"/>
            </p:cNvSpPr>
            <p:nvPr/>
          </p:nvSpPr>
          <p:spPr bwMode="white">
            <a:xfrm>
              <a:off x="773" y="2799"/>
              <a:ext cx="101" cy="11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899" name="Rectangle 10"/>
            <p:cNvSpPr>
              <a:spLocks noChangeArrowheads="1"/>
            </p:cNvSpPr>
            <p:nvPr/>
          </p:nvSpPr>
          <p:spPr bwMode="white">
            <a:xfrm>
              <a:off x="2438" y="2799"/>
              <a:ext cx="101" cy="11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white">
            <a:xfrm>
              <a:off x="3270" y="2799"/>
              <a:ext cx="102" cy="11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white">
            <a:xfrm>
              <a:off x="4103" y="2775"/>
              <a:ext cx="101" cy="11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white">
            <a:xfrm>
              <a:off x="4936" y="2799"/>
              <a:ext cx="101" cy="114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b="1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3" name="Text Box 14"/>
            <p:cNvSpPr txBox="1">
              <a:spLocks noChangeArrowheads="1"/>
            </p:cNvSpPr>
            <p:nvPr/>
          </p:nvSpPr>
          <p:spPr bwMode="auto">
            <a:xfrm>
              <a:off x="336" y="3696"/>
              <a:ext cx="5040" cy="211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rPr>
                <a:t>Expats. consultants</a:t>
              </a:r>
            </a:p>
          </p:txBody>
        </p:sp>
        <p:sp>
          <p:nvSpPr>
            <p:cNvPr id="37904" name="Text Box 15"/>
            <p:cNvSpPr txBox="1">
              <a:spLocks noChangeArrowheads="1"/>
            </p:cNvSpPr>
            <p:nvPr/>
          </p:nvSpPr>
          <p:spPr bwMode="auto">
            <a:xfrm>
              <a:off x="2832" y="3264"/>
              <a:ext cx="2544" cy="21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rPr>
                <a:t>Local inpatriate</a:t>
              </a:r>
            </a:p>
          </p:txBody>
        </p:sp>
        <p:sp>
          <p:nvSpPr>
            <p:cNvPr id="37905" name="Text Box 16"/>
            <p:cNvSpPr txBox="1">
              <a:spLocks noChangeArrowheads="1"/>
            </p:cNvSpPr>
            <p:nvPr/>
          </p:nvSpPr>
          <p:spPr bwMode="black">
            <a:xfrm>
              <a:off x="3888" y="2928"/>
              <a:ext cx="1392" cy="21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r>
                <a: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rPr>
                <a:t>Joint teams, intranets</a:t>
              </a:r>
            </a:p>
          </p:txBody>
        </p:sp>
        <p:sp>
          <p:nvSpPr>
            <p:cNvPr id="37906" name="Text Box 17"/>
            <p:cNvSpPr txBox="1">
              <a:spLocks noChangeArrowheads="1"/>
            </p:cNvSpPr>
            <p:nvPr/>
          </p:nvSpPr>
          <p:spPr bwMode="auto">
            <a:xfrm>
              <a:off x="1133" y="3322"/>
              <a:ext cx="560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7" name="Text Box 18"/>
            <p:cNvSpPr txBox="1">
              <a:spLocks noChangeArrowheads="1"/>
            </p:cNvSpPr>
            <p:nvPr/>
          </p:nvSpPr>
          <p:spPr bwMode="auto">
            <a:xfrm>
              <a:off x="1573" y="3163"/>
              <a:ext cx="912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8" name="Text Box 19"/>
            <p:cNvSpPr txBox="1">
              <a:spLocks noChangeArrowheads="1"/>
            </p:cNvSpPr>
            <p:nvPr/>
          </p:nvSpPr>
          <p:spPr bwMode="auto">
            <a:xfrm>
              <a:off x="2540" y="2937"/>
              <a:ext cx="1168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09" name="Text Box 20"/>
            <p:cNvSpPr txBox="1">
              <a:spLocks noChangeArrowheads="1"/>
            </p:cNvSpPr>
            <p:nvPr/>
          </p:nvSpPr>
          <p:spPr bwMode="auto">
            <a:xfrm>
              <a:off x="4018" y="2708"/>
              <a:ext cx="756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10" name="Text Box 21"/>
            <p:cNvSpPr txBox="1">
              <a:spLocks noChangeArrowheads="1"/>
            </p:cNvSpPr>
            <p:nvPr/>
          </p:nvSpPr>
          <p:spPr bwMode="auto">
            <a:xfrm>
              <a:off x="3319" y="2686"/>
              <a:ext cx="1169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11" name="Text Box 22"/>
            <p:cNvSpPr txBox="1">
              <a:spLocks noChangeArrowheads="1"/>
            </p:cNvSpPr>
            <p:nvPr/>
          </p:nvSpPr>
          <p:spPr bwMode="auto">
            <a:xfrm>
              <a:off x="405" y="3436"/>
              <a:ext cx="61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buClrTx/>
                <a:buSzTx/>
                <a:buFontTx/>
                <a:buNone/>
              </a:pPr>
              <a:endParaRPr lang="en-US" altLang="en-US" sz="1400" i="0">
                <a:solidFill>
                  <a:srgbClr val="000000"/>
                </a:solidFill>
                <a:latin typeface="Abadi MT Condensed Light" pitchFamily="34" charset="0"/>
              </a:endParaRPr>
            </a:p>
          </p:txBody>
        </p:sp>
        <p:sp>
          <p:nvSpPr>
            <p:cNvPr id="37912" name="Freeform 23"/>
            <p:cNvSpPr>
              <a:spLocks/>
            </p:cNvSpPr>
            <p:nvPr/>
          </p:nvSpPr>
          <p:spPr bwMode="ltGray">
            <a:xfrm>
              <a:off x="402" y="2696"/>
              <a:ext cx="4492" cy="912"/>
            </a:xfrm>
            <a:custGeom>
              <a:avLst/>
              <a:gdLst>
                <a:gd name="T0" fmla="*/ 0 w 4397"/>
                <a:gd name="T1" fmla="*/ 18 h 2425"/>
                <a:gd name="T2" fmla="*/ 822 w 4397"/>
                <a:gd name="T3" fmla="*/ 16 h 2425"/>
                <a:gd name="T4" fmla="*/ 1783 w 4397"/>
                <a:gd name="T5" fmla="*/ 14 h 2425"/>
                <a:gd name="T6" fmla="*/ 2762 w 4397"/>
                <a:gd name="T7" fmla="*/ 10 h 2425"/>
                <a:gd name="T8" fmla="*/ 3539 w 4397"/>
                <a:gd name="T9" fmla="*/ 7 h 2425"/>
                <a:gd name="T10" fmla="*/ 4344 w 4397"/>
                <a:gd name="T11" fmla="*/ 3 h 2425"/>
                <a:gd name="T12" fmla="*/ 4892 w 4397"/>
                <a:gd name="T13" fmla="*/ 0 h 24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97" h="2425">
                  <a:moveTo>
                    <a:pt x="0" y="2425"/>
                  </a:moveTo>
                  <a:cubicBezTo>
                    <a:pt x="123" y="2381"/>
                    <a:pt x="472" y="2267"/>
                    <a:pt x="739" y="2162"/>
                  </a:cubicBezTo>
                  <a:cubicBezTo>
                    <a:pt x="1006" y="2057"/>
                    <a:pt x="1312" y="1929"/>
                    <a:pt x="1602" y="1792"/>
                  </a:cubicBezTo>
                  <a:cubicBezTo>
                    <a:pt x="1892" y="1655"/>
                    <a:pt x="2219" y="1481"/>
                    <a:pt x="2482" y="1340"/>
                  </a:cubicBezTo>
                  <a:cubicBezTo>
                    <a:pt x="2745" y="1199"/>
                    <a:pt x="2943" y="1096"/>
                    <a:pt x="3180" y="945"/>
                  </a:cubicBezTo>
                  <a:cubicBezTo>
                    <a:pt x="3417" y="794"/>
                    <a:pt x="3701" y="593"/>
                    <a:pt x="3904" y="436"/>
                  </a:cubicBezTo>
                  <a:cubicBezTo>
                    <a:pt x="4107" y="279"/>
                    <a:pt x="4294" y="91"/>
                    <a:pt x="4397" y="0"/>
                  </a:cubicBezTo>
                </a:path>
              </a:pathLst>
            </a:custGeom>
            <a:noFill/>
            <a:ln w="38100" cap="flat" cmpd="sng">
              <a:solidFill>
                <a:srgbClr val="FF99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en-US"/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343" y="3968"/>
              <a:ext cx="5053" cy="6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rPr>
                <a:t>1990                                1995                                         2000                                            today</a:t>
              </a:r>
            </a:p>
          </p:txBody>
        </p:sp>
        <p:grpSp>
          <p:nvGrpSpPr>
            <p:cNvPr id="37914" name="Group 25"/>
            <p:cNvGrpSpPr>
              <a:grpSpLocks/>
            </p:cNvGrpSpPr>
            <p:nvPr/>
          </p:nvGrpSpPr>
          <p:grpSpPr bwMode="auto">
            <a:xfrm>
              <a:off x="330" y="696"/>
              <a:ext cx="5072" cy="1919"/>
              <a:chOff x="1008" y="720"/>
              <a:chExt cx="11952" cy="5120"/>
            </a:xfrm>
          </p:grpSpPr>
          <p:sp>
            <p:nvSpPr>
              <p:cNvPr id="37916" name="Rectangle 26"/>
              <p:cNvSpPr>
                <a:spLocks noChangeArrowheads="1"/>
              </p:cNvSpPr>
              <p:nvPr/>
            </p:nvSpPr>
            <p:spPr bwMode="auto">
              <a:xfrm>
                <a:off x="1008" y="720"/>
                <a:ext cx="11808" cy="129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HQ</a:t>
                </a:r>
              </a:p>
            </p:txBody>
          </p:sp>
          <p:sp>
            <p:nvSpPr>
              <p:cNvPr id="37917" name="Rectangle 27"/>
              <p:cNvSpPr>
                <a:spLocks noChangeArrowheads="1"/>
              </p:cNvSpPr>
              <p:nvPr/>
            </p:nvSpPr>
            <p:spPr bwMode="auto">
              <a:xfrm>
                <a:off x="1008" y="4687"/>
                <a:ext cx="11952" cy="115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Clients</a:t>
                </a:r>
              </a:p>
            </p:txBody>
          </p:sp>
          <p:sp>
            <p:nvSpPr>
              <p:cNvPr id="37918" name="AutoShape 28"/>
              <p:cNvSpPr>
                <a:spLocks noChangeArrowheads="1"/>
              </p:cNvSpPr>
              <p:nvPr/>
            </p:nvSpPr>
            <p:spPr bwMode="auto">
              <a:xfrm>
                <a:off x="1008" y="2093"/>
                <a:ext cx="3509" cy="2442"/>
              </a:xfrm>
              <a:prstGeom prst="downArrow">
                <a:avLst>
                  <a:gd name="adj1" fmla="val 52796"/>
                  <a:gd name="adj2" fmla="val 27116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Expats</a:t>
                </a:r>
              </a:p>
            </p:txBody>
          </p:sp>
          <p:sp>
            <p:nvSpPr>
              <p:cNvPr id="37919" name="AutoShape 29"/>
              <p:cNvSpPr>
                <a:spLocks noChangeArrowheads="1"/>
              </p:cNvSpPr>
              <p:nvPr/>
            </p:nvSpPr>
            <p:spPr bwMode="auto">
              <a:xfrm>
                <a:off x="3690" y="2093"/>
                <a:ext cx="3798" cy="2509"/>
              </a:xfrm>
              <a:prstGeom prst="downArrow">
                <a:avLst>
                  <a:gd name="adj1" fmla="val 50130"/>
                  <a:gd name="adj2" fmla="val 29014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Consultants</a:t>
                </a: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  <p:sp>
            <p:nvSpPr>
              <p:cNvPr id="37920" name="AutoShape 30"/>
              <p:cNvSpPr>
                <a:spLocks noChangeArrowheads="1"/>
              </p:cNvSpPr>
              <p:nvPr/>
            </p:nvSpPr>
            <p:spPr bwMode="auto">
              <a:xfrm>
                <a:off x="6503" y="2093"/>
                <a:ext cx="3779" cy="2468"/>
              </a:xfrm>
              <a:prstGeom prst="downArrow">
                <a:avLst>
                  <a:gd name="adj1" fmla="val 50778"/>
                  <a:gd name="adj2" fmla="val 27565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Local inpatriate</a:t>
                </a:r>
              </a:p>
            </p:txBody>
          </p:sp>
          <p:sp>
            <p:nvSpPr>
              <p:cNvPr id="37921" name="AutoShape 31"/>
              <p:cNvSpPr>
                <a:spLocks noChangeArrowheads="1"/>
              </p:cNvSpPr>
              <p:nvPr/>
            </p:nvSpPr>
            <p:spPr bwMode="auto">
              <a:xfrm>
                <a:off x="9360" y="2093"/>
                <a:ext cx="3595" cy="2544"/>
              </a:xfrm>
              <a:prstGeom prst="downArrow">
                <a:avLst>
                  <a:gd name="adj1" fmla="val 56722"/>
                  <a:gd name="adj2" fmla="val 28653"/>
                </a:avLst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SzPct val="60000"/>
                  <a:buFont typeface="Wingdings" pitchFamily="2" charset="2"/>
                  <a:defRPr i="1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b="1" i="0">
                  <a:solidFill>
                    <a:srgbClr val="000000"/>
                  </a:solidFill>
                  <a:latin typeface="Abadi MT Condensed Light" pitchFamily="34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Joint teams,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 b="1" i="0">
                    <a:solidFill>
                      <a:srgbClr val="000000"/>
                    </a:solidFill>
                    <a:latin typeface="Abadi MT Condensed Light" pitchFamily="34" charset="0"/>
                  </a:rPr>
                  <a:t>intranet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400" i="0">
                  <a:solidFill>
                    <a:srgbClr val="000000"/>
                  </a:solidFill>
                  <a:latin typeface="Abadi MT Condensed Light" pitchFamily="34" charset="0"/>
                </a:endParaRPr>
              </a:p>
            </p:txBody>
          </p:sp>
        </p:grpSp>
        <p:sp>
          <p:nvSpPr>
            <p:cNvPr id="37915" name="AutoShape 32"/>
            <p:cNvSpPr>
              <a:spLocks noChangeArrowheads="1"/>
            </p:cNvSpPr>
            <p:nvPr/>
          </p:nvSpPr>
          <p:spPr bwMode="auto">
            <a:xfrm>
              <a:off x="5184" y="1152"/>
              <a:ext cx="336" cy="2208"/>
            </a:xfrm>
            <a:prstGeom prst="upArrow">
              <a:avLst>
                <a:gd name="adj1" fmla="val 50000"/>
                <a:gd name="adj2" fmla="val 16428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SzPct val="60000"/>
                <a:buFont typeface="Wingdings" pitchFamily="2" charset="2"/>
                <a:defRPr i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" name="Téglalap 1"/>
          <p:cNvSpPr/>
          <p:nvPr/>
        </p:nvSpPr>
        <p:spPr>
          <a:xfrm>
            <a:off x="3677890" y="6459379"/>
            <a:ext cx="48006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1200" i="0" dirty="0" err="1"/>
              <a:t>Sources</a:t>
            </a:r>
            <a:r>
              <a:rPr lang="hu-HU" sz="1200" i="0" dirty="0"/>
              <a:t>: </a:t>
            </a:r>
            <a:r>
              <a:rPr lang="hu-HU" sz="1200" i="0" dirty="0" smtClean="0"/>
              <a:t>Morley et al., 2008: </a:t>
            </a:r>
            <a:r>
              <a:rPr lang="hu-HU" sz="1200" i="0" dirty="0" err="1"/>
              <a:t>Howell</a:t>
            </a:r>
            <a:r>
              <a:rPr lang="hu-HU" sz="1200" i="0" dirty="0"/>
              <a:t>, 1998 and </a:t>
            </a:r>
            <a:r>
              <a:rPr lang="hu-HU" sz="1200" i="0" dirty="0">
                <a:solidFill>
                  <a:srgbClr val="000000"/>
                </a:solidFill>
              </a:rPr>
              <a:t>Peng</a:t>
            </a:r>
            <a:r>
              <a:rPr lang="hu-HU" altLang="en-US" sz="1200" i="0" dirty="0">
                <a:solidFill>
                  <a:srgbClr val="000000"/>
                </a:solidFill>
                <a:latin typeface="Abadi MT Condensed Light" pitchFamily="34" charset="0"/>
              </a:rPr>
              <a:t>, 2006</a:t>
            </a:r>
            <a:r>
              <a:rPr lang="hu-HU" sz="1200" i="0" dirty="0"/>
              <a:t> </a:t>
            </a:r>
            <a:endParaRPr lang="en-US" sz="1200" i="0" dirty="0"/>
          </a:p>
        </p:txBody>
      </p:sp>
      <p:sp>
        <p:nvSpPr>
          <p:cNvPr id="36" name="Téglalap 35"/>
          <p:cNvSpPr/>
          <p:nvPr/>
        </p:nvSpPr>
        <p:spPr>
          <a:xfrm>
            <a:off x="7994822" y="5424459"/>
            <a:ext cx="1596214" cy="338554"/>
          </a:xfrm>
          <a:prstGeom prst="rect">
            <a:avLst/>
          </a:prstGeom>
          <a:solidFill>
            <a:srgbClr val="70512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sz="1600" b="1" i="0" dirty="0">
                <a:solidFill>
                  <a:schemeClr val="bg1"/>
                </a:solidFill>
                <a:latin typeface="Abadi MT Condensed Light" pitchFamily="34" charset="0"/>
              </a:rPr>
              <a:t>(</a:t>
            </a:r>
            <a:r>
              <a:rPr lang="hu-HU" altLang="en-US" sz="1600" b="1" i="0" dirty="0" err="1" smtClean="0">
                <a:solidFill>
                  <a:schemeClr val="bg1"/>
                </a:solidFill>
                <a:latin typeface="Abadi MT Condensed Light" pitchFamily="34" charset="0"/>
              </a:rPr>
              <a:t>homemaker</a:t>
            </a:r>
            <a:r>
              <a:rPr lang="hu-HU" altLang="en-US" sz="1600" b="1" i="0" dirty="0">
                <a:solidFill>
                  <a:schemeClr val="bg1"/>
                </a:solidFill>
                <a:latin typeface="Abadi MT Condensed Light" pitchFamily="34" charset="0"/>
              </a:rPr>
              <a:t>)</a:t>
            </a:r>
            <a:endParaRPr lang="en-US" altLang="en-US" sz="1600" b="1" i="0" dirty="0">
              <a:solidFill>
                <a:schemeClr val="bg1"/>
              </a:solidFill>
              <a:latin typeface="Abadi MT Condensed Light" pitchFamily="34" charset="0"/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8151504" y="3919175"/>
            <a:ext cx="1485219" cy="338554"/>
          </a:xfrm>
          <a:prstGeom prst="rect">
            <a:avLst/>
          </a:prstGeom>
          <a:solidFill>
            <a:srgbClr val="70512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sz="1600" b="1" i="0" dirty="0" smtClean="0">
                <a:solidFill>
                  <a:schemeClr val="bg1"/>
                </a:solidFill>
                <a:latin typeface="Abadi MT Condensed Light" pitchFamily="34" charset="0"/>
              </a:rPr>
              <a:t>(</a:t>
            </a:r>
            <a:r>
              <a:rPr lang="hu-HU" altLang="en-US" sz="1600" b="1" i="0" dirty="0" err="1" smtClean="0">
                <a:solidFill>
                  <a:schemeClr val="bg1"/>
                </a:solidFill>
                <a:latin typeface="Abadi MT Condensed Light" pitchFamily="34" charset="0"/>
              </a:rPr>
              <a:t>integrator</a:t>
            </a:r>
            <a:r>
              <a:rPr lang="hu-HU" altLang="en-US" sz="1600" i="0" dirty="0" smtClean="0">
                <a:solidFill>
                  <a:srgbClr val="000000"/>
                </a:solidFill>
                <a:latin typeface="Abadi MT Condensed Light" pitchFamily="34" charset="0"/>
              </a:rPr>
              <a:t>)</a:t>
            </a:r>
            <a:endParaRPr lang="en-US" altLang="en-US" sz="1600" i="0" dirty="0">
              <a:solidFill>
                <a:srgbClr val="000000"/>
              </a:solidFill>
              <a:latin typeface="Abadi MT Condensed Light" pitchFamily="34" charset="0"/>
            </a:endParaRPr>
          </a:p>
        </p:txBody>
      </p:sp>
      <p:sp>
        <p:nvSpPr>
          <p:cNvPr id="38" name="Téglalap 37"/>
          <p:cNvSpPr/>
          <p:nvPr/>
        </p:nvSpPr>
        <p:spPr>
          <a:xfrm>
            <a:off x="8151504" y="1908529"/>
            <a:ext cx="1439532" cy="338554"/>
          </a:xfrm>
          <a:prstGeom prst="rect">
            <a:avLst/>
          </a:prstGeom>
          <a:solidFill>
            <a:srgbClr val="70512C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en-US" sz="1600" b="1" i="0" dirty="0" smtClean="0">
                <a:solidFill>
                  <a:schemeClr val="bg1"/>
                </a:solidFill>
                <a:latin typeface="Abadi MT Condensed Light" pitchFamily="34" charset="0"/>
              </a:rPr>
              <a:t>(</a:t>
            </a:r>
            <a:r>
              <a:rPr lang="hu-HU" altLang="en-US" sz="1600" b="1" i="0" dirty="0" err="1" smtClean="0">
                <a:solidFill>
                  <a:schemeClr val="bg1"/>
                </a:solidFill>
                <a:latin typeface="Abadi MT Condensed Light" pitchFamily="34" charset="0"/>
              </a:rPr>
              <a:t>innovator</a:t>
            </a:r>
            <a:r>
              <a:rPr lang="hu-HU" altLang="en-US" sz="1600" b="1" i="0" dirty="0" smtClean="0">
                <a:solidFill>
                  <a:schemeClr val="bg1"/>
                </a:solidFill>
                <a:latin typeface="Abadi MT Condensed Light" pitchFamily="34" charset="0"/>
              </a:rPr>
              <a:t>)</a:t>
            </a:r>
            <a:endParaRPr lang="en-US" altLang="en-US" sz="1600" b="1" i="0" dirty="0">
              <a:solidFill>
                <a:schemeClr val="bg1"/>
              </a:solidFill>
              <a:latin typeface="Abadi MT Condensed Light" pitchFamily="34" charset="0"/>
            </a:endParaRP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9" name="Téglalap 38"/>
          <p:cNvSpPr/>
          <p:nvPr/>
        </p:nvSpPr>
        <p:spPr>
          <a:xfrm>
            <a:off x="161925" y="6459379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65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 err="1"/>
              <a:t>Empirical</a:t>
            </a:r>
            <a:r>
              <a:rPr lang="hu-HU" sz="3200" dirty="0"/>
              <a:t> </a:t>
            </a:r>
            <a:r>
              <a:rPr lang="hu-HU" sz="3200" dirty="0" err="1"/>
              <a:t>research</a:t>
            </a:r>
            <a:r>
              <a:rPr lang="hu-HU" sz="3200" dirty="0"/>
              <a:t/>
            </a:r>
            <a:br>
              <a:rPr lang="hu-HU" sz="3200" dirty="0"/>
            </a:br>
            <a:r>
              <a:rPr lang="hu-HU" b="0" dirty="0" err="1" smtClean="0"/>
              <a:t>Our</a:t>
            </a:r>
            <a:r>
              <a:rPr lang="hu-HU" b="0" dirty="0" smtClean="0"/>
              <a:t> </a:t>
            </a:r>
            <a:r>
              <a:rPr lang="hu-HU" b="0" dirty="0" err="1" smtClean="0"/>
              <a:t>model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0308404-9F96-45FB-B3EE-A6FEC423469F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23554" name="Kép 1" descr="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901" y="311505"/>
            <a:ext cx="1525344" cy="131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60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5" name="Kép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1828800"/>
            <a:ext cx="9152517" cy="452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lra nyíl 5"/>
          <p:cNvSpPr/>
          <p:nvPr/>
        </p:nvSpPr>
        <p:spPr>
          <a:xfrm>
            <a:off x="8905910" y="4894729"/>
            <a:ext cx="695289" cy="45182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161925" y="6629400"/>
            <a:ext cx="48006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1000" i="1" dirty="0" smtClean="0">
                <a:latin typeface="Brush Script MT" panose="03060802040406070304" pitchFamily="66" charset="0"/>
              </a:rPr>
              <a:t>Poór</a:t>
            </a:r>
            <a:r>
              <a:rPr lang="hu-HU" sz="1000" i="1" dirty="0" smtClean="0">
                <a:latin typeface="Brush Script MT" panose="03060802040406070304" pitchFamily="66" charset="0"/>
              </a:rPr>
              <a:t>, </a:t>
            </a:r>
            <a:r>
              <a:rPr lang="en-US" sz="1000" i="1" dirty="0" smtClean="0">
                <a:latin typeface="Brush Script MT" panose="03060802040406070304" pitchFamily="66" charset="0"/>
              </a:rPr>
              <a:t>Dvořáková</a:t>
            </a:r>
            <a:r>
              <a:rPr lang="hu-HU" sz="1000" i="1" dirty="0" smtClean="0">
                <a:latin typeface="Brush Script MT" panose="03060802040406070304" pitchFamily="66" charset="0"/>
              </a:rPr>
              <a:t>,Pitlik, Farkas,, Karoliny &amp; Kovács, 2016</a:t>
            </a:r>
            <a:r>
              <a:rPr lang="en-GB" sz="1000" i="1" dirty="0" smtClean="0">
                <a:latin typeface="Brush Script MT" panose="03060802040406070304" pitchFamily="66" charset="0"/>
              </a:rPr>
              <a:t> </a:t>
            </a:r>
            <a:endParaRPr lang="en-US" sz="1000" i="1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8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;;;"/>
  <p:tag name="MMCOA_POSITION_M" val=";;;"/>
  <p:tag name="MMCOA_POSITION_S" val=";;;"/>
  <p:tag name="MMCOA_HIDEONCOLOUR" val="N"/>
  <p:tag name="MMCOA_HIDEONWHITE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N"/>
  <p:tag name="MMCOA_FOLLOWMASTERBACKGROUND" val="Y"/>
  <p:tag name="MMCOA_FORCESCHEME" val="N"/>
  <p:tag name="MMCOA_SLIDECOLOURSCHEME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;;;"/>
  <p:tag name="MMCOA_POSITION_M" val=";;;"/>
  <p:tag name="MMCOA_POSITION_S" val=";;;"/>
  <p:tag name="MMCOA_HIDEONCOLOUR" val="N"/>
  <p:tag name="MMCOA_HIDEONWHITE" val="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heme/theme1.xml><?xml version="1.0" encoding="utf-8"?>
<a:theme xmlns:a="http://schemas.openxmlformats.org/drawingml/2006/main" name="MMC Standard">
  <a:themeElements>
    <a:clrScheme name="MMC Standard 1">
      <a:dk1>
        <a:srgbClr val="3F3F3F"/>
      </a:dk1>
      <a:lt1>
        <a:srgbClr val="FFFFFF"/>
      </a:lt1>
      <a:dk2>
        <a:srgbClr val="E23828"/>
      </a:dk2>
      <a:lt2>
        <a:srgbClr val="002E63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MMC Standar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MC Standard 1">
        <a:dk1>
          <a:srgbClr val="3F3F3F"/>
        </a:dk1>
        <a:lt1>
          <a:srgbClr val="FFFFFF"/>
        </a:lt1>
        <a:dk2>
          <a:srgbClr val="E23828"/>
        </a:dk2>
        <a:lt2>
          <a:srgbClr val="002E63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2">
        <a:dk1>
          <a:srgbClr val="3F3F3F"/>
        </a:dk1>
        <a:lt1>
          <a:srgbClr val="FFFFFF"/>
        </a:lt1>
        <a:dk2>
          <a:srgbClr val="00A2DF"/>
        </a:dk2>
        <a:lt2>
          <a:srgbClr val="E23828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002E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3">
        <a:dk1>
          <a:srgbClr val="3F3F3F"/>
        </a:dk1>
        <a:lt1>
          <a:srgbClr val="FFFFFF"/>
        </a:lt1>
        <a:dk2>
          <a:srgbClr val="FF6400"/>
        </a:dk2>
        <a:lt2>
          <a:srgbClr val="00A2DF"/>
        </a:lt2>
        <a:accent1>
          <a:srgbClr val="FCC917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79AF00"/>
        </a:accent6>
        <a:hlink>
          <a:srgbClr val="002E63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4">
        <a:dk1>
          <a:srgbClr val="3F3F3F"/>
        </a:dk1>
        <a:lt1>
          <a:srgbClr val="FFFFFF"/>
        </a:lt1>
        <a:dk2>
          <a:srgbClr val="E23828"/>
        </a:dk2>
        <a:lt2>
          <a:srgbClr val="FF6400"/>
        </a:lt2>
        <a:accent1>
          <a:srgbClr val="86C100"/>
        </a:accent1>
        <a:accent2>
          <a:srgbClr val="00A2DF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0092CA"/>
        </a:accent6>
        <a:hlink>
          <a:srgbClr val="FF6400"/>
        </a:hlink>
        <a:folHlink>
          <a:srgbClr val="FCC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5">
        <a:dk1>
          <a:srgbClr val="3F3F3F"/>
        </a:dk1>
        <a:lt1>
          <a:srgbClr val="FFFFFF"/>
        </a:lt1>
        <a:dk2>
          <a:srgbClr val="E23828"/>
        </a:dk2>
        <a:lt2>
          <a:srgbClr val="FCC917"/>
        </a:lt2>
        <a:accent1>
          <a:srgbClr val="002E63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AAADB7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6">
        <a:dk1>
          <a:srgbClr val="3F3F3F"/>
        </a:dk1>
        <a:lt1>
          <a:srgbClr val="FFFFFF"/>
        </a:lt1>
        <a:dk2>
          <a:srgbClr val="E23828"/>
        </a:dk2>
        <a:lt2>
          <a:srgbClr val="FCC917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C Standard 7">
        <a:dk1>
          <a:srgbClr val="002E63"/>
        </a:dk1>
        <a:lt1>
          <a:srgbClr val="FFFFFF"/>
        </a:lt1>
        <a:dk2>
          <a:srgbClr val="3F3F3F"/>
        </a:dk2>
        <a:lt2>
          <a:srgbClr val="E23828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8">
        <a:dk1>
          <a:srgbClr val="E23828"/>
        </a:dk1>
        <a:lt1>
          <a:srgbClr val="FFFFFF"/>
        </a:lt1>
        <a:dk2>
          <a:srgbClr val="3F3F3F"/>
        </a:dk2>
        <a:lt2>
          <a:srgbClr val="00A2DF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002E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9">
        <a:dk1>
          <a:srgbClr val="00A2DF"/>
        </a:dk1>
        <a:lt1>
          <a:srgbClr val="FFFFFF"/>
        </a:lt1>
        <a:dk2>
          <a:srgbClr val="3F3F3F"/>
        </a:dk2>
        <a:lt2>
          <a:srgbClr val="FF6400"/>
        </a:lt2>
        <a:accent1>
          <a:srgbClr val="FCC917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79AF00"/>
        </a:accent6>
        <a:hlink>
          <a:srgbClr val="002E63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10">
        <a:dk1>
          <a:srgbClr val="FF6400"/>
        </a:dk1>
        <a:lt1>
          <a:srgbClr val="FFFFFF"/>
        </a:lt1>
        <a:dk2>
          <a:srgbClr val="3F3F3F"/>
        </a:dk2>
        <a:lt2>
          <a:srgbClr val="E23828"/>
        </a:lt2>
        <a:accent1>
          <a:srgbClr val="86C100"/>
        </a:accent1>
        <a:accent2>
          <a:srgbClr val="00A2DF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0092CA"/>
        </a:accent6>
        <a:hlink>
          <a:srgbClr val="FF6400"/>
        </a:hlink>
        <a:folHlink>
          <a:srgbClr val="FCC91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11">
        <a:dk1>
          <a:srgbClr val="86C100"/>
        </a:dk1>
        <a:lt1>
          <a:srgbClr val="FFFFFF"/>
        </a:lt1>
        <a:dk2>
          <a:srgbClr val="3F3F3F"/>
        </a:dk2>
        <a:lt2>
          <a:srgbClr val="E23828"/>
        </a:lt2>
        <a:accent1>
          <a:srgbClr val="002E63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AAADB7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C Standard 12">
        <a:dk1>
          <a:srgbClr val="00A2DF"/>
        </a:dk1>
        <a:lt1>
          <a:srgbClr val="FFFFFF"/>
        </a:lt1>
        <a:dk2>
          <a:srgbClr val="3F3F3F"/>
        </a:dk2>
        <a:lt2>
          <a:srgbClr val="E23828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MC Standard">
  <a:themeElements>
    <a:clrScheme name="1_MMC Standard 1">
      <a:dk1>
        <a:srgbClr val="3F3F3F"/>
      </a:dk1>
      <a:lt1>
        <a:srgbClr val="FFFFFF"/>
      </a:lt1>
      <a:dk2>
        <a:srgbClr val="E23828"/>
      </a:dk2>
      <a:lt2>
        <a:srgbClr val="002E63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1_MMC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MC Standard 1">
        <a:dk1>
          <a:srgbClr val="3F3F3F"/>
        </a:dk1>
        <a:lt1>
          <a:srgbClr val="FFFFFF"/>
        </a:lt1>
        <a:dk2>
          <a:srgbClr val="E23828"/>
        </a:dk2>
        <a:lt2>
          <a:srgbClr val="002E63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tandard 2">
        <a:dk1>
          <a:srgbClr val="3F3F3F"/>
        </a:dk1>
        <a:lt1>
          <a:srgbClr val="FFFFFF"/>
        </a:lt1>
        <a:dk2>
          <a:srgbClr val="00A2DF"/>
        </a:dk2>
        <a:lt2>
          <a:srgbClr val="E23828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002E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tandard 3">
        <a:dk1>
          <a:srgbClr val="3F3F3F"/>
        </a:dk1>
        <a:lt1>
          <a:srgbClr val="FFFFFF"/>
        </a:lt1>
        <a:dk2>
          <a:srgbClr val="FF6400"/>
        </a:dk2>
        <a:lt2>
          <a:srgbClr val="00A2DF"/>
        </a:lt2>
        <a:accent1>
          <a:srgbClr val="FCC917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79AF00"/>
        </a:accent6>
        <a:hlink>
          <a:srgbClr val="002E63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tandard 4">
        <a:dk1>
          <a:srgbClr val="3F3F3F"/>
        </a:dk1>
        <a:lt1>
          <a:srgbClr val="FFFFFF"/>
        </a:lt1>
        <a:dk2>
          <a:srgbClr val="E23828"/>
        </a:dk2>
        <a:lt2>
          <a:srgbClr val="FF6400"/>
        </a:lt2>
        <a:accent1>
          <a:srgbClr val="86C100"/>
        </a:accent1>
        <a:accent2>
          <a:srgbClr val="00A2DF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0092CA"/>
        </a:accent6>
        <a:hlink>
          <a:srgbClr val="FF6400"/>
        </a:hlink>
        <a:folHlink>
          <a:srgbClr val="FCC91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tandard 5">
        <a:dk1>
          <a:srgbClr val="3F3F3F"/>
        </a:dk1>
        <a:lt1>
          <a:srgbClr val="FFFFFF"/>
        </a:lt1>
        <a:dk2>
          <a:srgbClr val="E23828"/>
        </a:dk2>
        <a:lt2>
          <a:srgbClr val="FCC917"/>
        </a:lt2>
        <a:accent1>
          <a:srgbClr val="002E63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AAADB7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tandard 6">
        <a:dk1>
          <a:srgbClr val="3F3F3F"/>
        </a:dk1>
        <a:lt1>
          <a:srgbClr val="FFFFFF"/>
        </a:lt1>
        <a:dk2>
          <a:srgbClr val="E23828"/>
        </a:dk2>
        <a:lt2>
          <a:srgbClr val="FCC917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C Standard 7">
        <a:dk1>
          <a:srgbClr val="002E63"/>
        </a:dk1>
        <a:lt1>
          <a:srgbClr val="FFFFFF"/>
        </a:lt1>
        <a:dk2>
          <a:srgbClr val="3F3F3F"/>
        </a:dk2>
        <a:lt2>
          <a:srgbClr val="E23828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MC Standard 8">
        <a:dk1>
          <a:srgbClr val="E23828"/>
        </a:dk1>
        <a:lt1>
          <a:srgbClr val="FFFFFF"/>
        </a:lt1>
        <a:dk2>
          <a:srgbClr val="3F3F3F"/>
        </a:dk2>
        <a:lt2>
          <a:srgbClr val="00A2DF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002E6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MC Standard 9">
        <a:dk1>
          <a:srgbClr val="00A2DF"/>
        </a:dk1>
        <a:lt1>
          <a:srgbClr val="FFFFFF"/>
        </a:lt1>
        <a:dk2>
          <a:srgbClr val="3F3F3F"/>
        </a:dk2>
        <a:lt2>
          <a:srgbClr val="FF6400"/>
        </a:lt2>
        <a:accent1>
          <a:srgbClr val="FCC917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79AF00"/>
        </a:accent6>
        <a:hlink>
          <a:srgbClr val="002E63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MC Standard 10">
        <a:dk1>
          <a:srgbClr val="FF6400"/>
        </a:dk1>
        <a:lt1>
          <a:srgbClr val="FFFFFF"/>
        </a:lt1>
        <a:dk2>
          <a:srgbClr val="3F3F3F"/>
        </a:dk2>
        <a:lt2>
          <a:srgbClr val="E23828"/>
        </a:lt2>
        <a:accent1>
          <a:srgbClr val="86C100"/>
        </a:accent1>
        <a:accent2>
          <a:srgbClr val="00A2DF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0092CA"/>
        </a:accent6>
        <a:hlink>
          <a:srgbClr val="FF6400"/>
        </a:hlink>
        <a:folHlink>
          <a:srgbClr val="FCC91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MC Standard 11">
        <a:dk1>
          <a:srgbClr val="86C100"/>
        </a:dk1>
        <a:lt1>
          <a:srgbClr val="FFFFFF"/>
        </a:lt1>
        <a:dk2>
          <a:srgbClr val="3F3F3F"/>
        </a:dk2>
        <a:lt2>
          <a:srgbClr val="E23828"/>
        </a:lt2>
        <a:accent1>
          <a:srgbClr val="002E63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AAADB7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MC Standard 12">
        <a:dk1>
          <a:srgbClr val="00A2DF"/>
        </a:dk1>
        <a:lt1>
          <a:srgbClr val="FFFFFF"/>
        </a:lt1>
        <a:dk2>
          <a:srgbClr val="3F3F3F"/>
        </a:dk2>
        <a:lt2>
          <a:srgbClr val="E23828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00A2DF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ckás">
  <a:themeElements>
    <a:clrScheme name="Kockás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Kocká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ockás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ckás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ckás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MMC Standard</Template>
  <TotalTime>10306</TotalTime>
  <Words>1438</Words>
  <Application>Microsoft Office PowerPoint</Application>
  <PresentationFormat>Egyéni</PresentationFormat>
  <Paragraphs>507</Paragraphs>
  <Slides>29</Slides>
  <Notes>7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29</vt:i4>
      </vt:variant>
    </vt:vector>
  </HeadingPairs>
  <TitlesOfParts>
    <vt:vector size="36" baseType="lpstr">
      <vt:lpstr>MMC Standard</vt:lpstr>
      <vt:lpstr>1_MMC Standard</vt:lpstr>
      <vt:lpstr>Kockás</vt:lpstr>
      <vt:lpstr>Klip</vt:lpstr>
      <vt:lpstr>Dokumentum</vt:lpstr>
      <vt:lpstr>Munkalap</vt:lpstr>
      <vt:lpstr>Microsoft Word Document</vt:lpstr>
      <vt:lpstr>PowerPoint bemutató</vt:lpstr>
      <vt:lpstr>PowerPoint bemutató</vt:lpstr>
      <vt:lpstr>What that’s got to do with it? Issues  </vt:lpstr>
      <vt:lpstr>PowerPoint bemutató</vt:lpstr>
      <vt:lpstr>PowerPoint bemutató</vt:lpstr>
      <vt:lpstr>Theoretical background (2) HR - knowledge management</vt:lpstr>
      <vt:lpstr>Theoretical background (3) HR &amp; KM in multinational environment </vt:lpstr>
      <vt:lpstr>Theoretical background (4) Different forms of HR - knowledge management</vt:lpstr>
      <vt:lpstr>Empirical research Our model</vt:lpstr>
      <vt:lpstr>Empirical research Data collection</vt:lpstr>
      <vt:lpstr>Empirical research Samples</vt:lpstr>
      <vt:lpstr>Empirical research Number and workload of HR staff  (HR effectiveness ratio) </vt:lpstr>
      <vt:lpstr>  Empirical research Training cost ratio % </vt:lpstr>
      <vt:lpstr>Empirical research Mandate and KH in HR</vt:lpstr>
      <vt:lpstr>Empirical research Origin and KH in HR</vt:lpstr>
      <vt:lpstr>Empirical research Date of establisment and KH in HR</vt:lpstr>
      <vt:lpstr>Empirical research Way of establisment and KH in HR</vt:lpstr>
      <vt:lpstr>Empirical research Strategy and KH in HR</vt:lpstr>
      <vt:lpstr>Empirical research Size and KH in HR</vt:lpstr>
      <vt:lpstr>Empirical research Analysis and results I. - Importance of forms of learning (2011/2013)  </vt:lpstr>
      <vt:lpstr>Empirical research Analysis and results II. - Importance of forms&amp;types of learning (2008/2009) </vt:lpstr>
      <vt:lpstr>Empirical research Analysis and results III. Change of the Formations of Knowledge Transfer (2011/2013)   </vt:lpstr>
      <vt:lpstr>Empirical research Analysis and results IV.- Change of the Formations of Knowledge Transfer (2008/2009)   </vt:lpstr>
      <vt:lpstr>Empirical research Analysis and results V. – 2011/2013: Connection of index-values (R2=0.54)  </vt:lpstr>
      <vt:lpstr>Empirical research Analysis and results VI.- 2008/2009: Connection of index-values (R2=0.39)  </vt:lpstr>
      <vt:lpstr>Conclusions Hypothesis (1)</vt:lpstr>
      <vt:lpstr>Conclusions Hypothesis (2)</vt:lpstr>
      <vt:lpstr>Conclusions  Limits and future plans</vt:lpstr>
      <vt:lpstr>PowerPoint bemutató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trendek</dc:title>
  <dc:creator>Poór</dc:creator>
  <cp:lastModifiedBy>Poor</cp:lastModifiedBy>
  <cp:revision>864</cp:revision>
  <cp:lastPrinted>2007-08-23T18:52:31Z</cp:lastPrinted>
  <dcterms:created xsi:type="dcterms:W3CDTF">2007-05-31T16:48:26Z</dcterms:created>
  <dcterms:modified xsi:type="dcterms:W3CDTF">2016-10-01T09:51:28Z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OA_Template">
    <vt:lpwstr>MMC Standard.pot</vt:lpwstr>
  </property>
  <property fmtid="{D5CDD505-2E9C-101B-9397-08002B2CF9AE}" pid="3" name="MMCOA_TemplateVersion">
    <vt:lpwstr>4.0</vt:lpwstr>
  </property>
  <property fmtid="{D5CDD505-2E9C-101B-9397-08002B2CF9AE}" pid="4" name="MMCOA_OriginalScheme">
    <vt:lpwstr> 1</vt:lpwstr>
  </property>
  <property fmtid="{D5CDD505-2E9C-101B-9397-08002B2CF9AE}" pid="5" name="MMCOA_FontSize">
    <vt:lpwstr>Medium</vt:lpwstr>
  </property>
  <property fmtid="{D5CDD505-2E9C-101B-9397-08002B2CF9AE}" pid="6" name="MMCOA_PPLT">
    <vt:lpwstr>LT|260307124626145|PowerPoint</vt:lpwstr>
  </property>
</Properties>
</file>