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49" r:id="rId2"/>
    <p:sldId id="337" r:id="rId3"/>
    <p:sldId id="339" r:id="rId4"/>
    <p:sldId id="338" r:id="rId5"/>
    <p:sldId id="340" r:id="rId6"/>
    <p:sldId id="341" r:id="rId7"/>
    <p:sldId id="350" r:id="rId8"/>
    <p:sldId id="351" r:id="rId9"/>
    <p:sldId id="352" r:id="rId10"/>
    <p:sldId id="348" r:id="rId11"/>
    <p:sldId id="347" r:id="rId12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DFF"/>
    <a:srgbClr val="FFBF79"/>
    <a:srgbClr val="FF754F"/>
    <a:srgbClr val="FF3B07"/>
    <a:srgbClr val="C1D1FF"/>
    <a:srgbClr val="AFC4FF"/>
    <a:srgbClr val="89A8FF"/>
    <a:srgbClr val="356AFF"/>
    <a:srgbClr val="FF9F35"/>
    <a:srgbClr val="D0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82187" autoAdjust="0"/>
  </p:normalViewPr>
  <p:slideViewPr>
    <p:cSldViewPr snapToGrid="0">
      <p:cViewPr varScale="1">
        <p:scale>
          <a:sx n="62" d="100"/>
          <a:sy n="62" d="100"/>
        </p:scale>
        <p:origin x="13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94B6-170D-4822-BB52-8B33C4C9E69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DAB7A-D42C-43CD-AA19-2906F91E676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8248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3DBD4-1DFE-4606-96D0-78A28F0B1ED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86580-0FF0-4104-BA0D-A98D7B61C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58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1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basics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nowadays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passengers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dirty="0" smtClean="0"/>
              <a:t>operators and </a:t>
            </a:r>
            <a:r>
              <a:rPr lang="hu-HU" dirty="0" err="1" smtClean="0"/>
              <a:t>providers</a:t>
            </a:r>
            <a:r>
              <a:rPr lang="hu-HU" dirty="0" smtClean="0"/>
              <a:t>?</a:t>
            </a:r>
          </a:p>
          <a:p>
            <a:r>
              <a:rPr lang="hu-HU" dirty="0" err="1" smtClean="0"/>
              <a:t>In</a:t>
            </a:r>
            <a:r>
              <a:rPr lang="hu-HU" dirty="0" smtClean="0"/>
              <a:t> ISMON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/ </a:t>
            </a:r>
            <a:r>
              <a:rPr lang="hu-HU" dirty="0" err="1" smtClean="0"/>
              <a:t>collect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of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data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This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system</a:t>
            </a:r>
            <a:r>
              <a:rPr lang="hu-HU" baseline="0" dirty="0" smtClean="0"/>
              <a:t> is an </a:t>
            </a:r>
            <a:r>
              <a:rPr lang="hu-HU" baseline="0" dirty="0" err="1" smtClean="0"/>
              <a:t>integrated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system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based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JJ </a:t>
            </a:r>
            <a:r>
              <a:rPr lang="hu-HU" baseline="0" dirty="0" err="1" smtClean="0"/>
              <a:t>profiles</a:t>
            </a:r>
            <a:endParaRPr lang="hu-HU" baseline="0" dirty="0" smtClean="0"/>
          </a:p>
          <a:p>
            <a:r>
              <a:rPr lang="hu-HU" baseline="0" dirty="0" err="1" smtClean="0"/>
              <a:t>Standalone</a:t>
            </a:r>
            <a:r>
              <a:rPr lang="hu-HU" baseline="0" dirty="0" smtClean="0"/>
              <a:t> / </a:t>
            </a:r>
            <a:r>
              <a:rPr lang="hu-HU" baseline="0" dirty="0" err="1" smtClean="0"/>
              <a:t>integrated</a:t>
            </a:r>
            <a:r>
              <a:rPr lang="hu-HU" baseline="0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216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Generation</a:t>
            </a:r>
            <a:r>
              <a:rPr lang="hu-HU" baseline="0" dirty="0" smtClean="0"/>
              <a:t> Y and Z. </a:t>
            </a:r>
            <a:endParaRPr lang="hu-H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2. 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sz="1200" dirty="0" err="1" smtClean="0"/>
              <a:t>could</a:t>
            </a:r>
            <a:r>
              <a:rPr lang="hu-HU" sz="1200" dirty="0" smtClean="0"/>
              <a:t> </a:t>
            </a:r>
            <a:r>
              <a:rPr lang="hu-HU" sz="1200" dirty="0" err="1" smtClean="0"/>
              <a:t>sleep</a:t>
            </a:r>
            <a:endParaRPr lang="hu-H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3. </a:t>
            </a:r>
            <a:r>
              <a:rPr lang="hu-HU" sz="1200" dirty="0" err="1" smtClean="0"/>
              <a:t>e.g</a:t>
            </a:r>
            <a:r>
              <a:rPr lang="hu-HU" sz="1200" dirty="0" smtClean="0"/>
              <a:t>.</a:t>
            </a:r>
            <a:r>
              <a:rPr lang="hu-HU" sz="1200" baseline="0" dirty="0" smtClean="0"/>
              <a:t> </a:t>
            </a:r>
            <a:r>
              <a:rPr lang="hu-HU" dirty="0" smtClean="0"/>
              <a:t>driver, </a:t>
            </a:r>
            <a:r>
              <a:rPr lang="hu-HU" dirty="0" err="1" smtClean="0"/>
              <a:t>vehicle</a:t>
            </a:r>
            <a:r>
              <a:rPr lang="hu-HU" dirty="0" smtClean="0"/>
              <a:t>, </a:t>
            </a:r>
            <a:r>
              <a:rPr lang="hu-HU" dirty="0" err="1" smtClean="0"/>
              <a:t>controller</a:t>
            </a:r>
            <a:r>
              <a:rPr lang="hu-HU" dirty="0" smtClean="0"/>
              <a:t> </a:t>
            </a:r>
            <a:r>
              <a:rPr lang="hu-HU" dirty="0" err="1" smtClean="0"/>
              <a:t>ect</a:t>
            </a:r>
            <a:r>
              <a:rPr lang="hu-HU" dirty="0" smtClean="0"/>
              <a:t>., </a:t>
            </a:r>
            <a:r>
              <a:rPr lang="hu-HU" dirty="0" err="1" smtClean="0"/>
              <a:t>smartphone</a:t>
            </a:r>
            <a:r>
              <a:rPr lang="hu-HU" dirty="0" smtClean="0"/>
              <a:t> </a:t>
            </a:r>
            <a:r>
              <a:rPr lang="hu-HU" dirty="0" err="1" smtClean="0"/>
              <a:t>ticket</a:t>
            </a:r>
            <a:endParaRPr lang="hu-H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4. </a:t>
            </a:r>
            <a:r>
              <a:rPr lang="hu-HU" sz="1200" dirty="0" err="1" smtClean="0"/>
              <a:t>e.g</a:t>
            </a:r>
            <a:r>
              <a:rPr lang="hu-HU" sz="1200" dirty="0" smtClean="0"/>
              <a:t>. </a:t>
            </a:r>
            <a:r>
              <a:rPr lang="hu-HU" sz="1200" dirty="0" err="1" smtClean="0"/>
              <a:t>bus</a:t>
            </a:r>
            <a:r>
              <a:rPr lang="hu-HU" sz="1200" dirty="0" smtClean="0"/>
              <a:t> stop </a:t>
            </a:r>
            <a:r>
              <a:rPr lang="hu-HU" sz="1200" dirty="0" err="1" smtClean="0"/>
              <a:t>infopult</a:t>
            </a:r>
            <a:r>
              <a:rPr lang="hu-HU" sz="1200" dirty="0" smtClean="0"/>
              <a:t>, </a:t>
            </a:r>
            <a:r>
              <a:rPr lang="hu-HU" sz="1200" dirty="0" err="1" smtClean="0"/>
              <a:t>arrivals</a:t>
            </a:r>
            <a:r>
              <a:rPr lang="hu-HU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20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713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810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solution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could</a:t>
            </a:r>
            <a:r>
              <a:rPr lang="hu-HU" baseline="0" dirty="0" smtClean="0"/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Prevent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from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accidents</a:t>
            </a:r>
            <a:r>
              <a:rPr lang="hu-HU" sz="1200" dirty="0" smtClean="0">
                <a:solidFill>
                  <a:srgbClr val="002060"/>
                </a:solidFill>
              </a:rPr>
              <a:t>.</a:t>
            </a:r>
            <a:r>
              <a:rPr lang="hu-HU" sz="1200" baseline="0" dirty="0" smtClean="0">
                <a:solidFill>
                  <a:srgbClr val="002060"/>
                </a:solidFill>
              </a:rPr>
              <a:t> </a:t>
            </a:r>
            <a:r>
              <a:rPr lang="hu-HU" sz="1200" baseline="0" dirty="0" err="1" smtClean="0">
                <a:solidFill>
                  <a:srgbClr val="002060"/>
                </a:solidFill>
              </a:rPr>
              <a:t>i</a:t>
            </a:r>
            <a:r>
              <a:rPr lang="hu-HU" sz="1200" dirty="0" err="1" smtClean="0">
                <a:solidFill>
                  <a:srgbClr val="002060"/>
                </a:solidFill>
              </a:rPr>
              <a:t>ncrease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passenger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experience</a:t>
            </a:r>
            <a:r>
              <a:rPr lang="hu-HU" sz="1200" dirty="0" smtClean="0">
                <a:solidFill>
                  <a:srgbClr val="002060"/>
                </a:solidFill>
              </a:rPr>
              <a:t> and </a:t>
            </a:r>
            <a:r>
              <a:rPr lang="hu-HU" sz="1200" dirty="0" err="1" smtClean="0">
                <a:solidFill>
                  <a:srgbClr val="002060"/>
                </a:solidFill>
              </a:rPr>
              <a:t>prevent</a:t>
            </a:r>
            <a:r>
              <a:rPr lang="hu-HU" sz="1200" baseline="0" dirty="0" smtClean="0">
                <a:solidFill>
                  <a:srgbClr val="002060"/>
                </a:solidFill>
              </a:rPr>
              <a:t> </a:t>
            </a:r>
            <a:r>
              <a:rPr lang="hu-HU" sz="1200" baseline="0" dirty="0" err="1" smtClean="0">
                <a:solidFill>
                  <a:srgbClr val="002060"/>
                </a:solidFill>
              </a:rPr>
              <a:t>vehicles</a:t>
            </a:r>
            <a:endParaRPr lang="hu-HU" sz="1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err="1" smtClean="0">
                <a:solidFill>
                  <a:srgbClr val="002060"/>
                </a:solidFill>
              </a:rPr>
              <a:t>or</a:t>
            </a:r>
            <a:r>
              <a:rPr lang="hu-HU" sz="1200" dirty="0" smtClean="0">
                <a:solidFill>
                  <a:srgbClr val="002060"/>
                </a:solidFill>
              </a:rPr>
              <a:t>, input </a:t>
            </a:r>
            <a:r>
              <a:rPr lang="hu-HU" sz="1200" dirty="0" err="1" smtClean="0">
                <a:solidFill>
                  <a:srgbClr val="002060"/>
                </a:solidFill>
              </a:rPr>
              <a:t>for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traffic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big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data</a:t>
            </a:r>
            <a:r>
              <a:rPr lang="hu-HU" sz="1200" dirty="0" smtClean="0">
                <a:solidFill>
                  <a:srgbClr val="002060"/>
                </a:solidFill>
              </a:rPr>
              <a:t>, </a:t>
            </a:r>
            <a:r>
              <a:rPr lang="hu-HU" sz="1200" dirty="0" err="1" smtClean="0">
                <a:solidFill>
                  <a:srgbClr val="002060"/>
                </a:solidFill>
              </a:rPr>
              <a:t>traffic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analytics</a:t>
            </a:r>
            <a:r>
              <a:rPr lang="hu-HU" sz="1200" dirty="0" smtClean="0">
                <a:solidFill>
                  <a:srgbClr val="002060"/>
                </a:solidFill>
              </a:rPr>
              <a:t>, city </a:t>
            </a:r>
            <a:r>
              <a:rPr lang="hu-HU" sz="1200" dirty="0" err="1" smtClean="0">
                <a:solidFill>
                  <a:srgbClr val="002060"/>
                </a:solidFill>
              </a:rPr>
              <a:t>environment</a:t>
            </a:r>
            <a:r>
              <a:rPr lang="hu-HU" sz="1200" dirty="0" smtClean="0">
                <a:solidFill>
                  <a:srgbClr val="002060"/>
                </a:solidFill>
              </a:rPr>
              <a:t>, </a:t>
            </a:r>
            <a:r>
              <a:rPr lang="hu-HU" sz="1200" dirty="0" err="1" smtClean="0">
                <a:solidFill>
                  <a:srgbClr val="002060"/>
                </a:solidFill>
              </a:rPr>
              <a:t>comparing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data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with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weather</a:t>
            </a:r>
            <a:r>
              <a:rPr lang="hu-HU" sz="1200" dirty="0" smtClean="0">
                <a:solidFill>
                  <a:srgbClr val="002060"/>
                </a:solidFill>
              </a:rPr>
              <a:t> </a:t>
            </a:r>
            <a:r>
              <a:rPr lang="hu-HU" sz="1200" dirty="0" err="1" smtClean="0">
                <a:solidFill>
                  <a:srgbClr val="002060"/>
                </a:solidFill>
              </a:rPr>
              <a:t>ect</a:t>
            </a:r>
            <a:r>
              <a:rPr lang="hu-HU" sz="1200" dirty="0" smtClean="0">
                <a:solidFill>
                  <a:srgbClr val="002060"/>
                </a:solidFill>
              </a:rPr>
              <a:t>.</a:t>
            </a:r>
            <a:endParaRPr lang="hu-HU" sz="1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9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642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Drivers</a:t>
            </a:r>
            <a:r>
              <a:rPr lang="hu-HU" dirty="0" smtClean="0"/>
              <a:t> </a:t>
            </a:r>
            <a:r>
              <a:rPr lang="hu-HU" dirty="0" err="1" smtClean="0"/>
              <a:t>stress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vehicles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stress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road’s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stress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168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46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66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60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648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25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59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00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79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474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21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80A27-4DFE-4EF9-9131-E28D91C6F719}" type="datetimeFigureOut">
              <a:rPr lang="hu-HU" smtClean="0"/>
              <a:pPr/>
              <a:t>2016.12.01.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94A36-51D3-4091-A10D-4D8F9DCB4C7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007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8.jpeg"/><Relationship Id="rId5" Type="http://schemas.openxmlformats.org/officeDocument/2006/relationships/image" Target="../media/image5.png"/><Relationship Id="rId10" Type="http://schemas.openxmlformats.org/officeDocument/2006/relationships/image" Target="../media/image27.jpe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44733" y="4119239"/>
            <a:ext cx="82384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>
              <a:solidFill>
                <a:srgbClr val="345BA0"/>
              </a:solidFill>
              <a:latin typeface="Segoe UI Light" panose="020B0502040204020203" pitchFamily="34" charset="0"/>
            </a:endParaRPr>
          </a:p>
          <a:p>
            <a:endParaRPr lang="hu-HU" sz="3200" dirty="0">
              <a:solidFill>
                <a:srgbClr val="345BA0"/>
              </a:solidFill>
              <a:latin typeface="Segoe UI Light" panose="020B0502040204020203" pitchFamily="34" charset="0"/>
            </a:endParaRPr>
          </a:p>
          <a:p>
            <a:r>
              <a:rPr lang="hu-HU" sz="2000" dirty="0" err="1" smtClean="0">
                <a:solidFill>
                  <a:srgbClr val="345BA0"/>
                </a:solidFill>
                <a:latin typeface="Segoe UI Light" panose="020B0502040204020203" pitchFamily="34" charset="0"/>
              </a:rPr>
              <a:t>Sponsored</a:t>
            </a:r>
            <a:r>
              <a:rPr lang="hu-HU" sz="2000" dirty="0" smtClean="0">
                <a:solidFill>
                  <a:srgbClr val="345BA0"/>
                </a:solidFill>
                <a:latin typeface="Segoe UI Light" panose="020B0502040204020203" pitchFamily="34" charset="0"/>
              </a:rPr>
              <a:t> </a:t>
            </a:r>
            <a:r>
              <a:rPr lang="hu-HU" sz="2000" dirty="0" err="1" smtClean="0">
                <a:solidFill>
                  <a:srgbClr val="345BA0"/>
                </a:solidFill>
                <a:latin typeface="Segoe UI Light" panose="020B0502040204020203" pitchFamily="34" charset="0"/>
              </a:rPr>
              <a:t>by</a:t>
            </a:r>
            <a:r>
              <a:rPr lang="hu-HU" sz="2000" dirty="0" smtClean="0">
                <a:solidFill>
                  <a:srgbClr val="345BA0"/>
                </a:solidFill>
                <a:latin typeface="Segoe UI Light" panose="020B0502040204020203" pitchFamily="34" charset="0"/>
              </a:rPr>
              <a:t> J&amp;J </a:t>
            </a:r>
            <a:r>
              <a:rPr lang="hu-HU" sz="2000" dirty="0">
                <a:solidFill>
                  <a:srgbClr val="345BA0"/>
                </a:solidFill>
                <a:latin typeface="Segoe UI Light" panose="020B0502040204020203" pitchFamily="34" charset="0"/>
              </a:rPr>
              <a:t>(PSV) Magyarország </a:t>
            </a:r>
            <a:r>
              <a:rPr lang="hu-HU" sz="2000" dirty="0" smtClean="0">
                <a:solidFill>
                  <a:srgbClr val="345BA0"/>
                </a:solidFill>
                <a:latin typeface="Segoe UI Light" panose="020B0502040204020203" pitchFamily="34" charset="0"/>
              </a:rPr>
              <a:t>Kft.</a:t>
            </a:r>
            <a:endParaRPr lang="hu-HU" sz="2000" dirty="0">
              <a:solidFill>
                <a:srgbClr val="345BA0"/>
              </a:solidFill>
              <a:latin typeface="Segoe UI Light" panose="020B0502040204020203" pitchFamily="34" charset="0"/>
            </a:endParaRPr>
          </a:p>
          <a:p>
            <a:endParaRPr lang="en-US" sz="6600" dirty="0">
              <a:solidFill>
                <a:srgbClr val="345BA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761" y="1303647"/>
            <a:ext cx="5025285" cy="425153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3" y="2739591"/>
            <a:ext cx="1433941" cy="23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692727" cy="97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629226" y="368300"/>
            <a:ext cx="8184574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>
                <a:latin typeface="Segoe UI Light" panose="020B0502040204020203" pitchFamily="34" charset="0"/>
              </a:rPr>
              <a:t>ISMON project</a:t>
            </a:r>
            <a:r>
              <a:rPr lang="hu-HU" sz="3600" dirty="0" smtClean="0">
                <a:latin typeface="Segoe UI Light" panose="020B0502040204020203" pitchFamily="34" charset="0"/>
              </a:rPr>
              <a:t>: focusing on </a:t>
            </a:r>
            <a:r>
              <a:rPr lang="hu-HU" sz="3600" dirty="0">
                <a:latin typeface="Segoe UI Light" panose="020B0502040204020203" pitchFamily="34" charset="0"/>
              </a:rPr>
              <a:t>c</a:t>
            </a:r>
            <a:r>
              <a:rPr lang="hu-HU" sz="3600" dirty="0" smtClean="0">
                <a:latin typeface="Segoe UI Light" panose="020B0502040204020203" pitchFamily="34" charset="0"/>
              </a:rPr>
              <a:t>ustomers</a:t>
            </a:r>
            <a:endParaRPr lang="hu-HU" sz="3600" dirty="0">
              <a:latin typeface="Segoe UI Light" panose="020B0502040204020203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01865" y="4493292"/>
            <a:ext cx="3636000" cy="153888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hu-HU" sz="3600" b="1" u="sng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Better</a:t>
            </a:r>
            <a:r>
              <a:rPr lang="hu-HU" sz="3600" b="1" u="sng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sz="3600" b="1" u="sng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safer</a:t>
            </a:r>
            <a:r>
              <a:rPr lang="hu-HU" sz="3600" b="1" u="sng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3600" b="1" u="sng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drivers</a:t>
            </a:r>
            <a:endParaRPr lang="hu-HU" sz="3600" b="1" u="sng" dirty="0" smtClean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hu-HU" sz="2200" b="1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Increased</a:t>
            </a:r>
            <a:r>
              <a:rPr lang="hu-HU" sz="2200" b="1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200" b="1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revenue</a:t>
            </a:r>
            <a:endParaRPr lang="hu-HU" sz="2200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smartcity360.org/2016/wp-content/uploads/2016/07/SmartCity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81183"/>
            <a:ext cx="1841500" cy="4768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65" y="1668035"/>
            <a:ext cx="3636000" cy="222402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865" y="1635695"/>
            <a:ext cx="3636000" cy="225636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865" y="1635695"/>
            <a:ext cx="3636000" cy="2256360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6798143" y="2897340"/>
            <a:ext cx="223611" cy="1952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1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5316047" y="3377925"/>
            <a:ext cx="223611" cy="1952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1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4119865" y="4493291"/>
            <a:ext cx="3636000" cy="153888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hu-HU" sz="3600" b="1" u="sng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Increased life expectancy </a:t>
            </a:r>
            <a:endParaRPr lang="hu-HU" sz="3600" b="1" u="sng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u-HU" sz="2200" b="1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Lower maintenance costs</a:t>
            </a:r>
            <a:endParaRPr lang="hu-HU" sz="2200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037865" y="4493291"/>
            <a:ext cx="3636000" cy="150810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hu-HU" sz="3600" b="1" u="sng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Awareness</a:t>
            </a:r>
            <a:endParaRPr lang="hu-HU" sz="3600" b="1" u="sng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u-HU" sz="2200" b="1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Quality improvement </a:t>
            </a:r>
          </a:p>
          <a:p>
            <a:pPr algn="ctr"/>
            <a:r>
              <a:rPr lang="hu-HU" sz="2200" b="1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&amp; savings</a:t>
            </a:r>
          </a:p>
          <a:p>
            <a:pPr algn="ctr"/>
            <a:endParaRPr lang="hu-HU" sz="1200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814" y="136889"/>
            <a:ext cx="1046502" cy="8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365914" y="1585014"/>
            <a:ext cx="9460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 smtClean="0">
                <a:solidFill>
                  <a:srgbClr val="345BA0"/>
                </a:solidFill>
                <a:latin typeface="Segoe UI Light" panose="020B0502040204020203" pitchFamily="34" charset="0"/>
              </a:rPr>
              <a:t>Thank</a:t>
            </a:r>
            <a:r>
              <a:rPr lang="hu-HU" sz="5400" b="1" dirty="0" smtClean="0">
                <a:solidFill>
                  <a:srgbClr val="345BA0"/>
                </a:solidFill>
                <a:latin typeface="Segoe UI Light" panose="020B0502040204020203" pitchFamily="34" charset="0"/>
              </a:rPr>
              <a:t> </a:t>
            </a:r>
            <a:r>
              <a:rPr lang="hu-HU" sz="5400" b="1" dirty="0" err="1">
                <a:solidFill>
                  <a:srgbClr val="345BA0"/>
                </a:solidFill>
                <a:latin typeface="Segoe UI Light" panose="020B0502040204020203" pitchFamily="34" charset="0"/>
              </a:rPr>
              <a:t>you</a:t>
            </a:r>
            <a:r>
              <a:rPr lang="hu-HU" sz="5400" b="1" dirty="0">
                <a:solidFill>
                  <a:srgbClr val="345BA0"/>
                </a:solidFill>
                <a:latin typeface="Segoe UI Light" panose="020B0502040204020203" pitchFamily="34" charset="0"/>
              </a:rPr>
              <a:t> </a:t>
            </a:r>
            <a:r>
              <a:rPr lang="hu-HU" sz="5400" b="1" dirty="0" err="1">
                <a:solidFill>
                  <a:srgbClr val="345BA0"/>
                </a:solidFill>
                <a:latin typeface="Segoe UI Light" panose="020B0502040204020203" pitchFamily="34" charset="0"/>
              </a:rPr>
              <a:t>for</a:t>
            </a:r>
            <a:r>
              <a:rPr lang="hu-HU" sz="5400" b="1" dirty="0">
                <a:solidFill>
                  <a:srgbClr val="345BA0"/>
                </a:solidFill>
                <a:latin typeface="Segoe UI Light" panose="020B0502040204020203" pitchFamily="34" charset="0"/>
              </a:rPr>
              <a:t> </a:t>
            </a:r>
            <a:r>
              <a:rPr lang="hu-HU" sz="5400" b="1" dirty="0" err="1">
                <a:solidFill>
                  <a:srgbClr val="345BA0"/>
                </a:solidFill>
                <a:latin typeface="Segoe UI Light" panose="020B0502040204020203" pitchFamily="34" charset="0"/>
              </a:rPr>
              <a:t>your</a:t>
            </a:r>
            <a:r>
              <a:rPr lang="hu-HU" sz="5400" b="1" dirty="0">
                <a:solidFill>
                  <a:srgbClr val="345BA0"/>
                </a:solidFill>
                <a:latin typeface="Segoe UI Light" panose="020B0502040204020203" pitchFamily="34" charset="0"/>
              </a:rPr>
              <a:t> </a:t>
            </a:r>
            <a:r>
              <a:rPr lang="hu-HU" sz="5400" b="1" dirty="0" err="1">
                <a:solidFill>
                  <a:srgbClr val="345BA0"/>
                </a:solidFill>
                <a:latin typeface="Segoe UI Light" panose="020B0502040204020203" pitchFamily="34" charset="0"/>
              </a:rPr>
              <a:t>attention</a:t>
            </a:r>
            <a:r>
              <a:rPr lang="hu-HU" sz="5400" b="1" dirty="0" smtClean="0">
                <a:solidFill>
                  <a:srgbClr val="345BA0"/>
                </a:solidFill>
                <a:latin typeface="Segoe UI Light" panose="020B0502040204020203" pitchFamily="34" charset="0"/>
              </a:rPr>
              <a:t>!</a:t>
            </a:r>
            <a:endParaRPr lang="hu-HU" sz="5400" b="1" dirty="0">
              <a:solidFill>
                <a:srgbClr val="345BA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166" y="2724350"/>
            <a:ext cx="4545669" cy="38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4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692727" cy="97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692726" y="6198866"/>
            <a:ext cx="257974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345B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J&amp;J (PSV) Magyarország Kft.</a:t>
            </a:r>
          </a:p>
        </p:txBody>
      </p:sp>
      <p:sp>
        <p:nvSpPr>
          <p:cNvPr id="7" name="Téglalap 6"/>
          <p:cNvSpPr/>
          <p:nvPr/>
        </p:nvSpPr>
        <p:spPr>
          <a:xfrm>
            <a:off x="692726" y="368300"/>
            <a:ext cx="7587674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dirty="0" err="1">
                <a:latin typeface="Segoe UI Light" panose="020B0502040204020203" pitchFamily="34" charset="0"/>
              </a:rPr>
              <a:t>Road</a:t>
            </a:r>
            <a:r>
              <a:rPr lang="hu-HU" sz="4000" dirty="0">
                <a:latin typeface="Segoe UI Light" panose="020B0502040204020203" pitchFamily="34" charset="0"/>
              </a:rPr>
              <a:t> map </a:t>
            </a:r>
            <a:r>
              <a:rPr lang="hu-HU" sz="4000" dirty="0" err="1">
                <a:latin typeface="Segoe UI Light" panose="020B0502040204020203" pitchFamily="34" charset="0"/>
              </a:rPr>
              <a:t>to</a:t>
            </a:r>
            <a:r>
              <a:rPr lang="hu-HU" sz="4000" dirty="0">
                <a:latin typeface="Segoe UI Light" panose="020B0502040204020203" pitchFamily="34" charset="0"/>
              </a:rPr>
              <a:t> </a:t>
            </a:r>
            <a:r>
              <a:rPr lang="hu-HU" sz="4000" dirty="0" err="1">
                <a:latin typeface="Segoe UI Light" panose="020B0502040204020203" pitchFamily="34" charset="0"/>
              </a:rPr>
              <a:t>integration</a:t>
            </a:r>
            <a:endParaRPr lang="hu-HU" sz="4000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 descr="http://smartcity360.org/2016/wp-content/uploads/2016/07/SmartCity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81183"/>
            <a:ext cx="1841500" cy="4768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grpSp>
        <p:nvGrpSpPr>
          <p:cNvPr id="10" name="Csoportba foglalás 9"/>
          <p:cNvGrpSpPr/>
          <p:nvPr/>
        </p:nvGrpSpPr>
        <p:grpSpPr>
          <a:xfrm>
            <a:off x="736600" y="1387380"/>
            <a:ext cx="10515600" cy="4594320"/>
            <a:chOff x="0" y="0"/>
            <a:chExt cx="12192000" cy="6858000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0" y="0"/>
              <a:ext cx="6096000" cy="3429000"/>
              <a:chOff x="0" y="0"/>
              <a:chExt cx="6096000" cy="3429000"/>
            </a:xfrm>
          </p:grpSpPr>
          <p:sp>
            <p:nvSpPr>
              <p:cNvPr id="24" name="Téglalap 23"/>
              <p:cNvSpPr/>
              <p:nvPr/>
            </p:nvSpPr>
            <p:spPr>
              <a:xfrm rot="16200000">
                <a:off x="1333500" y="-1333500"/>
                <a:ext cx="3429000" cy="6096000"/>
              </a:xfrm>
              <a:prstGeom prst="rect">
                <a:avLst/>
              </a:prstGeom>
              <a:solidFill>
                <a:srgbClr val="3366FF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églalap 24"/>
              <p:cNvSpPr/>
              <p:nvPr/>
            </p:nvSpPr>
            <p:spPr>
              <a:xfrm rot="21600000">
                <a:off x="0" y="0"/>
                <a:ext cx="6096000" cy="25717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0" tIns="355600" rIns="355600" bIns="355600" numCol="1" spcCol="1270" anchor="ctr" anchorCtr="0">
                <a:noAutofit/>
              </a:bodyPr>
              <a:lstStyle/>
              <a:p>
                <a:pPr lvl="0" algn="ctr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3600" kern="1200" dirty="0" smtClean="0">
                    <a:latin typeface="Century Gothic" pitchFamily="34" charset="0"/>
                  </a:rPr>
                  <a:t>Camera </a:t>
                </a:r>
                <a:r>
                  <a:rPr lang="hu-HU" sz="3600" kern="1200" dirty="0" err="1" smtClean="0">
                    <a:latin typeface="Century Gothic" pitchFamily="34" charset="0"/>
                  </a:rPr>
                  <a:t>system</a:t>
                </a:r>
                <a:endParaRPr lang="hu-HU" sz="3600" kern="1200" dirty="0">
                  <a:latin typeface="Century Gothic" pitchFamily="34" charset="0"/>
                </a:endParaRPr>
              </a:p>
            </p:txBody>
          </p:sp>
        </p:grpSp>
        <p:grpSp>
          <p:nvGrpSpPr>
            <p:cNvPr id="12" name="Csoportba foglalás 11"/>
            <p:cNvGrpSpPr/>
            <p:nvPr/>
          </p:nvGrpSpPr>
          <p:grpSpPr>
            <a:xfrm>
              <a:off x="6096000" y="0"/>
              <a:ext cx="6096000" cy="3429000"/>
              <a:chOff x="6096000" y="0"/>
              <a:chExt cx="6096000" cy="3429000"/>
            </a:xfrm>
          </p:grpSpPr>
          <p:sp>
            <p:nvSpPr>
              <p:cNvPr id="22" name="Téglalap 21"/>
              <p:cNvSpPr/>
              <p:nvPr/>
            </p:nvSpPr>
            <p:spPr>
              <a:xfrm>
                <a:off x="6096000" y="0"/>
                <a:ext cx="6096000" cy="3429000"/>
              </a:xfrm>
              <a:prstGeom prst="rect">
                <a:avLst/>
              </a:prstGeom>
              <a:solidFill>
                <a:srgbClr val="FF9933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Téglalap 22"/>
              <p:cNvSpPr/>
              <p:nvPr/>
            </p:nvSpPr>
            <p:spPr>
              <a:xfrm>
                <a:off x="6096000" y="0"/>
                <a:ext cx="6096000" cy="25717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0" tIns="355600" rIns="355600" bIns="355600" numCol="1" spcCol="1270" anchor="ctr" anchorCtr="0">
                <a:noAutofit/>
              </a:bodyPr>
              <a:lstStyle/>
              <a:p>
                <a:pPr lvl="0" algn="ctr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3600" kern="1200" dirty="0" err="1" smtClean="0">
                    <a:latin typeface="Century Gothic" pitchFamily="34" charset="0"/>
                  </a:rPr>
                  <a:t>Passenger</a:t>
                </a:r>
                <a:r>
                  <a:rPr lang="hu-HU" sz="3600" kern="1200" dirty="0" smtClean="0">
                    <a:latin typeface="Century Gothic" pitchFamily="34" charset="0"/>
                  </a:rPr>
                  <a:t> </a:t>
                </a:r>
                <a:r>
                  <a:rPr lang="hu-HU" sz="3600" kern="1200" dirty="0" err="1" smtClean="0">
                    <a:latin typeface="Century Gothic" pitchFamily="34" charset="0"/>
                  </a:rPr>
                  <a:t>infromation</a:t>
                </a:r>
                <a:r>
                  <a:rPr lang="hu-HU" sz="3600" kern="1200" dirty="0" smtClean="0">
                    <a:latin typeface="Century Gothic" pitchFamily="34" charset="0"/>
                  </a:rPr>
                  <a:t> and </a:t>
                </a:r>
                <a:r>
                  <a:rPr lang="hu-HU" sz="3600" kern="1200" dirty="0" err="1" smtClean="0">
                    <a:latin typeface="Century Gothic" pitchFamily="34" charset="0"/>
                  </a:rPr>
                  <a:t>counting</a:t>
                </a:r>
                <a:r>
                  <a:rPr lang="hu-HU" sz="3600" kern="1200" dirty="0" smtClean="0">
                    <a:latin typeface="Century Gothic" pitchFamily="34" charset="0"/>
                  </a:rPr>
                  <a:t> </a:t>
                </a:r>
                <a:r>
                  <a:rPr lang="hu-HU" sz="3600" kern="1200" dirty="0" err="1" smtClean="0">
                    <a:latin typeface="Century Gothic" pitchFamily="34" charset="0"/>
                  </a:rPr>
                  <a:t>system</a:t>
                </a:r>
                <a:endParaRPr lang="hu-HU" sz="3600" kern="1200" dirty="0">
                  <a:latin typeface="Century Gothic" pitchFamily="34" charset="0"/>
                </a:endParaRPr>
              </a:p>
            </p:txBody>
          </p:sp>
        </p:grpSp>
        <p:grpSp>
          <p:nvGrpSpPr>
            <p:cNvPr id="13" name="Csoportba foglalás 12"/>
            <p:cNvGrpSpPr/>
            <p:nvPr/>
          </p:nvGrpSpPr>
          <p:grpSpPr>
            <a:xfrm>
              <a:off x="0" y="3429000"/>
              <a:ext cx="6096000" cy="3429000"/>
              <a:chOff x="0" y="3429000"/>
              <a:chExt cx="6096000" cy="3429000"/>
            </a:xfrm>
          </p:grpSpPr>
          <p:sp>
            <p:nvSpPr>
              <p:cNvPr id="20" name="Téglalap 19"/>
              <p:cNvSpPr/>
              <p:nvPr/>
            </p:nvSpPr>
            <p:spPr>
              <a:xfrm rot="10800000">
                <a:off x="0" y="3429000"/>
                <a:ext cx="6096000" cy="3429000"/>
              </a:xfrm>
              <a:prstGeom prst="rect">
                <a:avLst/>
              </a:prstGeom>
              <a:solidFill>
                <a:srgbClr val="990033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Téglalap 20"/>
              <p:cNvSpPr/>
              <p:nvPr/>
            </p:nvSpPr>
            <p:spPr>
              <a:xfrm rot="21600000">
                <a:off x="0" y="4286249"/>
                <a:ext cx="6096000" cy="25717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0" tIns="355600" rIns="355600" bIns="355600" numCol="1" spcCol="1270" anchor="ctr" anchorCtr="0">
                <a:noAutofit/>
              </a:bodyPr>
              <a:lstStyle/>
              <a:p>
                <a:pPr lvl="0" algn="ctr"/>
                <a:r>
                  <a:rPr lang="hu-HU" sz="3600" dirty="0" err="1" smtClean="0">
                    <a:latin typeface="Century Gothic" pitchFamily="34" charset="0"/>
                  </a:rPr>
                  <a:t>WiFi</a:t>
                </a:r>
                <a:endParaRPr lang="hu-HU" sz="3600" dirty="0">
                  <a:latin typeface="Century Gothic" pitchFamily="34" charset="0"/>
                </a:endParaRPr>
              </a:p>
            </p:txBody>
          </p:sp>
        </p:grpSp>
        <p:grpSp>
          <p:nvGrpSpPr>
            <p:cNvPr id="14" name="Csoportba foglalás 13"/>
            <p:cNvGrpSpPr/>
            <p:nvPr/>
          </p:nvGrpSpPr>
          <p:grpSpPr>
            <a:xfrm>
              <a:off x="6096000" y="3429000"/>
              <a:ext cx="6096000" cy="3429000"/>
              <a:chOff x="6096000" y="3429000"/>
              <a:chExt cx="6096000" cy="3429000"/>
            </a:xfrm>
          </p:grpSpPr>
          <p:sp>
            <p:nvSpPr>
              <p:cNvPr id="18" name="Téglalap 17"/>
              <p:cNvSpPr/>
              <p:nvPr/>
            </p:nvSpPr>
            <p:spPr>
              <a:xfrm rot="5400000">
                <a:off x="7429500" y="2095500"/>
                <a:ext cx="3429000" cy="6096000"/>
              </a:xfrm>
              <a:prstGeom prst="rect">
                <a:avLst/>
              </a:prstGeom>
              <a:solidFill>
                <a:srgbClr val="FF330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Téglalap 18"/>
              <p:cNvSpPr/>
              <p:nvPr/>
            </p:nvSpPr>
            <p:spPr>
              <a:xfrm>
                <a:off x="6096000" y="4286249"/>
                <a:ext cx="6096000" cy="25717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0" tIns="355600" rIns="355600" bIns="355600" numCol="1" spcCol="1270" anchor="ctr" anchorCtr="0">
                <a:noAutofit/>
              </a:bodyPr>
              <a:lstStyle/>
              <a:p>
                <a:pPr lvl="0" algn="ctr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3600" dirty="0" err="1" smtClean="0">
                    <a:latin typeface="Century Gothic" pitchFamily="34" charset="0"/>
                  </a:rPr>
                  <a:t>Survieillance</a:t>
                </a:r>
                <a:r>
                  <a:rPr lang="hu-HU" sz="3600" dirty="0" smtClean="0">
                    <a:latin typeface="Century Gothic" pitchFamily="34" charset="0"/>
                  </a:rPr>
                  <a:t> and </a:t>
                </a:r>
                <a:r>
                  <a:rPr lang="hu-HU" sz="3600" dirty="0" err="1" smtClean="0">
                    <a:latin typeface="Century Gothic" pitchFamily="34" charset="0"/>
                  </a:rPr>
                  <a:t>traffic</a:t>
                </a:r>
                <a:r>
                  <a:rPr lang="hu-HU" sz="3600" dirty="0" smtClean="0">
                    <a:latin typeface="Century Gothic" pitchFamily="34" charset="0"/>
                  </a:rPr>
                  <a:t> management</a:t>
                </a:r>
                <a:endParaRPr lang="hu-HU" sz="3600" dirty="0">
                  <a:latin typeface="Century Gothic" pitchFamily="34" charset="0"/>
                </a:endParaRPr>
              </a:p>
            </p:txBody>
          </p:sp>
        </p:grpSp>
        <p:grpSp>
          <p:nvGrpSpPr>
            <p:cNvPr id="15" name="Csoportba foglalás 14"/>
            <p:cNvGrpSpPr/>
            <p:nvPr/>
          </p:nvGrpSpPr>
          <p:grpSpPr>
            <a:xfrm>
              <a:off x="1678606" y="2628894"/>
              <a:ext cx="8834786" cy="1421457"/>
              <a:chOff x="1678606" y="2628894"/>
              <a:chExt cx="8834786" cy="1421457"/>
            </a:xfrm>
          </p:grpSpPr>
          <p:sp>
            <p:nvSpPr>
              <p:cNvPr id="16" name="Téglalap 15"/>
              <p:cNvSpPr/>
              <p:nvPr/>
            </p:nvSpPr>
            <p:spPr>
              <a:xfrm>
                <a:off x="1678606" y="2628894"/>
                <a:ext cx="8834786" cy="14214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Téglalap 16"/>
              <p:cNvSpPr/>
              <p:nvPr/>
            </p:nvSpPr>
            <p:spPr>
              <a:xfrm>
                <a:off x="1678606" y="2628894"/>
                <a:ext cx="8834786" cy="14214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0" tIns="190500" rIns="190500" bIns="190500" numCol="1" spcCol="1270" anchor="ctr" anchorCtr="0">
                <a:noAutofit/>
              </a:bodyPr>
              <a:lstStyle/>
              <a:p>
                <a:pPr lvl="0" algn="ctr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u-HU" sz="3600" b="1" kern="12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Service</a:t>
                </a:r>
                <a:endParaRPr lang="hu-HU" sz="3600" b="1" kern="12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</p:grpSp>
      <p:pic>
        <p:nvPicPr>
          <p:cNvPr id="29" name="Kép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814" y="136889"/>
            <a:ext cx="1046502" cy="8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Kép 78"/>
          <p:cNvPicPr>
            <a:picLocks noChangeAspect="1"/>
          </p:cNvPicPr>
          <p:nvPr/>
        </p:nvPicPr>
        <p:blipFill rotWithShape="1">
          <a:blip r:embed="rId3"/>
          <a:srcRect b="23259"/>
          <a:stretch/>
        </p:blipFill>
        <p:spPr>
          <a:xfrm rot="10800000" flipH="1">
            <a:off x="7798" y="1257299"/>
            <a:ext cx="1582054" cy="115095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692727" cy="97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692726" y="6198866"/>
            <a:ext cx="257974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345B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J&amp;J (PSV) Magyarország Kft.</a:t>
            </a:r>
          </a:p>
        </p:txBody>
      </p:sp>
      <p:sp>
        <p:nvSpPr>
          <p:cNvPr id="7" name="Téglalap 6"/>
          <p:cNvSpPr/>
          <p:nvPr/>
        </p:nvSpPr>
        <p:spPr>
          <a:xfrm>
            <a:off x="692726" y="368300"/>
            <a:ext cx="7587674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dirty="0" smtClean="0">
                <a:latin typeface="Segoe UI Light" panose="020B0502040204020203" pitchFamily="34" charset="0"/>
              </a:rPr>
              <a:t>New </a:t>
            </a:r>
            <a:r>
              <a:rPr lang="hu-HU" sz="4000" dirty="0" err="1" smtClean="0">
                <a:latin typeface="Segoe UI Light" panose="020B0502040204020203" pitchFamily="34" charset="0"/>
              </a:rPr>
              <a:t>kiinds</a:t>
            </a:r>
            <a:r>
              <a:rPr lang="hu-HU" sz="4000" dirty="0" smtClean="0">
                <a:latin typeface="Segoe UI Light" panose="020B0502040204020203" pitchFamily="34" charset="0"/>
              </a:rPr>
              <a:t> of </a:t>
            </a:r>
            <a:r>
              <a:rPr lang="hu-HU" sz="4000" dirty="0" err="1" smtClean="0">
                <a:latin typeface="Segoe UI Light" panose="020B0502040204020203" pitchFamily="34" charset="0"/>
              </a:rPr>
              <a:t>passengers</a:t>
            </a:r>
            <a:endParaRPr lang="hu-HU" sz="4000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 descr="http://smartcity360.org/2016/wp-content/uploads/2016/07/SmartCity_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81183"/>
            <a:ext cx="1841500" cy="4768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grpSp>
        <p:nvGrpSpPr>
          <p:cNvPr id="2054" name="Csoportba foglalás 2053"/>
          <p:cNvGrpSpPr/>
          <p:nvPr/>
        </p:nvGrpSpPr>
        <p:grpSpPr>
          <a:xfrm>
            <a:off x="2805610" y="1211033"/>
            <a:ext cx="6580781" cy="4668519"/>
            <a:chOff x="2461567" y="1211033"/>
            <a:chExt cx="6580781" cy="4668519"/>
          </a:xfrm>
        </p:grpSpPr>
        <p:pic>
          <p:nvPicPr>
            <p:cNvPr id="2049" name="Kép 20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567" y="1253422"/>
              <a:ext cx="6580781" cy="4626130"/>
            </a:xfrm>
            <a:prstGeom prst="rect">
              <a:avLst/>
            </a:prstGeom>
          </p:spPr>
        </p:pic>
        <p:sp>
          <p:nvSpPr>
            <p:cNvPr id="60" name="Trapezoid 59"/>
            <p:cNvSpPr>
              <a:spLocks noChangeAspect="1"/>
            </p:cNvSpPr>
            <p:nvPr/>
          </p:nvSpPr>
          <p:spPr>
            <a:xfrm>
              <a:off x="3485495" y="3122613"/>
              <a:ext cx="2687970" cy="669011"/>
            </a:xfrm>
            <a:prstGeom prst="trapezoid">
              <a:avLst>
                <a:gd name="adj" fmla="val 5279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WiFi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rating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simple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payment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e-ticket</a:t>
              </a:r>
              <a:endPara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Trapezoid 64"/>
            <p:cNvSpPr>
              <a:spLocks noChangeAspect="1"/>
            </p:cNvSpPr>
            <p:nvPr/>
          </p:nvSpPr>
          <p:spPr>
            <a:xfrm>
              <a:off x="2461567" y="5049480"/>
              <a:ext cx="4807767" cy="753054"/>
            </a:xfrm>
            <a:prstGeom prst="trapezoid">
              <a:avLst>
                <a:gd name="adj" fmla="val 5279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Fast</a:t>
              </a:r>
              <a:r>
                <a:rPr lang="hu-H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traveling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calculable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clean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comfort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AC</a:t>
              </a:r>
              <a:endPara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Trapezoid 65"/>
            <p:cNvSpPr>
              <a:spLocks noChangeAspect="1"/>
            </p:cNvSpPr>
            <p:nvPr/>
          </p:nvSpPr>
          <p:spPr>
            <a:xfrm>
              <a:off x="2932561" y="4113383"/>
              <a:ext cx="3793837" cy="752920"/>
            </a:xfrm>
            <a:prstGeom prst="trapezoid">
              <a:avLst>
                <a:gd name="adj" fmla="val 5279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Without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any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accident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steal</a:t>
              </a:r>
              <a:endPara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Háromszög 60"/>
            <p:cNvSpPr>
              <a:spLocks noChangeAspect="1"/>
            </p:cNvSpPr>
            <p:nvPr/>
          </p:nvSpPr>
          <p:spPr>
            <a:xfrm>
              <a:off x="3773717" y="1211033"/>
              <a:ext cx="2196000" cy="1645816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device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charging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infopult</a:t>
              </a:r>
              <a:endPara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2" name="Téglalap 2051"/>
            <p:cNvSpPr/>
            <p:nvPr/>
          </p:nvSpPr>
          <p:spPr>
            <a:xfrm>
              <a:off x="7508419" y="4662261"/>
              <a:ext cx="1533525" cy="657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algn="ctr"/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Needs</a:t>
              </a:r>
              <a:endPara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Téglalap 69"/>
            <p:cNvSpPr/>
            <p:nvPr/>
          </p:nvSpPr>
          <p:spPr>
            <a:xfrm>
              <a:off x="6841669" y="3791625"/>
              <a:ext cx="1533525" cy="6572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algn="ctr"/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Safety</a:t>
              </a:r>
              <a:r>
                <a:rPr lang="hu-H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&amp; </a:t>
              </a:r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Security</a:t>
              </a:r>
              <a:endPara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Téglalap 70"/>
            <p:cNvSpPr/>
            <p:nvPr/>
          </p:nvSpPr>
          <p:spPr>
            <a:xfrm>
              <a:off x="6241594" y="2871561"/>
              <a:ext cx="1533525" cy="648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algn="ctr"/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</a:t>
              </a:r>
              <a:endPara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Téglalap 71"/>
            <p:cNvSpPr/>
            <p:nvPr/>
          </p:nvSpPr>
          <p:spPr>
            <a:xfrm>
              <a:off x="4860469" y="1289592"/>
              <a:ext cx="2071687" cy="14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algn="ctr"/>
              <a:r>
                <a:rPr lang="hu-HU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Self</a:t>
              </a:r>
              <a:endParaRPr 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3" name="Kép 72" descr="sok monitor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1662" y="2833162"/>
            <a:ext cx="2485976" cy="14294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466" y="4742278"/>
            <a:ext cx="1171172" cy="751307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11"/>
          <a:srcRect l="20502" b="41308"/>
          <a:stretch/>
        </p:blipFill>
        <p:spPr>
          <a:xfrm>
            <a:off x="145753" y="4273982"/>
            <a:ext cx="2420772" cy="1379746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 rotWithShape="1">
          <a:blip r:embed="rId12"/>
          <a:srcRect t="8659" b="20557"/>
          <a:stretch/>
        </p:blipFill>
        <p:spPr>
          <a:xfrm>
            <a:off x="9130507" y="1268163"/>
            <a:ext cx="1935853" cy="1096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4" descr="https://upload.wikimedia.org/wikipedia/commons/b/b9/Star_rating_4.5_of_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6" y="3115455"/>
            <a:ext cx="2349624" cy="5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814" y="136889"/>
            <a:ext cx="1046502" cy="8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692727" cy="97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692726" y="6198866"/>
            <a:ext cx="257974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345B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J&amp;J (PSV) Magyarország Kft.</a:t>
            </a:r>
          </a:p>
        </p:txBody>
      </p:sp>
      <p:sp>
        <p:nvSpPr>
          <p:cNvPr id="7" name="Téglalap 6"/>
          <p:cNvSpPr/>
          <p:nvPr/>
        </p:nvSpPr>
        <p:spPr>
          <a:xfrm>
            <a:off x="692726" y="368300"/>
            <a:ext cx="7587674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 err="1" smtClean="0">
                <a:latin typeface="Segoe UI Light" panose="020B0502040204020203" pitchFamily="34" charset="0"/>
              </a:rPr>
              <a:t>SmartCity</a:t>
            </a:r>
            <a:r>
              <a:rPr lang="hu-HU" sz="3600" dirty="0" smtClean="0">
                <a:latin typeface="Segoe UI Light" panose="020B0502040204020203" pitchFamily="34" charset="0"/>
              </a:rPr>
              <a:t> </a:t>
            </a:r>
            <a:r>
              <a:rPr lang="hu-HU" sz="3600" dirty="0" err="1" smtClean="0">
                <a:latin typeface="Segoe UI Light" panose="020B0502040204020203" pitchFamily="34" charset="0"/>
              </a:rPr>
              <a:t>innovation</a:t>
            </a:r>
            <a:r>
              <a:rPr lang="hu-HU" sz="3600" dirty="0" smtClean="0">
                <a:latin typeface="Segoe UI Light" panose="020B0502040204020203" pitchFamily="34" charset="0"/>
              </a:rPr>
              <a:t>: ISMON project</a:t>
            </a:r>
            <a:endParaRPr lang="hu-HU" sz="3600" dirty="0">
              <a:latin typeface="Segoe UI Light" panose="020B0502040204020203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0000" y="3305511"/>
            <a:ext cx="3636000" cy="206210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hu-HU" sz="2800" b="1" u="sng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Driver’s</a:t>
            </a:r>
            <a:r>
              <a:rPr lang="hu-HU" sz="2800" b="1" u="sng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800" b="1" u="sng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stress</a:t>
            </a:r>
            <a:endParaRPr lang="hu-HU" sz="2800" b="1" u="sng" dirty="0" smtClean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hu-HU" b="1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Accident</a:t>
            </a:r>
            <a:r>
              <a:rPr lang="hu-HU" b="1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prevention</a:t>
            </a:r>
            <a:endParaRPr lang="hu-HU" b="1" dirty="0" smtClean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hu-HU" sz="2000" b="1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Assessing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driver </a:t>
            </a: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behaviour</a:t>
            </a:r>
            <a:endParaRPr lang="hu-HU" sz="2000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Risk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analysis</a:t>
            </a:r>
            <a:endParaRPr lang="hu-HU" sz="2000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Training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QMS</a:t>
            </a:r>
          </a:p>
        </p:txBody>
      </p:sp>
      <p:pic>
        <p:nvPicPr>
          <p:cNvPr id="1026" name="Picture 2" descr="http://smartcity360.org/2016/wp-content/uploads/2016/07/SmartCity_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81183"/>
            <a:ext cx="1841500" cy="4768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00" y="1281076"/>
            <a:ext cx="3168000" cy="193776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000" y="1212956"/>
            <a:ext cx="3168000" cy="200588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541" y="1292413"/>
            <a:ext cx="2413163" cy="1926423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6725319" y="2389944"/>
            <a:ext cx="223611" cy="1952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1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5714254" y="1549125"/>
            <a:ext cx="223611" cy="19526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145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4278000" y="3305510"/>
            <a:ext cx="3636000" cy="209288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hu-HU" sz="2800" b="1" u="sng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Vehicle’s</a:t>
            </a:r>
            <a:r>
              <a:rPr lang="hu-HU" sz="2800" b="1" u="sng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800" b="1" u="sng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stress</a:t>
            </a:r>
            <a:endParaRPr lang="hu-HU" sz="2800" b="1" u="sng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u-HU" b="1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Decreasing</a:t>
            </a:r>
            <a:r>
              <a:rPr lang="hu-HU" b="1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maintenance</a:t>
            </a:r>
            <a:r>
              <a:rPr lang="hu-HU" b="1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costs</a:t>
            </a:r>
            <a:endParaRPr lang="hu-HU" b="1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hu-HU" sz="2400" b="1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Extreme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driving</a:t>
            </a:r>
            <a:endParaRPr lang="hu-HU" sz="2000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Smart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driving</a:t>
            </a:r>
            <a:endParaRPr lang="hu-HU" sz="2000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Under-performance</a:t>
            </a:r>
            <a:endParaRPr lang="hu-HU" sz="2000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196000" y="3305510"/>
            <a:ext cx="3636000" cy="212365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hu-HU" sz="2800" b="1" u="sng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Road’s</a:t>
            </a:r>
            <a:r>
              <a:rPr lang="hu-HU" sz="2800" b="1" u="sng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800" b="1" u="sng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stress</a:t>
            </a:r>
            <a:endParaRPr lang="hu-HU" sz="2800" b="1" u="sng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u-HU" sz="2000" b="1" dirty="0" err="1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Optimized</a:t>
            </a:r>
            <a:r>
              <a:rPr lang="hu-HU" sz="2000" b="1" dirty="0" smtClean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b="1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use</a:t>
            </a:r>
            <a:r>
              <a:rPr lang="hu-HU" sz="2000" b="1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sz="2000" b="1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vehicle’s</a:t>
            </a:r>
            <a:endParaRPr lang="hu-HU" sz="2000" b="1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hu-HU" sz="2400" b="1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Road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vehicle</a:t>
            </a:r>
            <a:endParaRPr lang="hu-HU" sz="2000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Road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Road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sz="2000" dirty="0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000" dirty="0" err="1">
                <a:solidFill>
                  <a:srgbClr val="2E61C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passengers</a:t>
            </a:r>
            <a:endParaRPr lang="hu-HU" sz="2000" dirty="0">
              <a:solidFill>
                <a:srgbClr val="2E61C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814" y="136889"/>
            <a:ext cx="1046502" cy="8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692727" cy="97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692726" y="6198866"/>
            <a:ext cx="257974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345B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J&amp;J (PSV) Magyarország Kft.</a:t>
            </a:r>
          </a:p>
        </p:txBody>
      </p:sp>
      <p:sp>
        <p:nvSpPr>
          <p:cNvPr id="7" name="Téglalap 6"/>
          <p:cNvSpPr/>
          <p:nvPr/>
        </p:nvSpPr>
        <p:spPr>
          <a:xfrm>
            <a:off x="692726" y="368300"/>
            <a:ext cx="7587674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 smtClean="0">
                <a:latin typeface="Segoe UI Light" panose="020B0502040204020203" pitchFamily="34" charset="0"/>
              </a:rPr>
              <a:t>ISMON project: </a:t>
            </a:r>
            <a:r>
              <a:rPr lang="hu-HU" sz="3600" dirty="0" err="1" smtClean="0">
                <a:latin typeface="Segoe UI Light" panose="020B0502040204020203" pitchFamily="34" charset="0"/>
              </a:rPr>
              <a:t>Method</a:t>
            </a:r>
            <a:endParaRPr lang="hu-HU" sz="3600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 descr="http://smartcity360.org/2016/wp-content/uploads/2016/07/SmartCity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81183"/>
            <a:ext cx="1841500" cy="4768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16" name="Szövegdoboz 15"/>
          <p:cNvSpPr txBox="1"/>
          <p:nvPr/>
        </p:nvSpPr>
        <p:spPr>
          <a:xfrm>
            <a:off x="672935" y="1387380"/>
            <a:ext cx="10846130" cy="466281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b="1" dirty="0" err="1">
                <a:solidFill>
                  <a:srgbClr val="002060"/>
                </a:solidFill>
              </a:rPr>
              <a:t>Analytics</a:t>
            </a:r>
            <a:r>
              <a:rPr lang="hu-HU" sz="2800" b="1" dirty="0">
                <a:solidFill>
                  <a:srgbClr val="002060"/>
                </a:solidFill>
              </a:rPr>
              <a:t> of:  </a:t>
            </a:r>
            <a:r>
              <a:rPr lang="hu-HU" sz="2000" dirty="0">
                <a:solidFill>
                  <a:srgbClr val="002060"/>
                </a:solidFill>
              </a:rPr>
              <a:t>(</a:t>
            </a:r>
            <a:r>
              <a:rPr lang="hu-HU" sz="2000" dirty="0" err="1">
                <a:solidFill>
                  <a:srgbClr val="002060"/>
                </a:solidFill>
              </a:rPr>
              <a:t>also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used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in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standalone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systems</a:t>
            </a:r>
            <a:r>
              <a:rPr lang="hu-HU" sz="20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D</a:t>
            </a:r>
            <a:r>
              <a:rPr lang="hu-HU" sz="2800" dirty="0" err="1">
                <a:solidFill>
                  <a:srgbClr val="002060"/>
                </a:solidFill>
              </a:rPr>
              <a:t>ata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from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the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vehicle</a:t>
            </a:r>
            <a:r>
              <a:rPr lang="hu-HU" sz="2800" dirty="0">
                <a:solidFill>
                  <a:srgbClr val="002060"/>
                </a:solidFill>
              </a:rPr>
              <a:t> OBD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</a:rPr>
              <a:t>Data </a:t>
            </a:r>
            <a:r>
              <a:rPr lang="hu-HU" sz="2800" dirty="0" err="1">
                <a:solidFill>
                  <a:srgbClr val="002060"/>
                </a:solidFill>
              </a:rPr>
              <a:t>from</a:t>
            </a:r>
            <a:r>
              <a:rPr lang="hu-HU" sz="2800" dirty="0">
                <a:solidFill>
                  <a:srgbClr val="002060"/>
                </a:solidFill>
              </a:rPr>
              <a:t> driver´s </a:t>
            </a:r>
            <a:r>
              <a:rPr lang="hu-HU" sz="2800" dirty="0" err="1">
                <a:solidFill>
                  <a:srgbClr val="002060"/>
                </a:solidFill>
              </a:rPr>
              <a:t>behaviour</a:t>
            </a:r>
            <a:endParaRPr lang="hu-HU" sz="28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rgbClr val="002060"/>
                </a:solidFill>
              </a:rPr>
              <a:t>Stress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caused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by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road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conditions</a:t>
            </a:r>
            <a:endParaRPr lang="hu-HU" sz="28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rgbClr val="002060"/>
                </a:solidFill>
              </a:rPr>
              <a:t>Driver’s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stress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level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with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b="1" dirty="0">
                <a:solidFill>
                  <a:srgbClr val="002060"/>
                </a:solidFill>
              </a:rPr>
              <a:t>SMART </a:t>
            </a:r>
            <a:r>
              <a:rPr lang="hu-HU" sz="2800" b="1" dirty="0" smtClean="0">
                <a:solidFill>
                  <a:srgbClr val="002060"/>
                </a:solidFill>
              </a:rPr>
              <a:t>MAT</a:t>
            </a:r>
            <a:br>
              <a:rPr lang="hu-HU" sz="2800" b="1" dirty="0" smtClean="0">
                <a:solidFill>
                  <a:srgbClr val="002060"/>
                </a:solidFill>
              </a:rPr>
            </a:br>
            <a:r>
              <a:rPr lang="hu-HU" sz="2400" i="1" dirty="0" smtClean="0">
                <a:solidFill>
                  <a:srgbClr val="002060"/>
                </a:solidFill>
              </a:rPr>
              <a:t>(</a:t>
            </a:r>
            <a:r>
              <a:rPr lang="hu-HU" sz="2400" i="1" dirty="0" err="1" smtClean="0">
                <a:solidFill>
                  <a:srgbClr val="002060"/>
                </a:solidFill>
              </a:rPr>
              <a:t>pressure</a:t>
            </a:r>
            <a:r>
              <a:rPr lang="hu-HU" sz="2400" i="1" dirty="0" smtClean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sensor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in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mat</a:t>
            </a:r>
            <a:r>
              <a:rPr lang="hu-HU" sz="2400" i="1" dirty="0">
                <a:solidFill>
                  <a:srgbClr val="002060"/>
                </a:solidFill>
              </a:rPr>
              <a:t> + OBDII </a:t>
            </a:r>
            <a:r>
              <a:rPr lang="hu-HU" sz="2400" i="1" dirty="0" err="1">
                <a:solidFill>
                  <a:srgbClr val="002060"/>
                </a:solidFill>
              </a:rPr>
              <a:t>information</a:t>
            </a:r>
            <a:r>
              <a:rPr lang="hu-HU" sz="2400" i="1" dirty="0">
                <a:solidFill>
                  <a:srgbClr val="002060"/>
                </a:solidFill>
              </a:rPr>
              <a:t>)</a:t>
            </a:r>
            <a:endParaRPr lang="hu-HU" sz="2800" i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b="1" dirty="0" err="1">
                <a:solidFill>
                  <a:srgbClr val="002060"/>
                </a:solidFill>
              </a:rPr>
              <a:t>Alerts</a:t>
            </a:r>
            <a:endParaRPr lang="hu-HU" sz="28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2800" dirty="0">
                <a:solidFill>
                  <a:srgbClr val="002060"/>
                </a:solidFill>
              </a:rPr>
              <a:t>E.g.: </a:t>
            </a:r>
            <a:r>
              <a:rPr lang="hu-HU" sz="2800" dirty="0" err="1">
                <a:solidFill>
                  <a:srgbClr val="002060"/>
                </a:solidFill>
              </a:rPr>
              <a:t>Take</a:t>
            </a:r>
            <a:r>
              <a:rPr lang="hu-HU" sz="2800" dirty="0">
                <a:solidFill>
                  <a:srgbClr val="002060"/>
                </a:solidFill>
              </a:rPr>
              <a:t> a </a:t>
            </a:r>
            <a:r>
              <a:rPr lang="hu-HU" sz="2800" dirty="0" err="1" smtClean="0">
                <a:solidFill>
                  <a:srgbClr val="002060"/>
                </a:solidFill>
              </a:rPr>
              <a:t>breake</a:t>
            </a:r>
            <a:r>
              <a:rPr lang="hu-HU" sz="2800" dirty="0">
                <a:solidFill>
                  <a:srgbClr val="002060"/>
                </a:solidFill>
              </a:rPr>
              <a:t>/ </a:t>
            </a:r>
            <a:r>
              <a:rPr lang="hu-HU" sz="2800" dirty="0" err="1">
                <a:solidFill>
                  <a:srgbClr val="002060"/>
                </a:solidFill>
              </a:rPr>
              <a:t>attention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to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smtClean="0">
                <a:solidFill>
                  <a:srgbClr val="002060"/>
                </a:solidFill>
              </a:rPr>
              <a:t>driver/ </a:t>
            </a:r>
            <a:r>
              <a:rPr lang="hu-HU" sz="2800" dirty="0" err="1">
                <a:solidFill>
                  <a:srgbClr val="002060"/>
                </a:solidFill>
              </a:rPr>
              <a:t>give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training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for</a:t>
            </a:r>
            <a:r>
              <a:rPr lang="hu-HU" sz="2800" dirty="0">
                <a:solidFill>
                  <a:srgbClr val="002060"/>
                </a:solidFill>
              </a:rPr>
              <a:t> driver / </a:t>
            </a:r>
            <a:r>
              <a:rPr lang="hu-HU" sz="2800" dirty="0" err="1">
                <a:solidFill>
                  <a:srgbClr val="002060"/>
                </a:solidFill>
              </a:rPr>
              <a:t>change</a:t>
            </a:r>
            <a:r>
              <a:rPr lang="hu-HU" sz="2800" dirty="0">
                <a:solidFill>
                  <a:srgbClr val="002060"/>
                </a:solidFill>
              </a:rPr>
              <a:t> line </a:t>
            </a:r>
            <a:r>
              <a:rPr lang="hu-HU" sz="2800" dirty="0" err="1">
                <a:solidFill>
                  <a:srgbClr val="002060"/>
                </a:solidFill>
              </a:rPr>
              <a:t>with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vehicle</a:t>
            </a:r>
            <a:r>
              <a:rPr lang="hu-HU" sz="2800" dirty="0">
                <a:solidFill>
                  <a:srgbClr val="002060"/>
                </a:solidFill>
              </a:rPr>
              <a:t> / go </a:t>
            </a:r>
            <a:r>
              <a:rPr lang="hu-HU" sz="2800" dirty="0" err="1">
                <a:solidFill>
                  <a:srgbClr val="002060"/>
                </a:solidFill>
              </a:rPr>
              <a:t>to</a:t>
            </a:r>
            <a:r>
              <a:rPr lang="hu-HU" sz="2800" dirty="0">
                <a:solidFill>
                  <a:srgbClr val="002060"/>
                </a:solidFill>
              </a:rPr>
              <a:t> service, </a:t>
            </a:r>
            <a:r>
              <a:rPr lang="hu-HU" sz="2800" dirty="0" err="1">
                <a:solidFill>
                  <a:srgbClr val="002060"/>
                </a:solidFill>
              </a:rPr>
              <a:t>ect</a:t>
            </a:r>
            <a:r>
              <a:rPr lang="hu-HU" sz="2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814" y="136889"/>
            <a:ext cx="1046502" cy="885371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9755755" y="2497157"/>
            <a:ext cx="1571621" cy="2270355"/>
            <a:chOff x="5703335" y="739098"/>
            <a:chExt cx="2690000" cy="38100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3335" y="739098"/>
              <a:ext cx="269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ttp://www.sensorprod.com/images/foot-plate-pressure-sensor/foot-plate-sensor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" t="11007" r="39997" b="34005"/>
            <a:stretch/>
          </p:blipFill>
          <p:spPr bwMode="auto">
            <a:xfrm rot="16200000">
              <a:off x="5640608" y="2145088"/>
              <a:ext cx="2714481" cy="1642292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Kép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34" y="1450075"/>
            <a:ext cx="1120692" cy="933909"/>
          </a:xfrm>
          <a:prstGeom prst="rect">
            <a:avLst/>
          </a:prstGeom>
        </p:spPr>
      </p:pic>
      <p:pic>
        <p:nvPicPr>
          <p:cNvPr id="5126" name="Picture 6" descr="5658504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7" y="4796903"/>
            <a:ext cx="588339" cy="5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692727" cy="97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692726" y="6198866"/>
            <a:ext cx="257974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rgbClr val="345B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J&amp;J (PSV) Magyarország Kft.</a:t>
            </a:r>
          </a:p>
        </p:txBody>
      </p:sp>
      <p:sp>
        <p:nvSpPr>
          <p:cNvPr id="7" name="Téglalap 6"/>
          <p:cNvSpPr/>
          <p:nvPr/>
        </p:nvSpPr>
        <p:spPr>
          <a:xfrm>
            <a:off x="692725" y="368300"/>
            <a:ext cx="8172305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 smtClean="0">
                <a:latin typeface="Segoe UI Light" panose="020B0502040204020203" pitchFamily="34" charset="0"/>
              </a:rPr>
              <a:t>ISMON project: </a:t>
            </a:r>
            <a:r>
              <a:rPr lang="hu-HU" sz="3200" dirty="0" err="1">
                <a:latin typeface="Segoe UI Light" panose="020B0502040204020203" pitchFamily="34" charset="0"/>
              </a:rPr>
              <a:t>data</a:t>
            </a:r>
            <a:r>
              <a:rPr lang="hu-HU" sz="3200" dirty="0">
                <a:latin typeface="Segoe UI Light" panose="020B0502040204020203" pitchFamily="34" charset="0"/>
              </a:rPr>
              <a:t> </a:t>
            </a:r>
            <a:r>
              <a:rPr lang="hu-HU" sz="3200" dirty="0" err="1">
                <a:latin typeface="Segoe UI Light" panose="020B0502040204020203" pitchFamily="34" charset="0"/>
              </a:rPr>
              <a:t>received</a:t>
            </a:r>
            <a:r>
              <a:rPr lang="hu-HU" sz="3200" dirty="0">
                <a:latin typeface="Segoe UI Light" panose="020B0502040204020203" pitchFamily="34" charset="0"/>
              </a:rPr>
              <a:t> </a:t>
            </a:r>
            <a:r>
              <a:rPr lang="hu-HU" sz="3200" dirty="0" err="1">
                <a:latin typeface="Segoe UI Light" panose="020B0502040204020203" pitchFamily="34" charset="0"/>
              </a:rPr>
              <a:t>from</a:t>
            </a:r>
            <a:r>
              <a:rPr lang="hu-HU" sz="3200" dirty="0">
                <a:latin typeface="Segoe UI Light" panose="020B0502040204020203" pitchFamily="34" charset="0"/>
              </a:rPr>
              <a:t> servers</a:t>
            </a:r>
            <a:endParaRPr lang="hu-HU" sz="4000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 descr="http://smartcity360.org/2016/wp-content/uploads/2016/07/SmartCity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81183"/>
            <a:ext cx="1841500" cy="4768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16" name="Szövegdoboz 15"/>
          <p:cNvSpPr txBox="1"/>
          <p:nvPr/>
        </p:nvSpPr>
        <p:spPr>
          <a:xfrm>
            <a:off x="672935" y="1387380"/>
            <a:ext cx="10846130" cy="489364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b="1" dirty="0" err="1">
                <a:solidFill>
                  <a:srgbClr val="002060"/>
                </a:solidFill>
              </a:rPr>
              <a:t>Analytics</a:t>
            </a:r>
            <a:r>
              <a:rPr lang="hu-HU" sz="2800" b="1" dirty="0">
                <a:solidFill>
                  <a:srgbClr val="002060"/>
                </a:solidFill>
              </a:rPr>
              <a:t> of:  </a:t>
            </a:r>
            <a:r>
              <a:rPr lang="hu-HU" sz="2000" dirty="0">
                <a:solidFill>
                  <a:srgbClr val="002060"/>
                </a:solidFill>
              </a:rPr>
              <a:t>(</a:t>
            </a:r>
            <a:r>
              <a:rPr lang="hu-HU" sz="2000" dirty="0" err="1">
                <a:solidFill>
                  <a:srgbClr val="002060"/>
                </a:solidFill>
              </a:rPr>
              <a:t>used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with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integrated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systems</a:t>
            </a:r>
            <a:r>
              <a:rPr lang="hu-HU" sz="20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rgbClr val="002060"/>
                </a:solidFill>
              </a:rPr>
              <a:t>information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from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inputs</a:t>
            </a:r>
            <a:endParaRPr lang="hu-HU" sz="28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rgbClr val="002060"/>
                </a:solidFill>
              </a:rPr>
              <a:t>artificifal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intelligence</a:t>
            </a:r>
            <a:endParaRPr lang="hu-HU" sz="28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rgbClr val="002060"/>
                </a:solidFill>
              </a:rPr>
              <a:t>RealTime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</a:rPr>
              <a:t>inputs</a:t>
            </a:r>
            <a:endParaRPr lang="hu-HU" sz="28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b="1" dirty="0" err="1">
                <a:solidFill>
                  <a:srgbClr val="002060"/>
                </a:solidFill>
              </a:rPr>
              <a:t>Connection</a:t>
            </a:r>
            <a:endParaRPr lang="hu-HU" sz="28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</a:rPr>
              <a:t>OBD II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rgbClr val="002060"/>
                </a:solidFill>
              </a:rPr>
              <a:t>traffic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control</a:t>
            </a:r>
            <a:r>
              <a:rPr lang="hu-HU" sz="2800" dirty="0">
                <a:solidFill>
                  <a:srgbClr val="002060"/>
                </a:solidFill>
              </a:rPr>
              <a:t> center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</a:rPr>
              <a:t>Black </a:t>
            </a:r>
            <a:r>
              <a:rPr lang="hu-HU" sz="2800" dirty="0" err="1">
                <a:solidFill>
                  <a:srgbClr val="002060"/>
                </a:solidFill>
              </a:rPr>
              <a:t>box</a:t>
            </a:r>
            <a:r>
              <a:rPr lang="hu-HU" sz="2800" dirty="0">
                <a:solidFill>
                  <a:srgbClr val="002060"/>
                </a:solidFill>
              </a:rPr>
              <a:t> (MDVR)                  	</a:t>
            </a:r>
            <a:endParaRPr lang="hu-HU" sz="2800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2800" dirty="0">
                <a:solidFill>
                  <a:srgbClr val="002060"/>
                </a:solidFill>
              </a:rPr>
              <a:t>	</a:t>
            </a:r>
            <a:r>
              <a:rPr lang="hu-HU" sz="2800" dirty="0" smtClean="0">
                <a:solidFill>
                  <a:srgbClr val="002060"/>
                </a:solidFill>
              </a:rPr>
              <a:t>							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via</a:t>
            </a:r>
            <a:r>
              <a:rPr lang="hu-HU" sz="2800" dirty="0">
                <a:solidFill>
                  <a:srgbClr val="002060"/>
                </a:solidFill>
              </a:rPr>
              <a:t> 3/4 G </a:t>
            </a:r>
            <a:r>
              <a:rPr lang="hu-HU" sz="2800" dirty="0" err="1">
                <a:solidFill>
                  <a:srgbClr val="002060"/>
                </a:solidFill>
              </a:rPr>
              <a:t>network</a:t>
            </a:r>
            <a:r>
              <a:rPr lang="hu-HU" sz="2800" dirty="0" smtClean="0">
                <a:solidFill>
                  <a:srgbClr val="002060"/>
                </a:solidFill>
              </a:rPr>
              <a:t>       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814" y="136889"/>
            <a:ext cx="1046502" cy="88537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064" y="4035351"/>
            <a:ext cx="2191001" cy="1460846"/>
          </a:xfrm>
          <a:prstGeom prst="rect">
            <a:avLst/>
          </a:prstGeom>
        </p:spPr>
      </p:pic>
      <p:pic>
        <p:nvPicPr>
          <p:cNvPr id="6146" name="Picture 2" descr="http://www.verslas.in/wp-content/uploads/2016/05/dirbtinia-intelekta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 r="45608"/>
          <a:stretch/>
        </p:blipFill>
        <p:spPr bwMode="auto">
          <a:xfrm>
            <a:off x="9824804" y="1403351"/>
            <a:ext cx="1694261" cy="218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79026" y="4512760"/>
            <a:ext cx="1431973" cy="5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692727" cy="97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608125" y="351138"/>
            <a:ext cx="8389131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 smtClean="0">
                <a:latin typeface="Segoe UI Light" panose="020B0502040204020203" pitchFamily="34" charset="0"/>
              </a:rPr>
              <a:t>ISMON project: processing &amp; algorithm </a:t>
            </a:r>
            <a:endParaRPr lang="hu-HU" sz="3600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 descr="http://smartcity360.org/2016/wp-content/uploads/2016/07/SmartCity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81183"/>
            <a:ext cx="1841500" cy="4768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16" name="Szövegdoboz 15"/>
          <p:cNvSpPr txBox="1"/>
          <p:nvPr/>
        </p:nvSpPr>
        <p:spPr>
          <a:xfrm>
            <a:off x="789105" y="1657357"/>
            <a:ext cx="10846130" cy="415498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b="1" dirty="0" err="1" smtClean="0">
                <a:solidFill>
                  <a:srgbClr val="002060"/>
                </a:solidFill>
              </a:rPr>
              <a:t>Knowhow</a:t>
            </a:r>
            <a:endParaRPr lang="hu-HU" sz="2800" b="1" dirty="0">
              <a:solidFill>
                <a:srgbClr val="002060"/>
              </a:solidFill>
            </a:endParaRPr>
          </a:p>
          <a:p>
            <a:pPr marL="3420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2060"/>
                </a:solidFill>
              </a:rPr>
              <a:t>Scientific assessment of data received</a:t>
            </a:r>
          </a:p>
          <a:p>
            <a:pPr>
              <a:spcAft>
                <a:spcPts val="600"/>
              </a:spcAft>
            </a:pPr>
            <a:r>
              <a:rPr lang="hu-HU" sz="2800" dirty="0" smtClean="0">
                <a:solidFill>
                  <a:srgbClr val="002060"/>
                </a:solidFill>
              </a:rPr>
              <a:t>    from connected servers</a:t>
            </a:r>
          </a:p>
          <a:p>
            <a:pPr marL="342000" indent="-342000">
              <a:spcAft>
                <a:spcPts val="600"/>
              </a:spcAft>
              <a:buFont typeface="Arial"/>
              <a:buChar char="•"/>
            </a:pPr>
            <a:r>
              <a:rPr lang="hu-HU" sz="2800" dirty="0">
                <a:solidFill>
                  <a:srgbClr val="002060"/>
                </a:solidFill>
              </a:rPr>
              <a:t>Real-time information process </a:t>
            </a:r>
            <a:r>
              <a:rPr lang="hu-HU" sz="2800" dirty="0" smtClean="0">
                <a:solidFill>
                  <a:srgbClr val="002060"/>
                </a:solidFill>
              </a:rPr>
              <a:t>and</a:t>
            </a:r>
          </a:p>
          <a:p>
            <a:pPr>
              <a:spcAft>
                <a:spcPts val="600"/>
              </a:spcAft>
            </a:pPr>
            <a:r>
              <a:rPr lang="hu-HU" sz="2800" dirty="0" smtClean="0">
                <a:solidFill>
                  <a:srgbClr val="002060"/>
                </a:solidFill>
              </a:rPr>
              <a:t>    distribution (</a:t>
            </a:r>
            <a:r>
              <a:rPr lang="hu-HU" sz="2400" dirty="0" smtClean="0">
                <a:solidFill>
                  <a:srgbClr val="002060"/>
                </a:solidFill>
              </a:rPr>
              <a:t>also archiving</a:t>
            </a:r>
            <a:r>
              <a:rPr lang="hu-HU" sz="2800" dirty="0" smtClean="0">
                <a:solidFill>
                  <a:srgbClr val="00206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hu-HU" sz="2800" b="1" dirty="0" smtClean="0">
                <a:solidFill>
                  <a:srgbClr val="002060"/>
                </a:solidFill>
              </a:rPr>
              <a:t>Fact finding, advanced assistance</a:t>
            </a:r>
            <a:endParaRPr lang="hu-HU" sz="28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2060"/>
                </a:solidFill>
              </a:rPr>
              <a:t>Attention to improvements and hazards</a:t>
            </a:r>
            <a:endParaRPr lang="hu-HU" sz="28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rgbClr val="002060"/>
                </a:solidFill>
              </a:rPr>
              <a:t>User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</a:rPr>
              <a:t>warnings</a:t>
            </a:r>
            <a:r>
              <a:rPr lang="hu-HU" sz="2800" dirty="0" smtClean="0">
                <a:solidFill>
                  <a:srgbClr val="002060"/>
                </a:solidFill>
              </a:rPr>
              <a:t> and </a:t>
            </a:r>
            <a:r>
              <a:rPr lang="hu-HU" sz="2800" dirty="0" err="1" smtClean="0">
                <a:solidFill>
                  <a:srgbClr val="002060"/>
                </a:solidFill>
              </a:rPr>
              <a:t>reporting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814" y="136889"/>
            <a:ext cx="1046502" cy="885371"/>
          </a:xfrm>
          <a:prstGeom prst="rect">
            <a:avLst/>
          </a:prstGeom>
        </p:spPr>
      </p:pic>
      <p:pic>
        <p:nvPicPr>
          <p:cNvPr id="8" name="Kép 7" descr="rendszergazdai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5750" y1="90333" x2="28500" y2="667"/>
                        <a14:foregroundMark x1="5750" y1="92333" x2="19750" y2="1000"/>
                        <a14:foregroundMark x1="84500" y1="92667" x2="92000" y2="1667"/>
                        <a14:foregroundMark x1="95750" y1="91333" x2="97500" y2="25667"/>
                        <a14:foregroundMark x1="76500" y1="7333" x2="19750" y2="667"/>
                        <a14:foregroundMark x1="37500" y1="28000" x2="750" y2="0"/>
                        <a14:backgroundMark x1="3750" y1="93333" x2="22000" y2="96667"/>
                        <a14:backgroundMark x1="2500" y1="91000" x2="21000" y2="93667"/>
                        <a14:backgroundMark x1="4000" y1="90667" x2="22750" y2="92333"/>
                        <a14:backgroundMark x1="5250" y1="90667" x2="16250" y2="88333"/>
                        <a14:backgroundMark x1="14500" y1="87667" x2="22250" y2="94333"/>
                        <a14:backgroundMark x1="8250" y1="89333" x2="0" y2="87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7445" y="2155306"/>
            <a:ext cx="4337790" cy="341099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325" y="3272235"/>
            <a:ext cx="452942" cy="3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692727" cy="97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641926" y="355600"/>
            <a:ext cx="8171874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 smtClean="0">
                <a:latin typeface="Segoe UI Light" panose="020B0502040204020203" pitchFamily="34" charset="0"/>
              </a:rPr>
              <a:t>ISMON project: </a:t>
            </a:r>
            <a:r>
              <a:rPr lang="hu-HU" sz="3600" dirty="0" err="1" smtClean="0">
                <a:latin typeface="Segoe UI Light" panose="020B0502040204020203" pitchFamily="34" charset="0"/>
              </a:rPr>
              <a:t>widening</a:t>
            </a:r>
            <a:r>
              <a:rPr lang="hu-HU" sz="3600" dirty="0" smtClean="0">
                <a:latin typeface="Segoe UI Light" panose="020B0502040204020203" pitchFamily="34" charset="0"/>
              </a:rPr>
              <a:t> </a:t>
            </a:r>
            <a:r>
              <a:rPr lang="hu-HU" sz="3600" dirty="0" err="1" smtClean="0">
                <a:latin typeface="Segoe UI Light" panose="020B0502040204020203" pitchFamily="34" charset="0"/>
              </a:rPr>
              <a:t>the</a:t>
            </a:r>
            <a:r>
              <a:rPr lang="hu-HU" sz="3600" dirty="0" smtClean="0">
                <a:latin typeface="Segoe UI Light" panose="020B0502040204020203" pitchFamily="34" charset="0"/>
              </a:rPr>
              <a:t> </a:t>
            </a:r>
            <a:r>
              <a:rPr lang="hu-HU" sz="3600" dirty="0" err="1" smtClean="0">
                <a:latin typeface="Segoe UI Light" panose="020B0502040204020203" pitchFamily="34" charset="0"/>
              </a:rPr>
              <a:t>horizon</a:t>
            </a:r>
            <a:endParaRPr lang="hu-HU" sz="3600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 descr="http://smartcity360.org/2016/wp-content/uploads/2016/07/SmartCity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81183"/>
            <a:ext cx="1841500" cy="4768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16" name="Szövegdoboz 15"/>
          <p:cNvSpPr txBox="1"/>
          <p:nvPr/>
        </p:nvSpPr>
        <p:spPr>
          <a:xfrm>
            <a:off x="692726" y="1350464"/>
            <a:ext cx="10846130" cy="473976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800" b="1" dirty="0" smtClean="0">
                <a:solidFill>
                  <a:srgbClr val="002060"/>
                </a:solidFill>
              </a:rPr>
              <a:t>….continuation…</a:t>
            </a:r>
            <a:endParaRPr lang="hu-HU" sz="28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rgbClr val="002060"/>
                </a:solidFill>
              </a:rPr>
              <a:t>Accuracy</a:t>
            </a:r>
            <a:r>
              <a:rPr lang="hu-HU" sz="2800" dirty="0" smtClean="0">
                <a:solidFill>
                  <a:srgbClr val="002060"/>
                </a:solidFill>
              </a:rPr>
              <a:t> – </a:t>
            </a:r>
            <a:r>
              <a:rPr lang="hu-HU" sz="2800" dirty="0" err="1" smtClean="0">
                <a:solidFill>
                  <a:srgbClr val="002060"/>
                </a:solidFill>
              </a:rPr>
              <a:t>connecting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</a:rPr>
              <a:t>additional</a:t>
            </a:r>
            <a:r>
              <a:rPr lang="hu-HU" sz="2800" dirty="0" smtClean="0">
                <a:solidFill>
                  <a:srgbClr val="002060"/>
                </a:solidFill>
              </a:rPr>
              <a:t> </a:t>
            </a:r>
            <a:r>
              <a:rPr lang="hu-HU" sz="2800" dirty="0" err="1" smtClean="0">
                <a:solidFill>
                  <a:srgbClr val="002060"/>
                </a:solidFill>
              </a:rPr>
              <a:t>devices</a:t>
            </a:r>
            <a:endParaRPr lang="hu-HU" sz="28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2060"/>
                </a:solidFill>
              </a:rPr>
              <a:t>Observing other cloud based information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2060"/>
                </a:solidFill>
              </a:rPr>
              <a:t>Punctuality – further software development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2060"/>
                </a:solidFill>
              </a:rPr>
              <a:t>Use of new apps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800" b="1" dirty="0" err="1" smtClean="0">
                <a:solidFill>
                  <a:srgbClr val="002060"/>
                </a:solidFill>
              </a:rPr>
              <a:t>Implementation</a:t>
            </a:r>
            <a:r>
              <a:rPr lang="hu-HU" sz="2800" b="1" dirty="0" smtClean="0">
                <a:solidFill>
                  <a:srgbClr val="002060"/>
                </a:solidFill>
              </a:rPr>
              <a:t> of </a:t>
            </a:r>
            <a:r>
              <a:rPr lang="hu-HU" sz="2800" b="1" dirty="0" err="1" smtClean="0">
                <a:solidFill>
                  <a:srgbClr val="002060"/>
                </a:solidFill>
              </a:rPr>
              <a:t>other</a:t>
            </a:r>
            <a:r>
              <a:rPr lang="hu-HU" sz="2800" b="1" dirty="0" smtClean="0">
                <a:solidFill>
                  <a:srgbClr val="002060"/>
                </a:solidFill>
              </a:rPr>
              <a:t> SMART </a:t>
            </a:r>
            <a:r>
              <a:rPr lang="hu-HU" sz="2800" b="1" dirty="0" err="1" smtClean="0">
                <a:solidFill>
                  <a:srgbClr val="002060"/>
                </a:solidFill>
              </a:rPr>
              <a:t>devices</a:t>
            </a:r>
            <a:endParaRPr lang="hu-HU" sz="2800" b="1" dirty="0" smtClean="0">
              <a:solidFill>
                <a:srgbClr val="002060"/>
              </a:solidFill>
            </a:endParaRPr>
          </a:p>
          <a:p>
            <a:pPr marL="342000" indent="-342000">
              <a:spcAft>
                <a:spcPts val="600"/>
              </a:spcAft>
              <a:buFont typeface="Arial"/>
              <a:buChar char="•"/>
            </a:pPr>
            <a:r>
              <a:rPr lang="hu-HU" sz="2800" dirty="0" smtClean="0">
                <a:solidFill>
                  <a:srgbClr val="002060"/>
                </a:solidFill>
              </a:rPr>
              <a:t>Smart Mat combined with </a:t>
            </a:r>
            <a:r>
              <a:rPr lang="hu-HU" sz="2800" dirty="0">
                <a:solidFill>
                  <a:srgbClr val="002060"/>
                </a:solidFill>
              </a:rPr>
              <a:t>S</a:t>
            </a:r>
            <a:r>
              <a:rPr lang="hu-HU" sz="2800" dirty="0" smtClean="0">
                <a:solidFill>
                  <a:srgbClr val="002060"/>
                </a:solidFill>
              </a:rPr>
              <a:t>mart Seat covers </a:t>
            </a:r>
            <a:endParaRPr lang="hu-HU" sz="28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2060"/>
                </a:solidFill>
              </a:rPr>
              <a:t>Iris monitoring…… etc.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814" y="136889"/>
            <a:ext cx="1046502" cy="885371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7742904" y="4490223"/>
            <a:ext cx="3776162" cy="1759696"/>
            <a:chOff x="395536" y="908720"/>
            <a:chExt cx="8424936" cy="4743450"/>
          </a:xfrm>
        </p:grpSpPr>
        <p:pic>
          <p:nvPicPr>
            <p:cNvPr id="12" name="Kép 11" descr="Chart_fogyasztas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908720"/>
              <a:ext cx="8391525" cy="4743450"/>
            </a:xfrm>
            <a:prstGeom prst="rect">
              <a:avLst/>
            </a:prstGeom>
          </p:spPr>
        </p:pic>
        <p:sp>
          <p:nvSpPr>
            <p:cNvPr id="13" name="Téglalap 12"/>
            <p:cNvSpPr/>
            <p:nvPr/>
          </p:nvSpPr>
          <p:spPr>
            <a:xfrm rot="16200000">
              <a:off x="-324545" y="3068960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00" b="1" dirty="0" err="1">
                  <a:solidFill>
                    <a:schemeClr val="tx1"/>
                  </a:solidFill>
                </a:rPr>
                <a:t>F</a:t>
              </a:r>
              <a:r>
                <a:rPr lang="hu-HU" sz="500" b="1" dirty="0" err="1" smtClean="0">
                  <a:solidFill>
                    <a:schemeClr val="tx1"/>
                  </a:solidFill>
                </a:rPr>
                <a:t>uel</a:t>
              </a:r>
              <a:r>
                <a:rPr lang="hu-HU" sz="500" b="1" dirty="0" smtClean="0">
                  <a:solidFill>
                    <a:schemeClr val="tx1"/>
                  </a:solidFill>
                </a:rPr>
                <a:t> </a:t>
              </a:r>
              <a:r>
                <a:rPr lang="hu-HU" sz="500" b="1" dirty="0" err="1" smtClean="0">
                  <a:solidFill>
                    <a:schemeClr val="tx1"/>
                  </a:solidFill>
                </a:rPr>
                <a:t>consumption</a:t>
              </a:r>
              <a:r>
                <a:rPr lang="hu-HU" sz="500" b="1" dirty="0" smtClean="0">
                  <a:solidFill>
                    <a:schemeClr val="tx1"/>
                  </a:solidFill>
                </a:rPr>
                <a:t> </a:t>
              </a:r>
              <a:r>
                <a:rPr lang="hu-HU" sz="500" dirty="0" smtClean="0">
                  <a:solidFill>
                    <a:schemeClr val="tx1"/>
                  </a:solidFill>
                </a:rPr>
                <a:t>l/100km</a:t>
              </a:r>
              <a:endParaRPr lang="hu-HU" sz="500" dirty="0">
                <a:solidFill>
                  <a:schemeClr val="tx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3923928" y="5013176"/>
              <a:ext cx="180020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00" b="1" dirty="0" err="1" smtClean="0">
                  <a:solidFill>
                    <a:schemeClr val="tx1"/>
                  </a:solidFill>
                </a:rPr>
                <a:t>Speed</a:t>
              </a:r>
              <a:r>
                <a:rPr lang="hu-HU" sz="500" b="1" dirty="0" smtClean="0">
                  <a:solidFill>
                    <a:schemeClr val="tx1"/>
                  </a:solidFill>
                </a:rPr>
                <a:t> </a:t>
              </a:r>
              <a:r>
                <a:rPr lang="hu-HU" sz="500" dirty="0" smtClean="0">
                  <a:solidFill>
                    <a:schemeClr val="tx1"/>
                  </a:solidFill>
                </a:rPr>
                <a:t>(km/h)</a:t>
              </a:r>
              <a:endParaRPr lang="hu-HU" sz="500" dirty="0">
                <a:solidFill>
                  <a:schemeClr val="tx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755576" y="5301208"/>
              <a:ext cx="244827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00" b="1" dirty="0" smtClean="0">
                  <a:solidFill>
                    <a:schemeClr val="tx1"/>
                  </a:solidFill>
                </a:rPr>
                <a:t>Max. </a:t>
              </a:r>
              <a:r>
                <a:rPr lang="hu-HU" sz="500" b="1" dirty="0" err="1" smtClean="0">
                  <a:solidFill>
                    <a:schemeClr val="tx1"/>
                  </a:solidFill>
                </a:rPr>
                <a:t>fuel</a:t>
              </a:r>
              <a:r>
                <a:rPr lang="hu-HU" sz="500" b="1" dirty="0" smtClean="0">
                  <a:solidFill>
                    <a:schemeClr val="tx1"/>
                  </a:solidFill>
                </a:rPr>
                <a:t> </a:t>
              </a:r>
              <a:r>
                <a:rPr lang="hu-HU" sz="500" b="1" dirty="0" err="1" smtClean="0">
                  <a:solidFill>
                    <a:schemeClr val="tx1"/>
                  </a:solidFill>
                </a:rPr>
                <a:t>consumption</a:t>
              </a:r>
              <a:r>
                <a:rPr lang="hu-HU" sz="500" b="1" dirty="0" smtClean="0">
                  <a:solidFill>
                    <a:schemeClr val="tx1"/>
                  </a:solidFill>
                </a:rPr>
                <a:t> </a:t>
              </a:r>
              <a:r>
                <a:rPr lang="hu-HU" sz="500" dirty="0" smtClean="0">
                  <a:solidFill>
                    <a:schemeClr val="tx1"/>
                  </a:solidFill>
                </a:rPr>
                <a:t>(l/100km)</a:t>
              </a:r>
              <a:endParaRPr lang="hu-HU" sz="500" dirty="0">
                <a:solidFill>
                  <a:schemeClr val="tx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3419872" y="5301208"/>
              <a:ext cx="259228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00" b="1" dirty="0" err="1" smtClean="0">
                  <a:solidFill>
                    <a:schemeClr val="tx1"/>
                  </a:solidFill>
                </a:rPr>
                <a:t>Average</a:t>
              </a:r>
              <a:r>
                <a:rPr lang="hu-HU" sz="500" b="1" dirty="0" smtClean="0">
                  <a:solidFill>
                    <a:schemeClr val="tx1"/>
                  </a:solidFill>
                </a:rPr>
                <a:t> </a:t>
              </a:r>
              <a:r>
                <a:rPr lang="hu-HU" sz="500" b="1" dirty="0" err="1" smtClean="0">
                  <a:solidFill>
                    <a:schemeClr val="tx1"/>
                  </a:solidFill>
                </a:rPr>
                <a:t>fuel</a:t>
              </a:r>
              <a:r>
                <a:rPr lang="hu-HU" sz="500" b="1" dirty="0" smtClean="0">
                  <a:solidFill>
                    <a:schemeClr val="tx1"/>
                  </a:solidFill>
                </a:rPr>
                <a:t> </a:t>
              </a:r>
              <a:r>
                <a:rPr lang="hu-HU" sz="500" b="1" dirty="0" err="1" smtClean="0">
                  <a:solidFill>
                    <a:schemeClr val="tx1"/>
                  </a:solidFill>
                </a:rPr>
                <a:t>consumption</a:t>
              </a:r>
              <a:r>
                <a:rPr lang="hu-HU" sz="500" b="1" dirty="0" smtClean="0">
                  <a:solidFill>
                    <a:schemeClr val="tx1"/>
                  </a:solidFill>
                </a:rPr>
                <a:t> </a:t>
              </a:r>
              <a:r>
                <a:rPr lang="hu-HU" sz="500" dirty="0" smtClean="0">
                  <a:solidFill>
                    <a:schemeClr val="tx1"/>
                  </a:solidFill>
                </a:rPr>
                <a:t>(l/100km)</a:t>
              </a:r>
              <a:endParaRPr lang="hu-HU" sz="500" dirty="0">
                <a:solidFill>
                  <a:schemeClr val="tx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6228184" y="5301208"/>
              <a:ext cx="259228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00" b="1" dirty="0" smtClean="0">
                  <a:solidFill>
                    <a:schemeClr val="tx1"/>
                  </a:solidFill>
                </a:rPr>
                <a:t>Min. </a:t>
              </a:r>
              <a:r>
                <a:rPr lang="hu-HU" sz="500" b="1" dirty="0" err="1" smtClean="0">
                  <a:solidFill>
                    <a:schemeClr val="tx1"/>
                  </a:solidFill>
                </a:rPr>
                <a:t>fuel</a:t>
              </a:r>
              <a:r>
                <a:rPr lang="hu-HU" sz="500" b="1" dirty="0" smtClean="0">
                  <a:solidFill>
                    <a:schemeClr val="tx1"/>
                  </a:solidFill>
                </a:rPr>
                <a:t> </a:t>
              </a:r>
              <a:r>
                <a:rPr lang="hu-HU" sz="500" b="1" dirty="0" err="1" smtClean="0">
                  <a:solidFill>
                    <a:schemeClr val="tx1"/>
                  </a:solidFill>
                </a:rPr>
                <a:t>consumption</a:t>
              </a:r>
              <a:r>
                <a:rPr lang="hu-HU" sz="500" b="1" dirty="0" smtClean="0">
                  <a:solidFill>
                    <a:schemeClr val="tx1"/>
                  </a:solidFill>
                </a:rPr>
                <a:t> </a:t>
              </a:r>
              <a:r>
                <a:rPr lang="hu-HU" sz="500" dirty="0" smtClean="0">
                  <a:solidFill>
                    <a:schemeClr val="tx1"/>
                  </a:solidFill>
                </a:rPr>
                <a:t>(l/100km)</a:t>
              </a:r>
              <a:endParaRPr lang="hu-HU" sz="5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Kép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04" y="1388156"/>
            <a:ext cx="3589700" cy="1233711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9" cstate="print"/>
          <a:srcRect/>
          <a:stretch/>
        </p:blipFill>
        <p:spPr>
          <a:xfrm>
            <a:off x="9077891" y="1554903"/>
            <a:ext cx="1203012" cy="862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Képtalálat a következőre: „calendar”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275" y="2803190"/>
            <a:ext cx="2036976" cy="1358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weather”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80" y="2745476"/>
            <a:ext cx="1389911" cy="1389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286"/>
            <a:ext cx="692727" cy="979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568438" y="368300"/>
            <a:ext cx="8522295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 smtClean="0">
                <a:latin typeface="Segoe UI Light" panose="020B0502040204020203" pitchFamily="34" charset="0"/>
              </a:rPr>
              <a:t>ISMON</a:t>
            </a:r>
            <a:r>
              <a:rPr lang="hu-HU" sz="3600" dirty="0">
                <a:latin typeface="Segoe UI Light" panose="020B0502040204020203" pitchFamily="34" charset="0"/>
              </a:rPr>
              <a:t>: </a:t>
            </a:r>
            <a:r>
              <a:rPr lang="hu-HU" sz="3600" dirty="0" err="1" smtClean="0">
                <a:latin typeface="Segoe UI Light" panose="020B0502040204020203" pitchFamily="34" charset="0"/>
              </a:rPr>
              <a:t>Mission-Vision-Strategy</a:t>
            </a:r>
            <a:r>
              <a:rPr lang="hu-HU" sz="3600" dirty="0" smtClean="0">
                <a:latin typeface="Segoe UI Light" panose="020B0502040204020203" pitchFamily="34" charset="0"/>
              </a:rPr>
              <a:t> </a:t>
            </a:r>
            <a:endParaRPr lang="hu-HU" sz="3600" dirty="0">
              <a:latin typeface="Segoe UI Light" panose="020B0502040204020203" pitchFamily="34" charset="0"/>
            </a:endParaRPr>
          </a:p>
        </p:txBody>
      </p:sp>
      <p:pic>
        <p:nvPicPr>
          <p:cNvPr id="1026" name="Picture 2" descr="http://smartcity360.org/2016/wp-content/uploads/2016/07/SmartCity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6381183"/>
            <a:ext cx="1841500" cy="4768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16" name="Szövegdoboz 15"/>
          <p:cNvSpPr txBox="1"/>
          <p:nvPr/>
        </p:nvSpPr>
        <p:spPr>
          <a:xfrm>
            <a:off x="346363" y="1721552"/>
            <a:ext cx="10846130" cy="440120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63500" algn="ctr" rotWithShape="0">
              <a:schemeClr val="bg1">
                <a:alpha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</a:rPr>
              <a:t>C</a:t>
            </a:r>
            <a:r>
              <a:rPr lang="en-GB" sz="2800" dirty="0" err="1">
                <a:solidFill>
                  <a:srgbClr val="002060"/>
                </a:solidFill>
              </a:rPr>
              <a:t>reating</a:t>
            </a:r>
            <a:r>
              <a:rPr lang="en-GB" sz="2800" dirty="0">
                <a:solidFill>
                  <a:srgbClr val="002060"/>
                </a:solidFill>
              </a:rPr>
              <a:t> a new platform in human behaviour analytics</a:t>
            </a:r>
            <a:r>
              <a:rPr lang="hu-HU" sz="28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2060"/>
                </a:solidFill>
              </a:rPr>
              <a:t>E</a:t>
            </a:r>
            <a:r>
              <a:rPr lang="en-GB" sz="2800" dirty="0" err="1">
                <a:solidFill>
                  <a:srgbClr val="002060"/>
                </a:solidFill>
              </a:rPr>
              <a:t>mployee’s</a:t>
            </a:r>
            <a:r>
              <a:rPr lang="hu-HU" sz="2800" dirty="0">
                <a:solidFill>
                  <a:srgbClr val="002060"/>
                </a:solidFill>
              </a:rPr>
              <a:t> r</a:t>
            </a:r>
            <a:r>
              <a:rPr lang="en-GB" sz="2800" dirty="0" err="1">
                <a:solidFill>
                  <a:srgbClr val="002060"/>
                </a:solidFill>
              </a:rPr>
              <a:t>ecognising</a:t>
            </a:r>
            <a:r>
              <a:rPr lang="en-GB" sz="2800" dirty="0">
                <a:solidFill>
                  <a:srgbClr val="002060"/>
                </a:solidFill>
              </a:rPr>
              <a:t>  responsibility, operators </a:t>
            </a:r>
            <a:endParaRPr lang="hu-HU" sz="2800" dirty="0">
              <a:solidFill>
                <a:srgbClr val="002060"/>
              </a:solidFill>
            </a:endParaRPr>
          </a:p>
          <a:p>
            <a:r>
              <a:rPr lang="hu-HU" sz="2800" dirty="0">
                <a:solidFill>
                  <a:srgbClr val="002060"/>
                </a:solidFill>
              </a:rPr>
              <a:t>      w</a:t>
            </a:r>
            <a:r>
              <a:rPr lang="en-GB" sz="2800" dirty="0">
                <a:solidFill>
                  <a:srgbClr val="002060"/>
                </a:solidFill>
              </a:rPr>
              <a:t>ill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be recipient towards t</a:t>
            </a:r>
            <a:r>
              <a:rPr lang="hu-HU" sz="2800" dirty="0" err="1">
                <a:solidFill>
                  <a:srgbClr val="002060"/>
                </a:solidFill>
              </a:rPr>
              <a:t>his</a:t>
            </a:r>
            <a:r>
              <a:rPr lang="en-GB" sz="2800" dirty="0">
                <a:solidFill>
                  <a:srgbClr val="002060"/>
                </a:solidFill>
              </a:rPr>
              <a:t> new dimension of  </a:t>
            </a:r>
            <a:endParaRPr lang="hu-HU" sz="2800" dirty="0">
              <a:solidFill>
                <a:srgbClr val="002060"/>
              </a:solidFill>
            </a:endParaRPr>
          </a:p>
          <a:p>
            <a:r>
              <a:rPr lang="hu-HU" sz="2800" dirty="0">
                <a:solidFill>
                  <a:srgbClr val="002060"/>
                </a:solidFill>
              </a:rPr>
              <a:t>      </a:t>
            </a:r>
            <a:r>
              <a:rPr lang="en-GB" sz="2800" dirty="0">
                <a:solidFill>
                  <a:srgbClr val="002060"/>
                </a:solidFill>
              </a:rPr>
              <a:t>controlling road user’s and driver’s safety!</a:t>
            </a:r>
            <a:endParaRPr lang="hu-HU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Capitalising on widespread used vehicle diagnostics</a:t>
            </a:r>
            <a:endParaRPr lang="hu-HU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hu-HU" sz="2800" dirty="0">
                <a:solidFill>
                  <a:srgbClr val="002060"/>
                </a:solidFill>
              </a:rPr>
              <a:t>     </a:t>
            </a:r>
            <a:r>
              <a:rPr lang="en-GB" sz="2800" dirty="0">
                <a:solidFill>
                  <a:srgbClr val="002060"/>
                </a:solidFill>
              </a:rPr>
              <a:t>and TMS information, ISMON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shall</a:t>
            </a:r>
            <a:r>
              <a:rPr lang="en-GB" sz="2800" dirty="0">
                <a:solidFill>
                  <a:srgbClr val="002060"/>
                </a:solidFill>
              </a:rPr>
              <a:t> provide </a:t>
            </a:r>
            <a:r>
              <a:rPr lang="hu-HU" sz="2800" dirty="0" err="1">
                <a:solidFill>
                  <a:srgbClr val="002060"/>
                </a:solidFill>
              </a:rPr>
              <a:t>for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viable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</a:p>
          <a:p>
            <a:r>
              <a:rPr lang="hu-HU" sz="2800" dirty="0">
                <a:solidFill>
                  <a:srgbClr val="002060"/>
                </a:solidFill>
              </a:rPr>
              <a:t>      and </a:t>
            </a:r>
            <a:r>
              <a:rPr lang="en-GB" sz="2800" dirty="0">
                <a:solidFill>
                  <a:srgbClr val="002060"/>
                </a:solidFill>
              </a:rPr>
              <a:t>scientific approach, with clear justification of </a:t>
            </a:r>
            <a:endParaRPr lang="hu-HU" sz="2800" dirty="0">
              <a:solidFill>
                <a:srgbClr val="002060"/>
              </a:solidFill>
            </a:endParaRPr>
          </a:p>
          <a:p>
            <a:r>
              <a:rPr lang="hu-HU" sz="2800" dirty="0">
                <a:solidFill>
                  <a:srgbClr val="002060"/>
                </a:solidFill>
              </a:rPr>
              <a:t>      </a:t>
            </a:r>
            <a:r>
              <a:rPr lang="en-GB" sz="2800" dirty="0">
                <a:solidFill>
                  <a:srgbClr val="002060"/>
                </a:solidFill>
              </a:rPr>
              <a:t>efforts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and investments. Good understanding </a:t>
            </a:r>
            <a:r>
              <a:rPr lang="hu-HU" sz="2800" dirty="0">
                <a:solidFill>
                  <a:srgbClr val="002060"/>
                </a:solidFill>
              </a:rPr>
              <a:t>of</a:t>
            </a:r>
          </a:p>
          <a:p>
            <a:r>
              <a:rPr lang="hu-HU" sz="2800" dirty="0">
                <a:solidFill>
                  <a:srgbClr val="002060"/>
                </a:solidFill>
              </a:rPr>
              <a:t>      </a:t>
            </a:r>
            <a:r>
              <a:rPr lang="en-GB" sz="2800" dirty="0">
                <a:solidFill>
                  <a:srgbClr val="002060"/>
                </a:solidFill>
              </a:rPr>
              <a:t>the</a:t>
            </a:r>
            <a:r>
              <a:rPr lang="hu-HU" sz="2800" dirty="0">
                <a:solidFill>
                  <a:srgbClr val="002060"/>
                </a:solidFill>
              </a:rPr>
              <a:t> </a:t>
            </a:r>
            <a:r>
              <a:rPr lang="hu-HU" sz="2800" dirty="0" err="1">
                <a:solidFill>
                  <a:srgbClr val="002060"/>
                </a:solidFill>
              </a:rPr>
              <a:t>trends</a:t>
            </a:r>
            <a:r>
              <a:rPr lang="hu-HU" sz="2800" dirty="0">
                <a:solidFill>
                  <a:srgbClr val="002060"/>
                </a:solidFill>
              </a:rPr>
              <a:t> and </a:t>
            </a:r>
            <a:r>
              <a:rPr lang="hu-HU" sz="2800" dirty="0" err="1">
                <a:solidFill>
                  <a:srgbClr val="002060"/>
                </a:solidFill>
              </a:rPr>
              <a:t>needs</a:t>
            </a:r>
            <a:r>
              <a:rPr lang="hu-HU" sz="2800" dirty="0">
                <a:solidFill>
                  <a:srgbClr val="002060"/>
                </a:solidFill>
              </a:rPr>
              <a:t>, </a:t>
            </a:r>
            <a:r>
              <a:rPr lang="hu-HU" sz="2800" dirty="0" err="1">
                <a:solidFill>
                  <a:srgbClr val="002060"/>
                </a:solidFill>
              </a:rPr>
              <a:t>following</a:t>
            </a:r>
            <a:r>
              <a:rPr lang="en-GB" sz="2800" dirty="0">
                <a:solidFill>
                  <a:srgbClr val="002060"/>
                </a:solidFill>
              </a:rPr>
              <a:t> industrial standards, </a:t>
            </a:r>
            <a:endParaRPr lang="hu-HU" sz="2800" dirty="0">
              <a:solidFill>
                <a:srgbClr val="002060"/>
              </a:solidFill>
            </a:endParaRPr>
          </a:p>
          <a:p>
            <a:r>
              <a:rPr lang="hu-HU" sz="2800" dirty="0">
                <a:solidFill>
                  <a:srgbClr val="002060"/>
                </a:solidFill>
              </a:rPr>
              <a:t>      </a:t>
            </a:r>
            <a:r>
              <a:rPr lang="en-GB" sz="2800" dirty="0">
                <a:solidFill>
                  <a:srgbClr val="002060"/>
                </a:solidFill>
              </a:rPr>
              <a:t>will</a:t>
            </a:r>
            <a:r>
              <a:rPr lang="hu-HU" sz="2800" dirty="0">
                <a:solidFill>
                  <a:srgbClr val="002060"/>
                </a:solidFill>
              </a:rPr>
              <a:t> drive</a:t>
            </a:r>
            <a:r>
              <a:rPr lang="en-GB" sz="2800" dirty="0">
                <a:solidFill>
                  <a:srgbClr val="002060"/>
                </a:solidFill>
              </a:rPr>
              <a:t> ISMON to </a:t>
            </a:r>
            <a:r>
              <a:rPr lang="hu-HU" sz="2800" dirty="0" err="1">
                <a:solidFill>
                  <a:srgbClr val="002060"/>
                </a:solidFill>
              </a:rPr>
              <a:t>succeed</a:t>
            </a:r>
            <a:r>
              <a:rPr lang="en-GB" sz="2800" dirty="0">
                <a:solidFill>
                  <a:srgbClr val="002060"/>
                </a:solidFill>
              </a:rPr>
              <a:t>.  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5814" y="136889"/>
            <a:ext cx="1046502" cy="88537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63" y="1869235"/>
            <a:ext cx="2773262" cy="18324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63" y="4295174"/>
            <a:ext cx="2744342" cy="18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5026</TotalTime>
  <Words>556</Words>
  <Application>Microsoft Office PowerPoint</Application>
  <PresentationFormat>Szélesvásznú</PresentationFormat>
  <Paragraphs>113</Paragraphs>
  <Slides>11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Segoe UI</vt:lpstr>
      <vt:lpstr>Segoe UI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Dobronyi Tamás</dc:creator>
  <cp:lastModifiedBy>Alföldy-Boruss András</cp:lastModifiedBy>
  <cp:revision>329</cp:revision>
  <cp:lastPrinted>2016-04-04T12:57:33Z</cp:lastPrinted>
  <dcterms:created xsi:type="dcterms:W3CDTF">2015-05-14T13:05:42Z</dcterms:created>
  <dcterms:modified xsi:type="dcterms:W3CDTF">2016-12-01T20:00:03Z</dcterms:modified>
</cp:coreProperties>
</file>