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65" r:id="rId5"/>
    <p:sldId id="266" r:id="rId6"/>
    <p:sldId id="264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 autoAdjust="0"/>
    <p:restoredTop sz="84293" autoAdjust="0"/>
  </p:normalViewPr>
  <p:slideViewPr>
    <p:cSldViewPr showGuides="1">
      <p:cViewPr varScale="1">
        <p:scale>
          <a:sx n="59" d="100"/>
          <a:sy n="59" d="100"/>
        </p:scale>
        <p:origin x="-159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0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6EF6E-0157-4EB9-BBA6-F9187720EE84}" type="datetimeFigureOut">
              <a:rPr lang="hu-HU" smtClean="0"/>
              <a:t>2017.04.26.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D93D8-9CC3-470C-AD74-250754C596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4987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noProof="0" dirty="0" smtClean="0"/>
              <a:t>добрый день!</a:t>
            </a:r>
            <a:r>
              <a:rPr lang="hu-HU" baseline="0" noProof="0" dirty="0" smtClean="0"/>
              <a:t> </a:t>
            </a:r>
            <a:r>
              <a:rPr lang="ru-RU" noProof="0" dirty="0" smtClean="0"/>
              <a:t>меня зовут</a:t>
            </a:r>
            <a:r>
              <a:rPr lang="hu-HU" noProof="0" dirty="0" smtClean="0"/>
              <a:t>…</a:t>
            </a:r>
            <a:br>
              <a:rPr lang="hu-HU" noProof="0" dirty="0" smtClean="0"/>
            </a:br>
            <a:r>
              <a:rPr lang="en-US" noProof="0" dirty="0" smtClean="0"/>
              <a:t>I </a:t>
            </a:r>
            <a:r>
              <a:rPr lang="en-US" noProof="0" dirty="0" smtClean="0"/>
              <a:t>am not skilled enough so I have to continue it in English.</a:t>
            </a:r>
          </a:p>
          <a:p>
            <a:r>
              <a:rPr lang="en-US" noProof="0" dirty="0" smtClean="0"/>
              <a:t>This might not be perfect either but I will do my best.</a:t>
            </a:r>
            <a:endParaRPr lang="en-US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D93D8-9CC3-470C-AD74-250754C5964C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4245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 smtClean="0"/>
              <a:t>students often have their own smartphones and laptops with impressive but mostly unexploited computing power. </a:t>
            </a:r>
          </a:p>
          <a:p>
            <a:endParaRPr lang="en-US" noProof="0" dirty="0" smtClean="0"/>
          </a:p>
          <a:p>
            <a:r>
              <a:rPr lang="en-US" noProof="0" dirty="0" smtClean="0"/>
              <a:t>We use them to bring some fun to the classroom, to connect more easily </a:t>
            </a:r>
            <a:r>
              <a:rPr lang="hu-HU" noProof="0" dirty="0" err="1" smtClean="0"/>
              <a:t>but</a:t>
            </a:r>
            <a:r>
              <a:rPr lang="hu-HU" baseline="0" noProof="0" dirty="0" smtClean="0"/>
              <a:t/>
            </a:r>
            <a:br>
              <a:rPr lang="hu-HU" baseline="0" noProof="0" dirty="0" smtClean="0"/>
            </a:br>
            <a:r>
              <a:rPr lang="hu-HU" baseline="0" noProof="0" dirty="0" smtClean="0"/>
              <a:t>#</a:t>
            </a:r>
            <a:r>
              <a:rPr lang="hu-HU" baseline="0" noProof="0" dirty="0" err="1" smtClean="0"/>
              <a:t>doMORE</a:t>
            </a:r>
            <a:endParaRPr lang="en-US" noProof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D93D8-9CC3-470C-AD74-250754C5964C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17324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Various studies confirmed that students use multiple PSMs but</a:t>
            </a:r>
            <a:br>
              <a:rPr lang="en-US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their knowledge structure does not indicate that they have actually understand the essence of these strategies and not just use them as isolated algorithms (i.e., </a:t>
            </a:r>
            <a:r>
              <a:rPr lang="en-US" sz="1200" kern="1200" noProof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blackboxes</a:t>
            </a:r>
            <a:r>
              <a:rPr lang="en-US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endParaRPr lang="en-US" sz="1200" kern="1200" noProof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noProof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Focusing on the problem as a whole instead of getting overwhelmed by the exhaustive calculations can not be a downgrade under any consideration.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D93D8-9CC3-470C-AD74-250754C5964C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905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noProof="0" dirty="0" smtClean="0"/>
              <a:t>Various weighting methods, average </a:t>
            </a:r>
            <a:r>
              <a:rPr lang="en-US" noProof="0" dirty="0" smtClean="0"/>
              <a:t>grading</a:t>
            </a:r>
            <a:r>
              <a:rPr lang="hu-HU" noProof="0" dirty="0" smtClean="0"/>
              <a:t> -- </a:t>
            </a:r>
            <a:r>
              <a:rPr lang="hu-HU" noProof="0" dirty="0" err="1" smtClean="0"/>
              <a:t>may</a:t>
            </a:r>
            <a:r>
              <a:rPr lang="en-US" noProof="0" dirty="0" smtClean="0"/>
              <a:t>be </a:t>
            </a:r>
            <a:r>
              <a:rPr lang="en-US" noProof="0" dirty="0" smtClean="0"/>
              <a:t>righteous but must be inevitably </a:t>
            </a:r>
            <a:r>
              <a:rPr lang="en-US" noProof="0" dirty="0" smtClean="0"/>
              <a:t>subjective</a:t>
            </a:r>
            <a:r>
              <a:rPr lang="hu-HU" noProof="0" dirty="0" smtClean="0"/>
              <a:t>.</a:t>
            </a:r>
            <a:endParaRPr lang="en-US" noProof="0" dirty="0" smtClean="0"/>
          </a:p>
          <a:p>
            <a:r>
              <a:rPr lang="en-US" noProof="0" dirty="0" smtClean="0"/>
              <a:t>It depends mostly on the teacher how exactly this weighting takes place – and, even with the best intentions, this is very far from being egalitarian or objective.</a:t>
            </a:r>
            <a:endParaRPr lang="en-US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D93D8-9CC3-470C-AD74-250754C5964C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9360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power of the similarity analysis resides in its simplicity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The same way as human intuition processes the </a:t>
            </a:r>
            <a:r>
              <a:rPr lang="en-US" dirty="0" smtClean="0"/>
              <a:t>information</a:t>
            </a:r>
            <a:r>
              <a:rPr lang="hu-HU" dirty="0" smtClean="0"/>
              <a:t> </a:t>
            </a:r>
            <a:r>
              <a:rPr lang="en-US" dirty="0" smtClean="0"/>
              <a:t>but </a:t>
            </a:r>
            <a:r>
              <a:rPr lang="en-US" dirty="0" smtClean="0"/>
              <a:t>with much more computing power to successfully evaluate even thousand of students by dozens of attributes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maths</a:t>
            </a:r>
            <a:r>
              <a:rPr lang="en-US" dirty="0" smtClean="0"/>
              <a:t> behind is a tool, not the goal.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6D93D8-9CC3-470C-AD74-250754C5964C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4566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2017.04.26.</a:t>
            </a:r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Future Teachers Finals -  pL</a:t>
            </a:r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2017.04.26.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Future Teachers Finals -  pL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2017.04.26.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Future Teachers Finals -  pL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2017.04.26.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Future Teachers Finals -  pL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2017.04.26.</a:t>
            </a: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Future Teachers Finals -  pL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2017.04.26.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Future Teachers Finals -  pL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2017.04.26.</a:t>
            </a:r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Future Teachers Finals -  pL</a:t>
            </a:r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2017.04.26.</a:t>
            </a:r>
            <a:endParaRPr lang="hu-HU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  <p:sp>
        <p:nvSpPr>
          <p:cNvPr id="9" name="Élőláb hely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Future Teachers Finals -  pL</a:t>
            </a:r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2017.04.26.</a:t>
            </a:r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Future Teachers Finals -  pL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2017.04.26.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Future Teachers Finals -  pL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r>
              <a:rPr lang="hu-HU" smtClean="0"/>
              <a:t>2017.04.26.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Future Teachers Finals -  pL</a:t>
            </a: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zabadkézi sokszög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zabadkézi sokszög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hu-HU" smtClean="0"/>
              <a:t>2017.04.26.</a:t>
            </a:r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hu-HU" smtClean="0"/>
              <a:t>Future Teachers Finals -  pL</a:t>
            </a: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87CBE4A-43C6-4A86-9E3F-7FAF894AE124}" type="slidenum">
              <a:rPr lang="hu-HU" smtClean="0"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7311288" cy="1675616"/>
          </a:xfrm>
        </p:spPr>
        <p:txBody>
          <a:bodyPr/>
          <a:lstStyle/>
          <a:p>
            <a:r>
              <a:rPr lang="en-US" cap="small" dirty="0" smtClean="0"/>
              <a:t>Next</a:t>
            </a:r>
            <a:r>
              <a:rPr lang="hu-HU" cap="small" dirty="0" smtClean="0"/>
              <a:t> </a:t>
            </a:r>
            <a:r>
              <a:rPr lang="en-US" cap="small" dirty="0" smtClean="0"/>
              <a:t>Generation</a:t>
            </a:r>
            <a:r>
              <a:rPr lang="hu-HU" cap="small" dirty="0" smtClean="0"/>
              <a:t> ICT</a:t>
            </a:r>
            <a:br>
              <a:rPr lang="hu-HU" cap="small" dirty="0" smtClean="0"/>
            </a:br>
            <a:r>
              <a:rPr lang="en-US" cap="small" dirty="0" smtClean="0"/>
              <a:t>in</a:t>
            </a:r>
            <a:r>
              <a:rPr lang="hu-HU" cap="small" dirty="0" smtClean="0"/>
              <a:t> </a:t>
            </a:r>
            <a:r>
              <a:rPr lang="en-US" cap="small" dirty="0" smtClean="0"/>
              <a:t>Schools</a:t>
            </a:r>
            <a:endParaRPr lang="en-US" cap="small" dirty="0"/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433050" y="548680"/>
            <a:ext cx="6480048" cy="2748732"/>
          </a:xfrm>
        </p:spPr>
        <p:txBody>
          <a:bodyPr anchor="t">
            <a:normAutofit/>
          </a:bodyPr>
          <a:lstStyle/>
          <a:p>
            <a:pPr algn="l"/>
            <a:r>
              <a:rPr lang="en-US" b="1" dirty="0" smtClean="0">
                <a:ln w="3175">
                  <a:solidFill>
                    <a:schemeClr val="bg1"/>
                  </a:solidFill>
                </a:ln>
              </a:rPr>
              <a:t>Future Teachers about the School of Future</a:t>
            </a:r>
            <a:br>
              <a:rPr lang="en-US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en-US" b="1" dirty="0" smtClean="0">
                <a:ln w="3175">
                  <a:solidFill>
                    <a:schemeClr val="bg1"/>
                  </a:solidFill>
                </a:ln>
              </a:rPr>
              <a:t>Final Ceremony – Minsk, Belarus</a:t>
            </a:r>
            <a:br>
              <a:rPr lang="en-US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en-US" b="1" dirty="0" smtClean="0">
                <a:ln w="3175">
                  <a:solidFill>
                    <a:schemeClr val="bg1"/>
                  </a:solidFill>
                </a:ln>
              </a:rPr>
              <a:t>2017.04.26.</a:t>
            </a:r>
          </a:p>
          <a:p>
            <a:pPr algn="l"/>
            <a:endParaRPr lang="en-US" sz="2400" b="1" dirty="0" smtClean="0">
              <a:ln w="3175">
                <a:solidFill>
                  <a:schemeClr val="bg1"/>
                </a:solidFill>
              </a:ln>
            </a:endParaRPr>
          </a:p>
          <a:p>
            <a:pPr algn="l"/>
            <a:r>
              <a:rPr lang="en-US" sz="3200" b="1" dirty="0" err="1" smtClean="0">
                <a:ln w="3175">
                  <a:solidFill>
                    <a:schemeClr val="bg1"/>
                  </a:solidFill>
                </a:ln>
              </a:rPr>
              <a:t>László</a:t>
            </a:r>
            <a:r>
              <a:rPr lang="en-US" sz="3200" b="1" dirty="0" smtClean="0">
                <a:ln w="3175">
                  <a:solidFill>
                    <a:schemeClr val="bg1"/>
                  </a:solidFill>
                </a:ln>
              </a:rPr>
              <a:t> PITLIK</a:t>
            </a:r>
          </a:p>
          <a:p>
            <a:pPr algn="l"/>
            <a:r>
              <a:rPr lang="en-US" b="1" dirty="0" smtClean="0">
                <a:ln w="3175">
                  <a:solidFill>
                    <a:schemeClr val="bg1"/>
                  </a:solidFill>
                </a:ln>
              </a:rPr>
              <a:t>student in teacher education</a:t>
            </a:r>
            <a:br>
              <a:rPr lang="en-US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en-US" b="1" dirty="0" err="1" smtClean="0">
                <a:ln w="3175">
                  <a:solidFill>
                    <a:schemeClr val="bg1"/>
                  </a:solidFill>
                </a:ln>
              </a:rPr>
              <a:t>Eötvös</a:t>
            </a:r>
            <a:r>
              <a:rPr lang="en-US" b="1" dirty="0" smtClean="0">
                <a:ln w="3175">
                  <a:solidFill>
                    <a:schemeClr val="bg1"/>
                  </a:solidFill>
                </a:ln>
              </a:rPr>
              <a:t> </a:t>
            </a:r>
            <a:r>
              <a:rPr lang="en-US" b="1" dirty="0" err="1" smtClean="0">
                <a:ln w="3175">
                  <a:solidFill>
                    <a:schemeClr val="bg1"/>
                  </a:solidFill>
                </a:ln>
              </a:rPr>
              <a:t>Loránd</a:t>
            </a:r>
            <a:r>
              <a:rPr lang="en-US" b="1" dirty="0" smtClean="0">
                <a:ln w="3175">
                  <a:solidFill>
                    <a:schemeClr val="bg1"/>
                  </a:solidFill>
                </a:ln>
              </a:rPr>
              <a:t> University, Budapest, Hungary</a:t>
            </a:r>
            <a:endParaRPr lang="en-US" b="1" dirty="0">
              <a:ln w="3175">
                <a:solidFill>
                  <a:schemeClr val="bg1"/>
                </a:solidFill>
              </a:ln>
            </a:endParaRPr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467544" y="5157192"/>
            <a:ext cx="2376264" cy="1080120"/>
          </a:xfrm>
          <a:prstGeom prst="rect">
            <a:avLst/>
          </a:prstGeom>
        </p:spPr>
        <p:txBody>
          <a:bodyPr vert="horz" tIns="0" rIns="45720" bIns="0" anchor="t">
            <a:normAutofit/>
          </a:bodyPr>
          <a:lstStyle>
            <a:lvl1pPr marL="0" indent="0" algn="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None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 smtClean="0">
                <a:ln w="3175">
                  <a:solidFill>
                    <a:schemeClr val="bg1"/>
                  </a:solidFill>
                </a:ln>
              </a:rPr>
              <a:t>Supervisor:</a:t>
            </a:r>
            <a:r>
              <a:rPr lang="en-US" sz="2200" b="1" dirty="0" smtClean="0">
                <a:ln w="3175">
                  <a:solidFill>
                    <a:schemeClr val="bg1"/>
                  </a:solidFill>
                </a:ln>
              </a:rPr>
              <a:t/>
            </a:r>
            <a:br>
              <a:rPr lang="en-US" sz="2200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en-US" sz="2400" b="1" dirty="0" err="1" smtClean="0">
                <a:ln w="3175">
                  <a:solidFill>
                    <a:schemeClr val="bg1"/>
                  </a:solidFill>
                </a:ln>
              </a:rPr>
              <a:t>László</a:t>
            </a:r>
            <a:r>
              <a:rPr lang="en-US" sz="2400" b="1" dirty="0" smtClean="0">
                <a:ln w="3175">
                  <a:solidFill>
                    <a:schemeClr val="bg1"/>
                  </a:solidFill>
                </a:ln>
              </a:rPr>
              <a:t> PITLIK</a:t>
            </a:r>
            <a:br>
              <a:rPr lang="en-US" sz="2400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en-US" b="1" dirty="0" smtClean="0">
                <a:ln w="3175">
                  <a:solidFill>
                    <a:schemeClr val="bg1"/>
                  </a:solidFill>
                </a:ln>
              </a:rPr>
              <a:t>SZIE GTK TTI KFI</a:t>
            </a:r>
          </a:p>
        </p:txBody>
      </p:sp>
    </p:spTree>
    <p:extLst>
      <p:ext uri="{BB962C8B-B14F-4D97-AF65-F5344CB8AC3E}">
        <p14:creationId xmlns:p14="http://schemas.microsoft.com/office/powerpoint/2010/main" val="18240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2017.04.26.</a:t>
            </a:r>
            <a:endParaRPr lang="hu-HU" sz="11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Future Teachers Finals -  pL</a:t>
            </a:r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153400" y="6376243"/>
            <a:ext cx="762000" cy="365125"/>
          </a:xfrm>
        </p:spPr>
        <p:txBody>
          <a:bodyPr/>
          <a:lstStyle/>
          <a:p>
            <a:fld id="{887CBE4A-43C6-4A86-9E3F-7FAF894AE124}" type="slidenum"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2</a:t>
            </a:fld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3175">
                  <a:solidFill>
                    <a:schemeClr val="bg1"/>
                  </a:solidFill>
                </a:ln>
              </a:rPr>
              <a:t>Next generation ICT</a:t>
            </a:r>
            <a:endParaRPr lang="en-US" b="1" dirty="0">
              <a:ln w="3175">
                <a:solidFill>
                  <a:schemeClr val="bg1"/>
                </a:solidFill>
              </a:ln>
            </a:endParaRPr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7643192" cy="4525963"/>
          </a:xfrm>
        </p:spPr>
        <p:txBody>
          <a:bodyPr>
            <a:normAutofit/>
          </a:bodyPr>
          <a:lstStyle/>
          <a:p>
            <a:r>
              <a:rPr lang="en-US" dirty="0"/>
              <a:t>Smartphones, interactive whiteboards, voting </a:t>
            </a:r>
            <a:r>
              <a:rPr lang="en-US" dirty="0" smtClean="0"/>
              <a:t>systems</a:t>
            </a:r>
            <a:endParaRPr lang="hu-HU" dirty="0" smtClean="0"/>
          </a:p>
          <a:p>
            <a:r>
              <a:rPr lang="en-US" dirty="0" smtClean="0"/>
              <a:t>e-learning</a:t>
            </a:r>
            <a:r>
              <a:rPr lang="en-US" dirty="0"/>
              <a:t>, blended classroom and so on</a:t>
            </a:r>
            <a:endParaRPr lang="hu-HU" dirty="0" smtClean="0"/>
          </a:p>
          <a:p>
            <a:endParaRPr lang="en-US" sz="3200" dirty="0" smtClean="0"/>
          </a:p>
          <a:p>
            <a:r>
              <a:rPr lang="en-US" dirty="0" smtClean="0"/>
              <a:t>ICT can do more:</a:t>
            </a:r>
          </a:p>
          <a:p>
            <a:pPr lvl="1"/>
            <a:r>
              <a:rPr lang="en-US" dirty="0" smtClean="0"/>
              <a:t>educational </a:t>
            </a:r>
            <a:r>
              <a:rPr lang="en-US" dirty="0" err="1" smtClean="0"/>
              <a:t>blackboxes</a:t>
            </a:r>
            <a:endParaRPr lang="en-US" dirty="0" smtClean="0"/>
          </a:p>
          <a:p>
            <a:pPr lvl="1"/>
            <a:r>
              <a:rPr lang="en-US" dirty="0" smtClean="0"/>
              <a:t>similarity analyses</a:t>
            </a:r>
          </a:p>
          <a:p>
            <a:pPr lvl="1"/>
            <a:r>
              <a:rPr lang="en-US" sz="2000" dirty="0" smtClean="0"/>
              <a:t>and more…?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941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2017.04.26.</a:t>
            </a:r>
            <a:endParaRPr lang="hu-HU" sz="11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Future Teachers Finals -  pL</a:t>
            </a:r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153400" y="6376243"/>
            <a:ext cx="762000" cy="365125"/>
          </a:xfrm>
        </p:spPr>
        <p:txBody>
          <a:bodyPr/>
          <a:lstStyle/>
          <a:p>
            <a:fld id="{887CBE4A-43C6-4A86-9E3F-7FAF894AE124}" type="slidenum"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3</a:t>
            </a:fld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n w="3175">
                  <a:solidFill>
                    <a:schemeClr val="bg1"/>
                  </a:solidFill>
                </a:ln>
              </a:rPr>
              <a:t>Blackbox</a:t>
            </a:r>
            <a:r>
              <a:rPr lang="en-US" b="1" dirty="0" smtClean="0">
                <a:ln w="3175">
                  <a:solidFill>
                    <a:schemeClr val="bg1"/>
                  </a:solidFill>
                </a:ln>
              </a:rPr>
              <a:t> calculations</a:t>
            </a:r>
            <a:endParaRPr lang="en-US" b="1" dirty="0">
              <a:ln w="3175">
                <a:solidFill>
                  <a:schemeClr val="bg1"/>
                </a:solidFill>
              </a:ln>
            </a:endParaRPr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Automatic problem solving</a:t>
            </a:r>
          </a:p>
          <a:p>
            <a:r>
              <a:rPr lang="en-US" dirty="0" smtClean="0"/>
              <a:t>Scientific calculators – upgraded</a:t>
            </a:r>
          </a:p>
          <a:p>
            <a:endParaRPr lang="en-US" sz="3200" dirty="0" smtClean="0"/>
          </a:p>
          <a:p>
            <a:r>
              <a:rPr lang="en-US" dirty="0" smtClean="0"/>
              <a:t>New aspects, less mugging up</a:t>
            </a:r>
          </a:p>
          <a:p>
            <a:r>
              <a:rPr lang="en-US" dirty="0" smtClean="0"/>
              <a:t>Better understanding of the topic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5773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2017.04.26.</a:t>
            </a:r>
            <a:endParaRPr lang="hu-HU" sz="11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Future Teachers Finals -  pL</a:t>
            </a:r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153400" y="6376243"/>
            <a:ext cx="762000" cy="365125"/>
          </a:xfrm>
        </p:spPr>
        <p:txBody>
          <a:bodyPr/>
          <a:lstStyle/>
          <a:p>
            <a:fld id="{887CBE4A-43C6-4A86-9E3F-7FAF894AE124}" type="slidenum"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4</a:t>
            </a:fld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3175">
                  <a:solidFill>
                    <a:schemeClr val="bg1"/>
                  </a:solidFill>
                </a:ln>
              </a:rPr>
              <a:t>Summative evaluation</a:t>
            </a:r>
            <a:endParaRPr lang="en-US" b="1" dirty="0">
              <a:ln w="3175">
                <a:solidFill>
                  <a:schemeClr val="bg1"/>
                </a:solidFill>
              </a:ln>
            </a:endParaRPr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At the end of a topic / semester / year</a:t>
            </a:r>
          </a:p>
          <a:p>
            <a:r>
              <a:rPr lang="en-US" dirty="0" smtClean="0"/>
              <a:t>Selection</a:t>
            </a:r>
          </a:p>
          <a:p>
            <a:endParaRPr lang="en-US" dirty="0" smtClean="0"/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valid</a:t>
            </a:r>
          </a:p>
          <a:p>
            <a:pPr lvl="1"/>
            <a:r>
              <a:rPr lang="en-US" dirty="0" smtClean="0"/>
              <a:t>reliable</a:t>
            </a:r>
          </a:p>
          <a:p>
            <a:pPr lvl="1"/>
            <a:r>
              <a:rPr lang="en-US" dirty="0" smtClean="0"/>
              <a:t>objective (!)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43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76243"/>
            <a:ext cx="2133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2017.04.26.</a:t>
            </a:r>
            <a:endParaRPr lang="hu-HU" sz="11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76243"/>
            <a:ext cx="2895600" cy="365125"/>
          </a:xfrm>
        </p:spPr>
        <p:txBody>
          <a:bodyPr/>
          <a:lstStyle/>
          <a:p>
            <a:r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Future Teachers Finals -  pL</a:t>
            </a:r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153400" y="6376243"/>
            <a:ext cx="762000" cy="365125"/>
          </a:xfrm>
        </p:spPr>
        <p:txBody>
          <a:bodyPr/>
          <a:lstStyle/>
          <a:p>
            <a:fld id="{887CBE4A-43C6-4A86-9E3F-7FAF894AE124}" type="slidenum">
              <a:rPr lang="hu-HU" sz="1100" smtClean="0">
                <a:solidFill>
                  <a:schemeClr val="tx1">
                    <a:lumMod val="85000"/>
                  </a:schemeClr>
                </a:solidFill>
              </a:rPr>
              <a:t>5</a:t>
            </a:fld>
            <a:endParaRPr lang="hu-HU" sz="110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3175">
                  <a:solidFill>
                    <a:schemeClr val="bg1"/>
                  </a:solidFill>
                </a:ln>
              </a:rPr>
              <a:t>Similarity analyses</a:t>
            </a:r>
            <a:endParaRPr lang="en-US" b="1" dirty="0">
              <a:ln w="3175">
                <a:solidFill>
                  <a:schemeClr val="bg1"/>
                </a:solidFill>
              </a:ln>
            </a:endParaRPr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Component-based Object Comparison for Objectivity (= </a:t>
            </a:r>
            <a:r>
              <a:rPr lang="en-US" i="1" dirty="0" smtClean="0"/>
              <a:t>COCO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Artificial intelligence</a:t>
            </a:r>
          </a:p>
          <a:p>
            <a:r>
              <a:rPr lang="en-US" dirty="0" smtClean="0"/>
              <a:t>Multi-aspect evaluation</a:t>
            </a:r>
          </a:p>
          <a:p>
            <a:endParaRPr lang="en-US" dirty="0" smtClean="0"/>
          </a:p>
          <a:p>
            <a:r>
              <a:rPr lang="en-US" dirty="0" smtClean="0"/>
              <a:t>Adapting to schools</a:t>
            </a:r>
            <a:br>
              <a:rPr lang="en-US" dirty="0" smtClean="0"/>
            </a:br>
            <a:r>
              <a:rPr lang="en-US" dirty="0" smtClean="0"/>
              <a:t>„everybody is otherwise the same”</a:t>
            </a:r>
          </a:p>
        </p:txBody>
      </p:sp>
    </p:spTree>
    <p:extLst>
      <p:ext uri="{BB962C8B-B14F-4D97-AF65-F5344CB8AC3E}">
        <p14:creationId xmlns:p14="http://schemas.microsoft.com/office/powerpoint/2010/main" val="415769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18582" y="3645024"/>
            <a:ext cx="7177754" cy="2016224"/>
          </a:xfrm>
        </p:spPr>
        <p:txBody>
          <a:bodyPr>
            <a:normAutofit/>
          </a:bodyPr>
          <a:lstStyle/>
          <a:p>
            <a:r>
              <a:rPr lang="en-US" dirty="0" smtClean="0"/>
              <a:t>Thank You for </a:t>
            </a:r>
            <a:r>
              <a:rPr lang="en-US" dirty="0" smtClean="0"/>
              <a:t>listening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1800" dirty="0" smtClean="0"/>
              <a:t/>
            </a:r>
            <a:br>
              <a:rPr lang="hu-HU" sz="1800" dirty="0" smtClean="0"/>
            </a:br>
            <a:r>
              <a:rPr lang="az-Cyrl-AZ" dirty="0"/>
              <a:t>спасибо</a:t>
            </a:r>
            <a:endParaRPr lang="en-US" dirty="0"/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1043608" y="980728"/>
            <a:ext cx="6696744" cy="1947269"/>
          </a:xfrm>
          <a:prstGeom prst="rect">
            <a:avLst/>
          </a:prstGeom>
        </p:spPr>
        <p:txBody>
          <a:bodyPr vert="horz" tIns="0" rIns="45720" bIns="0" anchor="t">
            <a:noAutofit/>
          </a:bodyPr>
          <a:lstStyle>
            <a:lvl1pPr marL="0" indent="0" algn="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Arial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9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Arial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/>
              <a:buNone/>
              <a:defRPr kumimoji="0"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 err="1" smtClean="0">
                <a:ln w="3175">
                  <a:solidFill>
                    <a:schemeClr val="bg1"/>
                  </a:solidFill>
                </a:ln>
              </a:rPr>
              <a:t>László</a:t>
            </a:r>
            <a:r>
              <a:rPr lang="en-US" sz="2800" b="1" dirty="0" smtClean="0">
                <a:ln w="3175">
                  <a:solidFill>
                    <a:schemeClr val="bg1"/>
                  </a:solidFill>
                </a:ln>
              </a:rPr>
              <a:t> PITLIK</a:t>
            </a:r>
            <a:br>
              <a:rPr lang="en-US" sz="2800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en-US" sz="2400" b="1" dirty="0" smtClean="0">
                <a:ln w="3175">
                  <a:solidFill>
                    <a:schemeClr val="bg1"/>
                  </a:solidFill>
                </a:ln>
              </a:rPr>
              <a:t>ptlklszl@caesar.elte.hu</a:t>
            </a:r>
            <a:br>
              <a:rPr lang="en-US" sz="2400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en-US" sz="2400" b="1" dirty="0" smtClean="0">
                <a:ln w="3175">
                  <a:solidFill>
                    <a:schemeClr val="bg1"/>
                  </a:solidFill>
                </a:ln>
              </a:rPr>
              <a:t/>
            </a:r>
            <a:br>
              <a:rPr lang="en-US" sz="2400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en-US" b="1" dirty="0" smtClean="0">
                <a:ln w="3175">
                  <a:solidFill>
                    <a:schemeClr val="bg1"/>
                  </a:solidFill>
                </a:ln>
              </a:rPr>
              <a:t>student in teacher education</a:t>
            </a:r>
            <a:br>
              <a:rPr lang="en-US" b="1" dirty="0" smtClean="0">
                <a:ln w="3175">
                  <a:solidFill>
                    <a:schemeClr val="bg1"/>
                  </a:solidFill>
                </a:ln>
              </a:rPr>
            </a:br>
            <a:r>
              <a:rPr lang="en-US" b="1" dirty="0" err="1" smtClean="0">
                <a:ln w="3175">
                  <a:solidFill>
                    <a:schemeClr val="bg1"/>
                  </a:solidFill>
                </a:ln>
              </a:rPr>
              <a:t>Eötvös</a:t>
            </a:r>
            <a:r>
              <a:rPr lang="en-US" b="1" dirty="0" smtClean="0">
                <a:ln w="3175">
                  <a:solidFill>
                    <a:schemeClr val="bg1"/>
                  </a:solidFill>
                </a:ln>
              </a:rPr>
              <a:t> </a:t>
            </a:r>
            <a:r>
              <a:rPr lang="en-US" b="1" dirty="0" err="1" smtClean="0">
                <a:ln w="3175">
                  <a:solidFill>
                    <a:schemeClr val="bg1"/>
                  </a:solidFill>
                </a:ln>
              </a:rPr>
              <a:t>Loránd</a:t>
            </a:r>
            <a:r>
              <a:rPr lang="en-US" b="1" dirty="0" smtClean="0">
                <a:ln w="3175">
                  <a:solidFill>
                    <a:schemeClr val="bg1"/>
                  </a:solidFill>
                </a:ln>
              </a:rPr>
              <a:t> University, Budapest, Hungary</a:t>
            </a:r>
            <a:endParaRPr lang="en-US" sz="2400" b="1" dirty="0" smtClean="0">
              <a:ln w="3175"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51255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ka">
  <a:themeElements>
    <a:clrScheme name="Technik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k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343</TotalTime>
  <Words>283</Words>
  <Application>Microsoft Office PowerPoint</Application>
  <PresentationFormat>Diavetítés a képernyőre (4:3 oldalarány)</PresentationFormat>
  <Paragraphs>67</Paragraphs>
  <Slides>6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Technika</vt:lpstr>
      <vt:lpstr>Next Generation ICT in Schools</vt:lpstr>
      <vt:lpstr>Next generation ICT</vt:lpstr>
      <vt:lpstr>Blackbox calculations</vt:lpstr>
      <vt:lpstr>Summative evaluation</vt:lpstr>
      <vt:lpstr>Similarity analyses</vt:lpstr>
      <vt:lpstr>Thank You for listening  спасибо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Curie Kémia Emlékverseny</dc:title>
  <dc:creator>Laci</dc:creator>
  <cp:lastModifiedBy>Laci</cp:lastModifiedBy>
  <cp:revision>64</cp:revision>
  <dcterms:created xsi:type="dcterms:W3CDTF">2016-12-15T10:40:25Z</dcterms:created>
  <dcterms:modified xsi:type="dcterms:W3CDTF">2017-04-26T14:16:20Z</dcterms:modified>
</cp:coreProperties>
</file>