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ppt/slideLayouts/slideLayout14.xml" ContentType="application/vnd.openxmlformats-officedocument.presentationml.slideLayout+xml"/>
  <Override PartName="/ppt/theme/theme13.xml" ContentType="application/vnd.openxmlformats-officedocument.theme+xml"/>
  <Override PartName="/ppt/slideLayouts/slideLayout15.xml" ContentType="application/vnd.openxmlformats-officedocument.presentationml.slideLayout+xml"/>
  <Override PartName="/ppt/theme/theme14.xml" ContentType="application/vnd.openxmlformats-officedocument.theme+xml"/>
  <Override PartName="/ppt/slideLayouts/slideLayout16.xml" ContentType="application/vnd.openxmlformats-officedocument.presentationml.slideLayout+xml"/>
  <Override PartName="/ppt/theme/theme15.xml" ContentType="application/vnd.openxmlformats-officedocument.theme+xml"/>
  <Override PartName="/ppt/slideLayouts/slideLayout17.xml" ContentType="application/vnd.openxmlformats-officedocument.presentationml.slideLayout+xml"/>
  <Override PartName="/ppt/theme/theme16.xml" ContentType="application/vnd.openxmlformats-officedocument.theme+xml"/>
  <Override PartName="/ppt/slideLayouts/slideLayout18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6" r:id="rId1"/>
    <p:sldMasterId id="2147483667" r:id="rId2"/>
    <p:sldMasterId id="2147483668" r:id="rId3"/>
    <p:sldMasterId id="2147483669" r:id="rId4"/>
    <p:sldMasterId id="2147483670" r:id="rId5"/>
    <p:sldMasterId id="2147483671" r:id="rId6"/>
    <p:sldMasterId id="2147483672" r:id="rId7"/>
    <p:sldMasterId id="2147483673" r:id="rId8"/>
    <p:sldMasterId id="2147483674" r:id="rId9"/>
    <p:sldMasterId id="2147483675" r:id="rId10"/>
    <p:sldMasterId id="2147483676" r:id="rId11"/>
    <p:sldMasterId id="2147483677" r:id="rId12"/>
    <p:sldMasterId id="2147483678" r:id="rId13"/>
    <p:sldMasterId id="2147483679" r:id="rId14"/>
    <p:sldMasterId id="2147483680" r:id="rId15"/>
    <p:sldMasterId id="2147483681" r:id="rId16"/>
    <p:sldMasterId id="2147483682" r:id="rId17"/>
  </p:sldMasterIdLst>
  <p:notesMasterIdLst>
    <p:notesMasterId r:id="rId25"/>
  </p:notes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70577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r>
              <a:rPr lang="hu-H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Vallomás</a:t>
            </a:r>
            <a:r>
              <a:rPr lang="hu-HU"/>
              <a:t>ok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/>
              <a:t>Történet: Andris kérése -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/>
              <a:t>Érettségi vs/&amp; gemifikáció -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hu-HU"/>
              <a:t>Történet: BM 3/4 vs 4/4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hu-H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Milyen az ember? nem kalibrálható, mindenkor intuitív, helyzet specifikus → soha nem reprodukálható mérést végez (ami táptalaja a spontán butaságnak és a tudatos visszaéléseknek).  -vs- log adatok  </a:t>
            </a: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/>
              <a:t>Történet: MoneyBall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/>
              <a:t>Tanár (adtosítjuk) nem tud mindenből legjobb lenni (antagonisztikus) a csoport a csoportkohézióval.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ball minden statisztika együtt mind valamit és ezek részeinek eredői mást mondanak.</a:t>
            </a: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/>
              <a:t>Step 21 az első lépés az operacionalizált  döntéstámogatáshoz - csak vonjuk le az embert mint tényezőt.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Történet: 1., Hogy éli meg a diák a tanfelügyelőt 2., BM 3/1 &amp; MarkMy professor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hu-H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Történet: NagyFeró -  Tornatanár: törekedni kell rá</a:t>
            </a:r>
            <a:endParaRPr/>
          </a:p>
        </p:txBody>
      </p:sp>
      <p:sp>
        <p:nvSpPr>
          <p:cNvPr id="271" name="Shape 271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hu-H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Turing tesztet kell végeznünk a gépel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50"/>
              <a:buFont typeface="Cambria"/>
              <a:buNone/>
              <a:defRPr sz="6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 rot="5400000">
            <a:off x="4579949" y="2324089"/>
            <a:ext cx="58515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90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8">
  <p:cSld name="Egyéni elrendezés 8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ctrTitle"/>
          </p:nvPr>
        </p:nvSpPr>
        <p:spPr>
          <a:xfrm>
            <a:off x="992425" y="2399700"/>
            <a:ext cx="3136800" cy="23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subTitle" idx="1"/>
          </p:nvPr>
        </p:nvSpPr>
        <p:spPr>
          <a:xfrm>
            <a:off x="992425" y="4772500"/>
            <a:ext cx="3136800" cy="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sldNum" idx="12"/>
          </p:nvPr>
        </p:nvSpPr>
        <p:spPr>
          <a:xfrm>
            <a:off x="8472487" y="627538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1">
  <p:cSld name="Egyéni elrendezés 1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74475" y="600167"/>
            <a:ext cx="3163200" cy="27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3828775" y="600167"/>
            <a:ext cx="4863000" cy="54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5">
  <p:cSld name="Egyéni elrendezés 5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74475" y="600167"/>
            <a:ext cx="3163200" cy="27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828775" y="600167"/>
            <a:ext cx="4863000" cy="54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6">
  <p:cSld name="Egyéni elrendezés 6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74475" y="600167"/>
            <a:ext cx="3163200" cy="27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3828775" y="600167"/>
            <a:ext cx="4863000" cy="54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3">
  <p:cSld name="Egyéni elrendezés 3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74475" y="600167"/>
            <a:ext cx="3163200" cy="27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mbria"/>
              <a:buNone/>
              <a:defRPr sz="30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3828775" y="600167"/>
            <a:ext cx="4863000" cy="54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gyéni elrendezés 2">
  <p:cSld name="Egyéni elrendezés 2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992425" y="3381867"/>
            <a:ext cx="3136800" cy="25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mbria"/>
              <a:buNone/>
              <a:defRPr sz="36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8472487" y="627538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sldNum" idx="12"/>
          </p:nvPr>
        </p:nvSpPr>
        <p:spPr>
          <a:xfrm>
            <a:off x="8472487" y="6218237"/>
            <a:ext cx="549300" cy="5238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5" y="5486400"/>
            <a:ext cx="7659600" cy="11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3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5" y="3852863"/>
            <a:ext cx="6135600" cy="16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BB1C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6585C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6192"/>
            <a:ext cx="3657600" cy="45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585C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E6B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419600" y="1536192"/>
            <a:ext cx="3657600" cy="45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585C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E6B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36576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E6BC9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36576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E6BC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3"/>
          </p:nvPr>
        </p:nvSpPr>
        <p:spPr>
          <a:xfrm>
            <a:off x="4419600" y="1535113"/>
            <a:ext cx="36576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E6BC9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4"/>
          </p:nvPr>
        </p:nvSpPr>
        <p:spPr>
          <a:xfrm>
            <a:off x="4419600" y="2174875"/>
            <a:ext cx="36576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E6BC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 type="titleOnly">
  <p:cSld name="TITLE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04801" y="5495544"/>
            <a:ext cx="77724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22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04800" y="60960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6BB1C9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6585CF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E6BC9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2"/>
          </p:nvPr>
        </p:nvSpPr>
        <p:spPr>
          <a:xfrm>
            <a:off x="304800" y="381000"/>
            <a:ext cx="7772400" cy="49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01752" y="5495277"/>
            <a:ext cx="7772400" cy="59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22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pic" idx="2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6BB1C9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E6BC9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01752" y="6096000"/>
            <a:ext cx="7772400" cy="6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6BB1C9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6585CF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E6BC9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7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8472487" y="627538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Shape 19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sldNum" idx="12"/>
          </p:nvPr>
        </p:nvSpPr>
        <p:spPr>
          <a:xfrm>
            <a:off x="8556625" y="633253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Shape 21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sldNum" idx="12"/>
          </p:nvPr>
        </p:nvSpPr>
        <p:spPr>
          <a:xfrm>
            <a:off x="8472487" y="6275387"/>
            <a:ext cx="549300" cy="525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sldNum" idx="12"/>
          </p:nvPr>
        </p:nvSpPr>
        <p:spPr>
          <a:xfrm>
            <a:off x="8472487" y="6218237"/>
            <a:ext cx="549300" cy="5238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BB1C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585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E6BC9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 rot="-5400000">
            <a:off x="7551724" y="1646249"/>
            <a:ext cx="243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 rot="-5400000">
            <a:off x="7587424" y="4048911"/>
            <a:ext cx="2367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sldNum" idx="12"/>
          </p:nvPr>
        </p:nvSpPr>
        <p:spPr>
          <a:xfrm>
            <a:off x="8531225" y="5648325"/>
            <a:ext cx="549300" cy="3969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iau.gau.hu/miau/kofop/cikk8_fin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ctrTitle"/>
          </p:nvPr>
        </p:nvSpPr>
        <p:spPr>
          <a:xfrm>
            <a:off x="3132137" y="652012"/>
            <a:ext cx="5111700" cy="4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mbria"/>
              <a:buNone/>
            </a:pPr>
            <a:r>
              <a:rPr lang="hu-HU" sz="2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 Jó Oktató fogalmának operacionalizálása </a:t>
            </a:r>
            <a:br>
              <a:rPr lang="hu-HU" sz="2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1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avagy</a:t>
            </a:r>
            <a:b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Balettól, Szent Ann</a:t>
            </a:r>
            <a:r>
              <a:rPr lang="hu-HU" sz="1800" b="1"/>
              <a:t>a plébánián át a  </a:t>
            </a:r>
            <a: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Kun Bél</a:t>
            </a:r>
            <a:r>
              <a:rPr lang="hu-HU" sz="1800" b="1"/>
              <a:t>áig</a:t>
            </a:r>
            <a:endParaRPr sz="1800" b="1" i="0" u="none" strike="noStrike" cap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mbria"/>
              <a:buNone/>
            </a:pPr>
            <a: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1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1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Szekció: </a:t>
            </a:r>
            <a:br>
              <a:rPr lang="hu-HU"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800" b="1"/>
              <a:t>Pedagógusok és az IKT</a:t>
            </a:r>
            <a:endParaRPr sz="1800" b="1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mbria"/>
              <a:buNone/>
            </a:pPr>
            <a:r>
              <a:rPr lang="hu-HU"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28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2400" b="1" i="0" u="none" strike="noStrike" cap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2" name="Shape 232"/>
          <p:cNvSpPr txBox="1">
            <a:spLocks noGrp="1"/>
          </p:cNvSpPr>
          <p:nvPr>
            <p:ph type="subTitle" idx="1"/>
          </p:nvPr>
        </p:nvSpPr>
        <p:spPr>
          <a:xfrm>
            <a:off x="3132137" y="4704977"/>
            <a:ext cx="496887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lang="hu-HU"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Pitlik László, Szani Ferenc, Balogh Anikó, 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lang="hu-HU" sz="2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Apertus Nonprofit Kft.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9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</a:pPr>
            <a:r>
              <a:rPr lang="hu-HU" sz="1300" b="1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Oktatás-Informatika-Pedagógia konferencia (OIP 2018)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</a:pPr>
            <a:r>
              <a:rPr lang="hu-HU" sz="1300" b="1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Debrecen, 2018.02.09.</a:t>
            </a:r>
            <a:endParaRPr sz="1300" b="1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773077" cy="6849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None/>
            </a:pPr>
            <a:r>
              <a:rPr lang="hu-HU" sz="2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Az iskolai értékelés jelenleg művészet!</a:t>
            </a:r>
            <a:endParaRPr sz="2400" b="1" i="0" u="none" strike="noStrike" cap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307975" y="1238342"/>
            <a:ext cx="7769225" cy="5023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hu-HU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is what we understand well enough to explain to a computer. Art is everything else we do. (KNUTH, 1992)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Shape 240" descr="Képtalálat a következőre: „best series”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Shape 241" descr="Képtalálat a következőre: „best series”"/>
          <p:cNvSpPr txBox="1"/>
          <p:nvPr/>
        </p:nvSpPr>
        <p:spPr>
          <a:xfrm>
            <a:off x="307975" y="79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Shape 2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1500" y="1027250"/>
            <a:ext cx="3609250" cy="3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None/>
            </a:pPr>
            <a:r>
              <a:rPr lang="hu-HU" sz="2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 mesterséges fogalom</a:t>
            </a:r>
            <a:endParaRPr sz="2400" b="1" i="0" u="none" strike="noStrike" cap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8" name="Shape 248" descr="Képtalálat a következőre: „best series”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 descr="Képtalálat a következőre: „best series”"/>
          <p:cNvSpPr txBox="1"/>
          <p:nvPr/>
        </p:nvSpPr>
        <p:spPr>
          <a:xfrm>
            <a:off x="307975" y="79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Shape 2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775" y="1417625"/>
            <a:ext cx="7464425" cy="544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460375" y="-258763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None/>
            </a:pPr>
            <a:endParaRPr sz="24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None/>
            </a:pPr>
            <a:r>
              <a:rPr lang="hu-HU" sz="24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hu-HU" sz="2400" b="1"/>
              <a:t>Részek összessége nem egyenlő az egésszel!</a:t>
            </a:r>
            <a:endParaRPr sz="24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mbria"/>
              <a:buNone/>
            </a:pPr>
            <a:endParaRPr sz="2400" b="1"/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307975" y="557026"/>
            <a:ext cx="7769100" cy="22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Shape 257" descr="Képtalálat a következőre: „best series”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 descr="Képtalálat a következőre: „best series”"/>
          <p:cNvSpPr txBox="1"/>
          <p:nvPr/>
        </p:nvSpPr>
        <p:spPr>
          <a:xfrm>
            <a:off x="307975" y="79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" name="Shape 2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2713" y="689712"/>
            <a:ext cx="5478574" cy="5478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A tanfelügyelő meséje...</a:t>
            </a:r>
            <a:endParaRPr/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7" name="Shape 2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000" y="1735922"/>
            <a:ext cx="7668402" cy="45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Mérési és értelmezési protokoll:</a:t>
            </a: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hu-HU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http://miau.gau.hu/miau/kofop/cikk8_final.docx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480"/>
              </a:spcBef>
              <a:spcAft>
                <a:spcPts val="0"/>
              </a:spcAft>
              <a:buNone/>
            </a:pP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>
              <a:spcBef>
                <a:spcPts val="48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Char char="•"/>
            </a:pPr>
            <a:r>
              <a:rPr lang="hu-HU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Van-e a tanárnak úm. hivatalos email-címe?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       Hány „hivatalos email-címe van?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       Van-e az intézménynek úm. telefonkönyve (inkl. email-címek)?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       Ha inkonzisztens (vagyis ellentmondásos) adott tanár neve kapcsán beazonosítható email-címek mibenléte, tett-e igazolhatóan lépés(eke)t a tanár ennek az ellentmondásnak a feloldására?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…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ctrTitle"/>
          </p:nvPr>
        </p:nvSpPr>
        <p:spPr>
          <a:xfrm>
            <a:off x="356334" y="6123000"/>
            <a:ext cx="75930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Cambria"/>
              <a:buNone/>
            </a:pPr>
            <a:r>
              <a:rPr lang="hu-HU" sz="1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1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1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18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000" b="1" dirty="0"/>
              <a:t>T</a:t>
            </a:r>
            <a:r>
              <a:rPr lang="hu-HU" sz="20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anulmány</a:t>
            </a:r>
            <a: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:   http://miau.gau.hu/miau/kofop/cikk8_final.docx</a:t>
            </a:r>
            <a:b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Email: </a:t>
            </a:r>
            <a:b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2000" b="0" i="0" u="none" strike="noStrike" cap="none" dirty="0" err="1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szani.ferenc</a:t>
            </a:r>
            <a:r>
              <a:rPr lang="hu-HU" sz="20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@</a:t>
            </a:r>
            <a:r>
              <a:rPr lang="hu-HU" sz="2000" b="0" i="0" u="none" strike="noStrike" cap="none" dirty="0" err="1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apertus.uni-nke.hu</a:t>
            </a:r>
            <a:r>
              <a:rPr lang="hu-HU" sz="22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2200" b="0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hu-HU" sz="43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hu-HU" sz="4300" b="1" i="0" u="none" strike="noStrike" cap="none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4300" b="1" i="0" u="none" strike="noStrike" cap="none" dirty="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0" name="Shape 280"/>
          <p:cNvSpPr txBox="1"/>
          <p:nvPr/>
        </p:nvSpPr>
        <p:spPr>
          <a:xfrm>
            <a:off x="286871" y="931958"/>
            <a:ext cx="8061631" cy="23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Cambria"/>
              <a:buNone/>
            </a:pPr>
            <a:r>
              <a:rPr lang="hu-HU" sz="43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Köszönjük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Cambria"/>
              <a:buNone/>
            </a:pPr>
            <a:r>
              <a:rPr lang="hu-HU" sz="4300" b="1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 megtisztelő figyelmet!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mbria"/>
              <a:buNone/>
            </a:pPr>
            <a:endParaRPr sz="2000" b="1" i="0" u="none" strike="noStrike" cap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4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5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6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7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Simuló">
  <a:themeElements>
    <a:clrScheme name="Hegycsúcs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Diavetítés a képernyőre (4:3 oldalarány)</PresentationFormat>
  <Paragraphs>51</Paragraphs>
  <Slides>7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17</vt:i4>
      </vt:variant>
      <vt:variant>
        <vt:lpstr>Diacímek</vt:lpstr>
      </vt:variant>
      <vt:variant>
        <vt:i4>7</vt:i4>
      </vt:variant>
    </vt:vector>
  </HeadingPairs>
  <TitlesOfParts>
    <vt:vector size="24" baseType="lpstr">
      <vt:lpstr>1_Simuló</vt:lpstr>
      <vt:lpstr>2_Simuló</vt:lpstr>
      <vt:lpstr>3_Simuló</vt:lpstr>
      <vt:lpstr>4_Simuló</vt:lpstr>
      <vt:lpstr>5_Simuló</vt:lpstr>
      <vt:lpstr>6_Simuló</vt:lpstr>
      <vt:lpstr>7_Simuló</vt:lpstr>
      <vt:lpstr>8_Simuló</vt:lpstr>
      <vt:lpstr>9_Simuló</vt:lpstr>
      <vt:lpstr>10_Simuló</vt:lpstr>
      <vt:lpstr>11_Simuló</vt:lpstr>
      <vt:lpstr>12_Simuló</vt:lpstr>
      <vt:lpstr>13_Simuló</vt:lpstr>
      <vt:lpstr>14_Simuló</vt:lpstr>
      <vt:lpstr>15_Simuló</vt:lpstr>
      <vt:lpstr>16_Simuló</vt:lpstr>
      <vt:lpstr>17_Simuló</vt:lpstr>
      <vt:lpstr>A Jó Oktató fogalmának operacionalizálása   avagy Balettól, Szent Anna plébánián át a  Kun Béláig   Szekció:  Pedagógusok és az IKT   </vt:lpstr>
      <vt:lpstr>Az iskolai értékelés jelenleg művészet!</vt:lpstr>
      <vt:lpstr>A mesterséges fogalom</vt:lpstr>
      <vt:lpstr>  Részek összessége nem egyenlő az egésszel! </vt:lpstr>
      <vt:lpstr>A tanfelügyelő meséje...</vt:lpstr>
      <vt:lpstr>Mérési és értelmezési protokoll:</vt:lpstr>
      <vt:lpstr>  Tanulmány:   http://miau.gau.hu/miau/kofop/cikk8_final.docx  Email:   szani.ferenc@apertus.uni-nke.hu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Jó Oktató fogalmának operacionalizálása   avagy Balettól, Szent Anna plébánián át a  Kun Béláig   Szekció:  Pedagógusok és az IKT   </dc:title>
  <cp:lastModifiedBy>SZF</cp:lastModifiedBy>
  <cp:revision>1</cp:revision>
  <dcterms:modified xsi:type="dcterms:W3CDTF">2018-02-08T21:01:46Z</dcterms:modified>
</cp:coreProperties>
</file>