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888" r:id="rId2"/>
  </p:sldMasterIdLst>
  <p:notesMasterIdLst>
    <p:notesMasterId r:id="rId27"/>
  </p:notesMasterIdLst>
  <p:handoutMasterIdLst>
    <p:handoutMasterId r:id="rId28"/>
  </p:handoutMasterIdLst>
  <p:sldIdLst>
    <p:sldId id="256" r:id="rId3"/>
    <p:sldId id="292" r:id="rId4"/>
    <p:sldId id="459" r:id="rId5"/>
    <p:sldId id="466" r:id="rId6"/>
    <p:sldId id="512" r:id="rId7"/>
    <p:sldId id="506" r:id="rId8"/>
    <p:sldId id="497" r:id="rId9"/>
    <p:sldId id="507" r:id="rId10"/>
    <p:sldId id="473" r:id="rId11"/>
    <p:sldId id="494" r:id="rId12"/>
    <p:sldId id="495" r:id="rId13"/>
    <p:sldId id="508" r:id="rId14"/>
    <p:sldId id="498" r:id="rId15"/>
    <p:sldId id="500" r:id="rId16"/>
    <p:sldId id="502" r:id="rId17"/>
    <p:sldId id="503" r:id="rId18"/>
    <p:sldId id="504" r:id="rId19"/>
    <p:sldId id="505" r:id="rId20"/>
    <p:sldId id="492" r:id="rId21"/>
    <p:sldId id="509" r:id="rId22"/>
    <p:sldId id="486" r:id="rId23"/>
    <p:sldId id="510" r:id="rId24"/>
    <p:sldId id="511" r:id="rId25"/>
    <p:sldId id="484" r:id="rId26"/>
  </p:sldIdLst>
  <p:sldSz cx="9144000" cy="6858000" type="screen4x3"/>
  <p:notesSz cx="7010400" cy="9296400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Deloitte Legal" initials="DL HU" lastIdx="7" clrIdx="6">
    <p:extLst>
      <p:ext uri="{19B8F6BF-5375-455C-9EA6-DF929625EA0E}">
        <p15:presenceInfo xmlns:p15="http://schemas.microsoft.com/office/powerpoint/2012/main" userId="Deloitte Legal" providerId="None"/>
      </p:ext>
    </p:extLst>
  </p:cmAuthor>
  <p:cmAuthor id="1" name="Kigyos, Zsuzsa (HU - Budapest)" initials="KZ(-B" lastIdx="41" clrIdx="0">
    <p:extLst/>
  </p:cmAuthor>
  <p:cmAuthor id="8" name="Keszthelyi, Zsofia (HU - Budapest)" initials="KZ(-B" lastIdx="1" clrIdx="7">
    <p:extLst>
      <p:ext uri="{19B8F6BF-5375-455C-9EA6-DF929625EA0E}">
        <p15:presenceInfo xmlns:p15="http://schemas.microsoft.com/office/powerpoint/2012/main" userId="S-1-5-21-2094927150-201071529-617630493-1080215" providerId="AD"/>
      </p:ext>
    </p:extLst>
  </p:cmAuthor>
  <p:cmAuthor id="2" name="Molnar, Zsofia (HU - Budapest)" initials="MZ(-B" lastIdx="20" clrIdx="1">
    <p:extLst/>
  </p:cmAuthor>
  <p:cmAuthor id="3" name="Toth, Tamara (HU - Budapest)" initials="TT(-B" lastIdx="10" clrIdx="2">
    <p:extLst>
      <p:ext uri="{19B8F6BF-5375-455C-9EA6-DF929625EA0E}">
        <p15:presenceInfo xmlns:p15="http://schemas.microsoft.com/office/powerpoint/2012/main" userId="S-1-5-21-2094927150-201071529-617630493-445880" providerId="AD"/>
      </p:ext>
    </p:extLst>
  </p:cmAuthor>
  <p:cmAuthor id="4" name="Deloitte" initials="DTT" lastIdx="42" clrIdx="3">
    <p:extLst>
      <p:ext uri="{19B8F6BF-5375-455C-9EA6-DF929625EA0E}">
        <p15:presenceInfo xmlns:p15="http://schemas.microsoft.com/office/powerpoint/2012/main" userId="Deloitte" providerId="None"/>
      </p:ext>
    </p:extLst>
  </p:cmAuthor>
  <p:cmAuthor id="5" name="Tamas Fuzes" initials="TF" lastIdx="5" clrIdx="4">
    <p:extLst>
      <p:ext uri="{19B8F6BF-5375-455C-9EA6-DF929625EA0E}">
        <p15:presenceInfo xmlns:p15="http://schemas.microsoft.com/office/powerpoint/2012/main" userId="Tamas Fuzes" providerId="None"/>
      </p:ext>
    </p:extLst>
  </p:cmAuthor>
  <p:cmAuthor id="6" name="Szollosi, Zoltan (HU - Budapest)" initials="SZ(-B" lastIdx="7" clrIdx="5">
    <p:extLst>
      <p:ext uri="{19B8F6BF-5375-455C-9EA6-DF929625EA0E}">
        <p15:presenceInfo xmlns:p15="http://schemas.microsoft.com/office/powerpoint/2012/main" userId="S-1-5-21-2094927150-201071529-617630493-4587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EFF9FF"/>
    <a:srgbClr val="F3FAFF"/>
    <a:srgbClr val="CCECFF"/>
    <a:srgbClr val="EBF9FF"/>
    <a:srgbClr val="FFFF99"/>
    <a:srgbClr val="009A44"/>
    <a:srgbClr val="FF7C80"/>
    <a:srgbClr val="0097A9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70" autoAdjust="0"/>
    <p:restoredTop sz="78911" autoAdjust="0"/>
  </p:normalViewPr>
  <p:slideViewPr>
    <p:cSldViewPr snapToGrid="0">
      <p:cViewPr varScale="1">
        <p:scale>
          <a:sx n="95" d="100"/>
          <a:sy n="95" d="100"/>
        </p:scale>
        <p:origin x="117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73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commentAuthors" Target="commentAuthors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Egyetem\Articles%20by%20me\Komplex%20vizsga\ppt\egy&#233;b\multiTimeline%20(1)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'multiTimeline (1)'!$B$4</c:f>
              <c:strCache>
                <c:ptCount val="1"/>
                <c:pt idx="0">
                  <c:v>Mesterséges Intelligencia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'multiTimeline (1)'!$A$5:$A$70</c:f>
              <c:numCache>
                <c:formatCode>[$-40E]yyyy/\ mmmm;@</c:formatCode>
                <c:ptCount val="66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  <c:pt idx="36">
                  <c:v>42370</c:v>
                </c:pt>
                <c:pt idx="37">
                  <c:v>42401</c:v>
                </c:pt>
                <c:pt idx="38">
                  <c:v>42430</c:v>
                </c:pt>
                <c:pt idx="39">
                  <c:v>42461</c:v>
                </c:pt>
                <c:pt idx="40">
                  <c:v>42491</c:v>
                </c:pt>
                <c:pt idx="41">
                  <c:v>42522</c:v>
                </c:pt>
                <c:pt idx="42">
                  <c:v>42552</c:v>
                </c:pt>
                <c:pt idx="43">
                  <c:v>42583</c:v>
                </c:pt>
                <c:pt idx="44">
                  <c:v>42614</c:v>
                </c:pt>
                <c:pt idx="45">
                  <c:v>42644</c:v>
                </c:pt>
                <c:pt idx="46">
                  <c:v>42675</c:v>
                </c:pt>
                <c:pt idx="47">
                  <c:v>42705</c:v>
                </c:pt>
                <c:pt idx="48">
                  <c:v>42736</c:v>
                </c:pt>
                <c:pt idx="49">
                  <c:v>42767</c:v>
                </c:pt>
                <c:pt idx="50">
                  <c:v>42795</c:v>
                </c:pt>
                <c:pt idx="51">
                  <c:v>42826</c:v>
                </c:pt>
                <c:pt idx="52">
                  <c:v>42856</c:v>
                </c:pt>
                <c:pt idx="53">
                  <c:v>42887</c:v>
                </c:pt>
                <c:pt idx="54">
                  <c:v>42917</c:v>
                </c:pt>
                <c:pt idx="55">
                  <c:v>42948</c:v>
                </c:pt>
                <c:pt idx="56">
                  <c:v>42979</c:v>
                </c:pt>
                <c:pt idx="57">
                  <c:v>43009</c:v>
                </c:pt>
                <c:pt idx="58">
                  <c:v>43040</c:v>
                </c:pt>
                <c:pt idx="59">
                  <c:v>43070</c:v>
                </c:pt>
                <c:pt idx="60">
                  <c:v>43101</c:v>
                </c:pt>
                <c:pt idx="61">
                  <c:v>43132</c:v>
                </c:pt>
                <c:pt idx="62">
                  <c:v>43160</c:v>
                </c:pt>
                <c:pt idx="63">
                  <c:v>43191</c:v>
                </c:pt>
                <c:pt idx="64">
                  <c:v>43221</c:v>
                </c:pt>
                <c:pt idx="65">
                  <c:v>43252</c:v>
                </c:pt>
              </c:numCache>
            </c:numRef>
          </c:cat>
          <c:val>
            <c:numRef>
              <c:f>'multiTimeline (1)'!$B$5:$B$70</c:f>
              <c:numCache>
                <c:formatCode>General</c:formatCode>
                <c:ptCount val="66"/>
                <c:pt idx="0">
                  <c:v>20</c:v>
                </c:pt>
                <c:pt idx="1">
                  <c:v>23</c:v>
                </c:pt>
                <c:pt idx="2">
                  <c:v>22</c:v>
                </c:pt>
                <c:pt idx="3">
                  <c:v>22</c:v>
                </c:pt>
                <c:pt idx="4">
                  <c:v>20</c:v>
                </c:pt>
                <c:pt idx="5">
                  <c:v>19</c:v>
                </c:pt>
                <c:pt idx="6">
                  <c:v>17</c:v>
                </c:pt>
                <c:pt idx="7">
                  <c:v>18</c:v>
                </c:pt>
                <c:pt idx="8">
                  <c:v>21</c:v>
                </c:pt>
                <c:pt idx="9">
                  <c:v>21</c:v>
                </c:pt>
                <c:pt idx="10">
                  <c:v>21</c:v>
                </c:pt>
                <c:pt idx="11">
                  <c:v>20</c:v>
                </c:pt>
                <c:pt idx="12">
                  <c:v>22</c:v>
                </c:pt>
                <c:pt idx="13">
                  <c:v>23</c:v>
                </c:pt>
                <c:pt idx="14">
                  <c:v>22</c:v>
                </c:pt>
                <c:pt idx="15">
                  <c:v>21</c:v>
                </c:pt>
                <c:pt idx="16">
                  <c:v>23</c:v>
                </c:pt>
                <c:pt idx="17">
                  <c:v>19</c:v>
                </c:pt>
                <c:pt idx="18">
                  <c:v>19</c:v>
                </c:pt>
                <c:pt idx="19">
                  <c:v>21</c:v>
                </c:pt>
                <c:pt idx="20">
                  <c:v>22</c:v>
                </c:pt>
                <c:pt idx="21">
                  <c:v>22</c:v>
                </c:pt>
                <c:pt idx="22">
                  <c:v>26</c:v>
                </c:pt>
                <c:pt idx="23">
                  <c:v>25</c:v>
                </c:pt>
                <c:pt idx="24">
                  <c:v>25</c:v>
                </c:pt>
                <c:pt idx="25">
                  <c:v>27</c:v>
                </c:pt>
                <c:pt idx="26">
                  <c:v>28</c:v>
                </c:pt>
                <c:pt idx="27">
                  <c:v>26</c:v>
                </c:pt>
                <c:pt idx="28">
                  <c:v>30</c:v>
                </c:pt>
                <c:pt idx="29">
                  <c:v>27</c:v>
                </c:pt>
                <c:pt idx="30">
                  <c:v>28</c:v>
                </c:pt>
                <c:pt idx="31">
                  <c:v>26</c:v>
                </c:pt>
                <c:pt idx="32">
                  <c:v>29</c:v>
                </c:pt>
                <c:pt idx="33">
                  <c:v>28</c:v>
                </c:pt>
                <c:pt idx="34">
                  <c:v>32</c:v>
                </c:pt>
                <c:pt idx="35">
                  <c:v>28</c:v>
                </c:pt>
                <c:pt idx="36">
                  <c:v>31</c:v>
                </c:pt>
                <c:pt idx="37">
                  <c:v>30</c:v>
                </c:pt>
                <c:pt idx="38">
                  <c:v>35</c:v>
                </c:pt>
                <c:pt idx="39">
                  <c:v>32</c:v>
                </c:pt>
                <c:pt idx="40">
                  <c:v>32</c:v>
                </c:pt>
                <c:pt idx="41">
                  <c:v>29</c:v>
                </c:pt>
                <c:pt idx="42">
                  <c:v>26</c:v>
                </c:pt>
                <c:pt idx="43">
                  <c:v>26</c:v>
                </c:pt>
                <c:pt idx="44">
                  <c:v>32</c:v>
                </c:pt>
                <c:pt idx="45">
                  <c:v>39</c:v>
                </c:pt>
                <c:pt idx="46">
                  <c:v>38</c:v>
                </c:pt>
                <c:pt idx="47">
                  <c:v>36</c:v>
                </c:pt>
                <c:pt idx="48">
                  <c:v>38</c:v>
                </c:pt>
                <c:pt idx="49">
                  <c:v>42</c:v>
                </c:pt>
                <c:pt idx="50">
                  <c:v>43</c:v>
                </c:pt>
                <c:pt idx="51">
                  <c:v>44</c:v>
                </c:pt>
                <c:pt idx="52">
                  <c:v>48</c:v>
                </c:pt>
                <c:pt idx="53">
                  <c:v>39</c:v>
                </c:pt>
                <c:pt idx="54">
                  <c:v>44</c:v>
                </c:pt>
                <c:pt idx="55">
                  <c:v>52</c:v>
                </c:pt>
                <c:pt idx="56">
                  <c:v>55</c:v>
                </c:pt>
                <c:pt idx="57">
                  <c:v>60</c:v>
                </c:pt>
                <c:pt idx="58">
                  <c:v>65</c:v>
                </c:pt>
                <c:pt idx="59">
                  <c:v>59</c:v>
                </c:pt>
                <c:pt idx="60">
                  <c:v>70</c:v>
                </c:pt>
                <c:pt idx="61">
                  <c:v>67</c:v>
                </c:pt>
                <c:pt idx="62">
                  <c:v>60</c:v>
                </c:pt>
                <c:pt idx="63">
                  <c:v>63</c:v>
                </c:pt>
                <c:pt idx="64">
                  <c:v>62</c:v>
                </c:pt>
                <c:pt idx="65">
                  <c:v>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2BD-488D-8BC0-1F8BA63B1D1C}"/>
            </c:ext>
          </c:extLst>
        </c:ser>
        <c:ser>
          <c:idx val="1"/>
          <c:order val="1"/>
          <c:tx>
            <c:strRef>
              <c:f>'multiTimeline (1)'!$C$4</c:f>
              <c:strCache>
                <c:ptCount val="1"/>
                <c:pt idx="0">
                  <c:v>Gépi Tanulás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'multiTimeline (1)'!$A$5:$A$70</c:f>
              <c:numCache>
                <c:formatCode>[$-40E]yyyy/\ mmmm;@</c:formatCode>
                <c:ptCount val="66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  <c:pt idx="36">
                  <c:v>42370</c:v>
                </c:pt>
                <c:pt idx="37">
                  <c:v>42401</c:v>
                </c:pt>
                <c:pt idx="38">
                  <c:v>42430</c:v>
                </c:pt>
                <c:pt idx="39">
                  <c:v>42461</c:v>
                </c:pt>
                <c:pt idx="40">
                  <c:v>42491</c:v>
                </c:pt>
                <c:pt idx="41">
                  <c:v>42522</c:v>
                </c:pt>
                <c:pt idx="42">
                  <c:v>42552</c:v>
                </c:pt>
                <c:pt idx="43">
                  <c:v>42583</c:v>
                </c:pt>
                <c:pt idx="44">
                  <c:v>42614</c:v>
                </c:pt>
                <c:pt idx="45">
                  <c:v>42644</c:v>
                </c:pt>
                <c:pt idx="46">
                  <c:v>42675</c:v>
                </c:pt>
                <c:pt idx="47">
                  <c:v>42705</c:v>
                </c:pt>
                <c:pt idx="48">
                  <c:v>42736</c:v>
                </c:pt>
                <c:pt idx="49">
                  <c:v>42767</c:v>
                </c:pt>
                <c:pt idx="50">
                  <c:v>42795</c:v>
                </c:pt>
                <c:pt idx="51">
                  <c:v>42826</c:v>
                </c:pt>
                <c:pt idx="52">
                  <c:v>42856</c:v>
                </c:pt>
                <c:pt idx="53">
                  <c:v>42887</c:v>
                </c:pt>
                <c:pt idx="54">
                  <c:v>42917</c:v>
                </c:pt>
                <c:pt idx="55">
                  <c:v>42948</c:v>
                </c:pt>
                <c:pt idx="56">
                  <c:v>42979</c:v>
                </c:pt>
                <c:pt idx="57">
                  <c:v>43009</c:v>
                </c:pt>
                <c:pt idx="58">
                  <c:v>43040</c:v>
                </c:pt>
                <c:pt idx="59">
                  <c:v>43070</c:v>
                </c:pt>
                <c:pt idx="60">
                  <c:v>43101</c:v>
                </c:pt>
                <c:pt idx="61">
                  <c:v>43132</c:v>
                </c:pt>
                <c:pt idx="62">
                  <c:v>43160</c:v>
                </c:pt>
                <c:pt idx="63">
                  <c:v>43191</c:v>
                </c:pt>
                <c:pt idx="64">
                  <c:v>43221</c:v>
                </c:pt>
                <c:pt idx="65">
                  <c:v>43252</c:v>
                </c:pt>
              </c:numCache>
            </c:numRef>
          </c:cat>
          <c:val>
            <c:numRef>
              <c:f>'multiTimeline (1)'!$C$5:$C$70</c:f>
              <c:numCache>
                <c:formatCode>General</c:formatCode>
                <c:ptCount val="66"/>
                <c:pt idx="0">
                  <c:v>14</c:v>
                </c:pt>
                <c:pt idx="1">
                  <c:v>14</c:v>
                </c:pt>
                <c:pt idx="2">
                  <c:v>14</c:v>
                </c:pt>
                <c:pt idx="3">
                  <c:v>16</c:v>
                </c:pt>
                <c:pt idx="4">
                  <c:v>15</c:v>
                </c:pt>
                <c:pt idx="5">
                  <c:v>14</c:v>
                </c:pt>
                <c:pt idx="6">
                  <c:v>14</c:v>
                </c:pt>
                <c:pt idx="7">
                  <c:v>13</c:v>
                </c:pt>
                <c:pt idx="8">
                  <c:v>16</c:v>
                </c:pt>
                <c:pt idx="9">
                  <c:v>18</c:v>
                </c:pt>
                <c:pt idx="10">
                  <c:v>19</c:v>
                </c:pt>
                <c:pt idx="11">
                  <c:v>17</c:v>
                </c:pt>
                <c:pt idx="12">
                  <c:v>17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18</c:v>
                </c:pt>
                <c:pt idx="17">
                  <c:v>19</c:v>
                </c:pt>
                <c:pt idx="18">
                  <c:v>19</c:v>
                </c:pt>
                <c:pt idx="19">
                  <c:v>19</c:v>
                </c:pt>
                <c:pt idx="20">
                  <c:v>23</c:v>
                </c:pt>
                <c:pt idx="21">
                  <c:v>23</c:v>
                </c:pt>
                <c:pt idx="22">
                  <c:v>24</c:v>
                </c:pt>
                <c:pt idx="23">
                  <c:v>22</c:v>
                </c:pt>
                <c:pt idx="24">
                  <c:v>23</c:v>
                </c:pt>
                <c:pt idx="25">
                  <c:v>25</c:v>
                </c:pt>
                <c:pt idx="26">
                  <c:v>26</c:v>
                </c:pt>
                <c:pt idx="27">
                  <c:v>28</c:v>
                </c:pt>
                <c:pt idx="28">
                  <c:v>28</c:v>
                </c:pt>
                <c:pt idx="29">
                  <c:v>28</c:v>
                </c:pt>
                <c:pt idx="30">
                  <c:v>27</c:v>
                </c:pt>
                <c:pt idx="31">
                  <c:v>27</c:v>
                </c:pt>
                <c:pt idx="32">
                  <c:v>31</c:v>
                </c:pt>
                <c:pt idx="33">
                  <c:v>33</c:v>
                </c:pt>
                <c:pt idx="34">
                  <c:v>36</c:v>
                </c:pt>
                <c:pt idx="35">
                  <c:v>35</c:v>
                </c:pt>
                <c:pt idx="36">
                  <c:v>34</c:v>
                </c:pt>
                <c:pt idx="37">
                  <c:v>38</c:v>
                </c:pt>
                <c:pt idx="38">
                  <c:v>40</c:v>
                </c:pt>
                <c:pt idx="39">
                  <c:v>41</c:v>
                </c:pt>
                <c:pt idx="40">
                  <c:v>40</c:v>
                </c:pt>
                <c:pt idx="41">
                  <c:v>42</c:v>
                </c:pt>
                <c:pt idx="42">
                  <c:v>38</c:v>
                </c:pt>
                <c:pt idx="43">
                  <c:v>43</c:v>
                </c:pt>
                <c:pt idx="44">
                  <c:v>47</c:v>
                </c:pt>
                <c:pt idx="45">
                  <c:v>50</c:v>
                </c:pt>
                <c:pt idx="46">
                  <c:v>57</c:v>
                </c:pt>
                <c:pt idx="47">
                  <c:v>56</c:v>
                </c:pt>
                <c:pt idx="48">
                  <c:v>62</c:v>
                </c:pt>
                <c:pt idx="49">
                  <c:v>67</c:v>
                </c:pt>
                <c:pt idx="50">
                  <c:v>73</c:v>
                </c:pt>
                <c:pt idx="51">
                  <c:v>74</c:v>
                </c:pt>
                <c:pt idx="52">
                  <c:v>77</c:v>
                </c:pt>
                <c:pt idx="53">
                  <c:v>80</c:v>
                </c:pt>
                <c:pt idx="54">
                  <c:v>73</c:v>
                </c:pt>
                <c:pt idx="55">
                  <c:v>78</c:v>
                </c:pt>
                <c:pt idx="56">
                  <c:v>82</c:v>
                </c:pt>
                <c:pt idx="57">
                  <c:v>92</c:v>
                </c:pt>
                <c:pt idx="58">
                  <c:v>95</c:v>
                </c:pt>
                <c:pt idx="59">
                  <c:v>88</c:v>
                </c:pt>
                <c:pt idx="60">
                  <c:v>91</c:v>
                </c:pt>
                <c:pt idx="61">
                  <c:v>94</c:v>
                </c:pt>
                <c:pt idx="62">
                  <c:v>99</c:v>
                </c:pt>
                <c:pt idx="63">
                  <c:v>98</c:v>
                </c:pt>
                <c:pt idx="64">
                  <c:v>100</c:v>
                </c:pt>
                <c:pt idx="65">
                  <c:v>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2BD-488D-8BC0-1F8BA63B1D1C}"/>
            </c:ext>
          </c:extLst>
        </c:ser>
        <c:ser>
          <c:idx val="2"/>
          <c:order val="2"/>
          <c:tx>
            <c:strRef>
              <c:f>'multiTimeline (1)'!$D$4</c:f>
              <c:strCache>
                <c:ptCount val="1"/>
                <c:pt idx="0">
                  <c:v>Kiberbiztonság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'multiTimeline (1)'!$A$5:$A$70</c:f>
              <c:numCache>
                <c:formatCode>[$-40E]yyyy/\ mmmm;@</c:formatCode>
                <c:ptCount val="66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  <c:pt idx="36">
                  <c:v>42370</c:v>
                </c:pt>
                <c:pt idx="37">
                  <c:v>42401</c:v>
                </c:pt>
                <c:pt idx="38">
                  <c:v>42430</c:v>
                </c:pt>
                <c:pt idx="39">
                  <c:v>42461</c:v>
                </c:pt>
                <c:pt idx="40">
                  <c:v>42491</c:v>
                </c:pt>
                <c:pt idx="41">
                  <c:v>42522</c:v>
                </c:pt>
                <c:pt idx="42">
                  <c:v>42552</c:v>
                </c:pt>
                <c:pt idx="43">
                  <c:v>42583</c:v>
                </c:pt>
                <c:pt idx="44">
                  <c:v>42614</c:v>
                </c:pt>
                <c:pt idx="45">
                  <c:v>42644</c:v>
                </c:pt>
                <c:pt idx="46">
                  <c:v>42675</c:v>
                </c:pt>
                <c:pt idx="47">
                  <c:v>42705</c:v>
                </c:pt>
                <c:pt idx="48">
                  <c:v>42736</c:v>
                </c:pt>
                <c:pt idx="49">
                  <c:v>42767</c:v>
                </c:pt>
                <c:pt idx="50">
                  <c:v>42795</c:v>
                </c:pt>
                <c:pt idx="51">
                  <c:v>42826</c:v>
                </c:pt>
                <c:pt idx="52">
                  <c:v>42856</c:v>
                </c:pt>
                <c:pt idx="53">
                  <c:v>42887</c:v>
                </c:pt>
                <c:pt idx="54">
                  <c:v>42917</c:v>
                </c:pt>
                <c:pt idx="55">
                  <c:v>42948</c:v>
                </c:pt>
                <c:pt idx="56">
                  <c:v>42979</c:v>
                </c:pt>
                <c:pt idx="57">
                  <c:v>43009</c:v>
                </c:pt>
                <c:pt idx="58">
                  <c:v>43040</c:v>
                </c:pt>
                <c:pt idx="59">
                  <c:v>43070</c:v>
                </c:pt>
                <c:pt idx="60">
                  <c:v>43101</c:v>
                </c:pt>
                <c:pt idx="61">
                  <c:v>43132</c:v>
                </c:pt>
                <c:pt idx="62">
                  <c:v>43160</c:v>
                </c:pt>
                <c:pt idx="63">
                  <c:v>43191</c:v>
                </c:pt>
                <c:pt idx="64">
                  <c:v>43221</c:v>
                </c:pt>
                <c:pt idx="65">
                  <c:v>43252</c:v>
                </c:pt>
              </c:numCache>
            </c:numRef>
          </c:cat>
          <c:val>
            <c:numRef>
              <c:f>'multiTimeline (1)'!$D$5:$D$70</c:f>
              <c:numCache>
                <c:formatCode>General</c:formatCode>
                <c:ptCount val="66"/>
                <c:pt idx="0">
                  <c:v>10</c:v>
                </c:pt>
                <c:pt idx="1">
                  <c:v>15</c:v>
                </c:pt>
                <c:pt idx="2">
                  <c:v>14</c:v>
                </c:pt>
                <c:pt idx="3">
                  <c:v>15</c:v>
                </c:pt>
                <c:pt idx="4">
                  <c:v>14</c:v>
                </c:pt>
                <c:pt idx="5">
                  <c:v>14</c:v>
                </c:pt>
                <c:pt idx="6">
                  <c:v>16</c:v>
                </c:pt>
                <c:pt idx="7">
                  <c:v>14</c:v>
                </c:pt>
                <c:pt idx="8">
                  <c:v>15</c:v>
                </c:pt>
                <c:pt idx="9">
                  <c:v>15</c:v>
                </c:pt>
                <c:pt idx="10">
                  <c:v>14</c:v>
                </c:pt>
                <c:pt idx="11">
                  <c:v>13</c:v>
                </c:pt>
                <c:pt idx="12">
                  <c:v>15</c:v>
                </c:pt>
                <c:pt idx="13">
                  <c:v>16</c:v>
                </c:pt>
                <c:pt idx="14">
                  <c:v>15</c:v>
                </c:pt>
                <c:pt idx="15">
                  <c:v>15</c:v>
                </c:pt>
                <c:pt idx="16">
                  <c:v>15</c:v>
                </c:pt>
                <c:pt idx="17">
                  <c:v>15</c:v>
                </c:pt>
                <c:pt idx="18">
                  <c:v>15</c:v>
                </c:pt>
                <c:pt idx="19">
                  <c:v>16</c:v>
                </c:pt>
                <c:pt idx="20">
                  <c:v>19</c:v>
                </c:pt>
                <c:pt idx="21">
                  <c:v>20</c:v>
                </c:pt>
                <c:pt idx="22">
                  <c:v>19</c:v>
                </c:pt>
                <c:pt idx="23">
                  <c:v>18</c:v>
                </c:pt>
                <c:pt idx="24">
                  <c:v>21</c:v>
                </c:pt>
                <c:pt idx="25">
                  <c:v>26</c:v>
                </c:pt>
                <c:pt idx="26">
                  <c:v>25</c:v>
                </c:pt>
                <c:pt idx="27">
                  <c:v>25</c:v>
                </c:pt>
                <c:pt idx="28">
                  <c:v>22</c:v>
                </c:pt>
                <c:pt idx="29">
                  <c:v>25</c:v>
                </c:pt>
                <c:pt idx="30">
                  <c:v>26</c:v>
                </c:pt>
                <c:pt idx="31">
                  <c:v>24</c:v>
                </c:pt>
                <c:pt idx="32">
                  <c:v>27</c:v>
                </c:pt>
                <c:pt idx="33">
                  <c:v>29</c:v>
                </c:pt>
                <c:pt idx="34">
                  <c:v>29</c:v>
                </c:pt>
                <c:pt idx="35">
                  <c:v>25</c:v>
                </c:pt>
                <c:pt idx="36">
                  <c:v>26</c:v>
                </c:pt>
                <c:pt idx="37">
                  <c:v>30</c:v>
                </c:pt>
                <c:pt idx="38">
                  <c:v>28</c:v>
                </c:pt>
                <c:pt idx="39">
                  <c:v>29</c:v>
                </c:pt>
                <c:pt idx="40">
                  <c:v>27</c:v>
                </c:pt>
                <c:pt idx="41">
                  <c:v>28</c:v>
                </c:pt>
                <c:pt idx="42">
                  <c:v>27</c:v>
                </c:pt>
                <c:pt idx="43">
                  <c:v>29</c:v>
                </c:pt>
                <c:pt idx="44">
                  <c:v>34</c:v>
                </c:pt>
                <c:pt idx="45">
                  <c:v>38</c:v>
                </c:pt>
                <c:pt idx="46">
                  <c:v>37</c:v>
                </c:pt>
                <c:pt idx="47">
                  <c:v>31</c:v>
                </c:pt>
                <c:pt idx="48">
                  <c:v>39</c:v>
                </c:pt>
                <c:pt idx="49">
                  <c:v>41</c:v>
                </c:pt>
                <c:pt idx="50">
                  <c:v>39</c:v>
                </c:pt>
                <c:pt idx="51">
                  <c:v>39</c:v>
                </c:pt>
                <c:pt idx="52">
                  <c:v>47</c:v>
                </c:pt>
                <c:pt idx="53">
                  <c:v>42</c:v>
                </c:pt>
                <c:pt idx="54">
                  <c:v>42</c:v>
                </c:pt>
                <c:pt idx="55">
                  <c:v>42</c:v>
                </c:pt>
                <c:pt idx="56">
                  <c:v>45</c:v>
                </c:pt>
                <c:pt idx="57">
                  <c:v>51</c:v>
                </c:pt>
                <c:pt idx="58">
                  <c:v>50</c:v>
                </c:pt>
                <c:pt idx="59">
                  <c:v>41</c:v>
                </c:pt>
                <c:pt idx="60">
                  <c:v>46</c:v>
                </c:pt>
                <c:pt idx="61">
                  <c:v>48</c:v>
                </c:pt>
                <c:pt idx="62">
                  <c:v>45</c:v>
                </c:pt>
                <c:pt idx="63">
                  <c:v>49</c:v>
                </c:pt>
                <c:pt idx="64">
                  <c:v>48</c:v>
                </c:pt>
                <c:pt idx="65">
                  <c:v>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2BD-488D-8BC0-1F8BA63B1D1C}"/>
            </c:ext>
          </c:extLst>
        </c:ser>
        <c:ser>
          <c:idx val="3"/>
          <c:order val="3"/>
          <c:tx>
            <c:strRef>
              <c:f>'multiTimeline (1)'!$E$4</c:f>
              <c:strCache>
                <c:ptCount val="1"/>
                <c:pt idx="0">
                  <c:v>IT Biztonság</c:v>
                </c:pt>
              </c:strCache>
            </c:strRef>
          </c:tx>
          <c:spPr>
            <a:ln w="38100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numRef>
              <c:f>'multiTimeline (1)'!$A$5:$A$70</c:f>
              <c:numCache>
                <c:formatCode>[$-40E]yyyy/\ mmmm;@</c:formatCode>
                <c:ptCount val="66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  <c:pt idx="36">
                  <c:v>42370</c:v>
                </c:pt>
                <c:pt idx="37">
                  <c:v>42401</c:v>
                </c:pt>
                <c:pt idx="38">
                  <c:v>42430</c:v>
                </c:pt>
                <c:pt idx="39">
                  <c:v>42461</c:v>
                </c:pt>
                <c:pt idx="40">
                  <c:v>42491</c:v>
                </c:pt>
                <c:pt idx="41">
                  <c:v>42522</c:v>
                </c:pt>
                <c:pt idx="42">
                  <c:v>42552</c:v>
                </c:pt>
                <c:pt idx="43">
                  <c:v>42583</c:v>
                </c:pt>
                <c:pt idx="44">
                  <c:v>42614</c:v>
                </c:pt>
                <c:pt idx="45">
                  <c:v>42644</c:v>
                </c:pt>
                <c:pt idx="46">
                  <c:v>42675</c:v>
                </c:pt>
                <c:pt idx="47">
                  <c:v>42705</c:v>
                </c:pt>
                <c:pt idx="48">
                  <c:v>42736</c:v>
                </c:pt>
                <c:pt idx="49">
                  <c:v>42767</c:v>
                </c:pt>
                <c:pt idx="50">
                  <c:v>42795</c:v>
                </c:pt>
                <c:pt idx="51">
                  <c:v>42826</c:v>
                </c:pt>
                <c:pt idx="52">
                  <c:v>42856</c:v>
                </c:pt>
                <c:pt idx="53">
                  <c:v>42887</c:v>
                </c:pt>
                <c:pt idx="54">
                  <c:v>42917</c:v>
                </c:pt>
                <c:pt idx="55">
                  <c:v>42948</c:v>
                </c:pt>
                <c:pt idx="56">
                  <c:v>42979</c:v>
                </c:pt>
                <c:pt idx="57">
                  <c:v>43009</c:v>
                </c:pt>
                <c:pt idx="58">
                  <c:v>43040</c:v>
                </c:pt>
                <c:pt idx="59">
                  <c:v>43070</c:v>
                </c:pt>
                <c:pt idx="60">
                  <c:v>43101</c:v>
                </c:pt>
                <c:pt idx="61">
                  <c:v>43132</c:v>
                </c:pt>
                <c:pt idx="62">
                  <c:v>43160</c:v>
                </c:pt>
                <c:pt idx="63">
                  <c:v>43191</c:v>
                </c:pt>
                <c:pt idx="64">
                  <c:v>43221</c:v>
                </c:pt>
                <c:pt idx="65">
                  <c:v>43252</c:v>
                </c:pt>
              </c:numCache>
            </c:numRef>
          </c:cat>
          <c:val>
            <c:numRef>
              <c:f>'multiTimeline (1)'!$E$5:$E$70</c:f>
              <c:numCache>
                <c:formatCode>General</c:formatCode>
                <c:ptCount val="66"/>
                <c:pt idx="0">
                  <c:v>29</c:v>
                </c:pt>
                <c:pt idx="1">
                  <c:v>29</c:v>
                </c:pt>
                <c:pt idx="2">
                  <c:v>29</c:v>
                </c:pt>
                <c:pt idx="3">
                  <c:v>31</c:v>
                </c:pt>
                <c:pt idx="4">
                  <c:v>28</c:v>
                </c:pt>
                <c:pt idx="5">
                  <c:v>27</c:v>
                </c:pt>
                <c:pt idx="6">
                  <c:v>27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28</c:v>
                </c:pt>
                <c:pt idx="11">
                  <c:v>26</c:v>
                </c:pt>
                <c:pt idx="12">
                  <c:v>28</c:v>
                </c:pt>
                <c:pt idx="13">
                  <c:v>29</c:v>
                </c:pt>
                <c:pt idx="14">
                  <c:v>30</c:v>
                </c:pt>
                <c:pt idx="15">
                  <c:v>29</c:v>
                </c:pt>
                <c:pt idx="16">
                  <c:v>27</c:v>
                </c:pt>
                <c:pt idx="17">
                  <c:v>29</c:v>
                </c:pt>
                <c:pt idx="18">
                  <c:v>29</c:v>
                </c:pt>
                <c:pt idx="19">
                  <c:v>26</c:v>
                </c:pt>
                <c:pt idx="20">
                  <c:v>30</c:v>
                </c:pt>
                <c:pt idx="21">
                  <c:v>30</c:v>
                </c:pt>
                <c:pt idx="22">
                  <c:v>29</c:v>
                </c:pt>
                <c:pt idx="23">
                  <c:v>27</c:v>
                </c:pt>
                <c:pt idx="24">
                  <c:v>28</c:v>
                </c:pt>
                <c:pt idx="25">
                  <c:v>31</c:v>
                </c:pt>
                <c:pt idx="26">
                  <c:v>30</c:v>
                </c:pt>
                <c:pt idx="27">
                  <c:v>30</c:v>
                </c:pt>
                <c:pt idx="28">
                  <c:v>28</c:v>
                </c:pt>
                <c:pt idx="29">
                  <c:v>29</c:v>
                </c:pt>
                <c:pt idx="30">
                  <c:v>29</c:v>
                </c:pt>
                <c:pt idx="31">
                  <c:v>29</c:v>
                </c:pt>
                <c:pt idx="32">
                  <c:v>31</c:v>
                </c:pt>
                <c:pt idx="33">
                  <c:v>31</c:v>
                </c:pt>
                <c:pt idx="34">
                  <c:v>31</c:v>
                </c:pt>
                <c:pt idx="35">
                  <c:v>29</c:v>
                </c:pt>
                <c:pt idx="36">
                  <c:v>29</c:v>
                </c:pt>
                <c:pt idx="37">
                  <c:v>34</c:v>
                </c:pt>
                <c:pt idx="38">
                  <c:v>32</c:v>
                </c:pt>
                <c:pt idx="39">
                  <c:v>32</c:v>
                </c:pt>
                <c:pt idx="40">
                  <c:v>32</c:v>
                </c:pt>
                <c:pt idx="41">
                  <c:v>31</c:v>
                </c:pt>
                <c:pt idx="42">
                  <c:v>28</c:v>
                </c:pt>
                <c:pt idx="43">
                  <c:v>29</c:v>
                </c:pt>
                <c:pt idx="44">
                  <c:v>30</c:v>
                </c:pt>
                <c:pt idx="45">
                  <c:v>31</c:v>
                </c:pt>
                <c:pt idx="46">
                  <c:v>32</c:v>
                </c:pt>
                <c:pt idx="47">
                  <c:v>29</c:v>
                </c:pt>
                <c:pt idx="48">
                  <c:v>33</c:v>
                </c:pt>
                <c:pt idx="49">
                  <c:v>36</c:v>
                </c:pt>
                <c:pt idx="50">
                  <c:v>37</c:v>
                </c:pt>
                <c:pt idx="51">
                  <c:v>35</c:v>
                </c:pt>
                <c:pt idx="52">
                  <c:v>34</c:v>
                </c:pt>
                <c:pt idx="53">
                  <c:v>33</c:v>
                </c:pt>
                <c:pt idx="54">
                  <c:v>32</c:v>
                </c:pt>
                <c:pt idx="55">
                  <c:v>30</c:v>
                </c:pt>
                <c:pt idx="56">
                  <c:v>33</c:v>
                </c:pt>
                <c:pt idx="57">
                  <c:v>35</c:v>
                </c:pt>
                <c:pt idx="58">
                  <c:v>33</c:v>
                </c:pt>
                <c:pt idx="59">
                  <c:v>30</c:v>
                </c:pt>
                <c:pt idx="60">
                  <c:v>32</c:v>
                </c:pt>
                <c:pt idx="61">
                  <c:v>35</c:v>
                </c:pt>
                <c:pt idx="62">
                  <c:v>34</c:v>
                </c:pt>
                <c:pt idx="63">
                  <c:v>34</c:v>
                </c:pt>
                <c:pt idx="64">
                  <c:v>33</c:v>
                </c:pt>
                <c:pt idx="65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2BD-488D-8BC0-1F8BA63B1D1C}"/>
            </c:ext>
          </c:extLst>
        </c:ser>
        <c:ser>
          <c:idx val="4"/>
          <c:order val="4"/>
          <c:tx>
            <c:strRef>
              <c:f>'multiTimeline (1)'!$F$4</c:f>
              <c:strCache>
                <c:ptCount val="1"/>
                <c:pt idx="0">
                  <c:v>Többváltozós Statisztika</c:v>
                </c:pt>
              </c:strCache>
            </c:strRef>
          </c:tx>
          <c:spPr>
            <a:ln w="38100" cap="rnd">
              <a:solidFill>
                <a:srgbClr val="ED8B00"/>
              </a:solidFill>
              <a:round/>
            </a:ln>
            <a:effectLst/>
          </c:spPr>
          <c:marker>
            <c:symbol val="none"/>
          </c:marker>
          <c:cat>
            <c:numRef>
              <c:f>'multiTimeline (1)'!$A$5:$A$70</c:f>
              <c:numCache>
                <c:formatCode>[$-40E]yyyy/\ mmmm;@</c:formatCode>
                <c:ptCount val="66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  <c:pt idx="36">
                  <c:v>42370</c:v>
                </c:pt>
                <c:pt idx="37">
                  <c:v>42401</c:v>
                </c:pt>
                <c:pt idx="38">
                  <c:v>42430</c:v>
                </c:pt>
                <c:pt idx="39">
                  <c:v>42461</c:v>
                </c:pt>
                <c:pt idx="40">
                  <c:v>42491</c:v>
                </c:pt>
                <c:pt idx="41">
                  <c:v>42522</c:v>
                </c:pt>
                <c:pt idx="42">
                  <c:v>42552</c:v>
                </c:pt>
                <c:pt idx="43">
                  <c:v>42583</c:v>
                </c:pt>
                <c:pt idx="44">
                  <c:v>42614</c:v>
                </c:pt>
                <c:pt idx="45">
                  <c:v>42644</c:v>
                </c:pt>
                <c:pt idx="46">
                  <c:v>42675</c:v>
                </c:pt>
                <c:pt idx="47">
                  <c:v>42705</c:v>
                </c:pt>
                <c:pt idx="48">
                  <c:v>42736</c:v>
                </c:pt>
                <c:pt idx="49">
                  <c:v>42767</c:v>
                </c:pt>
                <c:pt idx="50">
                  <c:v>42795</c:v>
                </c:pt>
                <c:pt idx="51">
                  <c:v>42826</c:v>
                </c:pt>
                <c:pt idx="52">
                  <c:v>42856</c:v>
                </c:pt>
                <c:pt idx="53">
                  <c:v>42887</c:v>
                </c:pt>
                <c:pt idx="54">
                  <c:v>42917</c:v>
                </c:pt>
                <c:pt idx="55">
                  <c:v>42948</c:v>
                </c:pt>
                <c:pt idx="56">
                  <c:v>42979</c:v>
                </c:pt>
                <c:pt idx="57">
                  <c:v>43009</c:v>
                </c:pt>
                <c:pt idx="58">
                  <c:v>43040</c:v>
                </c:pt>
                <c:pt idx="59">
                  <c:v>43070</c:v>
                </c:pt>
                <c:pt idx="60">
                  <c:v>43101</c:v>
                </c:pt>
                <c:pt idx="61">
                  <c:v>43132</c:v>
                </c:pt>
                <c:pt idx="62">
                  <c:v>43160</c:v>
                </c:pt>
                <c:pt idx="63">
                  <c:v>43191</c:v>
                </c:pt>
                <c:pt idx="64">
                  <c:v>43221</c:v>
                </c:pt>
                <c:pt idx="65">
                  <c:v>43252</c:v>
                </c:pt>
              </c:numCache>
            </c:numRef>
          </c:cat>
          <c:val>
            <c:numRef>
              <c:f>'multiTimeline (1)'!$F$5:$F$70</c:f>
              <c:numCache>
                <c:formatCode>General</c:formatCode>
                <c:ptCount val="66"/>
                <c:pt idx="0">
                  <c:v>12</c:v>
                </c:pt>
                <c:pt idx="1">
                  <c:v>13</c:v>
                </c:pt>
                <c:pt idx="2">
                  <c:v>12</c:v>
                </c:pt>
                <c:pt idx="3">
                  <c:v>13</c:v>
                </c:pt>
                <c:pt idx="4">
                  <c:v>14</c:v>
                </c:pt>
                <c:pt idx="5">
                  <c:v>12</c:v>
                </c:pt>
                <c:pt idx="6">
                  <c:v>11</c:v>
                </c:pt>
                <c:pt idx="7">
                  <c:v>10</c:v>
                </c:pt>
                <c:pt idx="8">
                  <c:v>11</c:v>
                </c:pt>
                <c:pt idx="9">
                  <c:v>13</c:v>
                </c:pt>
                <c:pt idx="10">
                  <c:v>13</c:v>
                </c:pt>
                <c:pt idx="11">
                  <c:v>11</c:v>
                </c:pt>
                <c:pt idx="12">
                  <c:v>11</c:v>
                </c:pt>
                <c:pt idx="13">
                  <c:v>12</c:v>
                </c:pt>
                <c:pt idx="14">
                  <c:v>12</c:v>
                </c:pt>
                <c:pt idx="15">
                  <c:v>13</c:v>
                </c:pt>
                <c:pt idx="16">
                  <c:v>13</c:v>
                </c:pt>
                <c:pt idx="17">
                  <c:v>12</c:v>
                </c:pt>
                <c:pt idx="18">
                  <c:v>10</c:v>
                </c:pt>
                <c:pt idx="19">
                  <c:v>10</c:v>
                </c:pt>
                <c:pt idx="20">
                  <c:v>12</c:v>
                </c:pt>
                <c:pt idx="21">
                  <c:v>12</c:v>
                </c:pt>
                <c:pt idx="22">
                  <c:v>12</c:v>
                </c:pt>
                <c:pt idx="23">
                  <c:v>11</c:v>
                </c:pt>
                <c:pt idx="24">
                  <c:v>10</c:v>
                </c:pt>
                <c:pt idx="25">
                  <c:v>13</c:v>
                </c:pt>
                <c:pt idx="26">
                  <c:v>12</c:v>
                </c:pt>
                <c:pt idx="27">
                  <c:v>12</c:v>
                </c:pt>
                <c:pt idx="28">
                  <c:v>11</c:v>
                </c:pt>
                <c:pt idx="29">
                  <c:v>12</c:v>
                </c:pt>
                <c:pt idx="30">
                  <c:v>10</c:v>
                </c:pt>
                <c:pt idx="31">
                  <c:v>9</c:v>
                </c:pt>
                <c:pt idx="32">
                  <c:v>11</c:v>
                </c:pt>
                <c:pt idx="33">
                  <c:v>12</c:v>
                </c:pt>
                <c:pt idx="34">
                  <c:v>12</c:v>
                </c:pt>
                <c:pt idx="35">
                  <c:v>10</c:v>
                </c:pt>
                <c:pt idx="36">
                  <c:v>10</c:v>
                </c:pt>
                <c:pt idx="37">
                  <c:v>11</c:v>
                </c:pt>
                <c:pt idx="38">
                  <c:v>11</c:v>
                </c:pt>
                <c:pt idx="39">
                  <c:v>13</c:v>
                </c:pt>
                <c:pt idx="40">
                  <c:v>11</c:v>
                </c:pt>
                <c:pt idx="41">
                  <c:v>11</c:v>
                </c:pt>
                <c:pt idx="42">
                  <c:v>8</c:v>
                </c:pt>
                <c:pt idx="43">
                  <c:v>9</c:v>
                </c:pt>
                <c:pt idx="44">
                  <c:v>10</c:v>
                </c:pt>
                <c:pt idx="45">
                  <c:v>11</c:v>
                </c:pt>
                <c:pt idx="46">
                  <c:v>12</c:v>
                </c:pt>
                <c:pt idx="47">
                  <c:v>10</c:v>
                </c:pt>
                <c:pt idx="48">
                  <c:v>11</c:v>
                </c:pt>
                <c:pt idx="49">
                  <c:v>12</c:v>
                </c:pt>
                <c:pt idx="50">
                  <c:v>13</c:v>
                </c:pt>
                <c:pt idx="51">
                  <c:v>13</c:v>
                </c:pt>
                <c:pt idx="52">
                  <c:v>12</c:v>
                </c:pt>
                <c:pt idx="53">
                  <c:v>10</c:v>
                </c:pt>
                <c:pt idx="54">
                  <c:v>9</c:v>
                </c:pt>
                <c:pt idx="55">
                  <c:v>9</c:v>
                </c:pt>
                <c:pt idx="56">
                  <c:v>11</c:v>
                </c:pt>
                <c:pt idx="57">
                  <c:v>12</c:v>
                </c:pt>
                <c:pt idx="58">
                  <c:v>12</c:v>
                </c:pt>
                <c:pt idx="59">
                  <c:v>10</c:v>
                </c:pt>
                <c:pt idx="60">
                  <c:v>10</c:v>
                </c:pt>
                <c:pt idx="61">
                  <c:v>12</c:v>
                </c:pt>
                <c:pt idx="62">
                  <c:v>12</c:v>
                </c:pt>
                <c:pt idx="63">
                  <c:v>11</c:v>
                </c:pt>
                <c:pt idx="64">
                  <c:v>11</c:v>
                </c:pt>
                <c:pt idx="65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2BD-488D-8BC0-1F8BA63B1D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3628816"/>
        <c:axId val="315074464"/>
      </c:lineChart>
      <c:dateAx>
        <c:axId val="313628816"/>
        <c:scaling>
          <c:orientation val="minMax"/>
        </c:scaling>
        <c:delete val="0"/>
        <c:axPos val="b"/>
        <c:numFmt formatCode="[$-40E]yyyy/\ mmmm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hu-HU"/>
          </a:p>
        </c:txPr>
        <c:crossAx val="315074464"/>
        <c:crosses val="autoZero"/>
        <c:auto val="1"/>
        <c:lblOffset val="100"/>
        <c:baseTimeUnit val="months"/>
        <c:majorUnit val="1"/>
        <c:majorTimeUnit val="years"/>
      </c:dateAx>
      <c:valAx>
        <c:axId val="31507446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hu-HU"/>
          </a:p>
        </c:txPr>
        <c:crossAx val="313628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40EB156-DC6D-45C6-BC60-72F14E43293C}" type="datetime1">
              <a:rPr lang="hu-HU" smtClean="0"/>
              <a:t>2018.06.23.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GB" smtClean="0"/>
              <a:t>© 2017 Deloitte Magyarország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B5485A5-1E2B-4057-A299-4350246D0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14701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07E9E62-235E-4905-BF05-1580411FCCD2}" type="datetime1">
              <a:rPr lang="hu-HU" smtClean="0"/>
              <a:t>2018.06.23.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GB" smtClean="0"/>
              <a:t>© 2017 Deloitte Magyarország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6C09748-15B1-4B90-AFFB-FD82A3633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55803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© 2017 Deloitte Magyarország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C09748-15B1-4B90-AFFB-FD82A36330C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388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© 2017 Deloitte Magyarország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C09748-15B1-4B90-AFFB-FD82A36330C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556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Kroll kutatásából az derül</a:t>
            </a:r>
            <a:r>
              <a:rPr lang="hu-HU" baseline="0" dirty="0" smtClean="0"/>
              <a:t> ki, hogy a belső csalások elkövetése növekvő tendenciát mutat, ami azért veszélyes, mert a belső felhasználók eleve hozzáféréssel rendelkezhetnek a rendszerhez.</a:t>
            </a:r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© 2017 Deloitte Magyarország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C09748-15B1-4B90-AFFB-FD82A36330C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981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Kroll kutatásából az derül</a:t>
            </a:r>
            <a:r>
              <a:rPr lang="hu-HU" baseline="0" dirty="0" smtClean="0"/>
              <a:t> ki, hogy a belső csalások elkövetése növekvő tendenciát mutat, ami azért veszélyes, mert a belső felhasználók eleve hozzáféréssel rendelkezhetnek a rendszerhez.</a:t>
            </a:r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© 2017 Deloitte Magyarország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C09748-15B1-4B90-AFFB-FD82A36330C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533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5.bin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6.bin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-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>
          <a:xfrm>
            <a:off x="1867360" y="727200"/>
            <a:ext cx="5400000" cy="5400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376239" y="5549440"/>
            <a:ext cx="4195762" cy="324000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1800" b="1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376238" y="5864231"/>
            <a:ext cx="4195761" cy="5056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9" y="6381750"/>
            <a:ext cx="4195762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46580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&amp; 1 column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9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9" y="317501"/>
            <a:ext cx="8371762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376238" y="1700213"/>
            <a:ext cx="8374062" cy="46789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937665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1"/>
            <a:ext cx="839152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376240" y="2052001"/>
            <a:ext cx="8391524" cy="40690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376240" y="1700215"/>
            <a:ext cx="8391524" cy="357187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6238" y="6121015"/>
            <a:ext cx="8391525" cy="260737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14636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1"/>
            <a:ext cx="839152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378000" y="2051999"/>
            <a:ext cx="2662162" cy="4069014"/>
          </a:xfrm>
          <a:prstGeom prst="rect">
            <a:avLst/>
          </a:prstGeom>
        </p:spPr>
        <p:txBody>
          <a:bodyPr/>
          <a:lstStyle/>
          <a:p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376238" y="1665289"/>
            <a:ext cx="2671763" cy="392112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Chart Placeholder 3"/>
          <p:cNvSpPr>
            <a:spLocks noGrp="1"/>
          </p:cNvSpPr>
          <p:nvPr>
            <p:ph type="chart" sz="quarter" idx="19"/>
          </p:nvPr>
        </p:nvSpPr>
        <p:spPr>
          <a:xfrm>
            <a:off x="3227388" y="2051999"/>
            <a:ext cx="2671212" cy="4069014"/>
          </a:xfrm>
          <a:prstGeom prst="rect">
            <a:avLst/>
          </a:prstGeom>
        </p:spPr>
        <p:txBody>
          <a:bodyPr/>
          <a:lstStyle/>
          <a:p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3227389" y="1665289"/>
            <a:ext cx="2671211" cy="392112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Chart Placeholder 3"/>
          <p:cNvSpPr>
            <a:spLocks noGrp="1"/>
          </p:cNvSpPr>
          <p:nvPr>
            <p:ph type="chart" sz="quarter" idx="21"/>
          </p:nvPr>
        </p:nvSpPr>
        <p:spPr>
          <a:xfrm>
            <a:off x="6094798" y="2051999"/>
            <a:ext cx="2672965" cy="4069014"/>
          </a:xfrm>
          <a:prstGeom prst="rect">
            <a:avLst/>
          </a:prstGeom>
        </p:spPr>
        <p:txBody>
          <a:bodyPr/>
          <a:lstStyle/>
          <a:p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6094798" y="1659145"/>
            <a:ext cx="2672966" cy="398256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6237" y="6121015"/>
            <a:ext cx="8374064" cy="260737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94829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 of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9" y="317501"/>
            <a:ext cx="8402002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9" y="651600"/>
            <a:ext cx="840200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>
          <a:xfrm>
            <a:off x="376239" y="1665290"/>
            <a:ext cx="3979184" cy="4716461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>
          <a:xfrm>
            <a:off x="4786155" y="1665290"/>
            <a:ext cx="3992086" cy="4716461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10103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0"/>
            <a:ext cx="8391525" cy="698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quarter" idx="10"/>
          </p:nvPr>
        </p:nvSpPr>
        <p:spPr>
          <a:xfrm>
            <a:off x="376238" y="1665290"/>
            <a:ext cx="3979185" cy="471646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tabLst>
                <a:tab pos="5029200" algn="r"/>
              </a:tabLst>
              <a:defRPr sz="1600"/>
            </a:lvl1pPr>
            <a:lvl2pPr>
              <a:tabLst>
                <a:tab pos="5029200" algn="r"/>
              </a:tabLst>
              <a:defRPr sz="1600"/>
            </a:lvl2pPr>
            <a:lvl3pPr>
              <a:tabLst>
                <a:tab pos="5029200" algn="r"/>
              </a:tabLst>
              <a:defRPr sz="1600"/>
            </a:lvl3pPr>
            <a:lvl4pPr>
              <a:tabLst>
                <a:tab pos="5029200" algn="r"/>
              </a:tabLst>
              <a:defRPr sz="1600"/>
            </a:lvl4pPr>
            <a:lvl5pPr>
              <a:tabLst>
                <a:tab pos="5029200" algn="r"/>
              </a:tabLst>
              <a:defRPr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20"/>
          </p:nvPr>
        </p:nvSpPr>
        <p:spPr>
          <a:xfrm>
            <a:off x="4788000" y="1665290"/>
            <a:ext cx="3979763" cy="471646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tabLst>
                <a:tab pos="5029200" algn="r"/>
              </a:tabLst>
              <a:defRPr sz="1600"/>
            </a:lvl1pPr>
            <a:lvl2pPr>
              <a:tabLst>
                <a:tab pos="5029200" algn="r"/>
              </a:tabLst>
              <a:defRPr sz="1600"/>
            </a:lvl2pPr>
            <a:lvl3pPr>
              <a:tabLst>
                <a:tab pos="5029200" algn="r"/>
              </a:tabLst>
              <a:defRPr sz="1600"/>
            </a:lvl3pPr>
            <a:lvl4pPr>
              <a:tabLst>
                <a:tab pos="5029200" algn="r"/>
              </a:tabLst>
              <a:defRPr sz="1600"/>
            </a:lvl4pPr>
            <a:lvl5pPr>
              <a:tabLst>
                <a:tab pos="5029200" algn="r"/>
              </a:tabLst>
              <a:defRPr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227498163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3"/>
          <p:cNvSpPr>
            <a:spLocks noGrp="1"/>
          </p:cNvSpPr>
          <p:nvPr>
            <p:ph sz="quarter" idx="10"/>
          </p:nvPr>
        </p:nvSpPr>
        <p:spPr>
          <a:xfrm>
            <a:off x="376239" y="1665290"/>
            <a:ext cx="4016374" cy="4455725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4755917" y="2125013"/>
            <a:ext cx="4011846" cy="3996000"/>
          </a:xfrm>
        </p:spPr>
        <p:txBody>
          <a:bodyPr/>
          <a:lstStyle/>
          <a:p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4755917" y="1665288"/>
            <a:ext cx="4011846" cy="420687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1"/>
            <a:ext cx="839152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6238" y="6121015"/>
            <a:ext cx="8391525" cy="260737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383779324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4755916" y="2125013"/>
            <a:ext cx="4011847" cy="39960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4755917" y="1665288"/>
            <a:ext cx="4011847" cy="420687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1"/>
            <a:ext cx="839152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6237" y="6121015"/>
            <a:ext cx="8374064" cy="260737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hart Placeholder 2"/>
          <p:cNvSpPr>
            <a:spLocks noGrp="1"/>
          </p:cNvSpPr>
          <p:nvPr>
            <p:ph type="chart" sz="quarter" idx="24"/>
          </p:nvPr>
        </p:nvSpPr>
        <p:spPr>
          <a:xfrm>
            <a:off x="376239" y="2125013"/>
            <a:ext cx="4004297" cy="39960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376237" y="1665288"/>
            <a:ext cx="4004298" cy="420687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307956622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40" y="317501"/>
            <a:ext cx="8391524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376238" y="1665289"/>
            <a:ext cx="3323893" cy="4716463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6"/>
          </p:nvPr>
        </p:nvSpPr>
        <p:spPr>
          <a:xfrm>
            <a:off x="4087762" y="1700215"/>
            <a:ext cx="4680000" cy="4681537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415038226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 with quo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0"/>
            <a:ext cx="8391525" cy="698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5683412" y="1658680"/>
            <a:ext cx="3084351" cy="472307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tabLst>
                <a:tab pos="5029200" algn="r"/>
              </a:tabLst>
              <a:defRPr sz="2200">
                <a:solidFill>
                  <a:schemeClr val="accent3"/>
                </a:solidFill>
              </a:defRPr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6"/>
          </p:nvPr>
        </p:nvSpPr>
        <p:spPr>
          <a:xfrm>
            <a:off x="376238" y="1665288"/>
            <a:ext cx="4879761" cy="4716462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40" y="651600"/>
            <a:ext cx="8391524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1604687389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ro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0"/>
            <a:ext cx="8391525" cy="698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376237" y="1700213"/>
            <a:ext cx="203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2495412" y="1700213"/>
            <a:ext cx="203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6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614587" y="1700213"/>
            <a:ext cx="203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6733763" y="1700213"/>
            <a:ext cx="203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76238" y="3124200"/>
            <a:ext cx="2040351" cy="3257548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76400" indent="-176400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0"/>
              </a:spcAft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612472" y="3120552"/>
            <a:ext cx="2034000" cy="3261199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76400" indent="-176400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0"/>
              </a:spcAft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2497530" y="3124201"/>
            <a:ext cx="2034000" cy="3257549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76400" indent="-176400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0"/>
              </a:spcAft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6744877" y="3108508"/>
            <a:ext cx="2022887" cy="327324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76400" indent="-176400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0"/>
              </a:spcAft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21" hasCustomPrompt="1"/>
          </p:nvPr>
        </p:nvSpPr>
        <p:spPr>
          <a:xfrm>
            <a:off x="376238" y="651600"/>
            <a:ext cx="8391526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176204556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- Circl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2502000" y="1368000"/>
            <a:ext cx="4140000" cy="414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108000" tIns="108000" rIns="108000" bIns="108000" anchor="ctr" anchorCtr="0">
            <a:normAutofit/>
          </a:bodyPr>
          <a:lstStyle>
            <a:lvl1pPr algn="ctr">
              <a:lnSpc>
                <a:spcPts val="4200"/>
              </a:lnSpc>
              <a:defRPr sz="3600" b="0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376238" y="5864231"/>
            <a:ext cx="4195761" cy="5056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9" y="6381750"/>
            <a:ext cx="4195762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77991" y="378000"/>
            <a:ext cx="1620000" cy="307976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0" name="Freeform 6"/>
            <p:cNvSpPr>
              <a:spLocks noEditPoints="1"/>
            </p:cNvSpPr>
            <p:nvPr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8"/>
            <p:cNvSpPr>
              <a:spLocks noEditPoints="1"/>
            </p:cNvSpPr>
            <p:nvPr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5" name="Freeform 11"/>
            <p:cNvSpPr>
              <a:spLocks/>
            </p:cNvSpPr>
            <p:nvPr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6" name="Freeform 12"/>
            <p:cNvSpPr>
              <a:spLocks/>
            </p:cNvSpPr>
            <p:nvPr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7" name="Freeform 13"/>
            <p:cNvSpPr>
              <a:spLocks noEditPoints="1"/>
            </p:cNvSpPr>
            <p:nvPr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14"/>
            <p:cNvSpPr>
              <a:spLocks noEditPoints="1"/>
            </p:cNvSpPr>
            <p:nvPr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27788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rofi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0"/>
            <a:ext cx="8391525" cy="6985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4" name="Rectangle 3"/>
          <p:cNvSpPr/>
          <p:nvPr/>
        </p:nvSpPr>
        <p:spPr>
          <a:xfrm>
            <a:off x="378000" y="1707173"/>
            <a:ext cx="4122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68064" y="1700213"/>
            <a:ext cx="4106300" cy="60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8000" y="4065173"/>
            <a:ext cx="4122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68064" y="4065173"/>
            <a:ext cx="41063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8" name="Picture Placeholder 11"/>
          <p:cNvSpPr>
            <a:spLocks noGrp="1"/>
          </p:cNvSpPr>
          <p:nvPr>
            <p:ph type="pic" sz="quarter" idx="25"/>
          </p:nvPr>
        </p:nvSpPr>
        <p:spPr>
          <a:xfrm>
            <a:off x="378000" y="1880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27"/>
          </p:nvPr>
        </p:nvSpPr>
        <p:spPr>
          <a:xfrm>
            <a:off x="4668064" y="1880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29"/>
          </p:nvPr>
        </p:nvSpPr>
        <p:spPr>
          <a:xfrm>
            <a:off x="378000" y="4256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31"/>
          </p:nvPr>
        </p:nvSpPr>
        <p:spPr>
          <a:xfrm>
            <a:off x="4668064" y="4256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2"/>
          </p:nvPr>
        </p:nvSpPr>
        <p:spPr>
          <a:xfrm>
            <a:off x="2012612" y="1880213"/>
            <a:ext cx="2466000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33"/>
          </p:nvPr>
        </p:nvSpPr>
        <p:spPr>
          <a:xfrm>
            <a:off x="6297420" y="1880213"/>
            <a:ext cx="2476944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2012612" y="4256213"/>
            <a:ext cx="2466000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35"/>
          </p:nvPr>
        </p:nvSpPr>
        <p:spPr>
          <a:xfrm>
            <a:off x="6297420" y="4256213"/>
            <a:ext cx="2476944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9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966058671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3"/>
            <a:ext cx="8391525" cy="698499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4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76238" y="1700215"/>
            <a:ext cx="2771775" cy="1971675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04799" y="1700215"/>
            <a:ext cx="2762965" cy="1971675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204806" y="1700215"/>
            <a:ext cx="2743200" cy="1971675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Text Placeholder 18"/>
          <p:cNvSpPr>
            <a:spLocks noGrp="1"/>
          </p:cNvSpPr>
          <p:nvPr>
            <p:ph idx="1" hasCustomPrompt="1"/>
          </p:nvPr>
        </p:nvSpPr>
        <p:spPr>
          <a:xfrm>
            <a:off x="376239" y="3832225"/>
            <a:ext cx="2762962" cy="2095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3" name="Text Placeholder 18"/>
          <p:cNvSpPr>
            <a:spLocks noGrp="1"/>
          </p:cNvSpPr>
          <p:nvPr>
            <p:ph idx="16" hasCustomPrompt="1"/>
          </p:nvPr>
        </p:nvSpPr>
        <p:spPr>
          <a:xfrm>
            <a:off x="3200400" y="3832225"/>
            <a:ext cx="2743200" cy="2095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4" name="Text Placeholder 18"/>
          <p:cNvSpPr>
            <a:spLocks noGrp="1"/>
          </p:cNvSpPr>
          <p:nvPr>
            <p:ph idx="17" hasCustomPrompt="1"/>
          </p:nvPr>
        </p:nvSpPr>
        <p:spPr>
          <a:xfrm>
            <a:off x="6004799" y="3832225"/>
            <a:ext cx="2762965" cy="2095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376239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3977495492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1"/>
            <a:ext cx="839152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3611856895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lifications 2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78000" y="1857892"/>
            <a:ext cx="4100118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4684646" y="1857892"/>
            <a:ext cx="4083117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3"/>
            <a:ext cx="8391525" cy="698499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4" name="Rectangle 3"/>
          <p:cNvSpPr/>
          <p:nvPr/>
        </p:nvSpPr>
        <p:spPr>
          <a:xfrm>
            <a:off x="378000" y="1705378"/>
            <a:ext cx="4100118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4647" y="1705378"/>
            <a:ext cx="4089718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6" name="Picture Placeholder 29"/>
          <p:cNvSpPr>
            <a:spLocks noGrp="1"/>
          </p:cNvSpPr>
          <p:nvPr>
            <p:ph type="pic" sz="quarter" idx="19" hasCustomPrompt="1"/>
          </p:nvPr>
        </p:nvSpPr>
        <p:spPr>
          <a:xfrm>
            <a:off x="3577119" y="1863918"/>
            <a:ext cx="907655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Co-brand</a:t>
            </a:r>
            <a:br>
              <a:rPr lang="en-US" sz="1200" noProof="0" dirty="0">
                <a:solidFill>
                  <a:schemeClr val="bg1"/>
                </a:solidFill>
              </a:rPr>
            </a:br>
            <a:r>
              <a:rPr lang="en-US" sz="12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7" name="Picture Placeholder 29"/>
          <p:cNvSpPr>
            <a:spLocks noGrp="1"/>
          </p:cNvSpPr>
          <p:nvPr>
            <p:ph type="pic" sz="quarter" idx="20" hasCustomPrompt="1"/>
          </p:nvPr>
        </p:nvSpPr>
        <p:spPr>
          <a:xfrm>
            <a:off x="7818463" y="1857894"/>
            <a:ext cx="933121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Co-brand</a:t>
            </a:r>
            <a:br>
              <a:rPr lang="en-US" sz="1200" noProof="0" dirty="0">
                <a:solidFill>
                  <a:schemeClr val="bg1"/>
                </a:solidFill>
              </a:rPr>
            </a:br>
            <a:r>
              <a:rPr lang="en-US" sz="12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1438424178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lifications 2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78000" y="1857892"/>
            <a:ext cx="4101706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4684646" y="1857892"/>
            <a:ext cx="4091001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1"/>
            <a:ext cx="8391525" cy="697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378000" y="1705378"/>
            <a:ext cx="4100118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4647" y="1705378"/>
            <a:ext cx="4089718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7" name="Picture Placeholder 29"/>
          <p:cNvSpPr>
            <a:spLocks noGrp="1"/>
          </p:cNvSpPr>
          <p:nvPr>
            <p:ph type="pic" sz="quarter" idx="20" hasCustomPrompt="1"/>
          </p:nvPr>
        </p:nvSpPr>
        <p:spPr>
          <a:xfrm>
            <a:off x="7818463" y="1857894"/>
            <a:ext cx="933121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</a:rPr>
              <a:t>Co-brand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378000" y="4249682"/>
            <a:ext cx="4100118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23"/>
          </p:nvPr>
        </p:nvSpPr>
        <p:spPr>
          <a:xfrm>
            <a:off x="4684646" y="4249682"/>
            <a:ext cx="4089719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78001" y="4103518"/>
            <a:ext cx="4101707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84646" y="4103518"/>
            <a:ext cx="4083537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4" name="Picture Placeholder 29"/>
          <p:cNvSpPr>
            <a:spLocks noGrp="1"/>
          </p:cNvSpPr>
          <p:nvPr>
            <p:ph type="pic" sz="quarter" idx="24" hasCustomPrompt="1"/>
          </p:nvPr>
        </p:nvSpPr>
        <p:spPr>
          <a:xfrm>
            <a:off x="3565871" y="4255708"/>
            <a:ext cx="929536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</a:rPr>
              <a:t>Co-brand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15" name="Picture Placeholder 29"/>
          <p:cNvSpPr>
            <a:spLocks noGrp="1"/>
          </p:cNvSpPr>
          <p:nvPr>
            <p:ph type="pic" sz="quarter" idx="25" hasCustomPrompt="1"/>
          </p:nvPr>
        </p:nvSpPr>
        <p:spPr>
          <a:xfrm>
            <a:off x="7818463" y="4249684"/>
            <a:ext cx="933120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</a:rPr>
              <a:t>Co-brand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9" y="651600"/>
            <a:ext cx="8398126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7" name="Picture Placeholder 29"/>
          <p:cNvSpPr>
            <a:spLocks noGrp="1"/>
          </p:cNvSpPr>
          <p:nvPr>
            <p:ph type="pic" sz="quarter" idx="19" hasCustomPrompt="1"/>
          </p:nvPr>
        </p:nvSpPr>
        <p:spPr>
          <a:xfrm>
            <a:off x="3577119" y="1863918"/>
            <a:ext cx="907655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</a:rPr>
              <a:t>Co-brand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2697305886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 green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4" name="Rectangle 3"/>
          <p:cNvSpPr/>
          <p:nvPr/>
        </p:nvSpPr>
        <p:spPr>
          <a:xfrm>
            <a:off x="3240000" y="1705968"/>
            <a:ext cx="2667088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8000" y="1700215"/>
            <a:ext cx="2670000" cy="597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86475" y="1705968"/>
            <a:ext cx="268789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244284" y="1851441"/>
            <a:ext cx="2655433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378000" y="1851441"/>
            <a:ext cx="2670000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6096000" y="1851441"/>
            <a:ext cx="2678365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9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3619371680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lumn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1"/>
            <a:ext cx="8391525" cy="705184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78000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6822627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2526209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4674418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2390947199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, 1 column text with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1"/>
            <a:ext cx="839152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18"/>
          <p:cNvSpPr>
            <a:spLocks noGrp="1"/>
          </p:cNvSpPr>
          <p:nvPr>
            <p:ph idx="1"/>
          </p:nvPr>
        </p:nvSpPr>
        <p:spPr>
          <a:xfrm>
            <a:off x="376238" y="1665289"/>
            <a:ext cx="4195763" cy="47164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4105981564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Box 2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581896601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35144437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- Deloitt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71"/>
            <a:ext cx="7905750" cy="1592403"/>
          </a:xfrm>
        </p:spPr>
        <p:txBody>
          <a:bodyPr anchor="b"/>
          <a:lstStyle>
            <a:lvl1pPr>
              <a:lnSpc>
                <a:spcPct val="95000"/>
              </a:lnSpc>
              <a:defRPr sz="3600" b="1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3976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0" name="think-cell Slide" r:id="rId4" imgW="421" imgH="420" progId="TCLayout.ActiveDocument.1">
                  <p:embed/>
                </p:oleObj>
              </mc:Choice>
              <mc:Fallback>
                <p:oleObj name="think-cell Slide" r:id="rId4" imgW="421" imgH="42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0"/>
            </a:lvl1pPr>
            <a:lvl2pPr marL="266693" indent="-266693">
              <a:buFont typeface="Arial" pitchFamily="34" charset="0"/>
              <a:buChar char="•"/>
              <a:tabLst/>
              <a:defRPr/>
            </a:lvl2pPr>
            <a:lvl3pPr marL="266693" indent="-266693">
              <a:buFont typeface="Arial" pitchFamily="34" charset="0"/>
              <a:buChar char="•"/>
              <a:defRPr i="1"/>
            </a:lvl3pPr>
            <a:lvl4pPr marL="539737" indent="-273044">
              <a:buFont typeface="Arial" pitchFamily="34" charset="0"/>
              <a:buChar char="−"/>
              <a:defRPr i="0"/>
            </a:lvl4pPr>
            <a:lvl5pPr marL="806431" indent="-266693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370113" y="295683"/>
            <a:ext cx="8388000" cy="4694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70113" y="765175"/>
            <a:ext cx="8388000" cy="969282"/>
          </a:xfrm>
        </p:spPr>
        <p:txBody>
          <a:bodyPr>
            <a:normAutofit/>
          </a:bodyPr>
          <a:lstStyle>
            <a:lvl1pPr marL="0" indent="0">
              <a:buNone/>
              <a:defRPr sz="1800" b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71998" y="6408002"/>
            <a:ext cx="792088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599" b="0">
                <a:solidFill>
                  <a:schemeClr val="tx2"/>
                </a:solidFill>
              </a:defRPr>
            </a:lvl1pPr>
          </a:lstStyle>
          <a:p>
            <a:pPr defTabSz="673454"/>
            <a:fld id="{95CC1D26-A9BD-4BDE-BDD9-08EDBAE96860}" type="slidenum">
              <a:rPr lang="en-GB" smtClean="0">
                <a:solidFill>
                  <a:srgbClr val="53565A"/>
                </a:solidFill>
              </a:rPr>
              <a:pPr defTabSz="673454"/>
              <a:t>‹#›</a:t>
            </a:fld>
            <a:endParaRPr lang="en-GB" dirty="0">
              <a:solidFill>
                <a:srgbClr val="5356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4257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-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>
          <a:xfrm>
            <a:off x="1867360" y="727200"/>
            <a:ext cx="5400000" cy="5400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376239" y="5549440"/>
            <a:ext cx="4195762" cy="324000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1800" b="1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376238" y="5864231"/>
            <a:ext cx="4195761" cy="5056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9" y="6381750"/>
            <a:ext cx="4195762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32920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- Circl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2502000" y="1368000"/>
            <a:ext cx="4140000" cy="414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108000" tIns="108000" rIns="108000" bIns="108000" anchor="ctr" anchorCtr="0">
            <a:normAutofit/>
          </a:bodyPr>
          <a:lstStyle>
            <a:lvl1pPr algn="ctr">
              <a:lnSpc>
                <a:spcPts val="4200"/>
              </a:lnSpc>
              <a:defRPr sz="3600" b="0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376238" y="5864231"/>
            <a:ext cx="4195761" cy="5056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9" y="6381750"/>
            <a:ext cx="4195762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77991" y="378000"/>
            <a:ext cx="1620000" cy="307976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Freeform 6"/>
            <p:cNvSpPr>
              <a:spLocks noEditPoints="1"/>
            </p:cNvSpPr>
            <p:nvPr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Freeform 8"/>
            <p:cNvSpPr>
              <a:spLocks noEditPoints="1"/>
            </p:cNvSpPr>
            <p:nvPr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5" name="Freeform 11"/>
            <p:cNvSpPr>
              <a:spLocks/>
            </p:cNvSpPr>
            <p:nvPr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Freeform 12"/>
            <p:cNvSpPr>
              <a:spLocks/>
            </p:cNvSpPr>
            <p:nvPr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7" name="Freeform 13"/>
            <p:cNvSpPr>
              <a:spLocks noEditPoints="1"/>
            </p:cNvSpPr>
            <p:nvPr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8" name="Freeform 14"/>
            <p:cNvSpPr>
              <a:spLocks noEditPoints="1"/>
            </p:cNvSpPr>
            <p:nvPr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603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- Deloitt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71"/>
            <a:ext cx="7905750" cy="1592403"/>
          </a:xfrm>
        </p:spPr>
        <p:txBody>
          <a:bodyPr anchor="b"/>
          <a:lstStyle>
            <a:lvl1pPr>
              <a:lnSpc>
                <a:spcPct val="95000"/>
              </a:lnSpc>
              <a:defRPr sz="3600" b="1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14006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statement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76239" y="1628776"/>
            <a:ext cx="6958012" cy="4752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3600"/>
              </a:spcBef>
              <a:defRPr sz="2200">
                <a:solidFill>
                  <a:schemeClr val="tx1"/>
                </a:solidFill>
              </a:defRPr>
            </a:lvl1pPr>
            <a:lvl2pPr marL="457200" indent="-457200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9277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et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646692" y="405929"/>
            <a:ext cx="2103120" cy="1027760"/>
          </a:xfrm>
        </p:spPr>
        <p:txBody>
          <a:bodyPr/>
          <a:lstStyle>
            <a:lvl1pPr>
              <a:spcBef>
                <a:spcPts val="185"/>
              </a:spcBef>
              <a:defRPr sz="923">
                <a:solidFill>
                  <a:schemeClr val="tx1"/>
                </a:solidFill>
              </a:defRPr>
            </a:lvl1pPr>
            <a:lvl2pPr>
              <a:defRPr sz="969">
                <a:solidFill>
                  <a:schemeClr val="tx2"/>
                </a:solidFill>
              </a:defRPr>
            </a:lvl2pPr>
            <a:lvl3pPr>
              <a:defRPr sz="969">
                <a:solidFill>
                  <a:schemeClr val="tx2"/>
                </a:solidFill>
              </a:defRPr>
            </a:lvl3pPr>
            <a:lvl4pPr>
              <a:defRPr sz="923">
                <a:solidFill>
                  <a:schemeClr val="tx2"/>
                </a:solidFill>
              </a:defRPr>
            </a:lvl4pPr>
            <a:lvl5pPr>
              <a:defRPr sz="923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4190" y="1700215"/>
            <a:ext cx="2074691" cy="4656835"/>
          </a:xfrm>
        </p:spPr>
        <p:txBody>
          <a:bodyPr/>
          <a:lstStyle>
            <a:lvl1pPr>
              <a:spcBef>
                <a:spcPts val="0"/>
              </a:spcBef>
              <a:spcAft>
                <a:spcPts val="554"/>
              </a:spcAft>
              <a:defRPr sz="969"/>
            </a:lvl1pPr>
            <a:lvl2pPr>
              <a:spcBef>
                <a:spcPts val="277"/>
              </a:spcBef>
              <a:defRPr/>
            </a:lvl2pPr>
            <a:lvl3pPr>
              <a:spcBef>
                <a:spcPts val="277"/>
              </a:spcBef>
              <a:defRPr/>
            </a:lvl3pPr>
            <a:lvl4pPr>
              <a:spcBef>
                <a:spcPts val="277"/>
              </a:spcBef>
              <a:defRPr/>
            </a:lvl4pPr>
            <a:lvl5pPr>
              <a:spcBef>
                <a:spcPts val="277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2835277" y="1700212"/>
            <a:ext cx="5914537" cy="4657726"/>
          </a:xfrm>
        </p:spPr>
        <p:txBody>
          <a:bodyPr/>
          <a:lstStyle>
            <a:lvl1pPr>
              <a:spcBef>
                <a:spcPts val="1662"/>
              </a:spcBef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77991" y="378000"/>
            <a:ext cx="1620000" cy="307976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10" name="Oval 5"/>
            <p:cNvSpPr>
              <a:spLocks noChangeArrowheads="1"/>
            </p:cNvSpPr>
            <p:nvPr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1" name="Freeform 6"/>
            <p:cNvSpPr>
              <a:spLocks noEditPoints="1"/>
            </p:cNvSpPr>
            <p:nvPr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3" name="Freeform 8"/>
            <p:cNvSpPr>
              <a:spLocks noEditPoints="1"/>
            </p:cNvSpPr>
            <p:nvPr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Freeform 13"/>
            <p:cNvSpPr>
              <a:spLocks noEditPoints="1"/>
            </p:cNvSpPr>
            <p:nvPr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" name="Freeform 14"/>
            <p:cNvSpPr>
              <a:spLocks noEditPoints="1"/>
            </p:cNvSpPr>
            <p:nvPr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35085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76239" y="1665289"/>
            <a:ext cx="6958012" cy="4716463"/>
          </a:xfrm>
          <a:prstGeom prst="rect">
            <a:avLst/>
          </a:prstGeom>
        </p:spPr>
        <p:txBody>
          <a:bodyPr/>
          <a:lstStyle>
            <a:lvl1pPr>
              <a:tabLst>
                <a:tab pos="6729413" algn="r"/>
              </a:tabLst>
              <a:defRPr/>
            </a:lvl1pPr>
            <a:lvl2pPr>
              <a:tabLst>
                <a:tab pos="6729413" algn="r"/>
              </a:tabLst>
              <a:defRPr/>
            </a:lvl2pPr>
            <a:lvl3pPr>
              <a:tabLst>
                <a:tab pos="6729413" algn="r"/>
              </a:tabLst>
              <a:defRPr/>
            </a:lvl3pPr>
            <a:lvl4pPr>
              <a:tabLst>
                <a:tab pos="6729413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  <a:lvl6pPr>
              <a:tabLst>
                <a:tab pos="6729413" algn="r"/>
              </a:tabLst>
              <a:defRPr/>
            </a:lvl6pPr>
            <a:lvl7pPr>
              <a:tabLst>
                <a:tab pos="6729413" algn="r"/>
              </a:tabLst>
              <a:defRPr/>
            </a:lvl7pPr>
            <a:lvl8pPr>
              <a:tabLst>
                <a:tab pos="6729413" algn="r"/>
              </a:tabLst>
              <a:defRPr/>
            </a:lvl8pPr>
            <a:lvl9pPr>
              <a:tabLst>
                <a:tab pos="6729413" algn="r"/>
              </a:tabLst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9" y="317501"/>
            <a:ext cx="8385174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9735188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1"/>
            <a:ext cx="8391525" cy="698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5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4087763" y="1701801"/>
            <a:ext cx="4680000" cy="4679950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376239" y="1665289"/>
            <a:ext cx="3342322" cy="4716463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63431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745" name="think-cell Slide" r:id="rId4" imgW="421" imgH="420" progId="TCLayout.ActiveDocument.1">
                  <p:embed/>
                </p:oleObj>
              </mc:Choice>
              <mc:Fallback>
                <p:oleObj name="think-cell Slide" r:id="rId4" imgW="421" imgH="42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1"/>
            <a:ext cx="8391525" cy="6985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8"/>
          <p:cNvSpPr>
            <a:spLocks noGrp="1"/>
          </p:cNvSpPr>
          <p:nvPr>
            <p:ph idx="1"/>
          </p:nvPr>
        </p:nvSpPr>
        <p:spPr>
          <a:xfrm>
            <a:off x="376238" y="1665289"/>
            <a:ext cx="8374062" cy="47164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79918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9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9" y="317501"/>
            <a:ext cx="8371762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376238" y="1700213"/>
            <a:ext cx="8374062" cy="46789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0113" y="6407835"/>
            <a:ext cx="7559473" cy="252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800" b="0">
                <a:solidFill>
                  <a:srgbClr val="8C8C8C"/>
                </a:solidFill>
              </a:defRPr>
            </a:lvl1pPr>
          </a:lstStyle>
          <a:p>
            <a:r>
              <a:rPr lang="en-GB" dirty="0" smtClean="0"/>
              <a:t>© 2017 Deloitte </a:t>
            </a:r>
            <a:r>
              <a:rPr lang="en-GB" dirty="0" err="1" smtClean="0"/>
              <a:t>Magyarország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4417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statement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76239" y="1628776"/>
            <a:ext cx="6958012" cy="4752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3600"/>
              </a:spcBef>
              <a:defRPr sz="2200">
                <a:solidFill>
                  <a:schemeClr val="tx1"/>
                </a:solidFill>
              </a:defRPr>
            </a:lvl1pPr>
            <a:lvl2pPr marL="457200" indent="-457200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92269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&amp; 1 column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9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9" y="317501"/>
            <a:ext cx="8371762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376238" y="1700213"/>
            <a:ext cx="8374062" cy="46789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943384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1"/>
            <a:ext cx="839152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376240" y="2052001"/>
            <a:ext cx="8391524" cy="40690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376240" y="1700215"/>
            <a:ext cx="8391524" cy="357187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6238" y="6121015"/>
            <a:ext cx="8391525" cy="260737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75908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1"/>
            <a:ext cx="839152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378000" y="2051999"/>
            <a:ext cx="2662162" cy="4069014"/>
          </a:xfrm>
          <a:prstGeom prst="rect">
            <a:avLst/>
          </a:prstGeom>
        </p:spPr>
        <p:txBody>
          <a:bodyPr/>
          <a:lstStyle/>
          <a:p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376238" y="1665289"/>
            <a:ext cx="2671763" cy="392112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Chart Placeholder 3"/>
          <p:cNvSpPr>
            <a:spLocks noGrp="1"/>
          </p:cNvSpPr>
          <p:nvPr>
            <p:ph type="chart" sz="quarter" idx="19"/>
          </p:nvPr>
        </p:nvSpPr>
        <p:spPr>
          <a:xfrm>
            <a:off x="3227388" y="2051999"/>
            <a:ext cx="2671212" cy="4069014"/>
          </a:xfrm>
          <a:prstGeom prst="rect">
            <a:avLst/>
          </a:prstGeom>
        </p:spPr>
        <p:txBody>
          <a:bodyPr/>
          <a:lstStyle/>
          <a:p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3227389" y="1665289"/>
            <a:ext cx="2671211" cy="392112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Chart Placeholder 3"/>
          <p:cNvSpPr>
            <a:spLocks noGrp="1"/>
          </p:cNvSpPr>
          <p:nvPr>
            <p:ph type="chart" sz="quarter" idx="21"/>
          </p:nvPr>
        </p:nvSpPr>
        <p:spPr>
          <a:xfrm>
            <a:off x="6094798" y="2051999"/>
            <a:ext cx="2672965" cy="4069014"/>
          </a:xfrm>
          <a:prstGeom prst="rect">
            <a:avLst/>
          </a:prstGeom>
        </p:spPr>
        <p:txBody>
          <a:bodyPr/>
          <a:lstStyle/>
          <a:p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6094798" y="1659145"/>
            <a:ext cx="2672966" cy="398256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6237" y="6121015"/>
            <a:ext cx="8374064" cy="260737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5783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 of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9" y="317501"/>
            <a:ext cx="8402002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9" y="651600"/>
            <a:ext cx="840200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>
          <a:xfrm>
            <a:off x="376239" y="1665290"/>
            <a:ext cx="3979184" cy="4716461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>
          <a:xfrm>
            <a:off x="4786155" y="1665290"/>
            <a:ext cx="3992086" cy="4716461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2944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0"/>
            <a:ext cx="8391525" cy="698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quarter" idx="10"/>
          </p:nvPr>
        </p:nvSpPr>
        <p:spPr>
          <a:xfrm>
            <a:off x="376238" y="1665290"/>
            <a:ext cx="3979185" cy="471646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tabLst>
                <a:tab pos="5029200" algn="r"/>
              </a:tabLst>
              <a:defRPr sz="1600"/>
            </a:lvl1pPr>
            <a:lvl2pPr>
              <a:tabLst>
                <a:tab pos="5029200" algn="r"/>
              </a:tabLst>
              <a:defRPr sz="1600"/>
            </a:lvl2pPr>
            <a:lvl3pPr>
              <a:tabLst>
                <a:tab pos="5029200" algn="r"/>
              </a:tabLst>
              <a:defRPr sz="1600"/>
            </a:lvl3pPr>
            <a:lvl4pPr>
              <a:tabLst>
                <a:tab pos="5029200" algn="r"/>
              </a:tabLst>
              <a:defRPr sz="1600"/>
            </a:lvl4pPr>
            <a:lvl5pPr>
              <a:tabLst>
                <a:tab pos="5029200" algn="r"/>
              </a:tabLst>
              <a:defRPr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20"/>
          </p:nvPr>
        </p:nvSpPr>
        <p:spPr>
          <a:xfrm>
            <a:off x="4788000" y="1665290"/>
            <a:ext cx="3979763" cy="471646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tabLst>
                <a:tab pos="5029200" algn="r"/>
              </a:tabLst>
              <a:defRPr sz="1600"/>
            </a:lvl1pPr>
            <a:lvl2pPr>
              <a:tabLst>
                <a:tab pos="5029200" algn="r"/>
              </a:tabLst>
              <a:defRPr sz="1600"/>
            </a:lvl2pPr>
            <a:lvl3pPr>
              <a:tabLst>
                <a:tab pos="5029200" algn="r"/>
              </a:tabLst>
              <a:defRPr sz="1600"/>
            </a:lvl3pPr>
            <a:lvl4pPr>
              <a:tabLst>
                <a:tab pos="5029200" algn="r"/>
              </a:tabLst>
              <a:defRPr sz="1600"/>
            </a:lvl4pPr>
            <a:lvl5pPr>
              <a:tabLst>
                <a:tab pos="5029200" algn="r"/>
              </a:tabLst>
              <a:defRPr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rgbClr val="E7E6E6">
                    <a:lumMod val="75000"/>
                  </a:srgb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2521821710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3"/>
          <p:cNvSpPr>
            <a:spLocks noGrp="1"/>
          </p:cNvSpPr>
          <p:nvPr>
            <p:ph sz="quarter" idx="10"/>
          </p:nvPr>
        </p:nvSpPr>
        <p:spPr>
          <a:xfrm>
            <a:off x="376239" y="1665290"/>
            <a:ext cx="4016374" cy="4455725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4755917" y="2125013"/>
            <a:ext cx="4011846" cy="3996000"/>
          </a:xfrm>
        </p:spPr>
        <p:txBody>
          <a:bodyPr/>
          <a:lstStyle/>
          <a:p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4755917" y="1665288"/>
            <a:ext cx="4011846" cy="420687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1"/>
            <a:ext cx="839152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6238" y="6121015"/>
            <a:ext cx="8391525" cy="260737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rgbClr val="E7E6E6">
                    <a:lumMod val="75000"/>
                  </a:srgb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1257305055"/>
      </p:ext>
    </p:extLst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4755916" y="2125013"/>
            <a:ext cx="4011847" cy="39960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4755917" y="1665288"/>
            <a:ext cx="4011847" cy="420687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1"/>
            <a:ext cx="839152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6237" y="6121015"/>
            <a:ext cx="8374064" cy="260737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hart Placeholder 2"/>
          <p:cNvSpPr>
            <a:spLocks noGrp="1"/>
          </p:cNvSpPr>
          <p:nvPr>
            <p:ph type="chart" sz="quarter" idx="24"/>
          </p:nvPr>
        </p:nvSpPr>
        <p:spPr>
          <a:xfrm>
            <a:off x="376239" y="2125013"/>
            <a:ext cx="4004297" cy="39960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376237" y="1665288"/>
            <a:ext cx="4004298" cy="420687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rgbClr val="E7E6E6">
                    <a:lumMod val="75000"/>
                  </a:srgb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1219188565"/>
      </p:ext>
    </p:extLst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40" y="317501"/>
            <a:ext cx="8391524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376238" y="1665289"/>
            <a:ext cx="3323893" cy="4716463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6"/>
          </p:nvPr>
        </p:nvSpPr>
        <p:spPr>
          <a:xfrm>
            <a:off x="4087762" y="1700215"/>
            <a:ext cx="4680000" cy="4681537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rgbClr val="E7E6E6">
                    <a:lumMod val="75000"/>
                  </a:srgb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2016163854"/>
      </p:ext>
    </p:extLst>
  </p:cSld>
  <p:clrMapOvr>
    <a:masterClrMapping/>
  </p:clrMapOvr>
  <p:transition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 with quo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0"/>
            <a:ext cx="8391525" cy="698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5683412" y="1658680"/>
            <a:ext cx="3084351" cy="472307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tabLst>
                <a:tab pos="5029200" algn="r"/>
              </a:tabLst>
              <a:defRPr sz="2200">
                <a:solidFill>
                  <a:schemeClr val="accent3"/>
                </a:solidFill>
              </a:defRPr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6"/>
          </p:nvPr>
        </p:nvSpPr>
        <p:spPr>
          <a:xfrm>
            <a:off x="376238" y="1665288"/>
            <a:ext cx="4879761" cy="4716462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40" y="651600"/>
            <a:ext cx="8391524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rgbClr val="E7E6E6">
                    <a:lumMod val="75000"/>
                  </a:srgb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3663520814"/>
      </p:ext>
    </p:extLst>
  </p:cSld>
  <p:clrMapOvr>
    <a:masterClrMapping/>
  </p:clrMapOvr>
  <p:transition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ro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0"/>
            <a:ext cx="8391525" cy="698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376237" y="1700213"/>
            <a:ext cx="203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2495412" y="1700213"/>
            <a:ext cx="203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6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614587" y="1700213"/>
            <a:ext cx="203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6733763" y="1700213"/>
            <a:ext cx="203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76238" y="3124200"/>
            <a:ext cx="2040351" cy="3257548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76400" indent="-176400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0"/>
              </a:spcAft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612472" y="3120552"/>
            <a:ext cx="2034000" cy="3261199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76400" indent="-176400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0"/>
              </a:spcAft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2497530" y="3124201"/>
            <a:ext cx="2034000" cy="3257549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76400" indent="-176400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0"/>
              </a:spcAft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6744877" y="3108508"/>
            <a:ext cx="2022887" cy="327324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76400" indent="-176400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0"/>
              </a:spcAft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21" hasCustomPrompt="1"/>
          </p:nvPr>
        </p:nvSpPr>
        <p:spPr>
          <a:xfrm>
            <a:off x="376238" y="651600"/>
            <a:ext cx="8391526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rgbClr val="E7E6E6">
                    <a:lumMod val="75000"/>
                  </a:srgb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255965667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et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646692" y="405929"/>
            <a:ext cx="2103120" cy="1027760"/>
          </a:xfrm>
        </p:spPr>
        <p:txBody>
          <a:bodyPr/>
          <a:lstStyle>
            <a:lvl1pPr>
              <a:spcBef>
                <a:spcPts val="185"/>
              </a:spcBef>
              <a:defRPr sz="923">
                <a:solidFill>
                  <a:schemeClr val="tx1"/>
                </a:solidFill>
              </a:defRPr>
            </a:lvl1pPr>
            <a:lvl2pPr>
              <a:defRPr sz="969">
                <a:solidFill>
                  <a:schemeClr val="tx2"/>
                </a:solidFill>
              </a:defRPr>
            </a:lvl2pPr>
            <a:lvl3pPr>
              <a:defRPr sz="969">
                <a:solidFill>
                  <a:schemeClr val="tx2"/>
                </a:solidFill>
              </a:defRPr>
            </a:lvl3pPr>
            <a:lvl4pPr>
              <a:defRPr sz="923">
                <a:solidFill>
                  <a:schemeClr val="tx2"/>
                </a:solidFill>
              </a:defRPr>
            </a:lvl4pPr>
            <a:lvl5pPr>
              <a:defRPr sz="923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4190" y="1700215"/>
            <a:ext cx="2074691" cy="4656835"/>
          </a:xfrm>
        </p:spPr>
        <p:txBody>
          <a:bodyPr/>
          <a:lstStyle>
            <a:lvl1pPr>
              <a:spcBef>
                <a:spcPts val="0"/>
              </a:spcBef>
              <a:spcAft>
                <a:spcPts val="554"/>
              </a:spcAft>
              <a:defRPr sz="969"/>
            </a:lvl1pPr>
            <a:lvl2pPr>
              <a:spcBef>
                <a:spcPts val="277"/>
              </a:spcBef>
              <a:defRPr/>
            </a:lvl2pPr>
            <a:lvl3pPr>
              <a:spcBef>
                <a:spcPts val="277"/>
              </a:spcBef>
              <a:defRPr/>
            </a:lvl3pPr>
            <a:lvl4pPr>
              <a:spcBef>
                <a:spcPts val="277"/>
              </a:spcBef>
              <a:defRPr/>
            </a:lvl4pPr>
            <a:lvl5pPr>
              <a:spcBef>
                <a:spcPts val="277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2835277" y="1700212"/>
            <a:ext cx="5914537" cy="4657726"/>
          </a:xfrm>
        </p:spPr>
        <p:txBody>
          <a:bodyPr/>
          <a:lstStyle>
            <a:lvl1pPr>
              <a:spcBef>
                <a:spcPts val="1662"/>
              </a:spcBef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77991" y="378000"/>
            <a:ext cx="1620000" cy="307976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10" name="Oval 5"/>
            <p:cNvSpPr>
              <a:spLocks noChangeArrowheads="1"/>
            </p:cNvSpPr>
            <p:nvPr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11" name="Freeform 6"/>
            <p:cNvSpPr>
              <a:spLocks noEditPoints="1"/>
            </p:cNvSpPr>
            <p:nvPr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13" name="Freeform 8"/>
            <p:cNvSpPr>
              <a:spLocks noEditPoints="1"/>
            </p:cNvSpPr>
            <p:nvPr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18" name="Freeform 13"/>
            <p:cNvSpPr>
              <a:spLocks noEditPoints="1"/>
            </p:cNvSpPr>
            <p:nvPr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19" name="Freeform 14"/>
            <p:cNvSpPr>
              <a:spLocks noEditPoints="1"/>
            </p:cNvSpPr>
            <p:nvPr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16353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rofi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0"/>
            <a:ext cx="8391525" cy="6985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4" name="Rectangle 3"/>
          <p:cNvSpPr/>
          <p:nvPr/>
        </p:nvSpPr>
        <p:spPr>
          <a:xfrm>
            <a:off x="378000" y="1707173"/>
            <a:ext cx="4122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68064" y="1700213"/>
            <a:ext cx="4106300" cy="60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8000" y="4065173"/>
            <a:ext cx="4122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68064" y="4065173"/>
            <a:ext cx="41063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prstClr val="white"/>
              </a:solidFill>
            </a:endParaRPr>
          </a:p>
        </p:txBody>
      </p:sp>
      <p:sp>
        <p:nvSpPr>
          <p:cNvPr id="8" name="Picture Placeholder 11"/>
          <p:cNvSpPr>
            <a:spLocks noGrp="1"/>
          </p:cNvSpPr>
          <p:nvPr>
            <p:ph type="pic" sz="quarter" idx="25"/>
          </p:nvPr>
        </p:nvSpPr>
        <p:spPr>
          <a:xfrm>
            <a:off x="378000" y="1880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27"/>
          </p:nvPr>
        </p:nvSpPr>
        <p:spPr>
          <a:xfrm>
            <a:off x="4668064" y="1880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29"/>
          </p:nvPr>
        </p:nvSpPr>
        <p:spPr>
          <a:xfrm>
            <a:off x="378000" y="4256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31"/>
          </p:nvPr>
        </p:nvSpPr>
        <p:spPr>
          <a:xfrm>
            <a:off x="4668064" y="4256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2"/>
          </p:nvPr>
        </p:nvSpPr>
        <p:spPr>
          <a:xfrm>
            <a:off x="2012612" y="1880213"/>
            <a:ext cx="2466000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33"/>
          </p:nvPr>
        </p:nvSpPr>
        <p:spPr>
          <a:xfrm>
            <a:off x="6297420" y="1880213"/>
            <a:ext cx="2476944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2012612" y="4256213"/>
            <a:ext cx="2466000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35"/>
          </p:nvPr>
        </p:nvSpPr>
        <p:spPr>
          <a:xfrm>
            <a:off x="6297420" y="4256213"/>
            <a:ext cx="2476944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9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rgbClr val="E7E6E6">
                    <a:lumMod val="75000"/>
                  </a:srgb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589007990"/>
      </p:ext>
    </p:extLst>
  </p:cSld>
  <p:clrMapOvr>
    <a:masterClrMapping/>
  </p:clrMapOvr>
  <p:transition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3"/>
            <a:ext cx="8391525" cy="698499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4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76238" y="1700215"/>
            <a:ext cx="2771775" cy="1971675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04799" y="1700215"/>
            <a:ext cx="2762965" cy="1971675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204806" y="1700215"/>
            <a:ext cx="2743200" cy="1971675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Text Placeholder 18"/>
          <p:cNvSpPr>
            <a:spLocks noGrp="1"/>
          </p:cNvSpPr>
          <p:nvPr>
            <p:ph idx="1" hasCustomPrompt="1"/>
          </p:nvPr>
        </p:nvSpPr>
        <p:spPr>
          <a:xfrm>
            <a:off x="376239" y="3832225"/>
            <a:ext cx="2762962" cy="2095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3" name="Text Placeholder 18"/>
          <p:cNvSpPr>
            <a:spLocks noGrp="1"/>
          </p:cNvSpPr>
          <p:nvPr>
            <p:ph idx="16" hasCustomPrompt="1"/>
          </p:nvPr>
        </p:nvSpPr>
        <p:spPr>
          <a:xfrm>
            <a:off x="3200400" y="3832225"/>
            <a:ext cx="2743200" cy="2095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4" name="Text Placeholder 18"/>
          <p:cNvSpPr>
            <a:spLocks noGrp="1"/>
          </p:cNvSpPr>
          <p:nvPr>
            <p:ph idx="17" hasCustomPrompt="1"/>
          </p:nvPr>
        </p:nvSpPr>
        <p:spPr>
          <a:xfrm>
            <a:off x="6004799" y="3832225"/>
            <a:ext cx="2762965" cy="2095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376239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rgbClr val="E7E6E6">
                    <a:lumMod val="75000"/>
                  </a:srgb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2556564411"/>
      </p:ext>
    </p:extLst>
  </p:cSld>
  <p:clrMapOvr>
    <a:masterClrMapping/>
  </p:clrMapOvr>
  <p:transition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1"/>
            <a:ext cx="839152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rgbClr val="E7E6E6">
                    <a:lumMod val="75000"/>
                  </a:srgb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3560281741"/>
      </p:ext>
    </p:extLst>
  </p:cSld>
  <p:clrMapOvr>
    <a:masterClrMapping/>
  </p:clrMapOvr>
  <p:transition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lifications 2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78000" y="1857892"/>
            <a:ext cx="4100118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4684646" y="1857892"/>
            <a:ext cx="4083117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3"/>
            <a:ext cx="8391525" cy="698499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4" name="Rectangle 3"/>
          <p:cNvSpPr/>
          <p:nvPr/>
        </p:nvSpPr>
        <p:spPr>
          <a:xfrm>
            <a:off x="378000" y="1705378"/>
            <a:ext cx="4100118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US" sz="1100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4647" y="1705378"/>
            <a:ext cx="4089718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US" sz="1100" dirty="0">
              <a:solidFill>
                <a:prstClr val="white"/>
              </a:solidFill>
            </a:endParaRPr>
          </a:p>
        </p:txBody>
      </p:sp>
      <p:sp>
        <p:nvSpPr>
          <p:cNvPr id="6" name="Picture Placeholder 29"/>
          <p:cNvSpPr>
            <a:spLocks noGrp="1"/>
          </p:cNvSpPr>
          <p:nvPr>
            <p:ph type="pic" sz="quarter" idx="19" hasCustomPrompt="1"/>
          </p:nvPr>
        </p:nvSpPr>
        <p:spPr>
          <a:xfrm>
            <a:off x="3577119" y="1863918"/>
            <a:ext cx="907655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Co-brand</a:t>
            </a:r>
            <a:br>
              <a:rPr lang="en-US" sz="1200" noProof="0" dirty="0">
                <a:solidFill>
                  <a:schemeClr val="bg1"/>
                </a:solidFill>
              </a:rPr>
            </a:br>
            <a:r>
              <a:rPr lang="en-US" sz="12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7" name="Picture Placeholder 29"/>
          <p:cNvSpPr>
            <a:spLocks noGrp="1"/>
          </p:cNvSpPr>
          <p:nvPr>
            <p:ph type="pic" sz="quarter" idx="20" hasCustomPrompt="1"/>
          </p:nvPr>
        </p:nvSpPr>
        <p:spPr>
          <a:xfrm>
            <a:off x="7818463" y="1857894"/>
            <a:ext cx="933121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Co-brand</a:t>
            </a:r>
            <a:br>
              <a:rPr lang="en-US" sz="1200" noProof="0" dirty="0">
                <a:solidFill>
                  <a:schemeClr val="bg1"/>
                </a:solidFill>
              </a:rPr>
            </a:br>
            <a:r>
              <a:rPr lang="en-US" sz="12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rgbClr val="E7E6E6">
                    <a:lumMod val="75000"/>
                  </a:srgb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3334028927"/>
      </p:ext>
    </p:extLst>
  </p:cSld>
  <p:clrMapOvr>
    <a:masterClrMapping/>
  </p:clrMapOvr>
  <p:transition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lifications 2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78000" y="1857892"/>
            <a:ext cx="4101706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4684646" y="1857892"/>
            <a:ext cx="4091001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1"/>
            <a:ext cx="8391525" cy="697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378000" y="1705378"/>
            <a:ext cx="4100118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GB" sz="1100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4647" y="1705378"/>
            <a:ext cx="4089718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GB" sz="1100" dirty="0">
              <a:solidFill>
                <a:prstClr val="white"/>
              </a:solidFill>
            </a:endParaRPr>
          </a:p>
        </p:txBody>
      </p:sp>
      <p:sp>
        <p:nvSpPr>
          <p:cNvPr id="7" name="Picture Placeholder 29"/>
          <p:cNvSpPr>
            <a:spLocks noGrp="1"/>
          </p:cNvSpPr>
          <p:nvPr>
            <p:ph type="pic" sz="quarter" idx="20" hasCustomPrompt="1"/>
          </p:nvPr>
        </p:nvSpPr>
        <p:spPr>
          <a:xfrm>
            <a:off x="7818463" y="1857894"/>
            <a:ext cx="933121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</a:rPr>
              <a:t>Co-brand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378000" y="4249682"/>
            <a:ext cx="4100118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23"/>
          </p:nvPr>
        </p:nvSpPr>
        <p:spPr>
          <a:xfrm>
            <a:off x="4684646" y="4249682"/>
            <a:ext cx="4089719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78001" y="4103518"/>
            <a:ext cx="4101707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GB" sz="11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84646" y="4103518"/>
            <a:ext cx="4083537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GB" sz="1100" dirty="0">
              <a:solidFill>
                <a:prstClr val="white"/>
              </a:solidFill>
            </a:endParaRPr>
          </a:p>
        </p:txBody>
      </p:sp>
      <p:sp>
        <p:nvSpPr>
          <p:cNvPr id="14" name="Picture Placeholder 29"/>
          <p:cNvSpPr>
            <a:spLocks noGrp="1"/>
          </p:cNvSpPr>
          <p:nvPr>
            <p:ph type="pic" sz="quarter" idx="24" hasCustomPrompt="1"/>
          </p:nvPr>
        </p:nvSpPr>
        <p:spPr>
          <a:xfrm>
            <a:off x="3565871" y="4255708"/>
            <a:ext cx="929536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</a:rPr>
              <a:t>Co-brand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15" name="Picture Placeholder 29"/>
          <p:cNvSpPr>
            <a:spLocks noGrp="1"/>
          </p:cNvSpPr>
          <p:nvPr>
            <p:ph type="pic" sz="quarter" idx="25" hasCustomPrompt="1"/>
          </p:nvPr>
        </p:nvSpPr>
        <p:spPr>
          <a:xfrm>
            <a:off x="7818463" y="4249684"/>
            <a:ext cx="933120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</a:rPr>
              <a:t>Co-brand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9" y="651600"/>
            <a:ext cx="8398126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7" name="Picture Placeholder 29"/>
          <p:cNvSpPr>
            <a:spLocks noGrp="1"/>
          </p:cNvSpPr>
          <p:nvPr>
            <p:ph type="pic" sz="quarter" idx="19" hasCustomPrompt="1"/>
          </p:nvPr>
        </p:nvSpPr>
        <p:spPr>
          <a:xfrm>
            <a:off x="3577119" y="1863918"/>
            <a:ext cx="907655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</a:rPr>
              <a:t>Co-brand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rgbClr val="E7E6E6">
                    <a:lumMod val="75000"/>
                  </a:srgb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251363510"/>
      </p:ext>
    </p:extLst>
  </p:cSld>
  <p:clrMapOvr>
    <a:masterClrMapping/>
  </p:clrMapOvr>
  <p:transition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 green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4" name="Rectangle 3"/>
          <p:cNvSpPr/>
          <p:nvPr/>
        </p:nvSpPr>
        <p:spPr>
          <a:xfrm>
            <a:off x="3240000" y="1705968"/>
            <a:ext cx="2667088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8000" y="1700215"/>
            <a:ext cx="2670000" cy="597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86475" y="1705968"/>
            <a:ext cx="268789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dirty="0">
              <a:solidFill>
                <a:prstClr val="white"/>
              </a:solidFill>
            </a:endParaRP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244284" y="1851441"/>
            <a:ext cx="2655433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378000" y="1851441"/>
            <a:ext cx="2670000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6096000" y="1851441"/>
            <a:ext cx="2678365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9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rgbClr val="E7E6E6">
                    <a:lumMod val="75000"/>
                  </a:srgb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3060119166"/>
      </p:ext>
    </p:extLst>
  </p:cSld>
  <p:clrMapOvr>
    <a:masterClrMapping/>
  </p:clrMapOvr>
  <p:transition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lumn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1"/>
            <a:ext cx="8391525" cy="705184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78000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6822627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2526209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4674418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321135892"/>
      </p:ext>
    </p:extLst>
  </p:cSld>
  <p:clrMapOvr>
    <a:masterClrMapping/>
  </p:clrMapOvr>
  <p:transition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, 1 column text with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1"/>
            <a:ext cx="839152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18"/>
          <p:cNvSpPr>
            <a:spLocks noGrp="1"/>
          </p:cNvSpPr>
          <p:nvPr>
            <p:ph idx="1"/>
          </p:nvPr>
        </p:nvSpPr>
        <p:spPr>
          <a:xfrm>
            <a:off x="376238" y="1665289"/>
            <a:ext cx="4195763" cy="47164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0694915"/>
      </p:ext>
    </p:extLst>
  </p:cSld>
  <p:clrMapOvr>
    <a:masterClrMapping/>
  </p:clrMapOvr>
  <p:transition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016270"/>
      </p:ext>
    </p:extLst>
  </p:cSld>
  <p:clrMapOvr>
    <a:masterClrMapping/>
  </p:clrMapOvr>
  <p:transition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325224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76239" y="1665289"/>
            <a:ext cx="6958012" cy="4716463"/>
          </a:xfrm>
          <a:prstGeom prst="rect">
            <a:avLst/>
          </a:prstGeom>
        </p:spPr>
        <p:txBody>
          <a:bodyPr/>
          <a:lstStyle>
            <a:lvl1pPr>
              <a:tabLst>
                <a:tab pos="6729413" algn="r"/>
              </a:tabLst>
              <a:defRPr/>
            </a:lvl1pPr>
            <a:lvl2pPr>
              <a:tabLst>
                <a:tab pos="6729413" algn="r"/>
              </a:tabLst>
              <a:defRPr/>
            </a:lvl2pPr>
            <a:lvl3pPr>
              <a:tabLst>
                <a:tab pos="6729413" algn="r"/>
              </a:tabLst>
              <a:defRPr/>
            </a:lvl3pPr>
            <a:lvl4pPr>
              <a:tabLst>
                <a:tab pos="6729413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  <a:lvl6pPr>
              <a:tabLst>
                <a:tab pos="6729413" algn="r"/>
              </a:tabLst>
              <a:defRPr/>
            </a:lvl6pPr>
            <a:lvl7pPr>
              <a:tabLst>
                <a:tab pos="6729413" algn="r"/>
              </a:tabLst>
              <a:defRPr/>
            </a:lvl7pPr>
            <a:lvl8pPr>
              <a:tabLst>
                <a:tab pos="6729413" algn="r"/>
              </a:tabLst>
              <a:defRPr/>
            </a:lvl8pPr>
            <a:lvl9pPr>
              <a:tabLst>
                <a:tab pos="6729413" algn="r"/>
              </a:tabLst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9" y="317501"/>
            <a:ext cx="8385174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6389591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769" name="think-cell Slide" r:id="rId4" imgW="421" imgH="420" progId="TCLayout.ActiveDocument.1">
                  <p:embed/>
                </p:oleObj>
              </mc:Choice>
              <mc:Fallback>
                <p:oleObj name="think-cell Slide" r:id="rId4" imgW="421" imgH="42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0"/>
            </a:lvl1pPr>
            <a:lvl2pPr marL="266693" indent="-266693">
              <a:buFont typeface="Arial" pitchFamily="34" charset="0"/>
              <a:buChar char="•"/>
              <a:tabLst/>
              <a:defRPr/>
            </a:lvl2pPr>
            <a:lvl3pPr marL="266693" indent="-266693">
              <a:buFont typeface="Arial" pitchFamily="34" charset="0"/>
              <a:buChar char="•"/>
              <a:defRPr i="1"/>
            </a:lvl3pPr>
            <a:lvl4pPr marL="539737" indent="-273044">
              <a:buFont typeface="Arial" pitchFamily="34" charset="0"/>
              <a:buChar char="−"/>
              <a:defRPr i="0"/>
            </a:lvl4pPr>
            <a:lvl5pPr marL="806431" indent="-266693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370113" y="295683"/>
            <a:ext cx="8388000" cy="4694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70113" y="765175"/>
            <a:ext cx="8388000" cy="969282"/>
          </a:xfrm>
        </p:spPr>
        <p:txBody>
          <a:bodyPr>
            <a:normAutofit/>
          </a:bodyPr>
          <a:lstStyle>
            <a:lvl1pPr marL="0" indent="0">
              <a:buNone/>
              <a:defRPr sz="1800" b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60075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vider - Deloitte blue">
    <p:bg bwMode="gray"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93700" y="1705670"/>
            <a:ext cx="7888288" cy="1592403"/>
          </a:xfrm>
        </p:spPr>
        <p:txBody>
          <a:bodyPr anchor="b"/>
          <a:lstStyle>
            <a:lvl1pPr>
              <a:lnSpc>
                <a:spcPct val="95000"/>
              </a:lnSpc>
              <a:defRPr sz="3629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93700" y="3429001"/>
            <a:ext cx="7888288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629">
                <a:solidFill>
                  <a:schemeClr val="bg1"/>
                </a:solidFill>
              </a:defRPr>
            </a:lvl1pPr>
            <a:lvl2pPr marL="430997" indent="0">
              <a:buNone/>
              <a:defRPr sz="1886">
                <a:solidFill>
                  <a:schemeClr val="tx1">
                    <a:tint val="75000"/>
                  </a:schemeClr>
                </a:solidFill>
              </a:defRPr>
            </a:lvl2pPr>
            <a:lvl3pPr marL="861993" indent="0">
              <a:buNone/>
              <a:defRPr sz="1697">
                <a:solidFill>
                  <a:schemeClr val="tx1">
                    <a:tint val="75000"/>
                  </a:schemeClr>
                </a:solidFill>
              </a:defRPr>
            </a:lvl3pPr>
            <a:lvl4pPr marL="1292990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4pPr>
            <a:lvl5pPr marL="1723986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5pPr>
            <a:lvl6pPr marL="2154983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6pPr>
            <a:lvl7pPr marL="2585979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7pPr>
            <a:lvl8pPr marL="3016975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8pPr>
            <a:lvl9pPr marL="3447971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35914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15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1"/>
            <a:ext cx="8391525" cy="698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5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4087763" y="1701801"/>
            <a:ext cx="4680000" cy="4679950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376239" y="1665289"/>
            <a:ext cx="3342322" cy="4716463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258880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9447431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673" name="think-cell Slide" r:id="rId4" imgW="421" imgH="420" progId="TCLayout.ActiveDocument.1">
                  <p:embed/>
                </p:oleObj>
              </mc:Choice>
              <mc:Fallback>
                <p:oleObj name="think-cell Slide" r:id="rId4" imgW="421" imgH="42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1"/>
            <a:ext cx="8391525" cy="6985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8"/>
          <p:cNvSpPr>
            <a:spLocks noGrp="1"/>
          </p:cNvSpPr>
          <p:nvPr>
            <p:ph idx="1"/>
          </p:nvPr>
        </p:nvSpPr>
        <p:spPr>
          <a:xfrm>
            <a:off x="376238" y="1665289"/>
            <a:ext cx="8374062" cy="47164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71998" y="6408002"/>
            <a:ext cx="792088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599" b="0">
                <a:solidFill>
                  <a:schemeClr val="tx2"/>
                </a:solidFill>
              </a:defRPr>
            </a:lvl1pPr>
          </a:lstStyle>
          <a:p>
            <a:pPr defTabSz="673454"/>
            <a:fld id="{95CC1D26-A9BD-4BDE-BDD9-08EDBAE96860}" type="slidenum">
              <a:rPr lang="en-GB" smtClean="0">
                <a:solidFill>
                  <a:srgbClr val="53565A"/>
                </a:solidFill>
              </a:rPr>
              <a:pPr defTabSz="673454"/>
              <a:t>‹#›</a:t>
            </a:fld>
            <a:endParaRPr lang="en-GB" dirty="0">
              <a:solidFill>
                <a:srgbClr val="5356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1062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9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9" y="317501"/>
            <a:ext cx="8371762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376238" y="1700213"/>
            <a:ext cx="8374062" cy="46789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0113" y="6407835"/>
            <a:ext cx="7559473" cy="252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800" b="0">
                <a:solidFill>
                  <a:srgbClr val="8C8C8C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93243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oleObject" Target="../embeddings/oleObject1.bin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1.emf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43.xml"/><Relationship Id="rId18" Type="http://schemas.openxmlformats.org/officeDocument/2006/relationships/slideLayout" Target="../slideLayouts/slideLayout48.xml"/><Relationship Id="rId26" Type="http://schemas.openxmlformats.org/officeDocument/2006/relationships/slideLayout" Target="../slideLayouts/slideLayout56.xml"/><Relationship Id="rId21" Type="http://schemas.openxmlformats.org/officeDocument/2006/relationships/slideLayout" Target="../slideLayouts/slideLayout51.xml"/><Relationship Id="rId34" Type="http://schemas.openxmlformats.org/officeDocument/2006/relationships/vmlDrawing" Target="../drawings/vmlDrawing4.v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17" Type="http://schemas.openxmlformats.org/officeDocument/2006/relationships/slideLayout" Target="../slideLayouts/slideLayout47.xml"/><Relationship Id="rId25" Type="http://schemas.openxmlformats.org/officeDocument/2006/relationships/slideLayout" Target="../slideLayouts/slideLayout55.xml"/><Relationship Id="rId33" Type="http://schemas.openxmlformats.org/officeDocument/2006/relationships/theme" Target="../theme/theme2.xml"/><Relationship Id="rId2" Type="http://schemas.openxmlformats.org/officeDocument/2006/relationships/slideLayout" Target="../slideLayouts/slideLayout32.xml"/><Relationship Id="rId1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50.xml"/><Relationship Id="rId29" Type="http://schemas.openxmlformats.org/officeDocument/2006/relationships/slideLayout" Target="../slideLayouts/slideLayout59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24" Type="http://schemas.openxmlformats.org/officeDocument/2006/relationships/slideLayout" Target="../slideLayouts/slideLayout54.xml"/><Relationship Id="rId32" Type="http://schemas.openxmlformats.org/officeDocument/2006/relationships/slideLayout" Target="../slideLayouts/slideLayout62.xml"/><Relationship Id="rId37" Type="http://schemas.openxmlformats.org/officeDocument/2006/relationships/image" Target="../media/image1.emf"/><Relationship Id="rId5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45.xml"/><Relationship Id="rId23" Type="http://schemas.openxmlformats.org/officeDocument/2006/relationships/slideLayout" Target="../slideLayouts/slideLayout53.xml"/><Relationship Id="rId28" Type="http://schemas.openxmlformats.org/officeDocument/2006/relationships/slideLayout" Target="../slideLayouts/slideLayout58.xml"/><Relationship Id="rId36" Type="http://schemas.openxmlformats.org/officeDocument/2006/relationships/oleObject" Target="../embeddings/oleObject4.bin"/><Relationship Id="rId10" Type="http://schemas.openxmlformats.org/officeDocument/2006/relationships/slideLayout" Target="../slideLayouts/slideLayout40.xml"/><Relationship Id="rId19" Type="http://schemas.openxmlformats.org/officeDocument/2006/relationships/slideLayout" Target="../slideLayouts/slideLayout49.xml"/><Relationship Id="rId31" Type="http://schemas.openxmlformats.org/officeDocument/2006/relationships/slideLayout" Target="../slideLayouts/slideLayout61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slideLayout" Target="../slideLayouts/slideLayout44.xml"/><Relationship Id="rId22" Type="http://schemas.openxmlformats.org/officeDocument/2006/relationships/slideLayout" Target="../slideLayouts/slideLayout52.xml"/><Relationship Id="rId27" Type="http://schemas.openxmlformats.org/officeDocument/2006/relationships/slideLayout" Target="../slideLayouts/slideLayout57.xml"/><Relationship Id="rId30" Type="http://schemas.openxmlformats.org/officeDocument/2006/relationships/slideLayout" Target="../slideLayouts/slideLayout60.xml"/><Relationship Id="rId35" Type="http://schemas.openxmlformats.org/officeDocument/2006/relationships/tags" Target="../tags/tag5.xml"/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33"/>
            </p:custDataLst>
            <p:extLst>
              <p:ext uri="{D42A27DB-BD31-4B8C-83A1-F6EECF244321}">
                <p14:modId xmlns:p14="http://schemas.microsoft.com/office/powerpoint/2010/main" val="1771915394"/>
              </p:ext>
            </p:ext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548" name="think-cell Slide" r:id="rId34" imgW="270" imgH="270" progId="TCLayout.ActiveDocument.1">
                  <p:embed/>
                </p:oleObj>
              </mc:Choice>
              <mc:Fallback>
                <p:oleObj name="think-cell Slide" r:id="rId3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76238" y="317501"/>
            <a:ext cx="8391525" cy="6921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idx="1"/>
          </p:nvPr>
        </p:nvSpPr>
        <p:spPr>
          <a:xfrm>
            <a:off x="376238" y="1665289"/>
            <a:ext cx="8391525" cy="47164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0113" y="6407834"/>
            <a:ext cx="4900387" cy="28506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800" b="0">
                <a:solidFill>
                  <a:srgbClr val="8C8C8C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71998" y="6408002"/>
            <a:ext cx="792088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599" b="0">
                <a:solidFill>
                  <a:schemeClr val="tx2"/>
                </a:solidFill>
              </a:defRPr>
            </a:lvl1pPr>
          </a:lstStyle>
          <a:p>
            <a:pPr defTabSz="673454"/>
            <a:fld id="{95CC1D26-A9BD-4BDE-BDD9-08EDBAE96860}" type="slidenum">
              <a:rPr lang="en-GB" smtClean="0">
                <a:solidFill>
                  <a:srgbClr val="53565A"/>
                </a:solidFill>
              </a:rPr>
              <a:pPr defTabSz="673454"/>
              <a:t>‹#›</a:t>
            </a:fld>
            <a:endParaRPr lang="en-GB" dirty="0">
              <a:solidFill>
                <a:srgbClr val="5356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10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1000"/>
        </a:spcAft>
        <a:buSzPct val="100000"/>
        <a:buFont typeface="Arial" panose="020B0604020202020204" pitchFamily="34" charset="0"/>
        <a:buNone/>
        <a:defRPr sz="11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Arial"/>
        <a:buNone/>
        <a:defRPr lang="en-US" sz="1100" b="1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76400" indent="-17640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Arial" panose="020B0604020202020204" pitchFamily="34" charset="0"/>
        <a:buChar char="•"/>
        <a:defRPr lang="en-US" sz="11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356400" indent="-17640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defRPr lang="en-US" sz="11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32800" indent="-176400" algn="l" defTabSz="798513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tabLst/>
        <a:defRPr lang="en-US" sz="11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76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orient="horz" pos="4020" userDrawn="1">
          <p15:clr>
            <a:srgbClr val="F26B43"/>
          </p15:clr>
        </p15:guide>
        <p15:guide id="4" pos="178" userDrawn="1">
          <p15:clr>
            <a:srgbClr val="F26B43"/>
          </p15:clr>
        </p15:guide>
        <p15:guide id="5" pos="4142" userDrawn="1">
          <p15:clr>
            <a:srgbClr val="F26B43"/>
          </p15:clr>
        </p15:guide>
        <p15:guide id="6" orient="horz" pos="1071" userDrawn="1">
          <p15:clr>
            <a:srgbClr val="F26B43"/>
          </p15:clr>
        </p15:guide>
        <p15:guide id="7" orient="horz" pos="200" userDrawn="1">
          <p15:clr>
            <a:srgbClr val="F26B43"/>
          </p15:clr>
        </p15:guide>
        <p15:guide id="8" orient="horz" pos="4080" userDrawn="1">
          <p15:clr>
            <a:srgbClr val="F26B43"/>
          </p15:clr>
        </p15:guide>
        <p15:guide id="9" pos="2791" userDrawn="1">
          <p15:clr>
            <a:srgbClr val="F26B43"/>
          </p15:clr>
        </p15:guide>
        <p15:guide id="10" orient="horz" pos="236" userDrawn="1">
          <p15:clr>
            <a:srgbClr val="F26B43"/>
          </p15:clr>
        </p15:guide>
        <p15:guide id="11" pos="767" userDrawn="1">
          <p15:clr>
            <a:srgbClr val="F26B43"/>
          </p15:clr>
        </p15:guide>
        <p15:guide id="12" pos="853" userDrawn="1">
          <p15:clr>
            <a:srgbClr val="F26B43"/>
          </p15:clr>
        </p15:guide>
        <p15:guide id="13" pos="1440" userDrawn="1">
          <p15:clr>
            <a:srgbClr val="F26B43"/>
          </p15:clr>
        </p15:guide>
        <p15:guide id="14" pos="1525" userDrawn="1">
          <p15:clr>
            <a:srgbClr val="F26B43"/>
          </p15:clr>
        </p15:guide>
        <p15:guide id="15" pos="3465" userDrawn="1">
          <p15:clr>
            <a:srgbClr val="F26B43"/>
          </p15:clr>
        </p15:guide>
        <p15:guide id="16" pos="2117" userDrawn="1">
          <p15:clr>
            <a:srgbClr val="F26B43"/>
          </p15:clr>
        </p15:guide>
        <p15:guide id="17" pos="2203" userDrawn="1">
          <p15:clr>
            <a:srgbClr val="F26B43"/>
          </p15:clr>
        </p15:guide>
        <p15:guide id="18" pos="2160" userDrawn="1">
          <p15:clr>
            <a:srgbClr val="F26B43"/>
          </p15:clr>
        </p15:guide>
        <p15:guide id="19" pos="3551" userDrawn="1">
          <p15:clr>
            <a:srgbClr val="F26B43"/>
          </p15:clr>
        </p15:guide>
        <p15:guide id="20" orient="horz" pos="1049" userDrawn="1">
          <p15:clr>
            <a:srgbClr val="F26B43"/>
          </p15:clr>
        </p15:guide>
        <p15:guide id="21" orient="horz" pos="6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35"/>
            </p:custDataLst>
            <p:extLst/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721" name="think-cell Slide" r:id="rId36" imgW="270" imgH="270" progId="TCLayout.ActiveDocument.1">
                  <p:embed/>
                </p:oleObj>
              </mc:Choice>
              <mc:Fallback>
                <p:oleObj name="think-cell Slide" r:id="rId3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76238" y="317501"/>
            <a:ext cx="8391525" cy="6921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idx="1"/>
          </p:nvPr>
        </p:nvSpPr>
        <p:spPr>
          <a:xfrm>
            <a:off x="376238" y="1665289"/>
            <a:ext cx="8391525" cy="47164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3" name="TextBox 2"/>
          <p:cNvSpPr txBox="1"/>
          <p:nvPr/>
        </p:nvSpPr>
        <p:spPr>
          <a:xfrm>
            <a:off x="8160545" y="6577338"/>
            <a:ext cx="607218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smtClean="0">
                <a:solidFill>
                  <a:prstClr val="black"/>
                </a:solidFill>
              </a:rPr>
              <a:pPr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dirty="0">
              <a:solidFill>
                <a:prstClr val="black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0113" y="6407834"/>
            <a:ext cx="4900387" cy="28506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800" b="0">
                <a:solidFill>
                  <a:srgbClr val="8C8C8C"/>
                </a:solidFill>
              </a:defRPr>
            </a:lvl1pPr>
          </a:lstStyle>
          <a:p>
            <a:r>
              <a:rPr lang="en-GB" dirty="0" smtClean="0"/>
              <a:t>© 2017 Deloitte </a:t>
            </a:r>
            <a:r>
              <a:rPr lang="en-GB" dirty="0" err="1" smtClean="0"/>
              <a:t>Magyarország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0305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  <p:sldLayoutId id="2147483900" r:id="rId12"/>
    <p:sldLayoutId id="2147483901" r:id="rId13"/>
    <p:sldLayoutId id="2147483902" r:id="rId14"/>
    <p:sldLayoutId id="2147483903" r:id="rId15"/>
    <p:sldLayoutId id="2147483904" r:id="rId16"/>
    <p:sldLayoutId id="2147483905" r:id="rId17"/>
    <p:sldLayoutId id="2147483906" r:id="rId18"/>
    <p:sldLayoutId id="2147483907" r:id="rId19"/>
    <p:sldLayoutId id="2147483908" r:id="rId20"/>
    <p:sldLayoutId id="2147483909" r:id="rId21"/>
    <p:sldLayoutId id="2147483910" r:id="rId22"/>
    <p:sldLayoutId id="2147483911" r:id="rId23"/>
    <p:sldLayoutId id="2147483912" r:id="rId24"/>
    <p:sldLayoutId id="2147483913" r:id="rId25"/>
    <p:sldLayoutId id="2147483914" r:id="rId26"/>
    <p:sldLayoutId id="2147483915" r:id="rId27"/>
    <p:sldLayoutId id="2147483916" r:id="rId28"/>
    <p:sldLayoutId id="2147483917" r:id="rId29"/>
    <p:sldLayoutId id="2147483918" r:id="rId30"/>
    <p:sldLayoutId id="2147483919" r:id="rId31"/>
    <p:sldLayoutId id="2147483920" r:id="rId32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1000"/>
        </a:spcAft>
        <a:buSzPct val="100000"/>
        <a:buFont typeface="Arial" panose="020B0604020202020204" pitchFamily="34" charset="0"/>
        <a:buNone/>
        <a:defRPr sz="11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Arial"/>
        <a:buNone/>
        <a:defRPr lang="en-US" sz="1100" b="1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76400" indent="-17640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Arial" panose="020B0604020202020204" pitchFamily="34" charset="0"/>
        <a:buChar char="•"/>
        <a:defRPr lang="en-US" sz="11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356400" indent="-17640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defRPr lang="en-US" sz="11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32800" indent="-176400" algn="l" defTabSz="798513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tabLst/>
        <a:defRPr lang="en-US" sz="11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76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4020">
          <p15:clr>
            <a:srgbClr val="F26B43"/>
          </p15:clr>
        </p15:guide>
        <p15:guide id="4" pos="178">
          <p15:clr>
            <a:srgbClr val="F26B43"/>
          </p15:clr>
        </p15:guide>
        <p15:guide id="5" pos="4142">
          <p15:clr>
            <a:srgbClr val="F26B43"/>
          </p15:clr>
        </p15:guide>
        <p15:guide id="6" orient="horz" pos="1071">
          <p15:clr>
            <a:srgbClr val="F26B43"/>
          </p15:clr>
        </p15:guide>
        <p15:guide id="7" orient="horz" pos="200">
          <p15:clr>
            <a:srgbClr val="F26B43"/>
          </p15:clr>
        </p15:guide>
        <p15:guide id="8" orient="horz" pos="4080">
          <p15:clr>
            <a:srgbClr val="F26B43"/>
          </p15:clr>
        </p15:guide>
        <p15:guide id="9" pos="2791">
          <p15:clr>
            <a:srgbClr val="F26B43"/>
          </p15:clr>
        </p15:guide>
        <p15:guide id="10" orient="horz" pos="236">
          <p15:clr>
            <a:srgbClr val="F26B43"/>
          </p15:clr>
        </p15:guide>
        <p15:guide id="11" pos="767">
          <p15:clr>
            <a:srgbClr val="F26B43"/>
          </p15:clr>
        </p15:guide>
        <p15:guide id="12" pos="853">
          <p15:clr>
            <a:srgbClr val="F26B43"/>
          </p15:clr>
        </p15:guide>
        <p15:guide id="13" pos="1440">
          <p15:clr>
            <a:srgbClr val="F26B43"/>
          </p15:clr>
        </p15:guide>
        <p15:guide id="14" pos="1525">
          <p15:clr>
            <a:srgbClr val="F26B43"/>
          </p15:clr>
        </p15:guide>
        <p15:guide id="15" pos="3465">
          <p15:clr>
            <a:srgbClr val="F26B43"/>
          </p15:clr>
        </p15:guide>
        <p15:guide id="16" pos="2117">
          <p15:clr>
            <a:srgbClr val="F26B43"/>
          </p15:clr>
        </p15:guide>
        <p15:guide id="17" pos="2203">
          <p15:clr>
            <a:srgbClr val="F26B43"/>
          </p15:clr>
        </p15:guide>
        <p15:guide id="18" pos="2160">
          <p15:clr>
            <a:srgbClr val="F26B43"/>
          </p15:clr>
        </p15:guide>
        <p15:guide id="19" pos="3551">
          <p15:clr>
            <a:srgbClr val="F26B43"/>
          </p15:clr>
        </p15:guide>
        <p15:guide id="20" orient="horz" pos="1049">
          <p15:clr>
            <a:srgbClr val="F26B43"/>
          </p15:clr>
        </p15:guide>
        <p15:guide id="21" orient="horz" pos="6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Barta Gergő</a:t>
            </a:r>
            <a:br>
              <a:rPr lang="hu-HU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hu-HU" b="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Neptun kód: N787OJ</a:t>
            </a:r>
            <a:r>
              <a:rPr lang="hu-HU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/>
            </a:r>
            <a:br>
              <a:rPr lang="hu-HU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7303" y="3414112"/>
            <a:ext cx="7206817" cy="505645"/>
          </a:xfrm>
        </p:spPr>
        <p:txBody>
          <a:bodyPr/>
          <a:lstStyle/>
          <a:p>
            <a:pPr algn="ctr"/>
            <a:r>
              <a:rPr lang="hu-HU" sz="2400" b="1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Disszertációs Rész bemutatása</a:t>
            </a:r>
          </a:p>
          <a:p>
            <a:pPr algn="ctr"/>
            <a:endParaRPr lang="hu-HU" sz="24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hu-HU" sz="2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 Szent István Egyetem </a:t>
            </a:r>
          </a:p>
          <a:p>
            <a:pPr algn="ctr"/>
            <a:r>
              <a:rPr lang="hu-HU" sz="2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Gazdálkodás és Szervezéstudományok Doktori Iskola </a:t>
            </a:r>
          </a:p>
          <a:p>
            <a:pPr algn="ctr"/>
            <a:r>
              <a:rPr lang="hu-HU" sz="2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018. </a:t>
            </a:r>
            <a:r>
              <a:rPr lang="hu-HU" sz="2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évi komplex vizsgára</a:t>
            </a:r>
          </a:p>
          <a:p>
            <a:r>
              <a:rPr lang="hu-HU" sz="2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/>
            </a:r>
            <a:br>
              <a:rPr lang="hu-HU" sz="2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endParaRPr lang="hu-HU" sz="24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76239" y="6418699"/>
            <a:ext cx="4195762" cy="298450"/>
          </a:xfrm>
        </p:spPr>
        <p:txBody>
          <a:bodyPr>
            <a:normAutofit/>
          </a:bodyPr>
          <a:lstStyle/>
          <a:p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018. 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június 25.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954" y="320142"/>
            <a:ext cx="3131892" cy="268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0700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1143000"/>
          </a:xfrm>
        </p:spPr>
        <p:txBody>
          <a:bodyPr/>
          <a:lstStyle/>
          <a:p>
            <a:r>
              <a:rPr lang="hu-HU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Mesterséges </a:t>
            </a:r>
            <a:r>
              <a:rPr lang="hu-HU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u-HU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ntelligencia alkalmazási területei</a:t>
            </a:r>
            <a:endParaRPr lang="hu-HU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694750"/>
              </p:ext>
            </p:extLst>
          </p:nvPr>
        </p:nvGraphicFramePr>
        <p:xfrm>
          <a:off x="984737" y="723900"/>
          <a:ext cx="7055678" cy="5298521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871914">
                  <a:extLst>
                    <a:ext uri="{9D8B030D-6E8A-4147-A177-3AD203B41FA5}">
                      <a16:colId xmlns:a16="http://schemas.microsoft.com/office/drawing/2014/main" val="186813648"/>
                    </a:ext>
                  </a:extLst>
                </a:gridCol>
                <a:gridCol w="2650258">
                  <a:extLst>
                    <a:ext uri="{9D8B030D-6E8A-4147-A177-3AD203B41FA5}">
                      <a16:colId xmlns:a16="http://schemas.microsoft.com/office/drawing/2014/main" val="1865233874"/>
                    </a:ext>
                  </a:extLst>
                </a:gridCol>
                <a:gridCol w="2533506">
                  <a:extLst>
                    <a:ext uri="{9D8B030D-6E8A-4147-A177-3AD203B41FA5}">
                      <a16:colId xmlns:a16="http://schemas.microsoft.com/office/drawing/2014/main" val="3969932417"/>
                    </a:ext>
                  </a:extLst>
                </a:gridCol>
              </a:tblGrid>
              <a:tr h="54791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Kutatási terület</a:t>
                      </a:r>
                      <a:endParaRPr lang="hu-H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>
                    <a:solidFill>
                      <a:srgbClr val="43B02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Alkalmazott eljárások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>
                    <a:solidFill>
                      <a:srgbClr val="43B02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Témában megjelent tanulmányok</a:t>
                      </a:r>
                      <a:endParaRPr lang="hu-H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>
                    <a:solidFill>
                      <a:srgbClr val="43B0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572213"/>
                  </a:ext>
                </a:extLst>
              </a:tr>
              <a:tr h="7817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Természetes nyelvi feldolgozás</a:t>
                      </a:r>
                      <a:endParaRPr lang="hu-H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Hangfeldolgozás, Beszédfeldolgozás, </a:t>
                      </a:r>
                      <a:r>
                        <a:rPr lang="hu-H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Szövegfeldolgozás, </a:t>
                      </a:r>
                      <a:r>
                        <a:rPr lang="hu-HU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Gépi tanulás</a:t>
                      </a:r>
                      <a:endParaRPr lang="hu-H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(Suster et al., 2017),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(Trivedi et al., 2017),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(Vu et al., 2018),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(Young et al., 2018)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extLst>
                  <a:ext uri="{0D108BD9-81ED-4DB2-BD59-A6C34878D82A}">
                    <a16:rowId xmlns:a16="http://schemas.microsoft.com/office/drawing/2014/main" val="679476331"/>
                  </a:ext>
                </a:extLst>
              </a:tr>
              <a:tr h="5863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Képfeldolgozás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Gépi tanulás</a:t>
                      </a:r>
                      <a:endParaRPr lang="hu-H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(Baygin et al., 2018),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(Noyel és Jourlin, 2018</a:t>
                      </a:r>
                      <a:r>
                        <a:rPr lang="hu-H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Tutika et al., 2018)</a:t>
                      </a:r>
                      <a:endParaRPr lang="hu-H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extLst>
                  <a:ext uri="{0D108BD9-81ED-4DB2-BD59-A6C34878D82A}">
                    <a16:rowId xmlns:a16="http://schemas.microsoft.com/office/drawing/2014/main" val="2042096879"/>
                  </a:ext>
                </a:extLst>
              </a:tr>
              <a:tr h="5863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Mintázatfelismerés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Gépi tanulás</a:t>
                      </a: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Evolúciós optimalizálás, Adatbányászat</a:t>
                      </a:r>
                      <a:endParaRPr lang="hu-H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(Cho et al., 2018),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(Kuznetsova et al., 2018),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(Lin et al., 2017)</a:t>
                      </a:r>
                      <a:endParaRPr lang="hu-H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extLst>
                  <a:ext uri="{0D108BD9-81ED-4DB2-BD59-A6C34878D82A}">
                    <a16:rowId xmlns:a16="http://schemas.microsoft.com/office/drawing/2014/main" val="2223085064"/>
                  </a:ext>
                </a:extLst>
              </a:tr>
              <a:tr h="5863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Irányítástechnika</a:t>
                      </a:r>
                      <a:endParaRPr lang="hu-H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Fuzzy </a:t>
                      </a:r>
                      <a:r>
                        <a:rPr lang="hu-H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rendszerek, </a:t>
                      </a:r>
                      <a:r>
                        <a:rPr lang="hu-HU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Gépi tanulás</a:t>
                      </a:r>
                      <a:endParaRPr lang="hu-H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(Damelin et al., 2015),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(Syropoulos, 2014)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(Vychodil, 2016)</a:t>
                      </a:r>
                      <a:endParaRPr lang="hu-H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extLst>
                  <a:ext uri="{0D108BD9-81ED-4DB2-BD59-A6C34878D82A}">
                    <a16:rowId xmlns:a16="http://schemas.microsoft.com/office/drawing/2014/main" val="3169125679"/>
                  </a:ext>
                </a:extLst>
              </a:tr>
              <a:tr h="39089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Kereső eljárások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Genetikus programozás</a:t>
                      </a:r>
                      <a:endParaRPr lang="hu-H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(Behandish </a:t>
                      </a:r>
                      <a:r>
                        <a:rPr lang="hu-H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Wu, 2014),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(Martí et al., 2016)</a:t>
                      </a:r>
                      <a:endParaRPr lang="hu-H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extLst>
                  <a:ext uri="{0D108BD9-81ED-4DB2-BD59-A6C34878D82A}">
                    <a16:rowId xmlns:a16="http://schemas.microsoft.com/office/drawing/2014/main" val="1834306294"/>
                  </a:ext>
                </a:extLst>
              </a:tr>
              <a:tr h="4052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Tudásreprezentáció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Szakértői </a:t>
                      </a:r>
                      <a:r>
                        <a:rPr lang="hu-H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rendszerek, </a:t>
                      </a:r>
                      <a:r>
                        <a:rPr lang="hu-HU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Gépi tanulás</a:t>
                      </a:r>
                      <a:endParaRPr lang="hu-H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(Ravuri et al., 2018),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Shah et al., 2017)</a:t>
                      </a:r>
                      <a:endParaRPr lang="hu-H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extLst>
                  <a:ext uri="{0D108BD9-81ED-4DB2-BD59-A6C34878D82A}">
                    <a16:rowId xmlns:a16="http://schemas.microsoft.com/office/drawing/2014/main" val="3130932672"/>
                  </a:ext>
                </a:extLst>
              </a:tr>
              <a:tr h="5863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Döntéstámogatás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Gépi tanulás</a:t>
                      </a: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Valószínűségi következtetési eljárások, Nem klasszikus logikák</a:t>
                      </a:r>
                      <a:endParaRPr lang="hu-H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Veale et al., 2018),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(Voronin et al., 2018)</a:t>
                      </a:r>
                      <a:endParaRPr lang="hu-H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extLst>
                  <a:ext uri="{0D108BD9-81ED-4DB2-BD59-A6C34878D82A}">
                    <a16:rowId xmlns:a16="http://schemas.microsoft.com/office/drawing/2014/main" val="1893396822"/>
                  </a:ext>
                </a:extLst>
              </a:tr>
              <a:tr h="4316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Robotika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Helymeghatározás, Mozgástervezés, Hardveres </a:t>
                      </a:r>
                      <a:r>
                        <a:rPr lang="hu-H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vezérlés, </a:t>
                      </a:r>
                      <a:r>
                        <a:rPr lang="hu-HU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Gépi tanulás</a:t>
                      </a:r>
                      <a:endParaRPr lang="hu-H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(Chatzilygeroudis et al., 2016),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hu-H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Sliwa </a:t>
                      </a: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 al., 2016)</a:t>
                      </a:r>
                      <a:endParaRPr lang="hu-H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extLst>
                  <a:ext uri="{0D108BD9-81ED-4DB2-BD59-A6C34878D82A}">
                    <a16:rowId xmlns:a16="http://schemas.microsoft.com/office/drawing/2014/main" val="3145921019"/>
                  </a:ext>
                </a:extLst>
              </a:tr>
              <a:tr h="39089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Digitális valóság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Virtuális valóság, Kiterjesztett </a:t>
                      </a:r>
                      <a:r>
                        <a:rPr lang="hu-H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valóság, </a:t>
                      </a:r>
                      <a:r>
                        <a:rPr lang="hu-HU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Gépi tanulás</a:t>
                      </a:r>
                      <a:endParaRPr lang="hu-H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hu-H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Pfeffer </a:t>
                      </a: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 al., 2018),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(Stets et al., 2018)</a:t>
                      </a:r>
                      <a:endParaRPr lang="hu-H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extLst>
                  <a:ext uri="{0D108BD9-81ED-4DB2-BD59-A6C34878D82A}">
                    <a16:rowId xmlns:a16="http://schemas.microsoft.com/office/drawing/2014/main" val="424428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35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1143000"/>
          </a:xfrm>
        </p:spPr>
        <p:txBody>
          <a:bodyPr/>
          <a:lstStyle/>
          <a:p>
            <a:r>
              <a:rPr lang="hu-HU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első </a:t>
            </a:r>
            <a:r>
              <a:rPr lang="hu-HU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neurális </a:t>
            </a:r>
            <a:r>
              <a:rPr lang="hu-HU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háló (McCulloch – Pitts, 1943)</a:t>
            </a:r>
            <a:endParaRPr lang="hu-HU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9762" y="815433"/>
            <a:ext cx="5324475" cy="52673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5850" y="6109392"/>
            <a:ext cx="763229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buSzPct val="100000"/>
            </a:pPr>
            <a:r>
              <a:rPr lang="hu-HU" sz="1600" dirty="0" smtClean="0">
                <a:solidFill>
                  <a:srgbClr val="3131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előre csatolt neurális hálózat (Aradi et al., 2014)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234237" y="5238641"/>
            <a:ext cx="1363226" cy="7078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03200" indent="-203200">
              <a:spcBef>
                <a:spcPts val="600"/>
              </a:spcBef>
              <a:buSzPct val="100000"/>
              <a:buFont typeface="Arial"/>
              <a:buChar char="•"/>
            </a:pPr>
            <a:r>
              <a:rPr lang="hu-HU" sz="1200" dirty="0">
                <a:solidFill>
                  <a:srgbClr val="3131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hu-HU" sz="1200" dirty="0" smtClean="0">
                <a:solidFill>
                  <a:srgbClr val="3131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input adat</a:t>
            </a:r>
          </a:p>
          <a:p>
            <a:pPr marL="203200" indent="-203200">
              <a:spcBef>
                <a:spcPts val="600"/>
              </a:spcBef>
              <a:buSzPct val="100000"/>
              <a:buFont typeface="Arial"/>
              <a:buChar char="•"/>
            </a:pPr>
            <a:r>
              <a:rPr lang="hu-HU" sz="1200" dirty="0">
                <a:solidFill>
                  <a:srgbClr val="3131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hu-HU" sz="1200" dirty="0" smtClean="0">
                <a:solidFill>
                  <a:srgbClr val="3131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output adat</a:t>
            </a:r>
          </a:p>
          <a:p>
            <a:pPr marL="203200" indent="-203200">
              <a:spcBef>
                <a:spcPts val="600"/>
              </a:spcBef>
              <a:buSzPct val="100000"/>
              <a:buFont typeface="Arial"/>
              <a:buChar char="•"/>
            </a:pPr>
            <a:r>
              <a:rPr lang="hu-HU" sz="1200" dirty="0" smtClean="0">
                <a:solidFill>
                  <a:srgbClr val="3131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- súlyvektor</a:t>
            </a:r>
            <a:endParaRPr lang="hu-HU" sz="1200" dirty="0" smtClean="0">
              <a:solidFill>
                <a:srgbClr val="31313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95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Felállított hipotézisek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8072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Hipotézis 1.</a:t>
            </a:r>
            <a:endParaRPr lang="hu-H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6238" y="1163782"/>
            <a:ext cx="8391525" cy="5217969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H1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Különböző logikát/megközelítést alkalmazó mesterséges intelligencia módszertanok magasabb fokú hibridizációjával magasabb teljesítmény érhető el az incidensek/anomáliák detektálására vonatkozóan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850" y="6059152"/>
            <a:ext cx="763229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buSzPct val="100000"/>
            </a:pPr>
            <a:r>
              <a:rPr lang="hu-HU" sz="1600" dirty="0" smtClean="0">
                <a:solidFill>
                  <a:srgbClr val="3131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Osztályozás gépi tanuló rendszerekkel (saját szerkesztés)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444" y="2397911"/>
            <a:ext cx="4803110" cy="3408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670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Hipotézis 1. racionalitását alátámasztó szakirodalom</a:t>
            </a:r>
            <a:endParaRPr lang="hu-H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568404"/>
              </p:ext>
            </p:extLst>
          </p:nvPr>
        </p:nvGraphicFramePr>
        <p:xfrm>
          <a:off x="376238" y="1009651"/>
          <a:ext cx="8249601" cy="415797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49867">
                  <a:extLst>
                    <a:ext uri="{9D8B030D-6E8A-4147-A177-3AD203B41FA5}">
                      <a16:colId xmlns:a16="http://schemas.microsoft.com/office/drawing/2014/main" val="461622757"/>
                    </a:ext>
                  </a:extLst>
                </a:gridCol>
                <a:gridCol w="2749867">
                  <a:extLst>
                    <a:ext uri="{9D8B030D-6E8A-4147-A177-3AD203B41FA5}">
                      <a16:colId xmlns:a16="http://schemas.microsoft.com/office/drawing/2014/main" val="709322587"/>
                    </a:ext>
                  </a:extLst>
                </a:gridCol>
                <a:gridCol w="2749867">
                  <a:extLst>
                    <a:ext uri="{9D8B030D-6E8A-4147-A177-3AD203B41FA5}">
                      <a16:colId xmlns:a16="http://schemas.microsoft.com/office/drawing/2014/main" val="4210607748"/>
                    </a:ext>
                  </a:extLst>
                </a:gridCol>
              </a:tblGrid>
              <a:tr h="447357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Szerzők</a:t>
                      </a:r>
                      <a:endParaRPr lang="hu-H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43B02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Eljárások</a:t>
                      </a:r>
                      <a:endParaRPr lang="hu-H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43B02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Eredmények</a:t>
                      </a:r>
                      <a:endParaRPr lang="hu-H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43B0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776376"/>
                  </a:ext>
                </a:extLst>
              </a:tr>
              <a:tr h="447357"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Portnoy et al. (2001) </a:t>
                      </a:r>
                      <a:endParaRPr lang="hu-H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Klaszteranalízis</a:t>
                      </a:r>
                      <a:endParaRPr lang="hu-H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 pontosság</a:t>
                      </a:r>
                      <a:endParaRPr lang="hu-H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3050058"/>
                  </a:ext>
                </a:extLst>
              </a:tr>
              <a:tr h="447357"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Yamanishi és Takeuchi (2001) </a:t>
                      </a:r>
                      <a:endParaRPr lang="hu-H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Szabály</a:t>
                      </a:r>
                      <a:r>
                        <a:rPr lang="hu-H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alapú elemzés</a:t>
                      </a:r>
                      <a:endParaRPr lang="hu-H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71% pontosság</a:t>
                      </a:r>
                      <a:endParaRPr lang="hu-H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7274697"/>
                  </a:ext>
                </a:extLst>
              </a:tr>
              <a:tr h="447357"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Mahoney és Chan (2003) </a:t>
                      </a:r>
                      <a:endParaRPr lang="hu-H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Szabály</a:t>
                      </a:r>
                      <a:r>
                        <a:rPr lang="hu-H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alapú elemzés</a:t>
                      </a:r>
                      <a:endParaRPr lang="hu-H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 pontosság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2029582"/>
                  </a:ext>
                </a:extLst>
              </a:tr>
              <a:tr h="447357"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Leung és Leckie (2005) </a:t>
                      </a:r>
                      <a:endParaRPr lang="hu-H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Hibridizál</a:t>
                      </a:r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 klaszterezés, SVM, KNN</a:t>
                      </a:r>
                      <a:endParaRPr lang="hu-H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97%, 94%, 89% pontosság</a:t>
                      </a:r>
                      <a:endParaRPr lang="hu-H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517378"/>
                  </a:ext>
                </a:extLst>
              </a:tr>
              <a:tr h="447357"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Zhang és Zulkernine (2006) </a:t>
                      </a:r>
                      <a:endParaRPr lang="hu-H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SVM, KNN</a:t>
                      </a:r>
                      <a:endParaRPr lang="hu-H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67%, 11% pontosság</a:t>
                      </a:r>
                      <a:endParaRPr lang="hu-H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947898"/>
                  </a:ext>
                </a:extLst>
              </a:tr>
              <a:tr h="447357"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Shekhar és Akoglu (2018) </a:t>
                      </a:r>
                      <a:endParaRPr lang="hu-H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Együttes </a:t>
                      </a:r>
                      <a:r>
                        <a:rPr lang="hu-H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hibrid</a:t>
                      </a:r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módszer</a:t>
                      </a:r>
                      <a:endParaRPr lang="hu-H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90% pontosság</a:t>
                      </a:r>
                      <a:endParaRPr lang="hu-H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243833"/>
                  </a:ext>
                </a:extLst>
              </a:tr>
              <a:tr h="447357"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Alkasassbeh (2018) </a:t>
                      </a:r>
                      <a:endParaRPr lang="hu-H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Hibrid</a:t>
                      </a:r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neurális háló</a:t>
                      </a:r>
                      <a:endParaRPr lang="hu-H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98%</a:t>
                      </a:r>
                      <a:r>
                        <a:rPr lang="hu-H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pontosság</a:t>
                      </a:r>
                      <a:endParaRPr lang="hu-H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466415"/>
                  </a:ext>
                </a:extLst>
              </a:tr>
              <a:tr h="447357"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Sharma et al. (2018) </a:t>
                      </a:r>
                      <a:endParaRPr lang="hu-H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Neurofuzzy </a:t>
                      </a:r>
                      <a:r>
                        <a:rPr lang="hu-H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hibrid</a:t>
                      </a:r>
                      <a:endParaRPr lang="hu-H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99% pontosság</a:t>
                      </a:r>
                      <a:endParaRPr lang="hu-H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683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576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Hipotézis 2.</a:t>
            </a:r>
            <a:endParaRPr lang="hu-H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6238" y="1163782"/>
            <a:ext cx="8391525" cy="5217969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H2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kutatásban elkészítendő egyes hibrid modellek képesek az előre definiált normális tevékenységek között meghúzódó összefüggések matematikai leképezésére, s ez által az anomáliák feltárására, kísérletekkel alátámasztott optimális parametrizálásával azok megtanulására a túlilleszkedést minimalizálva.</a:t>
            </a:r>
          </a:p>
          <a:p>
            <a:pPr algn="just">
              <a:lnSpc>
                <a:spcPct val="110000"/>
              </a:lnSpc>
            </a:pP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850" y="6059152"/>
            <a:ext cx="763229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buSzPct val="100000"/>
            </a:pPr>
            <a:r>
              <a:rPr lang="hu-HU" sz="1600" dirty="0" smtClean="0">
                <a:solidFill>
                  <a:srgbClr val="3131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Túltanulás vizualizálása (saját szerkesztés)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9863" y="2940372"/>
            <a:ext cx="4722724" cy="3118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581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Hipotézis 2. – paraméter-optimalizálási probléma</a:t>
            </a:r>
            <a:endParaRPr lang="hu-H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038601" y="1372297"/>
            <a:ext cx="4725484" cy="4178487"/>
            <a:chOff x="4711704" y="2171952"/>
            <a:chExt cx="4052380" cy="4178487"/>
          </a:xfrm>
        </p:grpSpPr>
        <p:sp>
          <p:nvSpPr>
            <p:cNvPr id="5" name="Text Placeholder 5"/>
            <p:cNvSpPr txBox="1">
              <a:spLocks/>
            </p:cNvSpPr>
            <p:nvPr/>
          </p:nvSpPr>
          <p:spPr>
            <a:xfrm>
              <a:off x="5702300" y="2171952"/>
              <a:ext cx="3061784" cy="4178487"/>
            </a:xfrm>
            <a:prstGeom prst="rect">
              <a:avLst/>
            </a:prstGeom>
            <a:solidFill>
              <a:sysClr val="window" lastClr="FFFFFF"/>
            </a:solidFill>
            <a:ln w="12700">
              <a:solidFill>
                <a:srgbClr val="009A44"/>
              </a:solidFill>
            </a:ln>
          </p:spPr>
          <p:txBody>
            <a:bodyPr wrap="square" lIns="88900" tIns="88900" rIns="88900" bIns="88900"/>
            <a:lstStyle>
              <a:lvl1pPr marL="0" indent="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defRPr lang="en-US"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180000" indent="-18000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•"/>
                <a:defRPr lang="en-US" sz="14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2pPr>
              <a:lvl3pPr marL="360000" indent="-18000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‒"/>
                <a:defRPr lang="en-US" sz="12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3pPr>
              <a:lvl4pPr marL="540000" indent="-18000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•"/>
                <a:defRPr lang="en-US" sz="12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4pPr>
              <a:lvl5pPr marL="720000" indent="-179388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‒"/>
                <a:defRPr lang="en-GB" sz="12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5pPr>
              <a:lvl6pPr marL="90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•"/>
                <a:defRPr sz="1200" kern="120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6pPr>
              <a:lvl7pPr marL="108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‒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7pPr>
              <a:lvl8pPr marL="126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•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8pPr>
              <a:lvl9pPr marL="144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‒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1200"/>
                </a:spcBef>
                <a:defRPr/>
              </a:pPr>
              <a:r>
                <a:rPr lang="hu-HU" sz="1600" b="1" dirty="0" smtClean="0">
                  <a:solidFill>
                    <a:schemeClr val="tx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Modellspecifikus paraméterek</a:t>
              </a:r>
            </a:p>
            <a:p>
              <a:pPr marL="342900" lvl="0" indent="-342900">
                <a:spcBef>
                  <a:spcPts val="600"/>
                </a:spcBef>
                <a:buFont typeface="+mj-lt"/>
                <a:buAutoNum type="arabicPeriod"/>
                <a:defRPr/>
              </a:pPr>
              <a:r>
                <a:rPr lang="hu-HU" sz="1600" b="1" dirty="0" smtClean="0">
                  <a:solidFill>
                    <a:srgbClr val="009A44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Neurális háló rétegek száma, mélysége</a:t>
              </a:r>
            </a:p>
            <a:p>
              <a:pPr marL="342900" lvl="0" indent="-342900">
                <a:spcBef>
                  <a:spcPts val="600"/>
                </a:spcBef>
                <a:buFont typeface="+mj-lt"/>
                <a:buAutoNum type="arabicPeriod"/>
                <a:defRPr/>
              </a:pPr>
              <a:r>
                <a:rPr lang="hu-HU" sz="1600" b="1" dirty="0" smtClean="0">
                  <a:solidFill>
                    <a:srgbClr val="009A44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Döntési fák, véletlen erdők mélysége</a:t>
              </a:r>
            </a:p>
            <a:p>
              <a:pPr marL="342900" lvl="0" indent="-342900">
                <a:spcBef>
                  <a:spcPts val="600"/>
                </a:spcBef>
                <a:buFont typeface="+mj-lt"/>
                <a:buAutoNum type="arabicPeriod"/>
                <a:defRPr/>
              </a:pPr>
              <a:r>
                <a:rPr lang="hu-HU" sz="1600" b="1" dirty="0" smtClean="0">
                  <a:solidFill>
                    <a:srgbClr val="009A44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Szupport vektor gépek kernel függvénye</a:t>
              </a:r>
            </a:p>
            <a:p>
              <a:pPr marL="342900" lvl="0" indent="-342900">
                <a:spcBef>
                  <a:spcPts val="600"/>
                </a:spcBef>
                <a:buFont typeface="+mj-lt"/>
                <a:buAutoNum type="arabicPeriod"/>
                <a:defRPr/>
              </a:pPr>
              <a:r>
                <a:rPr lang="hu-HU" sz="1600" b="1" dirty="0" smtClean="0">
                  <a:solidFill>
                    <a:srgbClr val="009A44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Klaszteranalízis - Klaszterek száma</a:t>
              </a:r>
            </a:p>
            <a:p>
              <a:pPr marL="342900" lvl="0" indent="-342900">
                <a:spcBef>
                  <a:spcPts val="600"/>
                </a:spcBef>
                <a:buFont typeface="+mj-lt"/>
                <a:buAutoNum type="arabicPeriod"/>
                <a:defRPr/>
              </a:pPr>
              <a:r>
                <a:rPr lang="hu-HU" sz="1600" b="1" dirty="0" smtClean="0">
                  <a:solidFill>
                    <a:srgbClr val="009A44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Evolúciós optimalizálás – populáció, fittneszfüggvény</a:t>
              </a:r>
            </a:p>
            <a:p>
              <a:pPr marL="342900" lvl="0" indent="-342900">
                <a:spcBef>
                  <a:spcPts val="600"/>
                </a:spcBef>
                <a:buFont typeface="+mj-lt"/>
                <a:buAutoNum type="arabicPeriod"/>
                <a:defRPr/>
              </a:pPr>
              <a:r>
                <a:rPr lang="hu-HU" sz="1600" b="1" dirty="0" smtClean="0">
                  <a:solidFill>
                    <a:srgbClr val="009A44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Elmosódott halmazok logikája – karakterisztikus függvények</a:t>
              </a:r>
            </a:p>
            <a:p>
              <a:pPr marL="342900" lvl="0" indent="-342900">
                <a:spcBef>
                  <a:spcPts val="600"/>
                </a:spcBef>
                <a:buFont typeface="+mj-lt"/>
                <a:buAutoNum type="arabicPeriod"/>
                <a:defRPr/>
              </a:pPr>
              <a:r>
                <a:rPr lang="hu-HU" sz="1600" b="1" dirty="0" smtClean="0">
                  <a:solidFill>
                    <a:srgbClr val="009A44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...</a:t>
              </a:r>
            </a:p>
            <a:p>
              <a:pPr lvl="0">
                <a:spcBef>
                  <a:spcPts val="1200"/>
                </a:spcBef>
                <a:defRPr/>
              </a:pPr>
              <a:endParaRPr lang="hu-H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/>
              <a:endParaRPr lang="hu-H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28600" lvl="0" indent="-228600">
                <a:spcBef>
                  <a:spcPts val="600"/>
                </a:spcBef>
                <a:buFont typeface="Arial" charset="0"/>
                <a:buAutoNum type="arabicPeriod"/>
                <a:defRPr/>
              </a:pPr>
              <a:endParaRPr kumimoji="0" lang="hu-HU" sz="16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rapezoid 5"/>
            <p:cNvSpPr/>
            <p:nvPr/>
          </p:nvSpPr>
          <p:spPr>
            <a:xfrm rot="16200000">
              <a:off x="3117759" y="3765898"/>
              <a:ext cx="4178485" cy="990596"/>
            </a:xfrm>
            <a:prstGeom prst="trapezoid">
              <a:avLst>
                <a:gd name="adj" fmla="val 98866"/>
              </a:avLst>
            </a:prstGeom>
            <a:solidFill>
              <a:srgbClr val="009A44"/>
            </a:solidFill>
            <a:ln w="19050" algn="ctr">
              <a:noFill/>
              <a:miter lim="800000"/>
              <a:headEnd/>
              <a:tailEnd/>
            </a:ln>
          </p:spPr>
          <p:txBody>
            <a:bodyPr vert="eaVert" wrap="none" lIns="88900" tIns="88900" rIns="88900" bIns="889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Tx/>
                <a:buSzTx/>
                <a:buFont typeface="Wingdings 2" pitchFamily="18" charset="2"/>
                <a:buNone/>
                <a:tabLst/>
                <a:defRPr/>
              </a:pPr>
              <a:endParaRPr kumimoji="0" lang="en-US" sz="12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+mj-lt"/>
              </a:endParaRPr>
            </a:p>
          </p:txBody>
        </p:sp>
      </p:grpSp>
      <p:sp>
        <p:nvSpPr>
          <p:cNvPr id="7" name="Text Placeholder 5"/>
          <p:cNvSpPr txBox="1">
            <a:spLocks/>
          </p:cNvSpPr>
          <p:nvPr/>
        </p:nvSpPr>
        <p:spPr>
          <a:xfrm>
            <a:off x="376238" y="1372297"/>
            <a:ext cx="3662363" cy="4050869"/>
          </a:xfrm>
          <a:prstGeom prst="rect">
            <a:avLst/>
          </a:prstGeom>
          <a:solidFill>
            <a:sysClr val="window" lastClr="FFFFFF"/>
          </a:solidFill>
          <a:ln w="19050">
            <a:solidFill>
              <a:srgbClr val="009A44"/>
            </a:solidFill>
          </a:ln>
        </p:spPr>
        <p:txBody>
          <a:bodyPr wrap="square" lIns="88900" tIns="88900" rIns="88900" bIns="88900"/>
          <a:lstStyle>
            <a:lvl1pPr marL="0" indent="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defRPr lang="en-US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•"/>
              <a:defRPr lang="en-US" sz="14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2pPr>
            <a:lvl3pPr marL="36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‒"/>
              <a:defRPr lang="en-US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3pPr>
            <a:lvl4pPr marL="54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•"/>
              <a:defRPr lang="en-US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4pPr>
            <a:lvl5pPr marL="720000" indent="-179388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‒"/>
              <a:defRPr lang="en-GB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5pPr>
            <a:lvl6pPr marL="90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 sz="12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08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26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44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1200"/>
              </a:spcBef>
              <a:defRPr/>
            </a:pPr>
            <a:r>
              <a:rPr lang="hu-HU" sz="1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Generális paraméterek</a:t>
            </a:r>
          </a:p>
          <a:p>
            <a:pPr lvl="0">
              <a:spcBef>
                <a:spcPts val="1200"/>
              </a:spcBef>
              <a:defRPr/>
            </a:pPr>
            <a:endParaRPr lang="en-US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>
              <a:spcBef>
                <a:spcPts val="600"/>
              </a:spcBef>
              <a:buFont typeface="Arial" charset="0"/>
              <a:buAutoNum type="arabicPeriod"/>
              <a:defRPr/>
            </a:pPr>
            <a:r>
              <a:rPr lang="hu-HU" sz="1600" b="1" dirty="0">
                <a:solidFill>
                  <a:srgbClr val="009A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Tanulási ráta</a:t>
            </a:r>
          </a:p>
          <a:p>
            <a:pPr marL="228600" lvl="0" indent="-228600">
              <a:spcBef>
                <a:spcPts val="600"/>
              </a:spcBef>
              <a:buFont typeface="Arial" charset="0"/>
              <a:buAutoNum type="arabicPeriod"/>
              <a:defRPr/>
            </a:pPr>
            <a:r>
              <a:rPr lang="hu-HU" sz="1600" b="1" dirty="0">
                <a:solidFill>
                  <a:srgbClr val="009A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Regularizáció</a:t>
            </a:r>
          </a:p>
          <a:p>
            <a:pPr marL="228600" lvl="0" indent="-228600">
              <a:spcBef>
                <a:spcPts val="600"/>
              </a:spcBef>
              <a:buFont typeface="Arial" charset="0"/>
              <a:buAutoNum type="arabicPeriod"/>
              <a:defRPr/>
            </a:pPr>
            <a:r>
              <a:rPr lang="hu-HU" sz="1600" b="1" dirty="0">
                <a:solidFill>
                  <a:srgbClr val="009A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Teszt és tréning adatok aránya</a:t>
            </a:r>
          </a:p>
          <a:p>
            <a:pPr marL="228600" lvl="0" indent="-228600">
              <a:spcBef>
                <a:spcPts val="600"/>
              </a:spcBef>
              <a:buFont typeface="Arial" charset="0"/>
              <a:buAutoNum type="arabicPeriod"/>
              <a:defRPr/>
            </a:pPr>
            <a:r>
              <a:rPr lang="hu-HU" sz="1600" b="1" dirty="0">
                <a:solidFill>
                  <a:srgbClr val="009A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Aktivációs függvény</a:t>
            </a:r>
          </a:p>
          <a:p>
            <a:pPr marL="228600" lvl="0" indent="-228600">
              <a:spcBef>
                <a:spcPts val="600"/>
              </a:spcBef>
              <a:buFont typeface="Arial" charset="0"/>
              <a:buAutoNum type="arabicPeriod"/>
              <a:defRPr/>
            </a:pPr>
            <a:r>
              <a:rPr lang="hu-HU" sz="1600" b="1" dirty="0">
                <a:solidFill>
                  <a:srgbClr val="009A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Algoritmus megállási kritériumok</a:t>
            </a:r>
          </a:p>
          <a:p>
            <a:pPr marL="228600" lvl="0" indent="-228600">
              <a:spcBef>
                <a:spcPts val="600"/>
              </a:spcBef>
              <a:buFont typeface="Arial" charset="0"/>
              <a:buAutoNum type="arabicPeriod"/>
              <a:defRPr/>
            </a:pPr>
            <a:r>
              <a:rPr lang="hu-HU" sz="1600" b="1" dirty="0" smtClean="0">
                <a:solidFill>
                  <a:srgbClr val="009A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Adattranszformáció</a:t>
            </a:r>
          </a:p>
          <a:p>
            <a:pPr marL="228600" lvl="0" indent="-228600">
              <a:spcBef>
                <a:spcPts val="600"/>
              </a:spcBef>
              <a:buFont typeface="Arial" charset="0"/>
              <a:buAutoNum type="arabicPeriod"/>
              <a:defRPr/>
            </a:pPr>
            <a:r>
              <a:rPr lang="hu-HU" sz="1600" b="1" dirty="0" smtClean="0">
                <a:solidFill>
                  <a:srgbClr val="009A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hu-HU" sz="1600" b="1" dirty="0">
              <a:solidFill>
                <a:srgbClr val="009A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600"/>
              </a:spcBef>
              <a:defRPr/>
            </a:pP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75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Hipotézis </a:t>
            </a:r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u-H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6238" y="1163782"/>
            <a:ext cx="8391525" cy="5217969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H3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kutatásban elkészítendő hibrid modellek a többváltozós matematikai statisztikai módszerekkel szemben meghaladják az előzetesen definiált jóság metrikák aggregált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szintjét.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Kezdeti statisztikai eljárások dominanciája pl. Smaha (1988), Ghosh et al. (1998), Warrender et al. (1999), Ye et al. (2001), Liao és Vemuri (2001).</a:t>
            </a: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347457"/>
              </p:ext>
            </p:extLst>
          </p:nvPr>
        </p:nvGraphicFramePr>
        <p:xfrm>
          <a:off x="411986" y="3326002"/>
          <a:ext cx="4160014" cy="27475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6674">
                  <a:extLst>
                    <a:ext uri="{9D8B030D-6E8A-4147-A177-3AD203B41FA5}">
                      <a16:colId xmlns:a16="http://schemas.microsoft.com/office/drawing/2014/main" val="1967855842"/>
                    </a:ext>
                  </a:extLst>
                </a:gridCol>
                <a:gridCol w="693335">
                  <a:extLst>
                    <a:ext uri="{9D8B030D-6E8A-4147-A177-3AD203B41FA5}">
                      <a16:colId xmlns:a16="http://schemas.microsoft.com/office/drawing/2014/main" val="117393776"/>
                    </a:ext>
                  </a:extLst>
                </a:gridCol>
                <a:gridCol w="693335">
                  <a:extLst>
                    <a:ext uri="{9D8B030D-6E8A-4147-A177-3AD203B41FA5}">
                      <a16:colId xmlns:a16="http://schemas.microsoft.com/office/drawing/2014/main" val="3922380441"/>
                    </a:ext>
                  </a:extLst>
                </a:gridCol>
                <a:gridCol w="693335">
                  <a:extLst>
                    <a:ext uri="{9D8B030D-6E8A-4147-A177-3AD203B41FA5}">
                      <a16:colId xmlns:a16="http://schemas.microsoft.com/office/drawing/2014/main" val="2587926695"/>
                    </a:ext>
                  </a:extLst>
                </a:gridCol>
                <a:gridCol w="693335">
                  <a:extLst>
                    <a:ext uri="{9D8B030D-6E8A-4147-A177-3AD203B41FA5}">
                      <a16:colId xmlns:a16="http://schemas.microsoft.com/office/drawing/2014/main" val="4284521186"/>
                    </a:ext>
                  </a:extLst>
                </a:gridCol>
              </a:tblGrid>
              <a:tr h="460789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Felvásárlás (ország azonosság)</a:t>
                      </a:r>
                      <a:endParaRPr lang="hu-HU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3B02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Becslés</a:t>
                      </a:r>
                      <a:endParaRPr lang="hu-HU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3B02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Összesen</a:t>
                      </a:r>
                      <a:endParaRPr lang="hu-HU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3B0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428475"/>
                  </a:ext>
                </a:extLst>
              </a:tr>
              <a:tr h="262693"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hu-HU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1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5267193"/>
                  </a:ext>
                </a:extLst>
              </a:tr>
              <a:tr h="180870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 smtClean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USA nélkül</a:t>
                      </a:r>
                      <a:endParaRPr lang="hu-HU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3B02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4352846"/>
                  </a:ext>
                </a:extLst>
              </a:tr>
              <a:tr h="46078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db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3B02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hu-HU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hu-HU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hu-HU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hu-HU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84441842"/>
                  </a:ext>
                </a:extLst>
              </a:tr>
              <a:tr h="46078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50983296"/>
                  </a:ext>
                </a:extLst>
              </a:tr>
              <a:tr h="46078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3B02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hu-HU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58%</a:t>
                      </a:r>
                      <a:endParaRPr lang="hu-HU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42%</a:t>
                      </a:r>
                      <a:endParaRPr lang="hu-HU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hu-HU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66776127"/>
                  </a:ext>
                </a:extLst>
              </a:tr>
              <a:tr h="46078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48%</a:t>
                      </a:r>
                      <a:endParaRPr lang="hu-HU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52%</a:t>
                      </a:r>
                      <a:endParaRPr lang="hu-HU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hu-HU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56718874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798979"/>
              </p:ext>
            </p:extLst>
          </p:nvPr>
        </p:nvGraphicFramePr>
        <p:xfrm>
          <a:off x="4883498" y="3245616"/>
          <a:ext cx="4170066" cy="2774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0022">
                  <a:extLst>
                    <a:ext uri="{9D8B030D-6E8A-4147-A177-3AD203B41FA5}">
                      <a16:colId xmlns:a16="http://schemas.microsoft.com/office/drawing/2014/main" val="1275195269"/>
                    </a:ext>
                  </a:extLst>
                </a:gridCol>
                <a:gridCol w="695011">
                  <a:extLst>
                    <a:ext uri="{9D8B030D-6E8A-4147-A177-3AD203B41FA5}">
                      <a16:colId xmlns:a16="http://schemas.microsoft.com/office/drawing/2014/main" val="2019851761"/>
                    </a:ext>
                  </a:extLst>
                </a:gridCol>
                <a:gridCol w="695011">
                  <a:extLst>
                    <a:ext uri="{9D8B030D-6E8A-4147-A177-3AD203B41FA5}">
                      <a16:colId xmlns:a16="http://schemas.microsoft.com/office/drawing/2014/main" val="4150273264"/>
                    </a:ext>
                  </a:extLst>
                </a:gridCol>
                <a:gridCol w="695011">
                  <a:extLst>
                    <a:ext uri="{9D8B030D-6E8A-4147-A177-3AD203B41FA5}">
                      <a16:colId xmlns:a16="http://schemas.microsoft.com/office/drawing/2014/main" val="1649236533"/>
                    </a:ext>
                  </a:extLst>
                </a:gridCol>
                <a:gridCol w="695011">
                  <a:extLst>
                    <a:ext uri="{9D8B030D-6E8A-4147-A177-3AD203B41FA5}">
                      <a16:colId xmlns:a16="http://schemas.microsoft.com/office/drawing/2014/main" val="3532025222"/>
                    </a:ext>
                  </a:extLst>
                </a:gridCol>
              </a:tblGrid>
              <a:tr h="432490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Felvásárlás (ország azonosság)</a:t>
                      </a:r>
                      <a:endParaRPr lang="hu-HU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3B02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Becslés</a:t>
                      </a:r>
                      <a:endParaRPr lang="hu-HU" sz="11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3B02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Összesen</a:t>
                      </a:r>
                      <a:endParaRPr lang="hu-HU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3B0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610577"/>
                  </a:ext>
                </a:extLst>
              </a:tr>
              <a:tr h="432490"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hu-HU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1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223993"/>
                  </a:ext>
                </a:extLst>
              </a:tr>
              <a:tr h="180049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 smtClean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USA nélkül</a:t>
                      </a:r>
                      <a:endParaRPr lang="hu-HU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3B02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982010"/>
                  </a:ext>
                </a:extLst>
              </a:tr>
              <a:tr h="43249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db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3B02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hu-HU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hu-HU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hu-HU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hu-HU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22386320"/>
                  </a:ext>
                </a:extLst>
              </a:tr>
              <a:tr h="43249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7832499"/>
                  </a:ext>
                </a:extLst>
              </a:tr>
              <a:tr h="43249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3B02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hu-HU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hu-HU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hu-HU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hu-HU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10600327"/>
                  </a:ext>
                </a:extLst>
              </a:tr>
              <a:tr h="43249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86%</a:t>
                      </a:r>
                      <a:endParaRPr lang="hu-HU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14%</a:t>
                      </a:r>
                      <a:endParaRPr lang="hu-HU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hu-HU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8323227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209" y="6258640"/>
            <a:ext cx="880235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buSzPct val="100000"/>
            </a:pPr>
            <a:r>
              <a:rPr lang="hu-HU" sz="1600" dirty="0" smtClean="0">
                <a:solidFill>
                  <a:srgbClr val="3131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Diszkriminancia-elemzés és Neurális háló modell eredményeinek összehasonlítása (Barta – Pitlik, 2018)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8362" y="3017761"/>
            <a:ext cx="358726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buSzPct val="100000"/>
            </a:pPr>
            <a:r>
              <a:rPr lang="hu-HU" sz="1600" dirty="0" smtClean="0">
                <a:solidFill>
                  <a:srgbClr val="3131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Diszkriminancia-elemzés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74900" y="2999395"/>
            <a:ext cx="358726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buSzPct val="100000"/>
            </a:pPr>
            <a:r>
              <a:rPr lang="hu-HU" sz="1600" dirty="0" smtClean="0">
                <a:solidFill>
                  <a:srgbClr val="3131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Neurális háló</a:t>
            </a:r>
          </a:p>
        </p:txBody>
      </p:sp>
    </p:spTree>
    <p:extLst>
      <p:ext uri="{BB962C8B-B14F-4D97-AF65-F5344CB8AC3E}">
        <p14:creationId xmlns:p14="http://schemas.microsoft.com/office/powerpoint/2010/main" val="521133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Hipotézis 4.</a:t>
            </a:r>
            <a:endParaRPr lang="hu-H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6238" y="1163782"/>
            <a:ext cx="8391525" cy="5217969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H4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kutatásban elkészítendő hibrid modellekben az input jelként felhasznált adatokat lehetséges olyan szinten transzformálni és a modellekbe lehetséges olyan védelmi mechanizmusokat beépíteni, hogy azok ellenállók legyenek egyes külső szándékos manipulációkkal szemben, melyek célja az anomália-detektáló rendszer félrevezetése, vagyis az anomáliák normális magatartásként történő feltüntetése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problémát számos kutató felismerte, többek között Ghosh et al. (1998), Mahoney és Chan (2002), Kloft és Laskov (2010).</a:t>
            </a: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0525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Hipotézisek - összefoglalás</a:t>
            </a:r>
            <a:endParaRPr lang="hu-H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6238" y="1163782"/>
            <a:ext cx="8391525" cy="5217969"/>
          </a:xfrm>
        </p:spPr>
        <p:txBody>
          <a:bodyPr>
            <a:normAutofit fontScale="92500"/>
          </a:bodyPr>
          <a:lstStyle/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H1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Különböző logikát/megközelítést alkalmazó mesterséges intelligencia módszertanok magasabb fokú </a:t>
            </a:r>
            <a:r>
              <a:rPr lang="hu-H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hibrid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izációjával magasabb teljesítmény érhető el az incidensek/anomáliák detektálására vonatkozóan.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H2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kutatásban elkészítendő egyes hibrid modellek képesek az előre definiált normális tevékenységek között meghúzódó összefüggések matematikai leképezésére, s ez által az anomáliák feltárására, kísérletekkel alátámasztott optimális parametrizálásával azok megtanulására a </a:t>
            </a:r>
            <a:r>
              <a:rPr lang="hu-H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túlilleszkedés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minimalizálva.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H3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kutatásban elkészítendő hibrid modellek a többváltozós matematikai </a:t>
            </a:r>
            <a:r>
              <a:rPr lang="hu-H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statisztikai módszerek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kel szemben meghaladják az előzetesen definiált jóság metrikák aggregált szintjét.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H4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kutatásban elkészítendő hibrid modellekben az input jelként felhasznált adatokat lehetséges olyan szinten transzformálni és a modellekbe lehetséges olyan </a:t>
            </a:r>
            <a:r>
              <a:rPr lang="hu-H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védelmi mechanizmusok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beépíteni, hogy azok ellenállók legyenek egyes külső szándékos manipulációkkal szemben, melyek célja az anomália-detektáló rendszer félrevezetése, vagyis az anomáliák normális magatartásként történő feltüntetése.</a:t>
            </a:r>
          </a:p>
        </p:txBody>
      </p:sp>
    </p:spTree>
    <p:extLst>
      <p:ext uri="{BB962C8B-B14F-4D97-AF65-F5344CB8AC3E}">
        <p14:creationId xmlns:p14="http://schemas.microsoft.com/office/powerpoint/2010/main" val="1976900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Tartalom</a:t>
            </a:r>
            <a:endParaRPr lang="hu-H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79127" y="1"/>
            <a:ext cx="2964873" cy="685800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65178"/>
              </p:ext>
            </p:extLst>
          </p:nvPr>
        </p:nvGraphicFramePr>
        <p:xfrm>
          <a:off x="370113" y="2213697"/>
          <a:ext cx="5471333" cy="2041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7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4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7194">
                <a:tc>
                  <a:txBody>
                    <a:bodyPr/>
                    <a:lstStyle/>
                    <a:p>
                      <a:r>
                        <a:rPr lang="hu-HU" sz="1800" b="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Kutatási téma</a:t>
                      </a:r>
                      <a:r>
                        <a:rPr lang="hu-HU" sz="1800" b="0" baseline="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bemutatása</a:t>
                      </a:r>
                      <a:endParaRPr lang="hu-HU" sz="1800" b="0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1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Szakirodalom-elemzés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71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Felállított hipotézisek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1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Irodalomjegyzék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8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8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12510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Irodalomjegyzék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8709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Irodalomjegyzék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238" y="803868"/>
            <a:ext cx="8391525" cy="5577883"/>
          </a:xfrm>
        </p:spPr>
        <p:txBody>
          <a:bodyPr>
            <a:noAutofit/>
          </a:bodyPr>
          <a:lstStyle/>
          <a:p>
            <a:pPr marL="228600" lvl="0" indent="-228600" algn="just">
              <a:buFont typeface="+mj-lt"/>
              <a:buAutoNum type="arabicPeriod"/>
            </a:pP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Aradi P. – Graff J. – Lipovszki Gy. (2014): Számítógépes szimuláció. </a:t>
            </a: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TÁMOP-4.1.2.A/1-11/1-2011-0042 azonosító számú „</a:t>
            </a:r>
            <a:r>
              <a:rPr lang="hu-H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Mechatronikai mérnök MSc tananyagfejlesztés</a:t>
            </a:r>
            <a:r>
              <a:rPr lang="hu-H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projekt keretében 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készült.</a:t>
            </a:r>
          </a:p>
          <a:p>
            <a:pPr marL="228600" lvl="0" indent="-228600" algn="just">
              <a:buFont typeface="+mj-lt"/>
              <a:buAutoNum type="arabicPeriod"/>
            </a:pP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Araújo </a:t>
            </a: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A. (2016): Semantic Information and Artificial Intelligence. In: Müller V. C. (szerk.:) Fundamental Issues of Artificial Intelligence. Svájc, Springer International Publishing, 572 p., 129-140 p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Baygin M. – Karakose M. – Sarimaden A. – Akin E. (2018): An Image Processing based Object Counting Approach for Machine 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Vision Application. https</a:t>
            </a: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arxiv.org/ftp/arxiv/papers/1802/1802.05911.pdf</a:t>
            </a: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Letöltés ideje: 2018 április 12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u-H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Behandish M. – Wu Z. Y. (2014): Concurrent Pump Scheduling and Storage Level Optimization Using Meta-Models and Evolutionary Algorithms. Procedia Engineering, 70:103-112. p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u-H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 algn="just">
              <a:buFont typeface="+mj-lt"/>
              <a:buAutoNum type="arabicPeriod"/>
            </a:pP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Borgulya I. (1998): Neurális hálók és fuzzy-rendszerek. Budapest – Pécs, Dialóg Campus Szakkönyvek, 226 p.</a:t>
            </a:r>
          </a:p>
          <a:p>
            <a:pPr marL="228600" lvl="0" indent="-228600" algn="just">
              <a:buFont typeface="+mj-lt"/>
              <a:buAutoNum type="arabicPeriod"/>
            </a:pP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Charniak E. – McDermott D. (1985): Introduction to Artificial Intelligence. Massachusetts, Addison-Wesley, 701 p. Idézve: Russel S. – Norvig P. (2005): Mesterséges Intelligencia modern megközelítésben. Budapest, Panem, 1206 p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Chatzilygeroudis K. – Cully A. - Mouret J. (2018): Towards semi-episodic learning for robot damage recovery. https://arxiv.org/pdf/1610.01407.pdf. Letöltés ideje: 2018. április 12.</a:t>
            </a:r>
          </a:p>
          <a:p>
            <a:pPr marL="228600" lvl="0" indent="-228600">
              <a:buFont typeface="+mj-lt"/>
              <a:buAutoNum type="arabicPeriod"/>
            </a:pP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Y. – Bianchi-Berthouze N. – Marquardt N. – Julier S. J. (2018): Deep Thermal Imaging: Proximate Material Type Recognition in the Wild through Deep Learning of Spatial Surface Temperature Patterns. https://arxiv.org/ftp/arxiv/papers/</a:t>
            </a:r>
            <a:b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1803/1803.02310.pdf. Letöltés ideje: 2018. április 12.  </a:t>
            </a:r>
            <a:endParaRPr lang="hu-H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Damelin S. B. – Gu Y. – Wunsch D. C. – Xu R. (2015): Fuzzy Adaptive Resonance Theory, Diffusion Maps and their applications to Clustering and Biclustering. Mathematical Modelling of Natural Phenomena. X. évf. 3. sz. 206-211. p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lvl="0" indent="-228600" algn="just">
              <a:buFont typeface="+mj-lt"/>
              <a:buAutoNum type="arabicPeriod"/>
            </a:pP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Ghosh A. K. – Wanken J. – Charron F. (1998): Detecting anomalous and unknown intrusions against programs. Proceedings of the 1998 Annual Computer Security Applications Conference (ACSAC). 1-9. p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u-H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Google (2018): https://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trends.google.hu/trends/explore?date=2013-01-01%202018-06-22&amp;q=Artificial%20Intelligence,Machine%20</a:t>
            </a:r>
            <a:b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Learning,Cyber%20Security,IT%20security</a:t>
            </a: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,%2Fm%2F04xgb. Letöltés ideje: 2018. június 22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lvl="0" indent="-228600" algn="just">
              <a:buFont typeface="+mj-lt"/>
              <a:buAutoNum type="arabicPeriod"/>
            </a:pP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Kloft M. – Laskov P. (2012): Security Analysis of Online Centroid Anomaly Detection. Journal of Machine Learning Research. 13:3681-3724. p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u-H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buFont typeface="+mj-lt"/>
              <a:buAutoNum type="arabicPeriod"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273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Irodalomjegyzék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238" y="663576"/>
            <a:ext cx="8391525" cy="5577883"/>
          </a:xfrm>
        </p:spPr>
        <p:txBody>
          <a:bodyPr>
            <a:noAutofit/>
          </a:bodyPr>
          <a:lstStyle/>
          <a:p>
            <a:pPr marL="228600" lvl="0" indent="-228600" algn="just">
              <a:buFont typeface="+mj-lt"/>
              <a:buAutoNum type="arabicPeriod" startAt="13"/>
            </a:pP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Kurzweil R. (1990): The age of intelligent machines. Massachusetss, MIT Press, 565 p.</a:t>
            </a:r>
          </a:p>
          <a:p>
            <a:pPr marL="228600" lvl="0" indent="-228600">
              <a:buFont typeface="+mj-lt"/>
              <a:buAutoNum type="arabicPeriod" startAt="13"/>
            </a:pP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Kuznetsova I. – Karpievitch Y. V. – Filipocska A. – Lugmayr A. – Holzinger A. (2018): Review of machine learning algorithms in differential expression analysis. https://arxiv.org/ftp/arxiv/papers/1707/1707.09837.pdf. Letöltés ideje: 2018. április 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hu-H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 algn="just">
              <a:buFont typeface="+mj-lt"/>
              <a:buAutoNum type="arabicPeriod" startAt="13"/>
            </a:pP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 </a:t>
            </a: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Y. H. – Brady J. P. – Forman-Kay J. D. – Chan H. S. (2017): Charge Pattern Matching as a “Fuzzy” Mode of Molecular Recognition for the Functional Phase Separations of Intrinsically Disordered Proteins. https://arxiv.org/pdf/1707.08990.pdf. Letöltés ideje: 2018. április 12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indent="-228600" algn="just">
              <a:buFont typeface="+mj-lt"/>
              <a:buAutoNum type="arabicPeriod" startAt="13"/>
            </a:pP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Mahoney M. V. – Chan P. K. (2002): Learning nonstationary models of normal network traffic for detecting novel attacks. Proceedings of the Eight ACM SIGKDD International Joint Conference on Neural Networks.  1-48. p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u-H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buFont typeface="+mj-lt"/>
              <a:buAutoNum type="arabicPeriod" startAt="13"/>
            </a:pP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Marti L. - Arsene F. – Laurent N. – Schoenauer M. (2016): Anomaly Detection with the Voronoi Diagram Evolutionary Algorithm. Parallel Problem Solving from Nature. 697-706. p. </a:t>
            </a:r>
            <a:endParaRPr lang="hu-H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 algn="just">
              <a:buFont typeface="+mj-lt"/>
              <a:buAutoNum type="arabicPeriod" startAt="13"/>
            </a:pP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Mata J. – Miguel I. – Durán R. J. – Merayo N. – Singh S. K. – Jukan A. – Chamania M. (2018): Artificial intelligence (AI) methods in optical networks: A comprehensive survey. Optical Switching and Networking. 28:43-57. p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indent="-228600" algn="just">
              <a:buFont typeface="+mj-lt"/>
              <a:buAutoNum type="arabicPeriod" startAt="13"/>
            </a:pP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McCulloch </a:t>
            </a: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W. – Pitts W. (1943): A Logical Calculus of the Ideas Immanent in Nervous Activity. The bulletin of mathematical biphysics, V. évf. 4. sz. 115-133. p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lvl="0" indent="-228600" algn="just">
              <a:buFont typeface="+mj-lt"/>
              <a:buAutoNum type="arabicPeriod" startAt="13"/>
            </a:pP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Noyel G. – Jourlin M. (2018): Framework for colour and multivariate images. https://arxiv.org/pdf/1803.00764.pdf. Letöltés ideje: 2018. április 12.  </a:t>
            </a:r>
            <a:endParaRPr lang="hu-H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buFont typeface="+mj-lt"/>
              <a:buAutoNum type="arabicPeriod" startAt="13"/>
            </a:pP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Pfeffer A. – Ruttenberg B. – Kellogg L. – Howard M. – Call C. – O’Connor A. – Takata G. – Reilly S. N. – Patten T. – Taylor J. – Hall R. – Lakhotia A. – Miles C. – Scofield D. – Frank J. (2017): Artificial Intelligence Based Malware 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Analysis.https</a:t>
            </a: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://arxiv.org/pdf</a:t>
            </a:r>
            <a:b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/1704.08716.pdf. Letöltés ideje: 2018. április 23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u-H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 algn="just">
              <a:buFont typeface="+mj-lt"/>
              <a:buAutoNum type="arabicPeriod" startAt="13"/>
            </a:pP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Poole D. – Mackworth R. – Goebel R. (1998): Computational Intelligence. A logical approach. New York, Oxford University Press, 576 p. Idézve: Russel S. – Norvig P. (2005): Mesterséges Intelligencia modern megközelítésben. Budapest, Panem, 1206 p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indent="-228600" algn="just">
              <a:buFont typeface="+mj-lt"/>
              <a:buAutoNum type="arabicPeriod" startAt="13"/>
            </a:pP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Ravuri M. – Kannan A. – Tso G. – Amatriain X. (2018): Learning from the experts: From expert systems to machine learned diagnosis models. https://arxiv.org/pdf/1804.08033.pdf. Letöltés ideje: 2018. április 12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lvl="0" indent="-228600" algn="just">
              <a:buFont typeface="+mj-lt"/>
              <a:buAutoNum type="arabicPeriod" startAt="13"/>
            </a:pP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Russel S. – Norvig P. (2009): Artificial Intelligence: A Modern Approach. 3rd Edition. USA, Pearson, 1152 p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indent="-228600" algn="just">
              <a:buFont typeface="+mj-lt"/>
              <a:buAutoNum type="arabicPeriod" startAt="13"/>
            </a:pP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Shabbir J. – Anwer T. (2015): Artificial Intelligence and its Role in Near Future. Journal of Latex Class Files. IV. évf. 8. sz. 1-11. p.</a:t>
            </a:r>
          </a:p>
          <a:p>
            <a:pPr marL="228600" lvl="0" indent="-228600" algn="just">
              <a:buFont typeface="+mj-lt"/>
              <a:buAutoNum type="arabicPeriod" startAt="13"/>
            </a:pPr>
            <a:endParaRPr lang="hu-H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4453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Irodalomjegyzék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238" y="803868"/>
            <a:ext cx="8391525" cy="5577883"/>
          </a:xfrm>
        </p:spPr>
        <p:txBody>
          <a:bodyPr>
            <a:noAutofit/>
          </a:bodyPr>
          <a:lstStyle/>
          <a:p>
            <a:pPr marL="228600" indent="-228600" algn="just">
              <a:buFont typeface="+mj-lt"/>
              <a:buAutoNum type="arabicPeriod" startAt="26"/>
            </a:pP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Shah </a:t>
            </a: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– Gulikers L. – Massoulié L. – Vojnovic M. (2017): Adaptive Matching for Expert Systems with Uncertain Task Types. https://arxiv.org/pdf/1703.00674.pdf. Letöltés ideje: 2018. április 12.</a:t>
            </a:r>
          </a:p>
          <a:p>
            <a:pPr marL="228600" indent="-228600" algn="just">
              <a:buFont typeface="+mj-lt"/>
              <a:buAutoNum type="arabicPeriod" startAt="26"/>
            </a:pP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Sliwa B. – Ide C. – Wietfeld C. (2016): An OMNeT++ based Framework for Mobility-aware Routing in Mobile Robotic Networks. https://arxiv.org/pdf/1609.05351.pdf. Letöltés ideje: 2018. május 27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u-H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 algn="just">
              <a:buFont typeface="+mj-lt"/>
              <a:buAutoNum type="arabicPeriod" startAt="26"/>
            </a:pP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Stets </a:t>
            </a: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 D. – Sun Y. – Corning W. – Greenwald S. (2018): Visualization and Labeling of Point Clouds in Virtual Reality. https://arxiv.org/pdf/1804.04111.pdf. Letöltés ideje: 2018. április 12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indent="-228600" algn="just">
              <a:buFont typeface="+mj-lt"/>
              <a:buAutoNum type="arabicPeriod" startAt="26"/>
            </a:pP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Suster </a:t>
            </a: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 – Tulkens S. – Daelemans W. (2017): A Short Review of Ethical Challenges in Clinical Natural Language Processing. https://arxiv.org/pdf/1703.10090.pdf. Letöltés ideje: 2018. április 12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lvl="0" indent="-228600" algn="just">
              <a:buFont typeface="+mj-lt"/>
              <a:buAutoNum type="arabicPeriod" startAt="26"/>
            </a:pP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Syropoulos A. (2014): Fuzzy Categories. https://arxiv.org/pdf/1410.1478.pdf. Letöltés ideje: 2018. április 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</a:p>
          <a:p>
            <a:pPr marL="228600" lvl="0" indent="-228600" algn="just">
              <a:buFont typeface="+mj-lt"/>
              <a:buAutoNum type="arabicPeriod" startAt="26"/>
            </a:pP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Trivedi </a:t>
            </a: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G. – Pham P. – Chapman W. – Hwa R. – Wiebe J. – Hochheiser. (2017): An Interactive Tool for Natural Language Processing on Clinical Text. https://arxiv.org/pdf/1707.01890.pdf. Letöltés ideje: 2018. április 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</a:p>
          <a:p>
            <a:pPr marL="228600" lvl="0" indent="-228600" algn="just">
              <a:buFont typeface="+mj-lt"/>
              <a:buAutoNum type="arabicPeriod" startAt="26"/>
            </a:pP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Tutika </a:t>
            </a: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S. – Vallapaneni C. – Karthik R. – Bharath K. P. Muthi N. R. R. K. M. (2018): Image Segmentation and Processing for Efficient Parking Space Analysis. https://arxiv.org/ftp/arxiv/papers/1803/1803.04620.pdf. Letöltés ideje: 2018. április 12.  </a:t>
            </a:r>
            <a:endParaRPr lang="hu-H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 algn="just">
              <a:buFont typeface="+mj-lt"/>
              <a:buAutoNum type="arabicPeriod" startAt="26"/>
            </a:pP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Veale </a:t>
            </a: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– Kleek M. V. – Binns R. (2018): Fairness and Accountability Design Needs for Algorithmic Support in High-Stakes Public Sector Decision-Making. Proceedings of the 2018 CHI Conference on Human Factors in Computing Systems. 440-445. 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p.</a:t>
            </a:r>
          </a:p>
          <a:p>
            <a:pPr marL="228600" lvl="0" indent="-228600" algn="just">
              <a:buFont typeface="+mj-lt"/>
              <a:buAutoNum type="arabicPeriod" startAt="26"/>
            </a:pP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Voronin A. – Isaeva I. – Khoperskov A. – Grebenuk S. (2017): Decision Support Systems for Urbanization of the Northern Part of the Volga-Akhtuba Floodplain (Russia) on the Basis of Interdisciplinary Computer Modeling. Communications in Computer and Information Science. 754:419-429. p.</a:t>
            </a:r>
          </a:p>
          <a:p>
            <a:pPr marL="228600" lvl="0" indent="-228600" algn="just">
              <a:buFont typeface="+mj-lt"/>
              <a:buAutoNum type="arabicPeriod" startAt="26"/>
            </a:pP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 </a:t>
            </a: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T. – Nguyen D. Q. – Nguyen D. Q. – Dras M. – Johnos M. (2018): VnCoreNLP: A Vietnamese Natural Language Processing Toolkit. Proceedings of the 2018 Conference of the North American Chapter of the Association for Computational Linguistics: Demonstrations, NAACL 2018. 1-5 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p.</a:t>
            </a:r>
          </a:p>
          <a:p>
            <a:pPr marL="228600" lvl="0" indent="-228600" algn="just">
              <a:buFont typeface="+mj-lt"/>
              <a:buAutoNum type="arabicPeriod" startAt="26"/>
            </a:pP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Vychodil </a:t>
            </a: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(2016): Parameterizing the Semantics of Fuzzy Attribute Implications by Systems of Isotone Galois Connections. IEEE Transactions on Fuzzy Systems. XXIV. évf. 3. sz. 645-660. 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p.</a:t>
            </a:r>
          </a:p>
          <a:p>
            <a:pPr marL="228600" lvl="0" indent="-228600" algn="just">
              <a:buFont typeface="+mj-lt"/>
              <a:buAutoNum type="arabicPeriod" startAt="26"/>
            </a:pP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Young </a:t>
            </a: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T. – Hazarika D. – Poria S. – Cambria E. (2018): Recent Trends in Deep Learning Based Natural Language Processing. https://arxiv.org/pdf/1708.02709.pdf. Letöltés ideje: 2018. április 12.</a:t>
            </a:r>
          </a:p>
          <a:p>
            <a:pPr lvl="0" algn="just"/>
            <a:endParaRPr lang="hu-H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buFont typeface="+mj-lt"/>
              <a:buAutoNum type="arabicPeriod"/>
            </a:pPr>
            <a:endParaRPr lang="hu-H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 algn="just">
              <a:buFont typeface="+mj-lt"/>
              <a:buAutoNum type="arabicPeriod"/>
            </a:pPr>
            <a:endParaRPr lang="hu-H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buFont typeface="+mj-lt"/>
              <a:buAutoNum type="arabicPeriod"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9531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4656" y="2774202"/>
            <a:ext cx="82512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Köszönöm </a:t>
            </a:r>
            <a:r>
              <a:rPr lang="hu-HU" sz="4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megtisztelő </a:t>
            </a:r>
            <a:r>
              <a:rPr lang="hu-HU" sz="4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figyelmet!</a:t>
            </a:r>
          </a:p>
        </p:txBody>
      </p:sp>
    </p:spTree>
    <p:extLst>
      <p:ext uri="{BB962C8B-B14F-4D97-AF65-F5344CB8AC3E}">
        <p14:creationId xmlns:p14="http://schemas.microsoft.com/office/powerpoint/2010/main" val="416962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Kutatási téma bemutatása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9677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értekezés jelenlegi tervezett címe</a:t>
            </a:r>
            <a:endParaRPr lang="hu-H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6238" y="1163782"/>
            <a:ext cx="8391525" cy="5217969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buFontTx/>
              <a:buNone/>
            </a:pPr>
            <a:endParaRPr lang="hu-H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buFontTx/>
              <a:buNone/>
            </a:pPr>
            <a:endParaRPr lang="hu-H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buFontTx/>
              <a:buNone/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Mesterséges intelligenciák alkalmazása 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informatikai rendszerek 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biztonsági auditjában</a:t>
            </a:r>
            <a:endParaRPr lang="hu-H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037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Téma aktualitása</a:t>
            </a:r>
            <a:endParaRPr lang="hu-H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850" y="6018960"/>
            <a:ext cx="7632299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buSzPct val="100000"/>
            </a:pPr>
            <a:r>
              <a:rPr lang="hu-HU" sz="1600" dirty="0" smtClean="0">
                <a:solidFill>
                  <a:srgbClr val="3131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kutatás témájával szorosan kapcsolatba hozható </a:t>
            </a:r>
            <a:r>
              <a:rPr lang="hu-HU" sz="1600" dirty="0" smtClean="0">
                <a:solidFill>
                  <a:srgbClr val="3131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kulcsfogalmak relatív érdeklődése </a:t>
            </a:r>
            <a:r>
              <a:rPr lang="hu-HU" sz="1600" dirty="0" smtClean="0">
                <a:solidFill>
                  <a:srgbClr val="3131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Google Trends alapján (Google, 2018)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3637342"/>
              </p:ext>
            </p:extLst>
          </p:nvPr>
        </p:nvGraphicFramePr>
        <p:xfrm>
          <a:off x="376238" y="874207"/>
          <a:ext cx="8184958" cy="4923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64139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téma gazdálkodás és szervezéstudományi aspektusai</a:t>
            </a:r>
            <a:endParaRPr lang="hu-H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76238" y="1505565"/>
            <a:ext cx="8126538" cy="875894"/>
            <a:chOff x="370113" y="1766823"/>
            <a:chExt cx="8126538" cy="484632"/>
          </a:xfrm>
        </p:grpSpPr>
        <p:sp>
          <p:nvSpPr>
            <p:cNvPr id="16" name="Pentagon 15"/>
            <p:cNvSpPr/>
            <p:nvPr/>
          </p:nvSpPr>
          <p:spPr bwMode="gray">
            <a:xfrm>
              <a:off x="370113" y="1766823"/>
              <a:ext cx="8126538" cy="484632"/>
            </a:xfrm>
            <a:prstGeom prst="homePlate">
              <a:avLst/>
            </a:prstGeom>
            <a:solidFill>
              <a:srgbClr val="43B02A"/>
            </a:solidFill>
            <a:ln w="19050" algn="ctr">
              <a:noFill/>
              <a:miter lim="800000"/>
              <a:headEnd/>
              <a:tailEnd/>
            </a:ln>
          </p:spPr>
          <p:txBody>
            <a:bodyPr wrap="square" lIns="88900" tIns="88900" rIns="88900" bIns="88900" rtlCol="0" anchor="ctr"/>
            <a:lstStyle/>
            <a:p>
              <a:pPr algn="ctr">
                <a:lnSpc>
                  <a:spcPct val="106000"/>
                </a:lnSpc>
                <a:buFont typeface="Wingdings 2" pitchFamily="18" charset="2"/>
                <a:buNone/>
              </a:pPr>
              <a:endParaRPr lang="en-US" sz="1600" b="1" dirty="0" smtClean="0">
                <a:solidFill>
                  <a:schemeClr val="bg1"/>
                </a:solidFill>
              </a:endParaRPr>
            </a:p>
          </p:txBody>
        </p:sp>
        <p:sp>
          <p:nvSpPr>
            <p:cNvPr id="17" name="Text Placeholder 8"/>
            <p:cNvSpPr txBox="1">
              <a:spLocks/>
            </p:cNvSpPr>
            <p:nvPr/>
          </p:nvSpPr>
          <p:spPr>
            <a:xfrm>
              <a:off x="480868" y="1766823"/>
              <a:ext cx="7905028" cy="384326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spcAft>
                  <a:spcPts val="1000"/>
                </a:spcAft>
                <a:buSzPct val="100000"/>
                <a:buFont typeface="Arial" panose="020B0604020202020204" pitchFamily="34" charset="0"/>
                <a:buNone/>
                <a:defRPr sz="2000" b="0" kern="1200">
                  <a:solidFill>
                    <a:srgbClr val="575757"/>
                  </a:solidFill>
                  <a:latin typeface="+mn-lt"/>
                  <a:ea typeface="+mn-ea"/>
                  <a:cs typeface="+mn-cs"/>
                </a:defRPr>
              </a:lvl1pPr>
              <a:lvl2pPr marL="0" indent="0" algn="l" defTabSz="914400" rtl="0" eaLnBrk="1" latinLnBrk="0" hangingPunct="1">
                <a:spcBef>
                  <a:spcPts val="0"/>
                </a:spcBef>
                <a:spcAft>
                  <a:spcPts val="1000"/>
                </a:spcAft>
                <a:buClrTx/>
                <a:buSzPct val="100000"/>
                <a:buFont typeface="Arial"/>
                <a:buNone/>
                <a:defRPr lang="en-US" sz="1600" b="1" kern="1200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76400" indent="-176400" algn="l" defTabSz="914400" rtl="0" eaLnBrk="1" latinLnBrk="0" hangingPunct="1">
                <a:spcBef>
                  <a:spcPts val="0"/>
                </a:spcBef>
                <a:spcAft>
                  <a:spcPts val="1000"/>
                </a:spcAft>
                <a:buClrTx/>
                <a:buSzPct val="100000"/>
                <a:buFont typeface="Arial" panose="020B0604020202020204" pitchFamily="34" charset="0"/>
                <a:buChar char="•"/>
                <a:defRPr lang="en-US" sz="1600" kern="1200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56400" indent="-176400" algn="l" defTabSz="914400" rtl="0" eaLnBrk="1" latinLnBrk="0" hangingPunct="1">
                <a:spcBef>
                  <a:spcPts val="0"/>
                </a:spcBef>
                <a:spcAft>
                  <a:spcPts val="1000"/>
                </a:spcAft>
                <a:buClrTx/>
                <a:buSzPct val="100000"/>
                <a:buFont typeface="Verdana" panose="020B0604030504040204" pitchFamily="34" charset="0"/>
                <a:buChar char="−"/>
                <a:defRPr lang="en-US" sz="1600" kern="1200" baseline="0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532800" indent="-176400" algn="l" defTabSz="798513" rtl="0" eaLnBrk="1" latinLnBrk="0" hangingPunct="1">
                <a:spcBef>
                  <a:spcPts val="0"/>
                </a:spcBef>
                <a:spcAft>
                  <a:spcPts val="1000"/>
                </a:spcAft>
                <a:buClrTx/>
                <a:buSzPct val="100000"/>
                <a:buFont typeface="Verdana" panose="020B0604030504040204" pitchFamily="34" charset="0"/>
                <a:buChar char="−"/>
                <a:tabLst/>
                <a:defRPr lang="en-US" sz="1600" kern="1200" baseline="0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32800" indent="-176400" algn="l" defTabSz="914400" rtl="0" eaLnBrk="1" latinLnBrk="0" hangingPunct="1">
                <a:spcBef>
                  <a:spcPts val="0"/>
                </a:spcBef>
                <a:spcAft>
                  <a:spcPts val="1000"/>
                </a:spcAft>
                <a:buFont typeface="Verdana" panose="020B0604030504040204" pitchFamily="34" charset="0"/>
                <a:buChar char="−"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32800" indent="-176400" algn="l" defTabSz="914400" rtl="0" eaLnBrk="1" latinLnBrk="0" hangingPunct="1">
                <a:spcBef>
                  <a:spcPts val="0"/>
                </a:spcBef>
                <a:spcAft>
                  <a:spcPts val="1000"/>
                </a:spcAft>
                <a:buFont typeface="Verdana" panose="020B0604030504040204" pitchFamily="34" charset="0"/>
                <a:buChar char="−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532800" indent="-176400" algn="l" defTabSz="914400" rtl="0" eaLnBrk="1" latinLnBrk="0" hangingPunct="1">
                <a:spcBef>
                  <a:spcPts val="0"/>
                </a:spcBef>
                <a:spcAft>
                  <a:spcPts val="1000"/>
                </a:spcAft>
                <a:buFont typeface="Verdana" panose="020B0604030504040204" pitchFamily="34" charset="0"/>
                <a:buChar char="−"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32800" indent="-176400" algn="l" defTabSz="914400" rtl="0" eaLnBrk="1" latinLnBrk="0" hangingPunct="1">
                <a:spcBef>
                  <a:spcPts val="0"/>
                </a:spcBef>
                <a:spcAft>
                  <a:spcPts val="1000"/>
                </a:spcAft>
                <a:buFont typeface="Verdana" panose="020B0604030504040204" pitchFamily="34" charset="0"/>
                <a:buChar char="−"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85750" indent="-285750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hu-HU" sz="1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hu-HU" sz="16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odern szervezeti probléma</a:t>
              </a:r>
            </a:p>
            <a:p>
              <a:pPr marL="285750" indent="-285750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hu-HU" sz="16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Az információbiztonsági kitettség a technológia, a digitalizáció negatív hozadéka</a:t>
              </a:r>
            </a:p>
            <a:p>
              <a:pPr marL="285750" indent="-285750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hu-HU" sz="16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Az információ, az adatvagyon külső és belső támadoktól védendő</a:t>
              </a:r>
            </a:p>
          </p:txBody>
        </p:sp>
      </p:grpSp>
      <p:sp>
        <p:nvSpPr>
          <p:cNvPr id="18" name="Freeform 17"/>
          <p:cNvSpPr/>
          <p:nvPr/>
        </p:nvSpPr>
        <p:spPr bwMode="gray">
          <a:xfrm flipH="1">
            <a:off x="4914900" y="3317089"/>
            <a:ext cx="3849184" cy="589811"/>
          </a:xfrm>
          <a:custGeom>
            <a:avLst/>
            <a:gdLst>
              <a:gd name="connsiteX0" fmla="*/ 1575303 w 1575303"/>
              <a:gd name="connsiteY0" fmla="*/ 1403288 h 1403288"/>
              <a:gd name="connsiteX1" fmla="*/ 1575303 w 1575303"/>
              <a:gd name="connsiteY1" fmla="*/ 0 h 1403288"/>
              <a:gd name="connsiteX2" fmla="*/ 0 w 1575303"/>
              <a:gd name="connsiteY2" fmla="*/ 0 h 1403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5303" h="1403288">
                <a:moveTo>
                  <a:pt x="1575303" y="1403288"/>
                </a:moveTo>
                <a:lnTo>
                  <a:pt x="1575303" y="0"/>
                </a:lnTo>
                <a:lnTo>
                  <a:pt x="0" y="0"/>
                </a:lnTo>
              </a:path>
            </a:pathLst>
          </a:custGeom>
          <a:noFill/>
          <a:ln w="9525" algn="ctr">
            <a:solidFill>
              <a:schemeClr val="accent6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9" name="Oval 155"/>
          <p:cNvSpPr/>
          <p:nvPr/>
        </p:nvSpPr>
        <p:spPr>
          <a:xfrm rot="2700000">
            <a:off x="4105978" y="3397431"/>
            <a:ext cx="1224136" cy="2290176"/>
          </a:xfrm>
          <a:custGeom>
            <a:avLst/>
            <a:gdLst/>
            <a:ahLst/>
            <a:cxnLst/>
            <a:rect l="l" t="t" r="r" b="b"/>
            <a:pathLst>
              <a:path w="1224136" h="2290176">
                <a:moveTo>
                  <a:pt x="459315" y="63272"/>
                </a:moveTo>
                <a:cubicBezTo>
                  <a:pt x="498408" y="24179"/>
                  <a:pt x="552413" y="0"/>
                  <a:pt x="612067" y="0"/>
                </a:cubicBezTo>
                <a:cubicBezTo>
                  <a:pt x="731374" y="0"/>
                  <a:pt x="828091" y="96717"/>
                  <a:pt x="828091" y="216024"/>
                </a:cubicBezTo>
                <a:cubicBezTo>
                  <a:pt x="828091" y="299408"/>
                  <a:pt x="780848" y="371757"/>
                  <a:pt x="711216" y="406896"/>
                </a:cubicBezTo>
                <a:cubicBezTo>
                  <a:pt x="691916" y="450663"/>
                  <a:pt x="710516" y="496019"/>
                  <a:pt x="737802" y="533019"/>
                </a:cubicBezTo>
                <a:lnTo>
                  <a:pt x="1224136" y="533019"/>
                </a:lnTo>
                <a:lnTo>
                  <a:pt x="1224136" y="1019520"/>
                </a:lnTo>
                <a:cubicBezTo>
                  <a:pt x="1187224" y="1046736"/>
                  <a:pt x="1141992" y="1065189"/>
                  <a:pt x="1098339" y="1045939"/>
                </a:cubicBezTo>
                <a:cubicBezTo>
                  <a:pt x="1063200" y="976307"/>
                  <a:pt x="990851" y="929064"/>
                  <a:pt x="907467" y="929064"/>
                </a:cubicBezTo>
                <a:cubicBezTo>
                  <a:pt x="788160" y="929064"/>
                  <a:pt x="691443" y="1025781"/>
                  <a:pt x="691443" y="1145088"/>
                </a:cubicBezTo>
                <a:cubicBezTo>
                  <a:pt x="691443" y="1204742"/>
                  <a:pt x="715622" y="1258747"/>
                  <a:pt x="754715" y="1297840"/>
                </a:cubicBezTo>
                <a:cubicBezTo>
                  <a:pt x="793807" y="1336933"/>
                  <a:pt x="847813" y="1361112"/>
                  <a:pt x="907467" y="1361112"/>
                </a:cubicBezTo>
                <a:cubicBezTo>
                  <a:pt x="988927" y="1361112"/>
                  <a:pt x="1059856" y="1316024"/>
                  <a:pt x="1095778" y="1248955"/>
                </a:cubicBezTo>
                <a:cubicBezTo>
                  <a:pt x="1141514" y="1226580"/>
                  <a:pt x="1182162" y="1242465"/>
                  <a:pt x="1224136" y="1270694"/>
                </a:cubicBezTo>
                <a:lnTo>
                  <a:pt x="1224136" y="1757155"/>
                </a:lnTo>
                <a:lnTo>
                  <a:pt x="737829" y="1757155"/>
                </a:lnTo>
                <a:cubicBezTo>
                  <a:pt x="709519" y="1799263"/>
                  <a:pt x="693505" y="1839996"/>
                  <a:pt x="715934" y="1885841"/>
                </a:cubicBezTo>
                <a:cubicBezTo>
                  <a:pt x="783003" y="1921763"/>
                  <a:pt x="828091" y="1992692"/>
                  <a:pt x="828091" y="2074152"/>
                </a:cubicBezTo>
                <a:cubicBezTo>
                  <a:pt x="828091" y="2133806"/>
                  <a:pt x="803912" y="2187812"/>
                  <a:pt x="764819" y="2226904"/>
                </a:cubicBezTo>
                <a:cubicBezTo>
                  <a:pt x="725726" y="2265997"/>
                  <a:pt x="671721" y="2290176"/>
                  <a:pt x="612067" y="2290176"/>
                </a:cubicBezTo>
                <a:cubicBezTo>
                  <a:pt x="492760" y="2290176"/>
                  <a:pt x="396043" y="2193459"/>
                  <a:pt x="396043" y="2074152"/>
                </a:cubicBezTo>
                <a:cubicBezTo>
                  <a:pt x="396043" y="1990768"/>
                  <a:pt x="443286" y="1918419"/>
                  <a:pt x="512918" y="1883280"/>
                </a:cubicBezTo>
                <a:cubicBezTo>
                  <a:pt x="532218" y="1839512"/>
                  <a:pt x="513617" y="1794156"/>
                  <a:pt x="486331" y="1757155"/>
                </a:cubicBezTo>
                <a:lnTo>
                  <a:pt x="0" y="1757155"/>
                </a:lnTo>
                <a:lnTo>
                  <a:pt x="0" y="1267857"/>
                </a:lnTo>
                <a:cubicBezTo>
                  <a:pt x="35436" y="1241878"/>
                  <a:pt x="78596" y="1225841"/>
                  <a:pt x="120314" y="1244237"/>
                </a:cubicBezTo>
                <a:cubicBezTo>
                  <a:pt x="155453" y="1313869"/>
                  <a:pt x="227802" y="1361112"/>
                  <a:pt x="311186" y="1361112"/>
                </a:cubicBezTo>
                <a:cubicBezTo>
                  <a:pt x="430493" y="1361112"/>
                  <a:pt x="527210" y="1264395"/>
                  <a:pt x="527210" y="1145088"/>
                </a:cubicBezTo>
                <a:cubicBezTo>
                  <a:pt x="527210" y="1085434"/>
                  <a:pt x="503031" y="1031429"/>
                  <a:pt x="463938" y="992336"/>
                </a:cubicBezTo>
                <a:cubicBezTo>
                  <a:pt x="424846" y="953243"/>
                  <a:pt x="370840" y="929064"/>
                  <a:pt x="311186" y="929064"/>
                </a:cubicBezTo>
                <a:cubicBezTo>
                  <a:pt x="229726" y="929064"/>
                  <a:pt x="158797" y="974152"/>
                  <a:pt x="122875" y="1041221"/>
                </a:cubicBezTo>
                <a:cubicBezTo>
                  <a:pt x="78969" y="1062702"/>
                  <a:pt x="39751" y="1048921"/>
                  <a:pt x="0" y="1022105"/>
                </a:cubicBezTo>
                <a:lnTo>
                  <a:pt x="0" y="533019"/>
                </a:lnTo>
                <a:lnTo>
                  <a:pt x="486305" y="533019"/>
                </a:lnTo>
                <a:cubicBezTo>
                  <a:pt x="514616" y="490912"/>
                  <a:pt x="530628" y="450179"/>
                  <a:pt x="508200" y="404335"/>
                </a:cubicBezTo>
                <a:cubicBezTo>
                  <a:pt x="441131" y="368413"/>
                  <a:pt x="396043" y="297484"/>
                  <a:pt x="396043" y="216024"/>
                </a:cubicBezTo>
                <a:cubicBezTo>
                  <a:pt x="396043" y="156370"/>
                  <a:pt x="420222" y="102364"/>
                  <a:pt x="459315" y="63272"/>
                </a:cubicBezTo>
                <a:close/>
              </a:path>
            </a:pathLst>
          </a:cu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Ins="91440" bIns="91440" rtlCol="0" anchor="ctr">
            <a:noAutofit/>
          </a:bodyPr>
          <a:lstStyle/>
          <a:p>
            <a:pPr algn="ctr"/>
            <a:endParaRPr lang="en-US" sz="1400" dirty="0" smtClean="0">
              <a:solidFill>
                <a:schemeClr val="tx2"/>
              </a:solidFill>
            </a:endParaRPr>
          </a:p>
        </p:txBody>
      </p:sp>
      <p:sp>
        <p:nvSpPr>
          <p:cNvPr id="20" name="Oval 155"/>
          <p:cNvSpPr/>
          <p:nvPr/>
        </p:nvSpPr>
        <p:spPr>
          <a:xfrm rot="18900000">
            <a:off x="3240129" y="4263281"/>
            <a:ext cx="1224136" cy="2290177"/>
          </a:xfrm>
          <a:custGeom>
            <a:avLst/>
            <a:gdLst/>
            <a:ahLst/>
            <a:cxnLst/>
            <a:rect l="l" t="t" r="r" b="b"/>
            <a:pathLst>
              <a:path w="1224136" h="2290177">
                <a:moveTo>
                  <a:pt x="764821" y="63272"/>
                </a:moveTo>
                <a:cubicBezTo>
                  <a:pt x="803914" y="102365"/>
                  <a:pt x="828093" y="156370"/>
                  <a:pt x="828093" y="216024"/>
                </a:cubicBezTo>
                <a:cubicBezTo>
                  <a:pt x="828093" y="299408"/>
                  <a:pt x="780850" y="371757"/>
                  <a:pt x="711218" y="406896"/>
                </a:cubicBezTo>
                <a:cubicBezTo>
                  <a:pt x="691918" y="450664"/>
                  <a:pt x="710519" y="496020"/>
                  <a:pt x="737804" y="533020"/>
                </a:cubicBezTo>
                <a:lnTo>
                  <a:pt x="1224136" y="533020"/>
                </a:lnTo>
                <a:lnTo>
                  <a:pt x="1224136" y="1019537"/>
                </a:lnTo>
                <a:cubicBezTo>
                  <a:pt x="1187233" y="1046745"/>
                  <a:pt x="1142014" y="1065183"/>
                  <a:pt x="1098373" y="1045938"/>
                </a:cubicBezTo>
                <a:cubicBezTo>
                  <a:pt x="1063233" y="976306"/>
                  <a:pt x="990884" y="929063"/>
                  <a:pt x="907500" y="929063"/>
                </a:cubicBezTo>
                <a:cubicBezTo>
                  <a:pt x="788193" y="929063"/>
                  <a:pt x="691476" y="1025780"/>
                  <a:pt x="691476" y="1145087"/>
                </a:cubicBezTo>
                <a:cubicBezTo>
                  <a:pt x="691476" y="1204741"/>
                  <a:pt x="715655" y="1258747"/>
                  <a:pt x="754748" y="1297839"/>
                </a:cubicBezTo>
                <a:cubicBezTo>
                  <a:pt x="793841" y="1336932"/>
                  <a:pt x="847846" y="1361111"/>
                  <a:pt x="907500" y="1361111"/>
                </a:cubicBezTo>
                <a:cubicBezTo>
                  <a:pt x="988961" y="1361111"/>
                  <a:pt x="1059890" y="1316024"/>
                  <a:pt x="1095811" y="1248954"/>
                </a:cubicBezTo>
                <a:cubicBezTo>
                  <a:pt x="1141537" y="1226584"/>
                  <a:pt x="1182177" y="1242456"/>
                  <a:pt x="1224136" y="1270677"/>
                </a:cubicBezTo>
                <a:lnTo>
                  <a:pt x="1224136" y="1757156"/>
                </a:lnTo>
                <a:lnTo>
                  <a:pt x="737831" y="1757156"/>
                </a:lnTo>
                <a:cubicBezTo>
                  <a:pt x="709521" y="1799265"/>
                  <a:pt x="693508" y="1839998"/>
                  <a:pt x="715937" y="1885842"/>
                </a:cubicBezTo>
                <a:cubicBezTo>
                  <a:pt x="783005" y="1921764"/>
                  <a:pt x="828094" y="1992693"/>
                  <a:pt x="828094" y="2074153"/>
                </a:cubicBezTo>
                <a:cubicBezTo>
                  <a:pt x="828093" y="2133807"/>
                  <a:pt x="803915" y="2187813"/>
                  <a:pt x="764821" y="2226905"/>
                </a:cubicBezTo>
                <a:cubicBezTo>
                  <a:pt x="725728" y="2265998"/>
                  <a:pt x="671723" y="2290177"/>
                  <a:pt x="612070" y="2290177"/>
                </a:cubicBezTo>
                <a:cubicBezTo>
                  <a:pt x="492762" y="2290177"/>
                  <a:pt x="396045" y="2193460"/>
                  <a:pt x="396045" y="2074153"/>
                </a:cubicBezTo>
                <a:cubicBezTo>
                  <a:pt x="396045" y="1990769"/>
                  <a:pt x="443288" y="1918420"/>
                  <a:pt x="512921" y="1883281"/>
                </a:cubicBezTo>
                <a:cubicBezTo>
                  <a:pt x="532220" y="1839513"/>
                  <a:pt x="513619" y="1794157"/>
                  <a:pt x="486333" y="1757155"/>
                </a:cubicBezTo>
                <a:lnTo>
                  <a:pt x="1" y="1757156"/>
                </a:lnTo>
                <a:lnTo>
                  <a:pt x="1" y="1271298"/>
                </a:lnTo>
                <a:cubicBezTo>
                  <a:pt x="37251" y="1243817"/>
                  <a:pt x="82956" y="1224794"/>
                  <a:pt x="127049" y="1244238"/>
                </a:cubicBezTo>
                <a:cubicBezTo>
                  <a:pt x="162189" y="1313869"/>
                  <a:pt x="234538" y="1361113"/>
                  <a:pt x="317921" y="1361113"/>
                </a:cubicBezTo>
                <a:cubicBezTo>
                  <a:pt x="437228" y="1361113"/>
                  <a:pt x="533945" y="1264396"/>
                  <a:pt x="533945" y="1145089"/>
                </a:cubicBezTo>
                <a:cubicBezTo>
                  <a:pt x="533945" y="1085435"/>
                  <a:pt x="509766" y="1031429"/>
                  <a:pt x="470673" y="992337"/>
                </a:cubicBezTo>
                <a:cubicBezTo>
                  <a:pt x="431581" y="953244"/>
                  <a:pt x="377575" y="929065"/>
                  <a:pt x="317921" y="929065"/>
                </a:cubicBezTo>
                <a:cubicBezTo>
                  <a:pt x="236461" y="929065"/>
                  <a:pt x="165532" y="974153"/>
                  <a:pt x="129610" y="1041222"/>
                </a:cubicBezTo>
                <a:cubicBezTo>
                  <a:pt x="83461" y="1063799"/>
                  <a:pt x="42491" y="1047422"/>
                  <a:pt x="0" y="1018884"/>
                </a:cubicBezTo>
                <a:lnTo>
                  <a:pt x="0" y="533020"/>
                </a:lnTo>
                <a:lnTo>
                  <a:pt x="486307" y="533020"/>
                </a:lnTo>
                <a:cubicBezTo>
                  <a:pt x="514617" y="490912"/>
                  <a:pt x="530630" y="450179"/>
                  <a:pt x="508202" y="404335"/>
                </a:cubicBezTo>
                <a:cubicBezTo>
                  <a:pt x="441133" y="368413"/>
                  <a:pt x="396045" y="297484"/>
                  <a:pt x="396045" y="216024"/>
                </a:cubicBezTo>
                <a:cubicBezTo>
                  <a:pt x="396045" y="156370"/>
                  <a:pt x="420224" y="102364"/>
                  <a:pt x="459317" y="63272"/>
                </a:cubicBezTo>
                <a:cubicBezTo>
                  <a:pt x="498410" y="24179"/>
                  <a:pt x="552415" y="0"/>
                  <a:pt x="612069" y="0"/>
                </a:cubicBezTo>
                <a:cubicBezTo>
                  <a:pt x="671723" y="0"/>
                  <a:pt x="725728" y="24179"/>
                  <a:pt x="764821" y="63272"/>
                </a:cubicBezTo>
                <a:close/>
              </a:path>
            </a:pathLst>
          </a:cu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Ins="91440" bIns="91440" rtlCol="0" anchor="ctr">
            <a:noAutofit/>
          </a:bodyPr>
          <a:lstStyle/>
          <a:p>
            <a:pPr algn="ctr"/>
            <a:endParaRPr lang="en-US" sz="1400" dirty="0" smtClean="0">
              <a:solidFill>
                <a:schemeClr val="tx2"/>
              </a:solidFill>
            </a:endParaRPr>
          </a:p>
        </p:txBody>
      </p:sp>
      <p:sp>
        <p:nvSpPr>
          <p:cNvPr id="21" name="Freeform 20"/>
          <p:cNvSpPr/>
          <p:nvPr/>
        </p:nvSpPr>
        <p:spPr bwMode="gray">
          <a:xfrm>
            <a:off x="370112" y="3317089"/>
            <a:ext cx="3278435" cy="1436421"/>
          </a:xfrm>
          <a:custGeom>
            <a:avLst/>
            <a:gdLst>
              <a:gd name="connsiteX0" fmla="*/ 1575303 w 1575303"/>
              <a:gd name="connsiteY0" fmla="*/ 1403288 h 1403288"/>
              <a:gd name="connsiteX1" fmla="*/ 1575303 w 1575303"/>
              <a:gd name="connsiteY1" fmla="*/ 0 h 1403288"/>
              <a:gd name="connsiteX2" fmla="*/ 0 w 1575303"/>
              <a:gd name="connsiteY2" fmla="*/ 0 h 1403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5303" h="1403288">
                <a:moveTo>
                  <a:pt x="1575303" y="1403288"/>
                </a:moveTo>
                <a:lnTo>
                  <a:pt x="1575303" y="0"/>
                </a:lnTo>
                <a:lnTo>
                  <a:pt x="0" y="0"/>
                </a:lnTo>
              </a:path>
            </a:pathLst>
          </a:custGeom>
          <a:noFill/>
          <a:ln w="9525" algn="ctr">
            <a:solidFill>
              <a:schemeClr val="accent6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22" name="Text Placeholder 8"/>
          <p:cNvSpPr txBox="1">
            <a:spLocks/>
          </p:cNvSpPr>
          <p:nvPr/>
        </p:nvSpPr>
        <p:spPr>
          <a:xfrm>
            <a:off x="4914900" y="3000186"/>
            <a:ext cx="3314700" cy="44787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1000"/>
              </a:spcAft>
              <a:buSzPct val="100000"/>
              <a:buFont typeface="Arial" panose="020B0604020202020204" pitchFamily="34" charset="0"/>
              <a:buNone/>
              <a:defRPr sz="2000" b="0" kern="1200">
                <a:solidFill>
                  <a:srgbClr val="575757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/>
              <a:buNone/>
              <a:defRPr lang="en-US" sz="16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6400" indent="-1764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•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400" indent="-1764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Verdana" panose="020B0604030504040204" pitchFamily="34" charset="0"/>
              <a:buChar char="−"/>
              <a:defRPr lang="en-US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32800" indent="-176400" algn="l" defTabSz="798513" rtl="0" eaLnBrk="1" latinLnBrk="0" hangingPunct="1"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Verdana" panose="020B0604030504040204" pitchFamily="34" charset="0"/>
              <a:buChar char="−"/>
              <a:tabLst/>
              <a:defRPr lang="en-US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2800" indent="-1764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Verdana" panose="020B0604030504040204" pitchFamily="34" charset="0"/>
              <a:buChar char="−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32800" indent="-1764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Verdana" panose="020B0604030504040204" pitchFamily="34" charset="0"/>
              <a:buChar char="−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32800" indent="-1764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Verdana" panose="020B0604030504040204" pitchFamily="34" charset="0"/>
              <a:buChar char="−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32800" indent="-1764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Verdana" panose="020B0604030504040204" pitchFamily="34" charset="0"/>
              <a:buChar char="−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800" b="1" dirty="0" smtClean="0">
                <a:solidFill>
                  <a:schemeClr val="accent3"/>
                </a:solidFill>
              </a:rPr>
              <a:t>Szervezés</a:t>
            </a:r>
            <a:endParaRPr lang="en-US" sz="1800" b="1" dirty="0">
              <a:solidFill>
                <a:schemeClr val="accent3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91638" y="2953940"/>
            <a:ext cx="18245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solidFill>
                  <a:schemeClr val="accent1"/>
                </a:solidFill>
              </a:rPr>
              <a:t>Gazdálkodás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73882" y="3288132"/>
            <a:ext cx="3181645" cy="22775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információbiztonsági óvintézkedések költséget jelentenek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Többlet erőforrás (megfelelés, monitorozás)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71491" y="3362636"/>
            <a:ext cx="3181645" cy="17851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Reputációs veszteség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Jogszabályi nem megfelelés (pl. GDPR)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Bizalmatlanság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2218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 animBg="1"/>
      <p:bldP spid="22" grpId="0"/>
      <p:bldP spid="23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0" y="3373821"/>
            <a:ext cx="8420100" cy="4246373"/>
            <a:chOff x="0" y="3378778"/>
            <a:chExt cx="8420100" cy="4720401"/>
          </a:xfrm>
        </p:grpSpPr>
        <p:sp>
          <p:nvSpPr>
            <p:cNvPr id="11" name="Rectangle 10"/>
            <p:cNvSpPr/>
            <p:nvPr/>
          </p:nvSpPr>
          <p:spPr>
            <a:xfrm>
              <a:off x="1213756" y="3429050"/>
              <a:ext cx="6716488" cy="46701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Pct val="100000"/>
                <a:buFontTx/>
                <a:buNone/>
                <a:tabLst/>
                <a:defRPr/>
              </a:pPr>
              <a:r>
                <a:rPr lang="hu-HU" sz="2200" b="1" dirty="0" smtClean="0">
                  <a:solidFill>
                    <a:schemeClr val="accent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AZONBAN!</a:t>
              </a:r>
            </a:p>
            <a:p>
              <a:pPr algn="just">
                <a:spcAft>
                  <a:spcPts val="600"/>
                </a:spcAft>
                <a:buSzPct val="100000"/>
                <a:defRPr/>
              </a:pPr>
              <a:r>
                <a:rPr lang="hu-H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 rendelkezésre álló naplóállományok folyamatos ellenőrzésének folyamata és monitorozása manuálisan nehezen kivitelezhető a naplóállományok óriási méretéből adódóan. </a:t>
              </a:r>
              <a:r>
                <a:rPr lang="hu-H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Megjelenik a </a:t>
              </a:r>
              <a:r>
                <a:rPr lang="hu-HU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Big Data</a:t>
              </a:r>
              <a:r>
                <a:rPr lang="hu-H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 algn="just">
                <a:spcAft>
                  <a:spcPts val="600"/>
                </a:spcAft>
                <a:buSzPct val="100000"/>
                <a:defRPr/>
              </a:pPr>
              <a:endParaRPr lang="hu-H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>
                <a:spcAft>
                  <a:spcPts val="600"/>
                </a:spcAft>
                <a:buSzPct val="100000"/>
                <a:defRPr/>
              </a:pPr>
              <a:r>
                <a:rPr lang="hu-H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Maga a rendszer ellen irányuló belső és külső támadásokkal szemben is ellenállónak kell lennie, mivel a támadók első lépésben a szervezet védelmi mechanizmusainak kiiktatását is megkísérelhetik.</a:t>
              </a:r>
            </a:p>
            <a:p>
              <a:pPr algn="just">
                <a:spcAft>
                  <a:spcPts val="600"/>
                </a:spcAft>
                <a:buSzPct val="100000"/>
                <a:defRPr/>
              </a:pPr>
              <a:endPara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>
                <a:spcAft>
                  <a:spcPts val="600"/>
                </a:spcAft>
                <a:buSzPct val="100000"/>
                <a:defRPr/>
              </a:pPr>
              <a:endParaRPr lang="hu-H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Pct val="100000"/>
                <a:buFontTx/>
                <a:buNone/>
                <a:tabLst/>
                <a:defRPr/>
              </a:pPr>
              <a:endParaRPr kumimoji="0" lang="en-US" sz="2200" b="1" i="0" u="none" strike="noStrike" kern="1200" cap="none" spc="0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Pct val="100000"/>
                <a:buFontTx/>
                <a:buNone/>
                <a:tabLst/>
                <a:defRPr/>
              </a:pPr>
              <a:endParaRPr kumimoji="0" lang="en-US" sz="2200" b="1" i="0" u="none" strike="noStrike" kern="1200" cap="none" spc="0" normalizeH="0" baseline="0" dirty="0" smtClean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Pentagon 12"/>
            <p:cNvSpPr/>
            <p:nvPr/>
          </p:nvSpPr>
          <p:spPr bwMode="gray">
            <a:xfrm flipH="1">
              <a:off x="0" y="3378778"/>
              <a:ext cx="8420100" cy="3005550"/>
            </a:xfrm>
            <a:prstGeom prst="homePlate">
              <a:avLst/>
            </a:prstGeom>
            <a:noFill/>
            <a:ln w="19050" algn="ctr">
              <a:solidFill>
                <a:srgbClr val="62B5E5"/>
              </a:solidFill>
              <a:miter lim="800000"/>
              <a:headEnd/>
              <a:tailEnd/>
            </a:ln>
          </p:spPr>
          <p:txBody>
            <a:bodyPr wrap="square" lIns="88900" tIns="88900" rIns="88900" bIns="889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 2" pitchFamily="18" charset="2"/>
                <a:buNone/>
                <a:tabLst/>
                <a:defRPr/>
              </a:pPr>
              <a:endParaRPr kumimoji="0" lang="en-US" sz="1600" b="1" i="0" u="none" strike="noStrike" kern="120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0" y="1082566"/>
            <a:ext cx="8420100" cy="2135340"/>
            <a:chOff x="0" y="1379953"/>
            <a:chExt cx="8265695" cy="2003483"/>
          </a:xfrm>
        </p:grpSpPr>
        <p:sp>
          <p:nvSpPr>
            <p:cNvPr id="12" name="Pentagon 11"/>
            <p:cNvSpPr/>
            <p:nvPr/>
          </p:nvSpPr>
          <p:spPr bwMode="gray">
            <a:xfrm>
              <a:off x="0" y="1379953"/>
              <a:ext cx="8265695" cy="1987269"/>
            </a:xfrm>
            <a:prstGeom prst="homePlate">
              <a:avLst/>
            </a:prstGeom>
            <a:noFill/>
            <a:ln w="19050" algn="ctr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square" lIns="88900" tIns="88900" rIns="88900" bIns="889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 2" pitchFamily="18" charset="2"/>
                <a:buNone/>
                <a:tabLst/>
                <a:defRPr/>
              </a:pPr>
              <a:endParaRPr kumimoji="0" lang="en-US" sz="1600" b="1" i="0" u="none" strike="noStrike" kern="120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70112" y="1824071"/>
              <a:ext cx="7182378" cy="15593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 algn="just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hu-H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 biztonsági incidensek anomáliaként </a:t>
              </a:r>
              <a:r>
                <a:rPr lang="hu-H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értelmezendők.</a:t>
              </a:r>
            </a:p>
            <a:p>
              <a:pPr marL="285750" indent="-285750" algn="just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hu-H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 leleplezés elsődleges </a:t>
              </a:r>
              <a:r>
                <a:rPr lang="hu-H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forrása a mindenkor rendelkezésre álló információrendszerek naplóállományai, melyet auditálva az anomáliák felderíthetők.</a:t>
              </a:r>
            </a:p>
            <a:p>
              <a:pPr>
                <a:spcAft>
                  <a:spcPts val="600"/>
                </a:spcAft>
              </a:pPr>
              <a:endParaRPr lang="en-US" sz="2000" b="1" dirty="0">
                <a:solidFill>
                  <a:srgbClr val="575757"/>
                </a:solidFill>
              </a:endParaRP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probléma-kezelés adatvagyona</a:t>
            </a:r>
            <a:endParaRPr lang="hu-H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0737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Szakirodalom-elemzés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9800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1143000"/>
          </a:xfrm>
        </p:spPr>
        <p:txBody>
          <a:bodyPr/>
          <a:lstStyle/>
          <a:p>
            <a:r>
              <a:rPr lang="hu-HU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 az a Mesterséges Intelligencia? (Russel – Norvig, 2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009)</a:t>
            </a:r>
            <a:endParaRPr lang="hu-HU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113805"/>
              </p:ext>
            </p:extLst>
          </p:nvPr>
        </p:nvGraphicFramePr>
        <p:xfrm>
          <a:off x="806187" y="723900"/>
          <a:ext cx="7547858" cy="576347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773929">
                  <a:extLst>
                    <a:ext uri="{9D8B030D-6E8A-4147-A177-3AD203B41FA5}">
                      <a16:colId xmlns:a16="http://schemas.microsoft.com/office/drawing/2014/main" val="3532534206"/>
                    </a:ext>
                  </a:extLst>
                </a:gridCol>
                <a:gridCol w="3773929">
                  <a:extLst>
                    <a:ext uri="{9D8B030D-6E8A-4147-A177-3AD203B41FA5}">
                      <a16:colId xmlns:a16="http://schemas.microsoft.com/office/drawing/2014/main" val="3412826684"/>
                    </a:ext>
                  </a:extLst>
                </a:gridCol>
              </a:tblGrid>
              <a:tr h="407340">
                <a:tc>
                  <a:txBody>
                    <a:bodyPr/>
                    <a:lstStyle/>
                    <a:p>
                      <a:pPr algn="ctr"/>
                      <a:r>
                        <a:rPr lang="hu-HU" sz="16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Emberi módon gondolkodó rendszerek</a:t>
                      </a:r>
                      <a:endParaRPr lang="hu-HU" sz="16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43B02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Racionálisan gondolkodó rendszerek</a:t>
                      </a:r>
                      <a:endParaRPr lang="hu-HU" sz="16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43B0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918093"/>
                  </a:ext>
                </a:extLst>
              </a:tr>
              <a:tr h="139691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300" kern="12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„ma rendelkezik az emberi intelligencia képességeivel, utánozza azt, különböző feladatokat végez, amelyekhez gondolkodás és tanulás szükséges” (Shabbir - Anwer, 2018, 1.old.)</a:t>
                      </a:r>
                    </a:p>
                    <a:p>
                      <a:pPr algn="just"/>
                      <a:endParaRPr lang="hu-HU" sz="13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13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„A mentális képességek tanulmányozása számítási modellek segítségével” (Charniak - McDermott, 1985, 6.old.)</a:t>
                      </a:r>
                      <a:endParaRPr lang="hu-HU" sz="13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997556"/>
                  </a:ext>
                </a:extLst>
              </a:tr>
              <a:tr h="1172003">
                <a:tc>
                  <a:txBody>
                    <a:bodyPr/>
                    <a:lstStyle/>
                    <a:p>
                      <a:pPr algn="just"/>
                      <a:r>
                        <a:rPr lang="hu-HU" sz="13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„olyan módszerek, amelyek az emberi problémamegoldást, következtetési folyamatot, vagy heurisztikus megközelítéseket modelleznek” (Borgulya, 1998, 11.old.)</a:t>
                      </a:r>
                      <a:endParaRPr lang="hu-HU" sz="13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13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„képes az alapvető logikai következtetések levonására” (Araújo, 2014, 129.old.)</a:t>
                      </a:r>
                      <a:endParaRPr lang="hu-HU" sz="13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229910"/>
                  </a:ext>
                </a:extLst>
              </a:tr>
              <a:tr h="44320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1600" b="1" kern="1200" noProof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Emberi módon cselekvő rendszerek</a:t>
                      </a:r>
                      <a:endParaRPr lang="hu-HU" sz="1600" b="1" kern="1200" noProof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43B02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1600" b="1" kern="1200" noProof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Racionálisan cselekvő rendszerek</a:t>
                      </a:r>
                      <a:endParaRPr lang="hu-HU" sz="1600" b="1" kern="1200" noProof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43B0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08228"/>
                  </a:ext>
                </a:extLst>
              </a:tr>
              <a:tr h="1172003">
                <a:tc>
                  <a:txBody>
                    <a:bodyPr/>
                    <a:lstStyle/>
                    <a:p>
                      <a:pPr algn="just"/>
                      <a:r>
                        <a:rPr lang="hu-HU" sz="13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„Az olyan funkciókat teljesítő gépi rendszerek létrehozásának a művészete, amelyhez az intelligencia szükséges, ha azt emberek teszik” (Kurzweil, 1990, 14.old.)</a:t>
                      </a:r>
                      <a:endParaRPr lang="hu-HU" sz="13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13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„Számítási intelligencia</a:t>
                      </a:r>
                      <a:r>
                        <a:rPr lang="hu-HU" sz="1300" baseline="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az intelligens ágensek tervezésének a tanulmányozása” (Pool et al, 1998, 32.old.)</a:t>
                      </a:r>
                      <a:endParaRPr lang="hu-HU" sz="13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267496"/>
                  </a:ext>
                </a:extLst>
              </a:tr>
              <a:tr h="1172003">
                <a:tc>
                  <a:txBody>
                    <a:bodyPr/>
                    <a:lstStyle/>
                    <a:p>
                      <a:pPr algn="just"/>
                      <a:r>
                        <a:rPr lang="hu-HU" sz="13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„egy olyan kiterjesztett tudományterület, mely lehetővé teszi a számítógépek részére, hogy problémákat oldjanak meg komplex biológiai folyamatok emulálásával, mint a tanulás, érvelés és önkorrekció” (Mata et al., 2018, 43.old.)</a:t>
                      </a:r>
                      <a:endParaRPr lang="hu-HU" sz="13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13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„képes automatizálni feladatokat” (Pfeffer et al., 2017, 1.old.)</a:t>
                      </a:r>
                      <a:endParaRPr lang="hu-HU" sz="13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181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70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096&quot;/&gt;&lt;CPresentation id=&quot;1&quot;&gt;&lt;m_precDefaultNumber&gt;&lt;m_yearfmt&gt;&lt;begin val=&quot;0&quot;/&gt;&lt;end val=&quot;4&quot;/&gt;&lt;/m_yearfmt&gt;&lt;/m_precDefaultNumber&gt;&lt;m_precDefaultPercent&gt;&lt;m_yearfmt&gt;&lt;begin val=&quot;0&quot;/&gt;&lt;end val=&quot;4&quot;/&gt;&lt;/m_yearfmt&gt;&lt;/m_precDefaultPercent&gt;&lt;m_precDefaultDate&gt;&lt;m_yearfmt&gt;&lt;begin val=&quot;0&quot;/&gt;&lt;end val=&quot;4&quot;/&gt;&lt;/m_yearfmt&gt;&lt;/m_precDefaultDate&gt;&lt;m_precDefaultYear&gt;&lt;m_yearfmt&gt;&lt;begin val=&quot;0&quot;/&gt;&lt;end val=&quot;4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bNumberIsYear val=&quot;0&quot;/&gt;&lt;m_strFormatTime&gt;%d.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0&quot;/&gt;&lt;/m_mruColor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eloitte_US_Letter_Print Theme">
  <a:themeElements>
    <a:clrScheme name="Deloitte colour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6BC25"/>
      </a:accent1>
      <a:accent2>
        <a:srgbClr val="2C5234"/>
      </a:accent2>
      <a:accent3>
        <a:srgbClr val="00A3E0"/>
      </a:accent3>
      <a:accent4>
        <a:srgbClr val="012169"/>
      </a:accent4>
      <a:accent5>
        <a:srgbClr val="0097A9"/>
      </a:accent5>
      <a:accent6>
        <a:srgbClr val="75787B"/>
      </a:accent6>
      <a:hlink>
        <a:srgbClr val="00A3E0"/>
      </a:hlink>
      <a:folHlink>
        <a:srgbClr val="954F72"/>
      </a:folHlink>
    </a:clrScheme>
    <a:fontScheme name="Deloitte Powerpoint fon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03200" indent="-203200">
          <a:spcBef>
            <a:spcPts val="600"/>
          </a:spcBef>
          <a:buSzPct val="100000"/>
          <a:buFont typeface="Arial"/>
          <a:buChar char="•"/>
          <a:defRPr dirty="0" smtClean="0">
            <a:solidFill>
              <a:srgbClr val="313131"/>
            </a:solidFill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Deloitte_US_Letter_Print Theme" id="{5B1C474F-3B6E-4C4C-B8B8-04058258F10F}" vid="{EE8175AA-1F22-47D3-9D7F-F1884DC9EC3E}"/>
    </a:ext>
  </a:extLst>
</a:theme>
</file>

<file path=ppt/theme/theme2.xml><?xml version="1.0" encoding="utf-8"?>
<a:theme xmlns:a="http://schemas.openxmlformats.org/drawingml/2006/main" name="4_Deloitte_US_Letter_Print Theme">
  <a:themeElements>
    <a:clrScheme name="Deloitte colour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6BC25"/>
      </a:accent1>
      <a:accent2>
        <a:srgbClr val="2C5234"/>
      </a:accent2>
      <a:accent3>
        <a:srgbClr val="00A3E0"/>
      </a:accent3>
      <a:accent4>
        <a:srgbClr val="012169"/>
      </a:accent4>
      <a:accent5>
        <a:srgbClr val="0097A9"/>
      </a:accent5>
      <a:accent6>
        <a:srgbClr val="75787B"/>
      </a:accent6>
      <a:hlink>
        <a:srgbClr val="00A3E0"/>
      </a:hlink>
      <a:folHlink>
        <a:srgbClr val="954F72"/>
      </a:folHlink>
    </a:clrScheme>
    <a:fontScheme name="Deloitte Powerpoint fon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03200" indent="-203200">
          <a:spcBef>
            <a:spcPts val="600"/>
          </a:spcBef>
          <a:buSzPct val="100000"/>
          <a:buFont typeface="Arial"/>
          <a:buChar char="•"/>
          <a:defRPr dirty="0" smtClean="0">
            <a:solidFill>
              <a:srgbClr val="313131"/>
            </a:solidFill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Deloitte_US_Letter_Print Theme" id="{5B1C474F-3B6E-4C4C-B8B8-04058258F10F}" vid="{EE8175AA-1F22-47D3-9D7F-F1884DC9EC3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Deloitte Brand Theme</Template>
  <TotalTime>17520</TotalTime>
  <Words>2340</Words>
  <Application>Microsoft Office PowerPoint</Application>
  <PresentationFormat>On-screen Show (4:3)</PresentationFormat>
  <Paragraphs>282</Paragraphs>
  <Slides>24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MS Mincho</vt:lpstr>
      <vt:lpstr>Arial</vt:lpstr>
      <vt:lpstr>Calibri</vt:lpstr>
      <vt:lpstr>Open Sans</vt:lpstr>
      <vt:lpstr>Times New Roman</vt:lpstr>
      <vt:lpstr>Verdana</vt:lpstr>
      <vt:lpstr>Wingdings 2</vt:lpstr>
      <vt:lpstr>Deloitte_US_Letter_Print Theme</vt:lpstr>
      <vt:lpstr>4_Deloitte_US_Letter_Print Theme</vt:lpstr>
      <vt:lpstr>think-cell Slide</vt:lpstr>
      <vt:lpstr>Barta Gergő Neptun kód: N787OJ </vt:lpstr>
      <vt:lpstr>Tartalom</vt:lpstr>
      <vt:lpstr>Kutatási téma bemutatása</vt:lpstr>
      <vt:lpstr>Az értekezés jelenlegi tervezett címe</vt:lpstr>
      <vt:lpstr>Téma aktualitása</vt:lpstr>
      <vt:lpstr>A téma gazdálkodás és szervezéstudományi aspektusai</vt:lpstr>
      <vt:lpstr>A probléma-kezelés adatvagyona</vt:lpstr>
      <vt:lpstr>Szakirodalom-elemzés</vt:lpstr>
      <vt:lpstr>Mi az a Mesterséges Intelligencia? (Russel – Norvig, 2009)</vt:lpstr>
      <vt:lpstr>A Mesterséges Intelligencia alkalmazási területei</vt:lpstr>
      <vt:lpstr>Az első neurális háló (McCulloch – Pitts, 1943)</vt:lpstr>
      <vt:lpstr>Felállított hipotézisek</vt:lpstr>
      <vt:lpstr>Hipotézis 1.</vt:lpstr>
      <vt:lpstr>Hipotézis 1. racionalitását alátámasztó szakirodalom</vt:lpstr>
      <vt:lpstr>Hipotézis 2.</vt:lpstr>
      <vt:lpstr>Hipotézis 2. – paraméter-optimalizálási probléma</vt:lpstr>
      <vt:lpstr>Hipotézis 3.</vt:lpstr>
      <vt:lpstr>Hipotézis 4.</vt:lpstr>
      <vt:lpstr>Hipotézisek - összefoglalás</vt:lpstr>
      <vt:lpstr>Irodalomjegyzék</vt:lpstr>
      <vt:lpstr>Irodalomjegyzék</vt:lpstr>
      <vt:lpstr>Irodalomjegyzék</vt:lpstr>
      <vt:lpstr>Irodalomjegyzék</vt:lpstr>
      <vt:lpstr>PowerPoint Presentation</vt:lpstr>
    </vt:vector>
  </TitlesOfParts>
  <Company>Deloitte Touche Tohmatsu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Molnar, Zsofia (HU - Budapest)</dc:creator>
  <cp:lastModifiedBy>Gergo</cp:lastModifiedBy>
  <cp:revision>1479</cp:revision>
  <cp:lastPrinted>2017-07-20T10:32:55Z</cp:lastPrinted>
  <dcterms:created xsi:type="dcterms:W3CDTF">2017-04-06T11:47:06Z</dcterms:created>
  <dcterms:modified xsi:type="dcterms:W3CDTF">2018-06-24T11:05:10Z</dcterms:modified>
</cp:coreProperties>
</file>