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7" r:id="rId2"/>
  </p:sldMasterIdLst>
  <p:notesMasterIdLst>
    <p:notesMasterId r:id="rId29"/>
  </p:notesMasterIdLst>
  <p:handoutMasterIdLst>
    <p:handoutMasterId r:id="rId30"/>
  </p:handoutMasterIdLst>
  <p:sldIdLst>
    <p:sldId id="256" r:id="rId3"/>
    <p:sldId id="359" r:id="rId4"/>
    <p:sldId id="339" r:id="rId5"/>
    <p:sldId id="355" r:id="rId6"/>
    <p:sldId id="369" r:id="rId7"/>
    <p:sldId id="338" r:id="rId8"/>
    <p:sldId id="367" r:id="rId9"/>
    <p:sldId id="383" r:id="rId10"/>
    <p:sldId id="384" r:id="rId11"/>
    <p:sldId id="363" r:id="rId12"/>
    <p:sldId id="371" r:id="rId13"/>
    <p:sldId id="372" r:id="rId14"/>
    <p:sldId id="373" r:id="rId15"/>
    <p:sldId id="374" r:id="rId16"/>
    <p:sldId id="375" r:id="rId17"/>
    <p:sldId id="385" r:id="rId18"/>
    <p:sldId id="386" r:id="rId19"/>
    <p:sldId id="387" r:id="rId20"/>
    <p:sldId id="365" r:id="rId21"/>
    <p:sldId id="305" r:id="rId22"/>
    <p:sldId id="376" r:id="rId23"/>
    <p:sldId id="389" r:id="rId24"/>
    <p:sldId id="390" r:id="rId25"/>
    <p:sldId id="388" r:id="rId26"/>
    <p:sldId id="377" r:id="rId27"/>
    <p:sldId id="370" r:id="rId28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B7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80779" autoAdjust="0"/>
  </p:normalViewPr>
  <p:slideViewPr>
    <p:cSldViewPr>
      <p:cViewPr varScale="1">
        <p:scale>
          <a:sx n="69" d="100"/>
          <a:sy n="69" d="100"/>
        </p:scale>
        <p:origin x="1219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2938" y="-28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CADE0871-5439-4977-ADF6-C059FB26C4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3067170-2E0D-42CF-9D74-FD1C31F1B4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E8AFE-1A9D-4DB4-A85E-7846570A70C0}" type="datetimeFigureOut">
              <a:rPr lang="hu-HU" smtClean="0"/>
              <a:t>2021. 04. 21.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B57DF00-2C06-4223-A36A-21149F545D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D164229-1DC2-493E-85DE-11378B8983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300-7BCD-4EFD-B20D-6615ACB0F0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4939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09F0AA6-1199-4152-8583-F8B9EC9889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F952218-7170-412B-8A58-D35BE2A2CEA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B692FE8-BF2B-462D-8C72-4B522CC0468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B4047DC2-3CF0-4147-9216-A5506106213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Mintaszöveg szerkesztése</a:t>
            </a:r>
          </a:p>
          <a:p>
            <a:pPr lvl="1"/>
            <a:r>
              <a:rPr lang="de-DE" noProof="0"/>
              <a:t>Második szint</a:t>
            </a:r>
          </a:p>
          <a:p>
            <a:pPr lvl="2"/>
            <a:r>
              <a:rPr lang="de-DE" noProof="0"/>
              <a:t>Harmadik szint</a:t>
            </a:r>
          </a:p>
          <a:p>
            <a:pPr lvl="3"/>
            <a:r>
              <a:rPr lang="de-DE" noProof="0"/>
              <a:t>Negyedik szint</a:t>
            </a:r>
          </a:p>
          <a:p>
            <a:pPr lvl="4"/>
            <a:r>
              <a:rPr lang="de-DE" noProof="0"/>
              <a:t>Ötödik szint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4CE99393-26B2-4536-BC71-5AB7AD8FD1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90F67B82-3C14-411F-89F0-3C3C1B06D3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BE743D59-A405-45A0-8E55-AE0F87504573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B6B40BB-3A38-4679-B563-A748E4EB8F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CA6BA8-B2B7-4430-A919-D48200CAE531}" type="slidenum">
              <a:rPr lang="de-DE" altLang="hu-HU" smtClean="0"/>
              <a:pPr>
                <a:spcBef>
                  <a:spcPct val="0"/>
                </a:spcBef>
              </a:pPr>
              <a:t>1</a:t>
            </a:fld>
            <a:endParaRPr lang="de-DE" altLang="hu-HU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B0412C6-B525-47DB-B1F8-70288AB2A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F8EC720-13FD-47D0-9077-AD092A6D9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dirty="0">
                <a:latin typeface="Arial" panose="020B0604020202020204" pitchFamily="34" charset="0"/>
              </a:rPr>
              <a:t>Tisztelt Hölgyeim és Uraim Kedves Hallgatóság!</a:t>
            </a:r>
            <a:br>
              <a:rPr lang="hu-HU" altLang="hu-HU" dirty="0">
                <a:latin typeface="Arial" panose="020B0604020202020204" pitchFamily="34" charset="0"/>
              </a:rPr>
            </a:b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Pitlik Marcell végzős </a:t>
            </a:r>
            <a:r>
              <a:rPr lang="hu-HU" altLang="hu-HU" dirty="0" err="1">
                <a:latin typeface="Arial" panose="020B0604020202020204" pitchFamily="34" charset="0"/>
              </a:rPr>
              <a:t>opto</a:t>
            </a:r>
            <a:r>
              <a:rPr lang="hu-HU" altLang="hu-HU" dirty="0">
                <a:latin typeface="Arial" panose="020B0604020202020204" pitchFamily="34" charset="0"/>
              </a:rPr>
              <a:t>-mechatronika szakos hallgató vagyok.</a:t>
            </a: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dirty="0">
                <a:latin typeface="Arial" panose="020B0604020202020204" pitchFamily="34" charset="0"/>
              </a:rPr>
              <a:t>Az előadásom célja, hogy betekintést adjak, hogyan érdemes BIG DATA alapon megközelíteni bármilyen determinisztikus jelenséget, és milyen előnyei vannak ennek a módszernek.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Az előadás a térfogati égések optikai vizsgálatáról és mesterséges intelligencia alapú elemzéséről fog szólni.</a:t>
            </a: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BF00505-393B-478E-8100-B97856E7E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720116-E0FA-4210-AB04-C70F9E054EA1}" type="slidenum">
              <a:rPr lang="de-DE" altLang="hu-HU" smtClean="0"/>
              <a:pPr>
                <a:spcBef>
                  <a:spcPct val="0"/>
                </a:spcBef>
              </a:pPr>
              <a:t>10</a:t>
            </a:fld>
            <a:endParaRPr lang="de-DE" altLang="hu-HU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2E5A799-7E64-40B1-87C4-189918BF1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DF08139-3BC4-438F-9C9C-812B83D00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BF00505-393B-478E-8100-B97856E7E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720116-E0FA-4210-AB04-C70F9E054EA1}" type="slidenum">
              <a:rPr lang="de-DE" altLang="hu-HU" smtClean="0"/>
              <a:pPr>
                <a:spcBef>
                  <a:spcPct val="0"/>
                </a:spcBef>
              </a:pPr>
              <a:t>11</a:t>
            </a:fld>
            <a:endParaRPr lang="de-DE" altLang="hu-HU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2E5A799-7E64-40B1-87C4-189918BF1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DF08139-3BC4-438F-9C9C-812B83D00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r>
              <a:rPr lang="hu-HU" dirty="0"/>
              <a:t>A kutatócsoport </a:t>
            </a:r>
            <a:r>
              <a:rPr lang="hu-HU" b="1" dirty="0"/>
              <a:t>saját fejlesztésű MI-je </a:t>
            </a:r>
            <a:r>
              <a:rPr lang="hu-HU" dirty="0"/>
              <a:t>a hasonlóságelemzés.</a:t>
            </a:r>
          </a:p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endParaRPr lang="hu-HU" dirty="0"/>
          </a:p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r>
              <a:rPr lang="hu-HU" dirty="0"/>
              <a:t>Célja:      A vizsgált </a:t>
            </a:r>
            <a:r>
              <a:rPr lang="hu-HU" b="1" dirty="0"/>
              <a:t>objektumok összehasonlítása </a:t>
            </a:r>
            <a:r>
              <a:rPr lang="hu-HU" dirty="0"/>
              <a:t>az objektumok </a:t>
            </a:r>
            <a:br>
              <a:rPr lang="hu-HU" dirty="0"/>
            </a:br>
            <a:r>
              <a:rPr lang="hu-HU" dirty="0"/>
              <a:t>		mért </a:t>
            </a:r>
            <a:r>
              <a:rPr lang="hu-HU" b="1" dirty="0"/>
              <a:t>tulajdonságai alapján</a:t>
            </a:r>
          </a:p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endParaRPr lang="hu-HU" dirty="0"/>
          </a:p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r>
              <a:rPr lang="hu-HU" dirty="0"/>
              <a:t>A háttérben az </a:t>
            </a:r>
            <a:r>
              <a:rPr lang="hu-HU" b="1" dirty="0"/>
              <a:t>OAM</a:t>
            </a:r>
            <a:r>
              <a:rPr lang="hu-HU" dirty="0"/>
              <a:t> Objektum-Attribútum/tulajdonság/Mátrixok-</a:t>
            </a:r>
            <a:r>
              <a:rPr lang="hu-HU" dirty="0" err="1"/>
              <a:t>ból</a:t>
            </a:r>
            <a:r>
              <a:rPr lang="hu-HU" dirty="0"/>
              <a:t> automatikus következő </a:t>
            </a:r>
            <a:br>
              <a:rPr lang="hu-HU" dirty="0"/>
            </a:br>
            <a:r>
              <a:rPr lang="hu-HU" b="1" dirty="0"/>
              <a:t>lineáris egyenletrendszer </a:t>
            </a:r>
            <a:r>
              <a:rPr lang="hu-HU" dirty="0"/>
              <a:t>közelítő megoldása történik</a:t>
            </a:r>
            <a:br>
              <a:rPr lang="hu-HU" dirty="0"/>
            </a:br>
            <a:r>
              <a:rPr lang="hu-HU" dirty="0"/>
              <a:t> a </a:t>
            </a:r>
            <a:r>
              <a:rPr lang="hu-HU" b="1" dirty="0"/>
              <a:t>célfüggvén</a:t>
            </a:r>
            <a:r>
              <a:rPr lang="hu-HU" dirty="0"/>
              <a:t>y </a:t>
            </a:r>
            <a:r>
              <a:rPr lang="hu-HU" b="1" dirty="0"/>
              <a:t>négyzetes hibájának minimalizálása </a:t>
            </a:r>
            <a:r>
              <a:rPr lang="hu-HU" dirty="0"/>
              <a:t>mellett.</a:t>
            </a:r>
          </a:p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endParaRPr lang="hu-HU" dirty="0"/>
          </a:p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r>
              <a:rPr lang="hu-HU" dirty="0"/>
              <a:t>Alapvetően 3 modellel dolgozunk</a:t>
            </a:r>
          </a:p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endParaRPr lang="hu-HU" dirty="0"/>
          </a:p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r>
              <a:rPr lang="hu-HU" dirty="0"/>
              <a:t>MCM </a:t>
            </a:r>
            <a:r>
              <a:rPr lang="hu-HU" b="1" dirty="0"/>
              <a:t>deklaratív feltáró </a:t>
            </a:r>
            <a:r>
              <a:rPr lang="hu-HU" dirty="0"/>
              <a:t>modell</a:t>
            </a:r>
          </a:p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r>
              <a:rPr lang="hu-HU" dirty="0"/>
              <a:t>Y0 </a:t>
            </a:r>
            <a:r>
              <a:rPr lang="hu-HU" b="1" dirty="0" err="1"/>
              <a:t>anti</a:t>
            </a:r>
            <a:r>
              <a:rPr lang="hu-HU" b="1" dirty="0"/>
              <a:t>-diszkriminatív modell</a:t>
            </a:r>
            <a:r>
              <a:rPr lang="hu-HU" dirty="0"/>
              <a:t>, lehet-e </a:t>
            </a:r>
            <a:r>
              <a:rPr lang="hu-HU" b="1" dirty="0"/>
              <a:t>minden objektum másként egyforma </a:t>
            </a:r>
            <a:br>
              <a:rPr lang="hu-HU" b="1" dirty="0"/>
            </a:br>
            <a:r>
              <a:rPr lang="hu-HU" b="1" dirty="0"/>
              <a:t>	</a:t>
            </a:r>
            <a:r>
              <a:rPr lang="hu-HU" dirty="0"/>
              <a:t>a többihez képest az attribútumai alapján</a:t>
            </a:r>
          </a:p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r>
              <a:rPr lang="hu-HU" dirty="0"/>
              <a:t>STD </a:t>
            </a:r>
            <a:r>
              <a:rPr lang="hu-HU" b="1" dirty="0"/>
              <a:t>Standard modell termelési függvény </a:t>
            </a:r>
            <a:r>
              <a:rPr lang="hu-HU" dirty="0"/>
              <a:t>alapon</a:t>
            </a:r>
          </a:p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endParaRPr lang="hu-HU" dirty="0"/>
          </a:p>
          <a:p>
            <a:pPr marL="411480" lvl="1" fontAlgn="auto">
              <a:spcAft>
                <a:spcPts val="0"/>
              </a:spcAft>
              <a:buFont typeface="Georgia"/>
              <a:buNone/>
              <a:defRPr/>
            </a:pPr>
            <a:endParaRPr lang="hu-HU" dirty="0"/>
          </a:p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  <a:p>
            <a:pPr marL="228600" indent="-228600" eaLnBrk="1" hangingPunct="1">
              <a:buFontTx/>
              <a:buAutoNum type="arabicPeriod"/>
              <a:defRPr/>
            </a:pPr>
            <a:endParaRPr lang="hu-HU" altLang="hu-HU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07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BF00505-393B-478E-8100-B97856E7E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720116-E0FA-4210-AB04-C70F9E054EA1}" type="slidenum">
              <a:rPr lang="de-DE" altLang="hu-HU" smtClean="0"/>
              <a:pPr>
                <a:spcBef>
                  <a:spcPct val="0"/>
                </a:spcBef>
              </a:pPr>
              <a:t>12</a:t>
            </a:fld>
            <a:endParaRPr lang="de-DE" altLang="hu-HU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2E5A799-7E64-40B1-87C4-189918BF1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DF08139-3BC4-438F-9C9C-812B83D00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31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BF00505-393B-478E-8100-B97856E7E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720116-E0FA-4210-AB04-C70F9E054EA1}" type="slidenum">
              <a:rPr lang="de-DE" altLang="hu-HU" smtClean="0"/>
              <a:pPr>
                <a:spcBef>
                  <a:spcPct val="0"/>
                </a:spcBef>
              </a:pPr>
              <a:t>13</a:t>
            </a:fld>
            <a:endParaRPr lang="de-DE" altLang="hu-HU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2E5A799-7E64-40B1-87C4-189918BF1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DF08139-3BC4-438F-9C9C-812B83D00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45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BF00505-393B-478E-8100-B97856E7E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720116-E0FA-4210-AB04-C70F9E054EA1}" type="slidenum">
              <a:rPr lang="de-DE" altLang="hu-HU" smtClean="0"/>
              <a:pPr>
                <a:spcBef>
                  <a:spcPct val="0"/>
                </a:spcBef>
              </a:pPr>
              <a:t>14</a:t>
            </a:fld>
            <a:endParaRPr lang="de-DE" altLang="hu-HU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2E5A799-7E64-40B1-87C4-189918BF1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DF08139-3BC4-438F-9C9C-812B83D00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589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BF00505-393B-478E-8100-B97856E7E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720116-E0FA-4210-AB04-C70F9E054EA1}" type="slidenum">
              <a:rPr lang="de-DE" altLang="hu-HU" smtClean="0"/>
              <a:pPr>
                <a:spcBef>
                  <a:spcPct val="0"/>
                </a:spcBef>
              </a:pPr>
              <a:t>15</a:t>
            </a:fld>
            <a:endParaRPr lang="de-DE" altLang="hu-HU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2E5A799-7E64-40B1-87C4-189918BF1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DF08139-3BC4-438F-9C9C-812B83D00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31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BF00505-393B-478E-8100-B97856E7E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720116-E0FA-4210-AB04-C70F9E054EA1}" type="slidenum">
              <a:rPr lang="de-DE" altLang="hu-HU" smtClean="0"/>
              <a:pPr>
                <a:spcBef>
                  <a:spcPct val="0"/>
                </a:spcBef>
              </a:pPr>
              <a:t>16</a:t>
            </a:fld>
            <a:endParaRPr lang="de-DE" altLang="hu-HU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2E5A799-7E64-40B1-87C4-189918BF1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DF08139-3BC4-438F-9C9C-812B83D00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631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BF00505-393B-478E-8100-B97856E7E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720116-E0FA-4210-AB04-C70F9E054EA1}" type="slidenum">
              <a:rPr lang="de-DE" altLang="hu-HU" smtClean="0"/>
              <a:pPr>
                <a:spcBef>
                  <a:spcPct val="0"/>
                </a:spcBef>
              </a:pPr>
              <a:t>17</a:t>
            </a:fld>
            <a:endParaRPr lang="de-DE" altLang="hu-HU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2E5A799-7E64-40B1-87C4-189918BF1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DF08139-3BC4-438F-9C9C-812B83D00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41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BF00505-393B-478E-8100-B97856E7E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720116-E0FA-4210-AB04-C70F9E054EA1}" type="slidenum">
              <a:rPr lang="de-DE" altLang="hu-HU" smtClean="0"/>
              <a:pPr>
                <a:spcBef>
                  <a:spcPct val="0"/>
                </a:spcBef>
              </a:pPr>
              <a:t>18</a:t>
            </a:fld>
            <a:endParaRPr lang="de-DE" altLang="hu-HU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2E5A799-7E64-40B1-87C4-189918BF1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DF08139-3BC4-438F-9C9C-812B83D00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38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>
            <a:extLst>
              <a:ext uri="{FF2B5EF4-FFF2-40B4-BE49-F238E27FC236}">
                <a16:creationId xmlns:a16="http://schemas.microsoft.com/office/drawing/2014/main" id="{5596E8B2-56AF-4BA0-B07E-18D20A95D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9" name="Jegyzetek helye 2">
            <a:extLst>
              <a:ext uri="{FF2B5EF4-FFF2-40B4-BE49-F238E27FC236}">
                <a16:creationId xmlns:a16="http://schemas.microsoft.com/office/drawing/2014/main" id="{60ED30BC-1042-4A33-9006-43C361665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dirty="0">
              <a:latin typeface="Arial" panose="020B0604020202020204" pitchFamily="34" charset="0"/>
            </a:endParaRPr>
          </a:p>
        </p:txBody>
      </p:sp>
      <p:sp>
        <p:nvSpPr>
          <p:cNvPr id="29700" name="Dia számának helye 3">
            <a:extLst>
              <a:ext uri="{FF2B5EF4-FFF2-40B4-BE49-F238E27FC236}">
                <a16:creationId xmlns:a16="http://schemas.microsoft.com/office/drawing/2014/main" id="{9C54BEAB-5626-43BF-A805-2793E688B9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309EF6-5A0E-40C7-97BC-6A8DB54988AE}" type="slidenum">
              <a:rPr lang="de-DE" altLang="hu-HU" b="0" smtClean="0"/>
              <a:pPr/>
              <a:t>19</a:t>
            </a:fld>
            <a:endParaRPr lang="de-DE" altLang="hu-HU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7882982-654E-41AC-99D6-C6993773A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F3BED2-4B55-45DC-9E4B-97B4AEA94566}" type="slidenum">
              <a:rPr lang="de-DE" altLang="hu-HU" smtClean="0"/>
              <a:pPr>
                <a:spcBef>
                  <a:spcPct val="0"/>
                </a:spcBef>
              </a:pPr>
              <a:t>2</a:t>
            </a:fld>
            <a:endParaRPr lang="de-DE" altLang="hu-HU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3CEB221-8C07-4E3E-90F6-83B9EB3B7B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DF08139-3BC4-438F-9C9C-812B83D00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hu-HU" altLang="hu-HU" dirty="0">
                <a:latin typeface="Arial" panose="020B0604020202020204" pitchFamily="34" charset="0"/>
              </a:rPr>
              <a:t>Röviden miről is lesz szó.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Hogyan kerültem kapcsolatba a térfogati égéssel.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Milyen módszerekkel és mit mértünk.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 rendelkezésre álló adatokat, hogyan dolgoztam fel</a:t>
            </a:r>
          </a:p>
          <a:p>
            <a:pPr eaLnBrk="1" hangingPunct="1">
              <a:defRPr/>
            </a:pPr>
            <a:r>
              <a:rPr lang="hu-HU" altLang="hu-HU" dirty="0">
                <a:latin typeface="Arial" panose="020B0604020202020204" pitchFamily="34" charset="0"/>
              </a:rPr>
              <a:t>A kapott eredmények alapján milyen továbblépési lehetőségek vannak.</a:t>
            </a:r>
          </a:p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  <a:p>
            <a:pPr marL="228600" indent="-228600" eaLnBrk="1" hangingPunct="1">
              <a:buFontTx/>
              <a:buAutoNum type="arabicPeriod"/>
              <a:defRPr/>
            </a:pPr>
            <a:endParaRPr lang="hu-HU" altLang="hu-HU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>
            <a:extLst>
              <a:ext uri="{FF2B5EF4-FFF2-40B4-BE49-F238E27FC236}">
                <a16:creationId xmlns:a16="http://schemas.microsoft.com/office/drawing/2014/main" id="{DEE06636-C182-4661-B30D-D289F8803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Jegyzetek helye 2">
            <a:extLst>
              <a:ext uri="{FF2B5EF4-FFF2-40B4-BE49-F238E27FC236}">
                <a16:creationId xmlns:a16="http://schemas.microsoft.com/office/drawing/2014/main" id="{3943FAC4-BE47-4D69-B031-2F61D8E52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dirty="0">
              <a:latin typeface="Arial" panose="020B0604020202020204" pitchFamily="34" charset="0"/>
            </a:endParaRPr>
          </a:p>
        </p:txBody>
      </p:sp>
      <p:sp>
        <p:nvSpPr>
          <p:cNvPr id="31748" name="Dia számának helye 3">
            <a:extLst>
              <a:ext uri="{FF2B5EF4-FFF2-40B4-BE49-F238E27FC236}">
                <a16:creationId xmlns:a16="http://schemas.microsoft.com/office/drawing/2014/main" id="{B5FE5045-8C12-481A-AF3C-ADB7F9BE40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74521A-9AF1-477F-83C2-C566A8FB4ADC}" type="slidenum">
              <a:rPr lang="de-DE" altLang="hu-HU" b="0" smtClean="0"/>
              <a:pPr/>
              <a:t>20</a:t>
            </a:fld>
            <a:endParaRPr lang="de-DE" altLang="hu-HU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BF00505-393B-478E-8100-B97856E7E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720116-E0FA-4210-AB04-C70F9E054EA1}" type="slidenum">
              <a:rPr lang="de-DE" altLang="hu-HU" smtClean="0"/>
              <a:pPr>
                <a:spcBef>
                  <a:spcPct val="0"/>
                </a:spcBef>
              </a:pPr>
              <a:t>21</a:t>
            </a:fld>
            <a:endParaRPr lang="de-DE" altLang="hu-HU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2E5A799-7E64-40B1-87C4-189918BF1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DF08139-3BC4-438F-9C9C-812B83D00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71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BF00505-393B-478E-8100-B97856E7E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720116-E0FA-4210-AB04-C70F9E054EA1}" type="slidenum">
              <a:rPr lang="de-DE" altLang="hu-HU" smtClean="0"/>
              <a:pPr>
                <a:spcBef>
                  <a:spcPct val="0"/>
                </a:spcBef>
              </a:pPr>
              <a:t>22</a:t>
            </a:fld>
            <a:endParaRPr lang="de-DE" altLang="hu-HU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2E5A799-7E64-40B1-87C4-189918BF1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DF08139-3BC4-438F-9C9C-812B83D00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91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BF00505-393B-478E-8100-B97856E7E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720116-E0FA-4210-AB04-C70F9E054EA1}" type="slidenum">
              <a:rPr lang="de-DE" altLang="hu-HU" smtClean="0"/>
              <a:pPr>
                <a:spcBef>
                  <a:spcPct val="0"/>
                </a:spcBef>
              </a:pPr>
              <a:t>23</a:t>
            </a:fld>
            <a:endParaRPr lang="de-DE" altLang="hu-HU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2E5A799-7E64-40B1-87C4-189918BF1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DF08139-3BC4-438F-9C9C-812B83D00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15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BF00505-393B-478E-8100-B97856E7E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720116-E0FA-4210-AB04-C70F9E054EA1}" type="slidenum">
              <a:rPr lang="de-DE" altLang="hu-HU" smtClean="0"/>
              <a:pPr>
                <a:spcBef>
                  <a:spcPct val="0"/>
                </a:spcBef>
              </a:pPr>
              <a:t>24</a:t>
            </a:fld>
            <a:endParaRPr lang="de-DE" altLang="hu-HU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2E5A799-7E64-40B1-87C4-189918BF1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DF08139-3BC4-438F-9C9C-812B83D00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hu-HU" alt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586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D08F8EC-E10B-4A35-BE6C-530D405C0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B946B5-9E84-4BBE-8012-3CD70CD7839E}" type="slidenum">
              <a:rPr lang="de-DE" altLang="hu-HU" smtClean="0"/>
              <a:pPr>
                <a:spcBef>
                  <a:spcPct val="0"/>
                </a:spcBef>
              </a:pPr>
              <a:t>25</a:t>
            </a:fld>
            <a:endParaRPr lang="de-DE" altLang="hu-HU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A0148CF-BEB7-4B37-B849-E92AC7A17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F45ACF6-85FF-4F50-B30D-250ED901C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Ahhoz, hogy biztosak legyünk, hogy jó/helyes értékeket mértünk a térfogati égés során a következő ellenőrző méréseket végeztük el.</a:t>
            </a:r>
            <a:br>
              <a:rPr lang="hu-HU" altLang="hu-HU" b="0" dirty="0">
                <a:latin typeface="Arial" panose="020B0604020202020204" pitchFamily="34" charset="0"/>
              </a:rPr>
            </a:br>
            <a:r>
              <a:rPr lang="hu-HU" altLang="hu-HU" b="0" dirty="0">
                <a:latin typeface="Arial" panose="020B0604020202020204" pitchFamily="34" charset="0"/>
              </a:rPr>
              <a:t>A 200-1100-nm-ig mérő spektrométer pontossága </a:t>
            </a:r>
            <a:r>
              <a:rPr lang="hu-HU" altLang="hu-HU" b="0" dirty="0" err="1">
                <a:latin typeface="Arial" panose="020B0604020202020204" pitchFamily="34" charset="0"/>
              </a:rPr>
              <a:t>kb</a:t>
            </a:r>
            <a:r>
              <a:rPr lang="hu-HU" altLang="hu-HU" b="0" dirty="0">
                <a:latin typeface="Arial" panose="020B0604020202020204" pitchFamily="34" charset="0"/>
              </a:rPr>
              <a:t> fél nm. A deutérium lámpa spektrális emissziója látható a jobb alsó képen, felette pedig a spektrométerrel végzett mérés.</a:t>
            </a: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 hővédő üveget is ellenőriztük, a hullámhossz szerinti transzmisszióra, ami azt jelenti, hogy a fény/elektromágneses sugárázás hány százalékát engedni át a hullámhossz függvényében. </a:t>
            </a:r>
          </a:p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 középső ábrán látható, hogy a görbe elég monoton és több mint 95%-ban átengedi a mérendő emissziós jelet.</a:t>
            </a: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 bal oldalon azt vizsgáltuk, hogy a spektrális csúcsok megegyeznek-e földgázra a szakirodalomi adatokkal. </a:t>
            </a:r>
            <a:r>
              <a:rPr lang="hu-HU" altLang="hu-HU" b="0" dirty="0" err="1">
                <a:latin typeface="Arial" panose="020B0604020202020204" pitchFamily="34" charset="0"/>
              </a:rPr>
              <a:t>Eredményül</a:t>
            </a:r>
            <a:r>
              <a:rPr lang="hu-HU" altLang="hu-HU" b="0" dirty="0">
                <a:latin typeface="Arial" panose="020B0604020202020204" pitchFamily="34" charset="0"/>
              </a:rPr>
              <a:t> azt kaptuk, hogy igen.</a:t>
            </a:r>
            <a:br>
              <a:rPr lang="hu-HU" altLang="hu-HU" b="0" dirty="0">
                <a:latin typeface="Arial" panose="020B0604020202020204" pitchFamily="34" charset="0"/>
              </a:rPr>
            </a:br>
            <a:r>
              <a:rPr lang="hu-HU" altLang="hu-HU" b="0" dirty="0">
                <a:latin typeface="Arial" panose="020B0604020202020204" pitchFamily="34" charset="0"/>
              </a:rPr>
              <a:t>A spektrális csúcsok azok a hullámhosszok, ahol a gerjesztett molekulák elektronjai az elektronpálya váltásnál meghatározott hullámhosszon sugározzák ki az energiát, így lehet detektálni az egyes elemek jelenlétét a lángban.</a:t>
            </a:r>
          </a:p>
          <a:p>
            <a:pPr eaLnBrk="1" hangingPunct="1"/>
            <a:br>
              <a:rPr lang="hu-HU" altLang="hu-HU" b="0" dirty="0">
                <a:latin typeface="Arial" panose="020B0604020202020204" pitchFamily="34" charset="0"/>
              </a:rPr>
            </a:br>
            <a:endParaRPr lang="hu-HU" altLang="hu-HU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06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D08F8EC-E10B-4A35-BE6C-530D405C0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B946B5-9E84-4BBE-8012-3CD70CD7839E}" type="slidenum">
              <a:rPr lang="de-DE" altLang="hu-HU" smtClean="0"/>
              <a:pPr>
                <a:spcBef>
                  <a:spcPct val="0"/>
                </a:spcBef>
              </a:pPr>
              <a:t>26</a:t>
            </a:fld>
            <a:endParaRPr lang="de-DE" altLang="hu-HU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A0148CF-BEB7-4B37-B849-E92AC7A17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F45ACF6-85FF-4F50-B30D-250ED901C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Ahhoz, hogy biztosak legyünk, hogy jó/helyes értékeket mértünk a térfogati égés során a következő ellenőrző méréseket végeztük el.</a:t>
            </a:r>
            <a:br>
              <a:rPr lang="hu-HU" altLang="hu-HU" b="0" dirty="0">
                <a:latin typeface="Arial" panose="020B0604020202020204" pitchFamily="34" charset="0"/>
              </a:rPr>
            </a:br>
            <a:r>
              <a:rPr lang="hu-HU" altLang="hu-HU" b="0" dirty="0">
                <a:latin typeface="Arial" panose="020B0604020202020204" pitchFamily="34" charset="0"/>
              </a:rPr>
              <a:t>A 200-1100-nm-ig mérő spektrométer pontossága </a:t>
            </a:r>
            <a:r>
              <a:rPr lang="hu-HU" altLang="hu-HU" b="0" dirty="0" err="1">
                <a:latin typeface="Arial" panose="020B0604020202020204" pitchFamily="34" charset="0"/>
              </a:rPr>
              <a:t>kb</a:t>
            </a:r>
            <a:r>
              <a:rPr lang="hu-HU" altLang="hu-HU" b="0" dirty="0">
                <a:latin typeface="Arial" panose="020B0604020202020204" pitchFamily="34" charset="0"/>
              </a:rPr>
              <a:t> fél nm. A deutérium lámpa spektrális emissziója látható a jobb alsó képen, felette pedig a spektrométerrel végzett mérés.</a:t>
            </a: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 hővédő üveget is ellenőriztük, a hullámhossz szerinti transzmisszióra, ami azt jelenti, hogy a fény/elektromágneses sugárázás hány százalékát engedni át a hullámhossz függvényében. </a:t>
            </a:r>
          </a:p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 középső ábrán látható, hogy a görbe elég monoton és több mint 95%-ban átengedi a mérendő emissziós jelet.</a:t>
            </a: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 bal oldalon azt vizsgáltuk, hogy a spektrális csúcsok megegyeznek-e földgázra a szakirodalomi adatokkal. </a:t>
            </a:r>
            <a:r>
              <a:rPr lang="hu-HU" altLang="hu-HU" b="0" dirty="0" err="1">
                <a:latin typeface="Arial" panose="020B0604020202020204" pitchFamily="34" charset="0"/>
              </a:rPr>
              <a:t>Eredményül</a:t>
            </a:r>
            <a:r>
              <a:rPr lang="hu-HU" altLang="hu-HU" b="0" dirty="0">
                <a:latin typeface="Arial" panose="020B0604020202020204" pitchFamily="34" charset="0"/>
              </a:rPr>
              <a:t> azt kaptuk, hogy igen.</a:t>
            </a:r>
            <a:br>
              <a:rPr lang="hu-HU" altLang="hu-HU" b="0" dirty="0">
                <a:latin typeface="Arial" panose="020B0604020202020204" pitchFamily="34" charset="0"/>
              </a:rPr>
            </a:br>
            <a:r>
              <a:rPr lang="hu-HU" altLang="hu-HU" b="0" dirty="0">
                <a:latin typeface="Arial" panose="020B0604020202020204" pitchFamily="34" charset="0"/>
              </a:rPr>
              <a:t>A spektrális csúcsok azok a hullámhosszok, ahol a gerjesztett molekulák elektronjai az elektronpálya váltásnál meghatározott hullámhosszon sugározzák ki az energiát, így lehet detektálni az egyes elemek jelenlétét a lángban.</a:t>
            </a:r>
          </a:p>
          <a:p>
            <a:pPr eaLnBrk="1" hangingPunct="1"/>
            <a:br>
              <a:rPr lang="hu-HU" altLang="hu-HU" b="0" dirty="0">
                <a:latin typeface="Arial" panose="020B0604020202020204" pitchFamily="34" charset="0"/>
              </a:rPr>
            </a:br>
            <a:endParaRPr lang="hu-HU" altLang="hu-HU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44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6FBAF306-9B84-4E67-BD34-45C99BC3C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E217D3-2558-4F1E-9C6E-BD4B49A65294}" type="slidenum">
              <a:rPr lang="de-DE" altLang="hu-HU" smtClean="0"/>
              <a:pPr>
                <a:spcBef>
                  <a:spcPct val="0"/>
                </a:spcBef>
              </a:pPr>
              <a:t>3</a:t>
            </a:fld>
            <a:endParaRPr lang="de-DE" altLang="hu-HU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7CE90F8-BEBB-4548-82FD-67BE96F1AC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13A1E27-1295-459C-983F-412A782C4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dirty="0">
                <a:latin typeface="Arial" panose="020B0604020202020204" pitchFamily="34" charset="0"/>
              </a:rPr>
              <a:t>A EGR (hosszú névvel) tanszék ezen belül is egy kutató csoport Józsa Viktor vezetésével már évek óta foglalkozik tüzelőberendezések vizsgálatával. A vizsgált lángalakok közül az egyenes lángalak, ami mindenki számára ismert </a:t>
            </a:r>
            <a:r>
              <a:rPr lang="hu-HU" altLang="hu-HU" dirty="0" err="1">
                <a:latin typeface="Arial" panose="020B0604020202020204" pitchFamily="34" charset="0"/>
              </a:rPr>
              <a:t>pl</a:t>
            </a:r>
            <a:r>
              <a:rPr lang="hu-HU" altLang="hu-HU" dirty="0">
                <a:latin typeface="Arial" panose="020B0604020202020204" pitchFamily="34" charset="0"/>
              </a:rPr>
              <a:t> </a:t>
            </a:r>
            <a:r>
              <a:rPr lang="hu-HU" altLang="hu-HU" dirty="0" err="1">
                <a:latin typeface="Arial" panose="020B0604020202020204" pitchFamily="34" charset="0"/>
              </a:rPr>
              <a:t>busen</a:t>
            </a:r>
            <a:r>
              <a:rPr lang="hu-HU" altLang="hu-HU" dirty="0">
                <a:latin typeface="Arial" panose="020B0604020202020204" pitchFamily="34" charset="0"/>
              </a:rPr>
              <a:t> égő lángját a saját spektrométerükkel is meg tudták mérni. Viszont a térfogati égésnél olyan kevés volt a mérhető jel, hogy a mérési zajhoz képest nem mutatott semmi értékelhetőt  műszer. Ekkor keresték meg a MOGI-n belül Nagy Balázs Vincét, hogy tudnak-e segíteni, így kerültem én kapcsolatba  a témával augusztus végén </a:t>
            </a:r>
            <a:r>
              <a:rPr lang="hu-HU" altLang="hu-HU" dirty="0" err="1">
                <a:latin typeface="Arial" panose="020B0604020202020204" pitchFamily="34" charset="0"/>
              </a:rPr>
              <a:t>optomechatronika</a:t>
            </a:r>
            <a:r>
              <a:rPr lang="hu-HU" altLang="hu-HU" dirty="0">
                <a:latin typeface="Arial" panose="020B0604020202020204" pitchFamily="34" charset="0"/>
              </a:rPr>
              <a:t> </a:t>
            </a:r>
            <a:r>
              <a:rPr lang="hu-HU" altLang="hu-HU" dirty="0" err="1">
                <a:latin typeface="Arial" panose="020B0604020202020204" pitchFamily="34" charset="0"/>
              </a:rPr>
              <a:t>speces</a:t>
            </a:r>
            <a:r>
              <a:rPr lang="hu-HU" altLang="hu-HU" dirty="0">
                <a:latin typeface="Arial" panose="020B0604020202020204" pitchFamily="34" charset="0"/>
              </a:rPr>
              <a:t> hallgatóként.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 tanulmányaim mellett már évek óta tagja vagyok a MY-X kutatócsoportnak, ahol a sajátfejlesztésű Mesterséges Intelligencia segítségével, aminek a neve Hasonlóságelemzés adunk választ a legkülönbözőbb </a:t>
            </a:r>
            <a:r>
              <a:rPr lang="hu-HU" altLang="hu-HU" dirty="0" err="1">
                <a:latin typeface="Arial" panose="020B0604020202020204" pitchFamily="34" charset="0"/>
              </a:rPr>
              <a:t>optimalizálsái</a:t>
            </a:r>
            <a:r>
              <a:rPr lang="hu-HU" altLang="hu-HU" dirty="0">
                <a:latin typeface="Arial" panose="020B0604020202020204" pitchFamily="34" charset="0"/>
              </a:rPr>
              <a:t> problémákra.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Korábbi és jelenleg is futó </a:t>
            </a:r>
            <a:r>
              <a:rPr lang="hu-HU" altLang="hu-HU" dirty="0" err="1">
                <a:latin typeface="Arial" panose="020B0604020202020204" pitchFamily="34" charset="0"/>
              </a:rPr>
              <a:t>projtekek</a:t>
            </a:r>
            <a:r>
              <a:rPr lang="hu-HU" altLang="hu-HU" dirty="0">
                <a:latin typeface="Arial" panose="020B0604020202020204" pitchFamily="34" charset="0"/>
              </a:rPr>
              <a:t> a TEAM FLOW, ahol a cél hogy EEG agyhullámok alapján mondjuk meg, hogy mikor van két vagy több ember egymásra </a:t>
            </a:r>
            <a:r>
              <a:rPr lang="hu-HU" altLang="hu-HU" dirty="0" err="1">
                <a:latin typeface="Arial" panose="020B0604020202020204" pitchFamily="34" charset="0"/>
              </a:rPr>
              <a:t>hangolódva</a:t>
            </a:r>
            <a:r>
              <a:rPr lang="hu-HU" altLang="hu-HU" dirty="0">
                <a:latin typeface="Arial" panose="020B0604020202020204" pitchFamily="34" charset="0"/>
              </a:rPr>
              <a:t>.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 közlekedés optimalizálásban a lámpák ideális kapcsolási rendjét határozzuk meg, hogy maximalizálható legyen egy városrész áteresztő képessége.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Az irodai dolgozók </a:t>
            </a:r>
            <a:r>
              <a:rPr lang="hu-HU" altLang="hu-HU" dirty="0" err="1">
                <a:latin typeface="Arial" panose="020B0604020202020204" pitchFamily="34" charset="0"/>
              </a:rPr>
              <a:t>billenytűzet</a:t>
            </a:r>
            <a:r>
              <a:rPr lang="hu-HU" altLang="hu-HU" dirty="0">
                <a:latin typeface="Arial" panose="020B0604020202020204" pitchFamily="34" charset="0"/>
              </a:rPr>
              <a:t> és egér log adataiból a Stressz szintjükre adunk becslést az átlagoshoz képest.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Minden projektben közös, hogy sok adattal dolgozunk az az BIG DATA alapon képesek vagyunk mesterséges fogalom alkotásra, az az jó fogalmának matematikai levezetésesre.</a:t>
            </a:r>
          </a:p>
          <a:p>
            <a:pPr eaLnBrk="1" hangingPunct="1"/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 TDK dolgozatom pedig úgy készül, hogy adott volt a probléma, hogy egy jelenséget meg kellene mérni jobb műszerrel.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 mérés után rendelkezésemre álló sok </a:t>
            </a:r>
            <a:r>
              <a:rPr lang="hu-HU" altLang="hu-HU" dirty="0" err="1">
                <a:latin typeface="Arial" panose="020B0604020202020204" pitchFamily="34" charset="0"/>
              </a:rPr>
              <a:t>sok</a:t>
            </a:r>
            <a:r>
              <a:rPr lang="hu-HU" altLang="hu-HU" dirty="0">
                <a:latin typeface="Arial" panose="020B0604020202020204" pitchFamily="34" charset="0"/>
              </a:rPr>
              <a:t> adat és az előzőekben megemlített projektek tapasztalata alapján, adta magát, hogy itt is a korábbiakhoz hasonló számításokat végezzek el.</a:t>
            </a:r>
            <a:br>
              <a:rPr lang="hu-HU" altLang="hu-HU" dirty="0">
                <a:latin typeface="Arial" panose="020B0604020202020204" pitchFamily="34" charset="0"/>
              </a:rPr>
            </a:br>
            <a:endParaRPr lang="hu-HU" altLang="hu-H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EE331FC-6B43-4A61-9CA9-9425F9E252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9A8869-E09B-4DAB-A105-24A7A89713CB}" type="slidenum">
              <a:rPr lang="de-DE" altLang="hu-HU" smtClean="0"/>
              <a:pPr>
                <a:spcBef>
                  <a:spcPct val="0"/>
                </a:spcBef>
              </a:pPr>
              <a:t>4</a:t>
            </a:fld>
            <a:endParaRPr lang="de-DE" altLang="hu-HU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4CB1424-15A5-41F9-8107-7548558E45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F64FA66-80AF-4F95-BF01-226689450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dirty="0">
                <a:latin typeface="Arial" panose="020B0604020202020204" pitchFamily="34" charset="0"/>
              </a:rPr>
              <a:t>A vizsgált rendszer egy tüzelő berendezés, ahol szabályozott  a tüzelőanyag térfogat árama,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az égéslevegő mennyisége és hőmérséklete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 és porlasztó levegő mennyisége 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Ezen változtatható paraméterek mellett valósul meg a </a:t>
            </a:r>
            <a:r>
              <a:rPr lang="hu-HU" altLang="hu-HU" dirty="0" err="1">
                <a:latin typeface="Arial" panose="020B0604020202020204" pitchFamily="34" charset="0"/>
              </a:rPr>
              <a:t>stacionáris</a:t>
            </a:r>
            <a:r>
              <a:rPr lang="hu-HU" altLang="hu-HU" dirty="0">
                <a:latin typeface="Arial" panose="020B0604020202020204" pitchFamily="34" charset="0"/>
              </a:rPr>
              <a:t> égés, ami azt jelenti, hogy kvázi konstans bemenet mellé konstans lesz minden kimenet ill. közbülső érték, ezt úgy kell elképzelni mint otthon a gáztűzhelyen a gázrózsát vagy a </a:t>
            </a:r>
            <a:r>
              <a:rPr lang="hu-HU" altLang="hu-HU" dirty="0" err="1">
                <a:latin typeface="Arial" panose="020B0604020202020204" pitchFamily="34" charset="0"/>
              </a:rPr>
              <a:t>bunsen</a:t>
            </a:r>
            <a:r>
              <a:rPr lang="hu-HU" altLang="hu-HU" dirty="0">
                <a:latin typeface="Arial" panose="020B0604020202020204" pitchFamily="34" charset="0"/>
              </a:rPr>
              <a:t> égőt. Folyamatosan és stabilan ég.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Az iparban számos helyen használnak fűtésre/melegítésre áramtermelésre ezen elvekre épülő kazánokat és turbinákat.  ….fontos a téma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 rendszer  általunk vizsgált kimenete a füstgáz összetétel, ahol kémiai úton közel 1 perces késleltetés mellett kerülnek meghatározásra az égésterméket alkotó gázok arányai az </a:t>
            </a:r>
            <a:r>
              <a:rPr lang="hu-HU" altLang="hu-HU" dirty="0" err="1">
                <a:latin typeface="Arial" panose="020B0604020202020204" pitchFamily="34" charset="0"/>
              </a:rPr>
              <a:t>össz</a:t>
            </a:r>
            <a:r>
              <a:rPr lang="hu-HU" altLang="hu-HU" dirty="0">
                <a:latin typeface="Arial" panose="020B0604020202020204" pitchFamily="34" charset="0"/>
              </a:rPr>
              <a:t> mennyiséghez képest ill. abszolút értékeben.</a:t>
            </a:r>
          </a:p>
          <a:p>
            <a:pPr eaLnBrk="1" hangingPunct="1"/>
            <a:r>
              <a:rPr lang="hu-HU" altLang="hu-HU" dirty="0">
                <a:latin typeface="Arial" panose="020B0604020202020204" pitchFamily="34" charset="0"/>
              </a:rPr>
              <a:t>A rendszer másik kimenete a spektrális emisszió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 közbülső értékek a rendszer különböző pontjai elhelyezett hőmérséklet nyomás és térfogat áram szenzorok.</a:t>
            </a: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dirty="0">
                <a:latin typeface="Arial" panose="020B0604020202020204" pitchFamily="34" charset="0"/>
              </a:rPr>
              <a:t>A rendszert optikai úton egy hővédő kvarc üvegen keresztül vizsgáltuk. Erre később még részletesebben kitérek.</a:t>
            </a: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EE331FC-6B43-4A61-9CA9-9425F9E252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9A8869-E09B-4DAB-A105-24A7A89713CB}" type="slidenum">
              <a:rPr lang="de-DE" altLang="hu-HU" smtClean="0"/>
              <a:pPr>
                <a:spcBef>
                  <a:spcPct val="0"/>
                </a:spcBef>
              </a:pPr>
              <a:t>5</a:t>
            </a:fld>
            <a:endParaRPr lang="de-DE" altLang="hu-HU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4CB1424-15A5-41F9-8107-7548558E45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F64FA66-80AF-4F95-BF01-226689450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dirty="0">
                <a:latin typeface="Arial" panose="020B0604020202020204" pitchFamily="34" charset="0"/>
              </a:rPr>
              <a:t>A vizsgált rendszer egy tüzelő berendezés, ahol szabályozott  a tüzelőanyag térfogat árama,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az égéslevegő mennyisége és hőmérséklete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 és porlasztó levegő mennyisége 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Ezen változtatható paraméterek mellett valósul meg a </a:t>
            </a:r>
            <a:r>
              <a:rPr lang="hu-HU" altLang="hu-HU" dirty="0" err="1">
                <a:latin typeface="Arial" panose="020B0604020202020204" pitchFamily="34" charset="0"/>
              </a:rPr>
              <a:t>stacionáris</a:t>
            </a:r>
            <a:r>
              <a:rPr lang="hu-HU" altLang="hu-HU" dirty="0">
                <a:latin typeface="Arial" panose="020B0604020202020204" pitchFamily="34" charset="0"/>
              </a:rPr>
              <a:t> égés, ami azt jelenti, hogy kvázi konstans bemenet mellé konstans lesz minden kimenet ill. közbülső érték, ezt úgy kell elképzelni mint otthon a gáztűzhelyen a gázrózsát vagy a </a:t>
            </a:r>
            <a:r>
              <a:rPr lang="hu-HU" altLang="hu-HU" dirty="0" err="1">
                <a:latin typeface="Arial" panose="020B0604020202020204" pitchFamily="34" charset="0"/>
              </a:rPr>
              <a:t>bunsen</a:t>
            </a:r>
            <a:r>
              <a:rPr lang="hu-HU" altLang="hu-HU" dirty="0">
                <a:latin typeface="Arial" panose="020B0604020202020204" pitchFamily="34" charset="0"/>
              </a:rPr>
              <a:t> égőt. Folyamatosan és stabilan ég.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Az iparban számos helyen használnak fűtésre/melegítésre áramtermelésre ezen elvekre épülő kazánokat és turbinákat.  ….fontos a téma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 rendszer  általunk vizsgált kimenete a füstgáz összetétel, ahol kémiai úton közel 1 perces késleltetés mellett kerülnek meghatározásra az égésterméket alkotó gázok arányai az </a:t>
            </a:r>
            <a:r>
              <a:rPr lang="hu-HU" altLang="hu-HU" dirty="0" err="1">
                <a:latin typeface="Arial" panose="020B0604020202020204" pitchFamily="34" charset="0"/>
              </a:rPr>
              <a:t>össz</a:t>
            </a:r>
            <a:r>
              <a:rPr lang="hu-HU" altLang="hu-HU" dirty="0">
                <a:latin typeface="Arial" panose="020B0604020202020204" pitchFamily="34" charset="0"/>
              </a:rPr>
              <a:t> mennyiséghez képest ill. abszolút értékeben.</a:t>
            </a:r>
          </a:p>
          <a:p>
            <a:pPr eaLnBrk="1" hangingPunct="1"/>
            <a:r>
              <a:rPr lang="hu-HU" altLang="hu-HU" dirty="0">
                <a:latin typeface="Arial" panose="020B0604020202020204" pitchFamily="34" charset="0"/>
              </a:rPr>
              <a:t>A rendszer másik kimenete a spektrális emisszió</a:t>
            </a:r>
            <a:br>
              <a:rPr lang="hu-HU" altLang="hu-HU" dirty="0">
                <a:latin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</a:rPr>
              <a:t>A közbülső értékek a rendszer különböző pontjai elhelyezett hőmérséklet nyomás és térfogat áram szenzorok.</a:t>
            </a: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dirty="0">
                <a:latin typeface="Arial" panose="020B0604020202020204" pitchFamily="34" charset="0"/>
              </a:rPr>
              <a:t>A rendszert optikai úton egy hővédő kvarc üvegen keresztül vizsgáltuk. Erre később még részletesebben kitérek.</a:t>
            </a: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65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D08F8EC-E10B-4A35-BE6C-530D405C0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B946B5-9E84-4BBE-8012-3CD70CD7839E}" type="slidenum">
              <a:rPr lang="de-DE" altLang="hu-HU" smtClean="0"/>
              <a:pPr>
                <a:spcBef>
                  <a:spcPct val="0"/>
                </a:spcBef>
              </a:pPr>
              <a:t>6</a:t>
            </a:fld>
            <a:endParaRPr lang="de-DE" altLang="hu-HU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A0148CF-BEB7-4B37-B849-E92AC7A17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F45ACF6-85FF-4F50-B30D-250ED901C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Az elvégzett mérés elsődleges célja az ábrán látható halvány kék színű térfogati égés spektrális emissziójának a meghatározása volt. </a:t>
            </a:r>
            <a:br>
              <a:rPr lang="hu-HU" altLang="hu-HU" b="0" dirty="0">
                <a:latin typeface="Arial" panose="020B0604020202020204" pitchFamily="34" charset="0"/>
              </a:rPr>
            </a:br>
            <a:r>
              <a:rPr lang="hu-HU" altLang="hu-HU" b="0" dirty="0">
                <a:latin typeface="Arial" panose="020B0604020202020204" pitchFamily="34" charset="0"/>
              </a:rPr>
              <a:t>A spektrális emisszió a hullámhossz szerinti kibocsátott elektromágneses sugárzás az UV tartománytól  200 nm egészen a közeli </a:t>
            </a:r>
            <a:r>
              <a:rPr lang="hu-HU" altLang="hu-HU" b="0" dirty="0" err="1">
                <a:latin typeface="Arial" panose="020B0604020202020204" pitchFamily="34" charset="0"/>
              </a:rPr>
              <a:t>infráig</a:t>
            </a:r>
            <a:r>
              <a:rPr lang="hu-HU" altLang="hu-HU" b="0" dirty="0">
                <a:latin typeface="Arial" panose="020B0604020202020204" pitchFamily="34" charset="0"/>
              </a:rPr>
              <a:t> 2500 nm-ig</a:t>
            </a: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D08F8EC-E10B-4A35-BE6C-530D405C0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B946B5-9E84-4BBE-8012-3CD70CD7839E}" type="slidenum">
              <a:rPr lang="de-DE" altLang="hu-HU" smtClean="0"/>
              <a:pPr>
                <a:spcBef>
                  <a:spcPct val="0"/>
                </a:spcBef>
              </a:pPr>
              <a:t>7</a:t>
            </a:fld>
            <a:endParaRPr lang="de-DE" altLang="hu-HU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A0148CF-BEB7-4B37-B849-E92AC7A17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F45ACF6-85FF-4F50-B30D-250ED901C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 rendszerből kilépő elektromágneses sugárzást 200 </a:t>
            </a:r>
            <a:r>
              <a:rPr lang="hu-HU" altLang="hu-HU" b="0" dirty="0" err="1">
                <a:latin typeface="Arial" panose="020B0604020202020204" pitchFamily="34" charset="0"/>
              </a:rPr>
              <a:t>tól</a:t>
            </a:r>
            <a:r>
              <a:rPr lang="hu-HU" altLang="hu-HU" b="0" dirty="0">
                <a:latin typeface="Arial" panose="020B0604020202020204" pitchFamily="34" charset="0"/>
              </a:rPr>
              <a:t> 1100 nm-ig spektrométerrel</a:t>
            </a:r>
            <a:br>
              <a:rPr lang="hu-HU" altLang="hu-HU" b="0" dirty="0">
                <a:latin typeface="Arial" panose="020B0604020202020204" pitchFamily="34" charset="0"/>
              </a:rPr>
            </a:br>
            <a:r>
              <a:rPr lang="hu-HU" altLang="hu-HU" b="0" dirty="0">
                <a:latin typeface="Arial" panose="020B0604020202020204" pitchFamily="34" charset="0"/>
              </a:rPr>
              <a:t>380-780 </a:t>
            </a:r>
            <a:r>
              <a:rPr lang="hu-HU" altLang="hu-HU" b="0" dirty="0" err="1">
                <a:latin typeface="Arial" panose="020B0604020202020204" pitchFamily="34" charset="0"/>
              </a:rPr>
              <a:t>spektro</a:t>
            </a:r>
            <a:r>
              <a:rPr lang="hu-HU" altLang="hu-HU" b="0" dirty="0">
                <a:latin typeface="Arial" panose="020B0604020202020204" pitchFamily="34" charset="0"/>
              </a:rPr>
              <a:t> </a:t>
            </a:r>
            <a:r>
              <a:rPr lang="hu-HU" altLang="hu-HU" b="0" dirty="0" err="1">
                <a:latin typeface="Arial" panose="020B0604020202020204" pitchFamily="34" charset="0"/>
              </a:rPr>
              <a:t>radiométerrrel</a:t>
            </a:r>
            <a:r>
              <a:rPr lang="hu-HU" altLang="hu-HU" b="0" dirty="0">
                <a:latin typeface="Arial" panose="020B0604020202020204" pitchFamily="34" charset="0"/>
              </a:rPr>
              <a:t> </a:t>
            </a:r>
            <a:br>
              <a:rPr lang="hu-HU" altLang="hu-HU" b="0" dirty="0">
                <a:latin typeface="Arial" panose="020B0604020202020204" pitchFamily="34" charset="0"/>
              </a:rPr>
            </a:br>
            <a:r>
              <a:rPr lang="hu-HU" altLang="hu-HU" b="0" dirty="0">
                <a:latin typeface="Arial" panose="020B0604020202020204" pitchFamily="34" charset="0"/>
              </a:rPr>
              <a:t>900-2500 szintén </a:t>
            </a:r>
            <a:r>
              <a:rPr lang="hu-HU" altLang="hu-HU" b="0" dirty="0" err="1">
                <a:latin typeface="Arial" panose="020B0604020202020204" pitchFamily="34" charset="0"/>
              </a:rPr>
              <a:t>spektroradiométerrel</a:t>
            </a:r>
            <a:r>
              <a:rPr lang="hu-HU" altLang="hu-HU" b="0" dirty="0">
                <a:latin typeface="Arial" panose="020B0604020202020204" pitchFamily="34" charset="0"/>
              </a:rPr>
              <a:t> rögzítettük.</a:t>
            </a:r>
          </a:p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 spektrométer és a </a:t>
            </a:r>
            <a:r>
              <a:rPr lang="hu-HU" altLang="hu-HU" b="0" dirty="0" err="1">
                <a:latin typeface="Arial" panose="020B0604020202020204" pitchFamily="34" charset="0"/>
              </a:rPr>
              <a:t>sepektro-radiométer</a:t>
            </a:r>
            <a:r>
              <a:rPr lang="hu-HU" altLang="hu-HU" b="0" dirty="0">
                <a:latin typeface="Arial" panose="020B0604020202020204" pitchFamily="34" charset="0"/>
              </a:rPr>
              <a:t> közötti különbség, hogy a spektrométer az összes beeső intenzitás arányát adja meg </a:t>
            </a:r>
            <a:r>
              <a:rPr lang="hu-HU" altLang="hu-HU" b="0" dirty="0" err="1">
                <a:latin typeface="Arial" panose="020B0604020202020204" pitchFamily="34" charset="0"/>
              </a:rPr>
              <a:t>hullámhosszonként</a:t>
            </a:r>
            <a:r>
              <a:rPr lang="hu-HU" altLang="hu-HU" b="0" dirty="0">
                <a:latin typeface="Arial" panose="020B0604020202020204" pitchFamily="34" charset="0"/>
              </a:rPr>
              <a:t>, míg a </a:t>
            </a:r>
            <a:r>
              <a:rPr lang="hu-HU" altLang="hu-HU" b="0" dirty="0" err="1">
                <a:latin typeface="Arial" panose="020B0604020202020204" pitchFamily="34" charset="0"/>
              </a:rPr>
              <a:t>spektro-radiométer</a:t>
            </a:r>
            <a:r>
              <a:rPr lang="hu-HU" altLang="hu-HU" b="0" dirty="0">
                <a:latin typeface="Arial" panose="020B0604020202020204" pitchFamily="34" charset="0"/>
              </a:rPr>
              <a:t> egy kalibrálás után konkrét fénymennyiséget ad </a:t>
            </a:r>
            <a:r>
              <a:rPr lang="hu-HU" altLang="hu-HU" b="0" dirty="0" err="1">
                <a:latin typeface="Arial" panose="020B0604020202020204" pitchFamily="34" charset="0"/>
              </a:rPr>
              <a:t>hullámhosszonként</a:t>
            </a:r>
            <a:r>
              <a:rPr lang="hu-HU" altLang="hu-HU" b="0" dirty="0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 jobb oldalon látható </a:t>
            </a:r>
            <a:r>
              <a:rPr lang="hu-HU" altLang="hu-HU" b="0" dirty="0" err="1">
                <a:latin typeface="Arial" panose="020B0604020202020204" pitchFamily="34" charset="0"/>
              </a:rPr>
              <a:t>infra</a:t>
            </a:r>
            <a:r>
              <a:rPr lang="hu-HU" altLang="hu-HU" b="0" dirty="0">
                <a:latin typeface="Arial" panose="020B0604020202020204" pitchFamily="34" charset="0"/>
              </a:rPr>
              <a:t> kamerával szerettük volna rögzíteni a láng hőmérsékelt karakterisztikáját de ez a hővédő üveg miatt nem sikerülhetett, ami elengedhetetlen része a rendszer biztonságos üzemelésének, ill. ez védte a többi szenzort is az erőteljes hőterjedéstől.</a:t>
            </a: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br>
              <a:rPr lang="hu-HU" altLang="hu-HU" b="0" dirty="0">
                <a:latin typeface="Arial" panose="020B0604020202020204" pitchFamily="34" charset="0"/>
              </a:rPr>
            </a:br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br>
              <a:rPr lang="hu-HU" altLang="hu-HU" b="0" dirty="0">
                <a:latin typeface="Arial" panose="020B0604020202020204" pitchFamily="34" charset="0"/>
              </a:rPr>
            </a:br>
            <a:endParaRPr lang="hu-HU" altLang="hu-HU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324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D08F8EC-E10B-4A35-BE6C-530D405C0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B946B5-9E84-4BBE-8012-3CD70CD7839E}" type="slidenum">
              <a:rPr lang="de-DE" altLang="hu-HU" smtClean="0"/>
              <a:pPr>
                <a:spcBef>
                  <a:spcPct val="0"/>
                </a:spcBef>
              </a:pPr>
              <a:t>8</a:t>
            </a:fld>
            <a:endParaRPr lang="de-DE" altLang="hu-HU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A0148CF-BEB7-4B37-B849-E92AC7A17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F45ACF6-85FF-4F50-B30D-250ED901C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 rendszerből kilépő elektromágneses sugárzást 200 </a:t>
            </a:r>
            <a:r>
              <a:rPr lang="hu-HU" altLang="hu-HU" b="0" dirty="0" err="1">
                <a:latin typeface="Arial" panose="020B0604020202020204" pitchFamily="34" charset="0"/>
              </a:rPr>
              <a:t>tól</a:t>
            </a:r>
            <a:r>
              <a:rPr lang="hu-HU" altLang="hu-HU" b="0" dirty="0">
                <a:latin typeface="Arial" panose="020B0604020202020204" pitchFamily="34" charset="0"/>
              </a:rPr>
              <a:t> 1100 nm-ig spektrométerrel</a:t>
            </a:r>
            <a:br>
              <a:rPr lang="hu-HU" altLang="hu-HU" b="0" dirty="0">
                <a:latin typeface="Arial" panose="020B0604020202020204" pitchFamily="34" charset="0"/>
              </a:rPr>
            </a:br>
            <a:r>
              <a:rPr lang="hu-HU" altLang="hu-HU" b="0" dirty="0">
                <a:latin typeface="Arial" panose="020B0604020202020204" pitchFamily="34" charset="0"/>
              </a:rPr>
              <a:t>380-780 </a:t>
            </a:r>
            <a:r>
              <a:rPr lang="hu-HU" altLang="hu-HU" b="0" dirty="0" err="1">
                <a:latin typeface="Arial" panose="020B0604020202020204" pitchFamily="34" charset="0"/>
              </a:rPr>
              <a:t>spektro</a:t>
            </a:r>
            <a:r>
              <a:rPr lang="hu-HU" altLang="hu-HU" b="0" dirty="0">
                <a:latin typeface="Arial" panose="020B0604020202020204" pitchFamily="34" charset="0"/>
              </a:rPr>
              <a:t> </a:t>
            </a:r>
            <a:r>
              <a:rPr lang="hu-HU" altLang="hu-HU" b="0" dirty="0" err="1">
                <a:latin typeface="Arial" panose="020B0604020202020204" pitchFamily="34" charset="0"/>
              </a:rPr>
              <a:t>radiométerrrel</a:t>
            </a:r>
            <a:r>
              <a:rPr lang="hu-HU" altLang="hu-HU" b="0" dirty="0">
                <a:latin typeface="Arial" panose="020B0604020202020204" pitchFamily="34" charset="0"/>
              </a:rPr>
              <a:t> </a:t>
            </a:r>
            <a:br>
              <a:rPr lang="hu-HU" altLang="hu-HU" b="0" dirty="0">
                <a:latin typeface="Arial" panose="020B0604020202020204" pitchFamily="34" charset="0"/>
              </a:rPr>
            </a:br>
            <a:r>
              <a:rPr lang="hu-HU" altLang="hu-HU" b="0" dirty="0">
                <a:latin typeface="Arial" panose="020B0604020202020204" pitchFamily="34" charset="0"/>
              </a:rPr>
              <a:t>900-2500 szintén </a:t>
            </a:r>
            <a:r>
              <a:rPr lang="hu-HU" altLang="hu-HU" b="0" dirty="0" err="1">
                <a:latin typeface="Arial" panose="020B0604020202020204" pitchFamily="34" charset="0"/>
              </a:rPr>
              <a:t>spektroradiométerrel</a:t>
            </a:r>
            <a:r>
              <a:rPr lang="hu-HU" altLang="hu-HU" b="0" dirty="0">
                <a:latin typeface="Arial" panose="020B0604020202020204" pitchFamily="34" charset="0"/>
              </a:rPr>
              <a:t> rögzítettük.</a:t>
            </a:r>
          </a:p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 spektrométer és a </a:t>
            </a:r>
            <a:r>
              <a:rPr lang="hu-HU" altLang="hu-HU" b="0" dirty="0" err="1">
                <a:latin typeface="Arial" panose="020B0604020202020204" pitchFamily="34" charset="0"/>
              </a:rPr>
              <a:t>sepektro-radiométer</a:t>
            </a:r>
            <a:r>
              <a:rPr lang="hu-HU" altLang="hu-HU" b="0" dirty="0">
                <a:latin typeface="Arial" panose="020B0604020202020204" pitchFamily="34" charset="0"/>
              </a:rPr>
              <a:t> közötti különbség, hogy a spektrométer az összes beeső intenzitás arányát adja meg </a:t>
            </a:r>
            <a:r>
              <a:rPr lang="hu-HU" altLang="hu-HU" b="0" dirty="0" err="1">
                <a:latin typeface="Arial" panose="020B0604020202020204" pitchFamily="34" charset="0"/>
              </a:rPr>
              <a:t>hullámhosszonként</a:t>
            </a:r>
            <a:r>
              <a:rPr lang="hu-HU" altLang="hu-HU" b="0" dirty="0">
                <a:latin typeface="Arial" panose="020B0604020202020204" pitchFamily="34" charset="0"/>
              </a:rPr>
              <a:t>, míg a </a:t>
            </a:r>
            <a:r>
              <a:rPr lang="hu-HU" altLang="hu-HU" b="0" dirty="0" err="1">
                <a:latin typeface="Arial" panose="020B0604020202020204" pitchFamily="34" charset="0"/>
              </a:rPr>
              <a:t>spektro-radiométer</a:t>
            </a:r>
            <a:r>
              <a:rPr lang="hu-HU" altLang="hu-HU" b="0" dirty="0">
                <a:latin typeface="Arial" panose="020B0604020202020204" pitchFamily="34" charset="0"/>
              </a:rPr>
              <a:t> egy kalibrálás után konkrét fénymennyiséget ad </a:t>
            </a:r>
            <a:r>
              <a:rPr lang="hu-HU" altLang="hu-HU" b="0" dirty="0" err="1">
                <a:latin typeface="Arial" panose="020B0604020202020204" pitchFamily="34" charset="0"/>
              </a:rPr>
              <a:t>hullámhosszonként</a:t>
            </a:r>
            <a:r>
              <a:rPr lang="hu-HU" altLang="hu-HU" b="0" dirty="0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 jobb oldalon látható </a:t>
            </a:r>
            <a:r>
              <a:rPr lang="hu-HU" altLang="hu-HU" b="0" dirty="0" err="1">
                <a:latin typeface="Arial" panose="020B0604020202020204" pitchFamily="34" charset="0"/>
              </a:rPr>
              <a:t>infra</a:t>
            </a:r>
            <a:r>
              <a:rPr lang="hu-HU" altLang="hu-HU" b="0" dirty="0">
                <a:latin typeface="Arial" panose="020B0604020202020204" pitchFamily="34" charset="0"/>
              </a:rPr>
              <a:t> kamerával szerettük volna rögzíteni a láng hőmérsékelt karakterisztikáját de ez a hővédő üveg miatt nem sikerülhetett, ami elengedhetetlen része a rendszer biztonságos üzemelésének, ill. ez védte a többi szenzort is az erőteljes hőterjedéstől.</a:t>
            </a: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br>
              <a:rPr lang="hu-HU" altLang="hu-HU" b="0" dirty="0">
                <a:latin typeface="Arial" panose="020B0604020202020204" pitchFamily="34" charset="0"/>
              </a:rPr>
            </a:br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br>
              <a:rPr lang="hu-HU" altLang="hu-HU" b="0" dirty="0">
                <a:latin typeface="Arial" panose="020B0604020202020204" pitchFamily="34" charset="0"/>
              </a:rPr>
            </a:br>
            <a:endParaRPr lang="hu-HU" altLang="hu-HU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242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D08F8EC-E10B-4A35-BE6C-530D405C0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B946B5-9E84-4BBE-8012-3CD70CD7839E}" type="slidenum">
              <a:rPr lang="de-DE" altLang="hu-HU" smtClean="0"/>
              <a:pPr>
                <a:spcBef>
                  <a:spcPct val="0"/>
                </a:spcBef>
              </a:pPr>
              <a:t>9</a:t>
            </a:fld>
            <a:endParaRPr lang="de-DE" altLang="hu-HU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A0148CF-BEB7-4B37-B849-E92AC7A177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F45ACF6-85FF-4F50-B30D-250ED901C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 rendszerből kilépő elektromágneses sugárzást 200 </a:t>
            </a:r>
            <a:r>
              <a:rPr lang="hu-HU" altLang="hu-HU" b="0" dirty="0" err="1">
                <a:latin typeface="Arial" panose="020B0604020202020204" pitchFamily="34" charset="0"/>
              </a:rPr>
              <a:t>tól</a:t>
            </a:r>
            <a:r>
              <a:rPr lang="hu-HU" altLang="hu-HU" b="0" dirty="0">
                <a:latin typeface="Arial" panose="020B0604020202020204" pitchFamily="34" charset="0"/>
              </a:rPr>
              <a:t> 1100 nm-ig spektrométerrel</a:t>
            </a:r>
            <a:br>
              <a:rPr lang="hu-HU" altLang="hu-HU" b="0" dirty="0">
                <a:latin typeface="Arial" panose="020B0604020202020204" pitchFamily="34" charset="0"/>
              </a:rPr>
            </a:br>
            <a:r>
              <a:rPr lang="hu-HU" altLang="hu-HU" b="0" dirty="0">
                <a:latin typeface="Arial" panose="020B0604020202020204" pitchFamily="34" charset="0"/>
              </a:rPr>
              <a:t>380-780 </a:t>
            </a:r>
            <a:r>
              <a:rPr lang="hu-HU" altLang="hu-HU" b="0" dirty="0" err="1">
                <a:latin typeface="Arial" panose="020B0604020202020204" pitchFamily="34" charset="0"/>
              </a:rPr>
              <a:t>spektro</a:t>
            </a:r>
            <a:r>
              <a:rPr lang="hu-HU" altLang="hu-HU" b="0" dirty="0">
                <a:latin typeface="Arial" panose="020B0604020202020204" pitchFamily="34" charset="0"/>
              </a:rPr>
              <a:t> </a:t>
            </a:r>
            <a:r>
              <a:rPr lang="hu-HU" altLang="hu-HU" b="0" dirty="0" err="1">
                <a:latin typeface="Arial" panose="020B0604020202020204" pitchFamily="34" charset="0"/>
              </a:rPr>
              <a:t>radiométerrrel</a:t>
            </a:r>
            <a:r>
              <a:rPr lang="hu-HU" altLang="hu-HU" b="0" dirty="0">
                <a:latin typeface="Arial" panose="020B0604020202020204" pitchFamily="34" charset="0"/>
              </a:rPr>
              <a:t> </a:t>
            </a:r>
            <a:br>
              <a:rPr lang="hu-HU" altLang="hu-HU" b="0" dirty="0">
                <a:latin typeface="Arial" panose="020B0604020202020204" pitchFamily="34" charset="0"/>
              </a:rPr>
            </a:br>
            <a:r>
              <a:rPr lang="hu-HU" altLang="hu-HU" b="0" dirty="0">
                <a:latin typeface="Arial" panose="020B0604020202020204" pitchFamily="34" charset="0"/>
              </a:rPr>
              <a:t>900-2500 szintén </a:t>
            </a:r>
            <a:r>
              <a:rPr lang="hu-HU" altLang="hu-HU" b="0" dirty="0" err="1">
                <a:latin typeface="Arial" panose="020B0604020202020204" pitchFamily="34" charset="0"/>
              </a:rPr>
              <a:t>spektroradiométerrel</a:t>
            </a:r>
            <a:r>
              <a:rPr lang="hu-HU" altLang="hu-HU" b="0" dirty="0">
                <a:latin typeface="Arial" panose="020B0604020202020204" pitchFamily="34" charset="0"/>
              </a:rPr>
              <a:t> rögzítettük.</a:t>
            </a:r>
          </a:p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 spektrométer és a </a:t>
            </a:r>
            <a:r>
              <a:rPr lang="hu-HU" altLang="hu-HU" b="0" dirty="0" err="1">
                <a:latin typeface="Arial" panose="020B0604020202020204" pitchFamily="34" charset="0"/>
              </a:rPr>
              <a:t>sepektro-radiométer</a:t>
            </a:r>
            <a:r>
              <a:rPr lang="hu-HU" altLang="hu-HU" b="0" dirty="0">
                <a:latin typeface="Arial" panose="020B0604020202020204" pitchFamily="34" charset="0"/>
              </a:rPr>
              <a:t> közötti különbség, hogy a spektrométer az összes beeső intenzitás arányát adja meg </a:t>
            </a:r>
            <a:r>
              <a:rPr lang="hu-HU" altLang="hu-HU" b="0" dirty="0" err="1">
                <a:latin typeface="Arial" panose="020B0604020202020204" pitchFamily="34" charset="0"/>
              </a:rPr>
              <a:t>hullámhosszonként</a:t>
            </a:r>
            <a:r>
              <a:rPr lang="hu-HU" altLang="hu-HU" b="0" dirty="0">
                <a:latin typeface="Arial" panose="020B0604020202020204" pitchFamily="34" charset="0"/>
              </a:rPr>
              <a:t>, míg a </a:t>
            </a:r>
            <a:r>
              <a:rPr lang="hu-HU" altLang="hu-HU" b="0" dirty="0" err="1">
                <a:latin typeface="Arial" panose="020B0604020202020204" pitchFamily="34" charset="0"/>
              </a:rPr>
              <a:t>spektro-radiométer</a:t>
            </a:r>
            <a:r>
              <a:rPr lang="hu-HU" altLang="hu-HU" b="0" dirty="0">
                <a:latin typeface="Arial" panose="020B0604020202020204" pitchFamily="34" charset="0"/>
              </a:rPr>
              <a:t> egy kalibrálás után konkrét fénymennyiséget ad </a:t>
            </a:r>
            <a:r>
              <a:rPr lang="hu-HU" altLang="hu-HU" b="0" dirty="0" err="1">
                <a:latin typeface="Arial" panose="020B0604020202020204" pitchFamily="34" charset="0"/>
              </a:rPr>
              <a:t>hullámhosszonként</a:t>
            </a:r>
            <a:r>
              <a:rPr lang="hu-HU" altLang="hu-HU" b="0" dirty="0">
                <a:latin typeface="Arial" panose="020B0604020202020204" pitchFamily="34" charset="0"/>
              </a:rPr>
              <a:t>.</a:t>
            </a: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r>
              <a:rPr lang="hu-HU" altLang="hu-HU" b="0" dirty="0">
                <a:latin typeface="Arial" panose="020B0604020202020204" pitchFamily="34" charset="0"/>
              </a:rPr>
              <a:t>A jobb oldalon látható </a:t>
            </a:r>
            <a:r>
              <a:rPr lang="hu-HU" altLang="hu-HU" b="0" dirty="0" err="1">
                <a:latin typeface="Arial" panose="020B0604020202020204" pitchFamily="34" charset="0"/>
              </a:rPr>
              <a:t>infra</a:t>
            </a:r>
            <a:r>
              <a:rPr lang="hu-HU" altLang="hu-HU" b="0" dirty="0">
                <a:latin typeface="Arial" panose="020B0604020202020204" pitchFamily="34" charset="0"/>
              </a:rPr>
              <a:t> kamerával szerettük volna rögzíteni a láng hőmérsékelt karakterisztikáját de ez a hővédő üveg miatt nem sikerülhetett, ami elengedhetetlen része a rendszer biztonságos üzemelésének, ill. ez védte a többi szenzort is az erőteljes hőterjedéstől.</a:t>
            </a: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br>
              <a:rPr lang="hu-HU" altLang="hu-HU" b="0" dirty="0">
                <a:latin typeface="Arial" panose="020B0604020202020204" pitchFamily="34" charset="0"/>
              </a:rPr>
            </a:br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endParaRPr lang="hu-HU" altLang="hu-HU" b="0" dirty="0">
              <a:latin typeface="Arial" panose="020B0604020202020204" pitchFamily="34" charset="0"/>
            </a:endParaRPr>
          </a:p>
          <a:p>
            <a:pPr eaLnBrk="1" hangingPunct="1"/>
            <a:br>
              <a:rPr lang="hu-HU" altLang="hu-HU" b="0" dirty="0">
                <a:latin typeface="Arial" panose="020B0604020202020204" pitchFamily="34" charset="0"/>
              </a:rPr>
            </a:br>
            <a:endParaRPr lang="hu-HU" altLang="hu-HU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13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enterback">
            <a:extLst>
              <a:ext uri="{FF2B5EF4-FFF2-40B4-BE49-F238E27FC236}">
                <a16:creationId xmlns:a16="http://schemas.microsoft.com/office/drawing/2014/main" id="{B40A809E-65ED-4BBA-B875-9EA8787389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ortal_top_de">
            <a:extLst>
              <a:ext uri="{FF2B5EF4-FFF2-40B4-BE49-F238E27FC236}">
                <a16:creationId xmlns:a16="http://schemas.microsoft.com/office/drawing/2014/main" id="{FE7AA022-E804-488D-9AE5-B963C545F1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CFABBC2-1AB4-4859-811D-03F97EA62A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C5EF23E-E839-4C68-9BB5-F6E268132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INNOCSEKK 156/2006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D6A0DDC-9F03-4442-A253-1CCAA2B5AA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203C4-B81A-4483-BC44-6CB430D4D82A}" type="slidenum">
              <a:rPr lang="de-DE" altLang="hu-HU"/>
              <a:pPr>
                <a:defRPr/>
              </a:pPr>
              <a:t>‹#›</a:t>
            </a:fld>
            <a:endParaRPr lang="de-DE" altLang="hu-HU" dirty="0"/>
          </a:p>
        </p:txBody>
      </p:sp>
    </p:spTree>
    <p:extLst>
      <p:ext uri="{BB962C8B-B14F-4D97-AF65-F5344CB8AC3E}">
        <p14:creationId xmlns:p14="http://schemas.microsoft.com/office/powerpoint/2010/main" val="118716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C1578F-B447-430F-BCC2-617A60981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D77B2E-D90C-4811-833A-952B559664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INNOCSEKK 156/2006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1F485B-1D80-4118-92C4-CC4757F0B2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CB35A-250A-45BB-8F9E-0B7953817EC8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243562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9C6E20-0F2D-42D0-B8A6-08051C289A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867764-489A-426F-A674-B91417176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INNOCSEKK 156/2006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892F5-B225-4401-8CDA-6FFA8238FD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768C8-4CF0-4B9C-B208-2BC065208878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80523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B3420CC7-B8A9-4928-8DEC-980190E36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349" y="1958976"/>
            <a:ext cx="10363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hu-HU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Mintacím szerkesztése</a:t>
            </a:r>
          </a:p>
        </p:txBody>
      </p:sp>
      <p:sp>
        <p:nvSpPr>
          <p:cNvPr id="8" name="Alcím 2">
            <a:extLst>
              <a:ext uri="{FF2B5EF4-FFF2-40B4-BE49-F238E27FC236}">
                <a16:creationId xmlns:a16="http://schemas.microsoft.com/office/drawing/2014/main" id="{F1624249-0D27-4954-925C-841970CCE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hu-HU" sz="3200"/>
            </a:lvl1pPr>
          </a:lstStyle>
          <a:p>
            <a:pPr lvl="0"/>
            <a:r>
              <a:rPr lang="hu-HU" dirty="0"/>
              <a:t>Alcím mintájának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913D413-8007-4D71-BE91-70551FF45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3691-C859-4127-82A2-338949B62C29}" type="datetimeFigureOut">
              <a:rPr lang="hu-HU"/>
              <a:pPr>
                <a:defRPr/>
              </a:pPr>
              <a:t>2021. 04. 21.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936BE67-0BBC-41A2-B065-549FE6BE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992A892-6810-4E6D-8148-D41C2FE0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1A4C3-3D15-4842-9D10-5D68E97C43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2036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135F5444-034D-4E7D-BABF-05AD3156C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59" y="1212962"/>
            <a:ext cx="10972800" cy="821506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85849214-9C1F-43D2-8FC5-87B8ABF3B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99" y="2492896"/>
            <a:ext cx="10972800" cy="3672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98C7E00-3239-4ED1-82A4-48774D6E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07FF-8879-4711-AA1E-5C8D6DF69510}" type="datetimeFigureOut">
              <a:rPr lang="hu-HU"/>
              <a:pPr>
                <a:defRPr/>
              </a:pPr>
              <a:t>2021. 04. 21.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537A31C-9E4F-4287-B2D1-2416424C9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06AFB96-88BC-4FEC-9AAA-87B27A07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16812-4414-4B7F-896D-C694A2D2AC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4164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E0C626-765E-4BD1-8815-E4F09846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1A703D0-65BB-42B4-91C0-AA746E80D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80ABC12-918D-48EA-925E-B59671301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05C95-9156-4724-B066-F601DE5FDB1E}" type="datetimeFigureOut">
              <a:rPr lang="hu-HU"/>
              <a:pPr>
                <a:defRPr/>
              </a:pPr>
              <a:t>2021. 04. 21.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D7D33E6-4B7E-4FD3-AB83-B0CC8632B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E821D89-F7D4-401E-9E47-7D308052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8D48-48FE-4819-9DD7-5CFC3FA857B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DD0DEB-2E78-4971-8E82-BD9032B8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16" y="40466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3A8023-8854-4D8C-866D-E9C00EC42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8067A3E-0DDC-4583-B167-41171AE0B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EDF0A630-5146-4964-953F-038FCF006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7764D-7E0E-421B-B935-2A1B325C8947}" type="datetimeFigureOut">
              <a:rPr lang="hu-HU"/>
              <a:pPr>
                <a:defRPr/>
              </a:pPr>
              <a:t>2021. 04. 21.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34DE47CA-EC39-4424-94EA-B013738E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A9D8623C-D3D8-4756-A6FD-48CAC99A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32E29-32B9-4ED8-8F9E-A9DF24585B7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6882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8F3015-420C-455D-AA53-154A44DA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D1CAFA0-9FD5-48B0-A443-1CE277ED1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A12236B-7766-49A9-BA3D-EA7891FB3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C125223-57D8-480B-AE9E-1302E4F1E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76D3C8C-EFFB-49D1-BA69-0B56D3188C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FCA081B8-2268-4868-B4A8-D1A72BF1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28E8B-A876-4915-9BBE-4803662EA325}" type="datetimeFigureOut">
              <a:rPr lang="hu-HU"/>
              <a:pPr>
                <a:defRPr/>
              </a:pPr>
              <a:t>2021. 04. 21.</a:t>
            </a:fld>
            <a:endParaRPr lang="hu-HU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01665514-5540-4587-9D3A-FD007D6A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3CC16CB6-78F3-4362-B5E1-1882E66D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9F390-15E6-4289-A911-114DFCCD08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86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63D63E-CEFD-4ECD-951B-00648FF6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16" y="40466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>
            <a:extLst>
              <a:ext uri="{FF2B5EF4-FFF2-40B4-BE49-F238E27FC236}">
                <a16:creationId xmlns:a16="http://schemas.microsoft.com/office/drawing/2014/main" id="{13D09356-54AC-49F5-983B-B5202610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7B8B-F0F5-47AE-8DEB-3D81314FDC23}" type="datetimeFigureOut">
              <a:rPr lang="hu-HU"/>
              <a:pPr>
                <a:defRPr/>
              </a:pPr>
              <a:t>2021. 04. 21.</a:t>
            </a:fld>
            <a:endParaRPr lang="hu-HU"/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4EC557F5-3EC6-4215-8A61-08C3F02F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235DFA9B-D46D-405B-B06E-F41E9B59B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DE5D-68E4-41D2-9C81-FFAC955C25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7799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>
            <a:extLst>
              <a:ext uri="{FF2B5EF4-FFF2-40B4-BE49-F238E27FC236}">
                <a16:creationId xmlns:a16="http://schemas.microsoft.com/office/drawing/2014/main" id="{15EF6176-A183-4789-A8C3-242F01C73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6B7D-CDB4-424C-9DE2-7B5A46F71982}" type="datetimeFigureOut">
              <a:rPr lang="hu-HU"/>
              <a:pPr>
                <a:defRPr/>
              </a:pPr>
              <a:t>2021. 04. 21.</a:t>
            </a:fld>
            <a:endParaRPr lang="hu-HU"/>
          </a:p>
        </p:txBody>
      </p:sp>
      <p:sp>
        <p:nvSpPr>
          <p:cNvPr id="3" name="Élőláb helye 4">
            <a:extLst>
              <a:ext uri="{FF2B5EF4-FFF2-40B4-BE49-F238E27FC236}">
                <a16:creationId xmlns:a16="http://schemas.microsoft.com/office/drawing/2014/main" id="{D23FFD9B-5DE1-47F9-8A08-57522690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4DBEE6CB-6F71-4109-948D-9BF2A4AA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A4744-7797-4244-BA23-AC50EB2C360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402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6FC769-D7C8-4DA4-BC28-D9D66E0DA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D527191-AC11-4B69-B646-7DEE4C49F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2AF2D34-B6B6-41D3-BF2C-97E52CECF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7092AF55-CCEB-4DC4-B4F6-536C6700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D03E5-3542-4722-A134-1377BD3D8DCD}" type="datetimeFigureOut">
              <a:rPr lang="hu-HU"/>
              <a:pPr>
                <a:defRPr/>
              </a:pPr>
              <a:t>2021. 04. 21.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C74DA8E9-3870-4A7E-9D21-735458899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AF821E68-04C9-4E3D-B205-405BC871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FDD85-CB82-45AC-851A-584F43B391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802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enterback">
            <a:extLst>
              <a:ext uri="{FF2B5EF4-FFF2-40B4-BE49-F238E27FC236}">
                <a16:creationId xmlns:a16="http://schemas.microsoft.com/office/drawing/2014/main" id="{184DCB01-4D7C-45C4-ACF2-03919CC1D7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ortal_top_de">
            <a:extLst>
              <a:ext uri="{FF2B5EF4-FFF2-40B4-BE49-F238E27FC236}">
                <a16:creationId xmlns:a16="http://schemas.microsoft.com/office/drawing/2014/main" id="{684D3066-A799-4FD1-AC07-125D4108BB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F04012C-7DCB-4626-8AC2-F1E6C54BA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543577-8EC9-4CE1-B5DF-3B7D9EA77E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INNOCSEKK 156/2006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E1B915C-F80B-40F9-9E0D-EB28670BE9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C5EF-92B1-471A-B806-8F2825FC25E4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3487431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15F1F2-403D-4CC0-B92E-45CC4A09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50D5701-F3BF-4865-AF50-DFFC93068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800174C-AC93-4F2F-B307-CE757D93F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C125A71F-EE47-490F-995F-E7949014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447DE-4A94-4116-83EF-6B9245BAA549}" type="datetimeFigureOut">
              <a:rPr lang="hu-HU"/>
              <a:pPr>
                <a:defRPr/>
              </a:pPr>
              <a:t>2021. 04. 21.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4DC86F17-A015-46F2-AF33-7F313F232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52A06C34-CD93-4334-B2A3-65F885A8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41666-1750-4BA4-B891-43C6B8715C7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3172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4B249A-F42E-45B9-9694-5EFF47688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16" y="40466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CC64B23-29C6-4FE6-B00B-23ED555E1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8FB1570-9B81-4BDB-9330-E4421D932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A404-6B9E-4133-B0D6-1392B0C926D6}" type="datetimeFigureOut">
              <a:rPr lang="hu-HU"/>
              <a:pPr>
                <a:defRPr/>
              </a:pPr>
              <a:t>2021. 04. 21.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B25B0E2-633D-4F67-AA86-2F87A0864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9F2AF7-D486-40E1-ADE9-5D96802A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272F-AE6C-4594-8E84-4850FFC2475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390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F180648-2124-4B89-BB32-60342A9D3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E674922-C80E-4D31-AF27-DB60F9839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8787032-A046-466F-B814-081D18106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ABEC2-E093-4DD8-AB12-2F766F4BD90B}" type="datetimeFigureOut">
              <a:rPr lang="hu-HU"/>
              <a:pPr>
                <a:defRPr/>
              </a:pPr>
              <a:t>2021. 04. 21.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1551704-74C3-4A90-A622-8111472C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6FFEBC2-57AC-4FF9-88A3-4E83EB8D8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E440-FB0B-4239-A8D2-34E47F94D5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793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5916A0-8783-4D70-A141-0910C80522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DAB282-C9AA-4C9B-8B02-63BDF977B4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INNOCSEKK 156/2006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DB0E9-5D51-4D45-8173-204DC2E3B4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C165A-8BC1-4960-BCE4-6A45495D88B9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245064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8518E-5E3E-4A80-95BD-C04947466D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1B52CF-3851-4462-8424-B4F84BE38C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INNOCSEKK 156/2006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CDBFDA-CD67-4CE8-9653-80325B839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496AF-5AA9-4004-8AAF-95B690D1019F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86560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79919C-661B-4681-BBEF-792F8C3846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AA72F0-6AD4-4804-B3EE-232854066D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INNOCSEKK 156/2006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7F0C207-C1DD-4EFF-A28E-9BDA9806C4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190F3-2611-431B-81C3-A3B97E11FEB1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362804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FA0BA3-D930-466A-B135-970364611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81909EA-F0E0-472D-A5DC-43C1FA5F6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INNOCSEKK 156/2006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AC2E1B-21E6-4E93-A417-B85E540979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A5E6B-C041-4866-B87F-04BC5F12011B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152387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451E6C-3FBF-4EBA-9020-DEFE43F970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94523E-3FE5-4BCE-A6D7-BA6C688A7C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INNOCSEKK 156/2006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46D3658-B25B-4CD2-A8A1-117DA3BDA0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4746D-3B70-4E6D-B824-B70C33FE610F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119024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476369-D9BE-40EA-841C-5D7EB38055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68DC8D-31FC-4DD2-B15E-CA4E1568E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INNOCSEKK 156/2006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FEA1B6-03E5-4384-9551-F9449A02AB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A90B9-E8A1-4B29-B8E4-1792197AD493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43223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E681FF-8202-405F-9505-3D2DE8F98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DCBDBB-2E3E-47FD-B3A3-229C509BA3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INNOCSEKK 156/2006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962D54-D9E3-47FB-AFE2-04D79F960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387E7-99B7-413D-A34E-EE6414A2D89C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  <p:extLst>
      <p:ext uri="{BB962C8B-B14F-4D97-AF65-F5344CB8AC3E}">
        <p14:creationId xmlns:p14="http://schemas.microsoft.com/office/powerpoint/2010/main" val="135208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982E1F-2ED1-4D2E-8FE5-F4D129C2B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5AC30E4-14B7-4B9F-8CAA-3C124D22D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hu-HU"/>
              <a:t>Mintaszöveg szerkesztése</a:t>
            </a:r>
          </a:p>
          <a:p>
            <a:pPr lvl="1"/>
            <a:r>
              <a:rPr lang="de-DE" altLang="hu-HU"/>
              <a:t>Második szint</a:t>
            </a:r>
          </a:p>
          <a:p>
            <a:pPr lvl="2"/>
            <a:r>
              <a:rPr lang="de-DE" altLang="hu-HU"/>
              <a:t>Harmadik szint</a:t>
            </a:r>
          </a:p>
          <a:p>
            <a:pPr lvl="3"/>
            <a:r>
              <a:rPr lang="de-DE" altLang="hu-HU"/>
              <a:t>Negyedik szint</a:t>
            </a:r>
          </a:p>
          <a:p>
            <a:pPr lvl="4"/>
            <a:r>
              <a:rPr lang="de-DE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D735550-E6E7-41C5-AF4E-EC1543ED76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3E3295-E44A-438B-8017-F365787BEE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INNOCSEKK 156/2006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0EFA879-F79B-41EA-BF05-6821B41387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5D1C672A-9628-4AE7-976A-3C022EC91961}" type="slidenum">
              <a:rPr lang="de-DE" altLang="hu-HU"/>
              <a:pPr>
                <a:defRPr/>
              </a:pPr>
              <a:t>‹#›</a:t>
            </a:fld>
            <a:endParaRPr lang="de-DE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>
                <a16:creationId xmlns:a16="http://schemas.microsoft.com/office/drawing/2014/main" id="{D6358D48-FC7E-467E-BA80-DDF6E4D9E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B684DA-8893-45E5-AFDE-51B12F3F1B97}" type="datetimeFigureOut">
              <a:rPr lang="hu-HU"/>
              <a:pPr>
                <a:defRPr/>
              </a:pPr>
              <a:t>2021. 04. 21.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82D9257-297E-40B3-A3F1-962B188EE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5762C95-BBA6-4350-93C4-134B542FE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36E9DE-DDA8-4551-8F4A-7F16D6EB5F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2053" name="Picture 4" descr="centerback">
            <a:extLst>
              <a:ext uri="{FF2B5EF4-FFF2-40B4-BE49-F238E27FC236}">
                <a16:creationId xmlns:a16="http://schemas.microsoft.com/office/drawing/2014/main" id="{DDB8818A-AF22-4768-9358-E9CC53D94B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portal_top_de">
            <a:extLst>
              <a:ext uri="{FF2B5EF4-FFF2-40B4-BE49-F238E27FC236}">
                <a16:creationId xmlns:a16="http://schemas.microsoft.com/office/drawing/2014/main" id="{6E18D65F-B60B-4FFF-A50A-5BFCF0332C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80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E893D77-7BFA-4680-B3F7-10718644FD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00436" y="1344362"/>
            <a:ext cx="8791128" cy="2374900"/>
          </a:xfrm>
        </p:spPr>
        <p:txBody>
          <a:bodyPr/>
          <a:lstStyle/>
          <a:p>
            <a:r>
              <a:rPr lang="hu-HU" sz="4000" dirty="0"/>
              <a:t> Térfogati égés </a:t>
            </a:r>
            <a:r>
              <a:rPr lang="hu-HU" sz="4000" b="1" dirty="0"/>
              <a:t>optikai</a:t>
            </a:r>
            <a:r>
              <a:rPr lang="hu-HU" sz="4000" dirty="0"/>
              <a:t> vizsgálata és </a:t>
            </a:r>
            <a:r>
              <a:rPr lang="hu-HU" sz="4000" b="1" dirty="0"/>
              <a:t>mesterséges intelligencia-</a:t>
            </a:r>
            <a:r>
              <a:rPr lang="hu-HU" sz="4000" dirty="0"/>
              <a:t>alapú elemzése </a:t>
            </a:r>
            <a:endParaRPr lang="hu-HU" altLang="hu-HU" sz="36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008C533-6C8C-46A2-93E2-208BD4C6CB95}"/>
              </a:ext>
            </a:extLst>
          </p:cNvPr>
          <p:cNvSpPr txBox="1"/>
          <p:nvPr/>
        </p:nvSpPr>
        <p:spPr>
          <a:xfrm>
            <a:off x="226864" y="6438520"/>
            <a:ext cx="10981703" cy="307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altLang="hu-HU" sz="1200" b="0" kern="0" dirty="0">
                <a:solidFill>
                  <a:srgbClr val="000000"/>
                </a:solidFill>
                <a:latin typeface="Arial"/>
              </a:rPr>
              <a:t>Dátum: 2021. április 22.    									 Helyszín: </a:t>
            </a:r>
            <a:r>
              <a:rPr lang="en-US" sz="1400" b="0" dirty="0"/>
              <a:t>MS Teams</a:t>
            </a:r>
            <a:endParaRPr lang="hu-HU" sz="1600" dirty="0"/>
          </a:p>
        </p:txBody>
      </p:sp>
      <p:sp>
        <p:nvSpPr>
          <p:cNvPr id="6150" name="Szövegdoboz 5">
            <a:extLst>
              <a:ext uri="{FF2B5EF4-FFF2-40B4-BE49-F238E27FC236}">
                <a16:creationId xmlns:a16="http://schemas.microsoft.com/office/drawing/2014/main" id="{18BF3C64-AD1D-4003-B594-BA658FECA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92" y="5376283"/>
            <a:ext cx="2718842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hu-HU" sz="1600" b="0" dirty="0"/>
              <a:t>Konzulens:</a:t>
            </a:r>
          </a:p>
          <a:p>
            <a:pPr>
              <a:buNone/>
            </a:pPr>
            <a:r>
              <a:rPr lang="hu-HU" sz="1600" b="0" dirty="0"/>
              <a:t>dr. Józsa Viktor	</a:t>
            </a:r>
          </a:p>
        </p:txBody>
      </p:sp>
      <p:sp>
        <p:nvSpPr>
          <p:cNvPr id="6151" name="Dia számának helye 2">
            <a:extLst>
              <a:ext uri="{FF2B5EF4-FFF2-40B4-BE49-F238E27FC236}">
                <a16:creationId xmlns:a16="http://schemas.microsoft.com/office/drawing/2014/main" id="{A582DF22-579B-4042-86D3-2C82FB708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20336" y="6210895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hu-HU" sz="14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53476FD-CAB1-4F83-9239-A0679EEB1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1604" y="3649351"/>
            <a:ext cx="6728792" cy="1043252"/>
          </a:xfrm>
        </p:spPr>
        <p:txBody>
          <a:bodyPr/>
          <a:lstStyle/>
          <a:p>
            <a:r>
              <a:rPr lang="hu-HU" sz="1800" dirty="0"/>
              <a:t>35. Országos </a:t>
            </a:r>
            <a:r>
              <a:rPr lang="pt-BR" sz="1800" dirty="0"/>
              <a:t>Tudományos Diákköri Konferencia, 2020 </a:t>
            </a:r>
            <a:endParaRPr lang="hu-HU" sz="1800" dirty="0"/>
          </a:p>
          <a:p>
            <a:r>
              <a:rPr lang="hu-HU" sz="1800" dirty="0"/>
              <a:t>Műszaki Tudományi szekció</a:t>
            </a:r>
            <a:br>
              <a:rPr lang="hu-HU" sz="1800" dirty="0"/>
            </a:br>
            <a:r>
              <a:rPr lang="hu-HU" sz="1800" dirty="0"/>
              <a:t>Gépi tanulás és képfeldolgozás tagozat</a:t>
            </a:r>
          </a:p>
          <a:p>
            <a:r>
              <a:rPr lang="hu-HU" sz="1600" dirty="0"/>
              <a:t>Pitlik Marcell</a:t>
            </a:r>
          </a:p>
          <a:p>
            <a:r>
              <a:rPr lang="hu-HU" sz="1600" dirty="0"/>
              <a:t> mechatronikai mérnök </a:t>
            </a:r>
            <a:r>
              <a:rPr lang="hu-HU" sz="1600" dirty="0" err="1"/>
              <a:t>MSc</a:t>
            </a:r>
            <a:r>
              <a:rPr lang="hu-HU" sz="1600" dirty="0"/>
              <a:t> hallgató </a:t>
            </a:r>
            <a:endParaRPr lang="hu-HU" sz="105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DCD4B74-736A-430C-8CF1-1588C63D9F5B}"/>
              </a:ext>
            </a:extLst>
          </p:cNvPr>
          <p:cNvSpPr txBox="1"/>
          <p:nvPr/>
        </p:nvSpPr>
        <p:spPr>
          <a:xfrm>
            <a:off x="6533185" y="5376283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b="0" dirty="0"/>
              <a:t>Konzulens: </a:t>
            </a:r>
          </a:p>
          <a:p>
            <a:pPr>
              <a:buNone/>
            </a:pPr>
            <a:r>
              <a:rPr lang="hu-HU" b="0" dirty="0"/>
              <a:t>dr. Nagy Balázs Vince </a:t>
            </a:r>
          </a:p>
          <a:p>
            <a:pPr>
              <a:buNone/>
            </a:pPr>
            <a:r>
              <a:rPr lang="hu-HU" b="0" dirty="0"/>
              <a:t>	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1D2C65B2-D07A-4508-B374-9D31E56C24B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70" y="5428651"/>
            <a:ext cx="1817370" cy="58102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61FEF36B-A1EC-4E9F-B3C0-B8178A4FC39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473" y="5173232"/>
            <a:ext cx="773430" cy="948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E8582EBA-D7EC-48DA-AE59-5F1668A7BB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2262" y="990291"/>
            <a:ext cx="10831372" cy="863600"/>
          </a:xfrm>
        </p:spPr>
        <p:txBody>
          <a:bodyPr/>
          <a:lstStyle/>
          <a:p>
            <a:pPr marL="742950" indent="-742950" eaLnBrk="1" hangingPunct="1"/>
            <a:r>
              <a:rPr lang="hu-HU" altLang="hu-HU" sz="3600" b="1" dirty="0">
                <a:cs typeface="Arial" panose="020B0604020202020204" pitchFamily="34" charset="0"/>
              </a:rPr>
              <a:t>Adatvagyon</a:t>
            </a:r>
            <a:endParaRPr lang="de-DE" altLang="hu-HU" sz="2000" b="1" dirty="0">
              <a:cs typeface="Arial" panose="020B0604020202020204" pitchFamily="34" charset="0"/>
            </a:endParaRPr>
          </a:p>
        </p:txBody>
      </p:sp>
      <p:sp>
        <p:nvSpPr>
          <p:cNvPr id="15" name="Szövegdoboz 2">
            <a:extLst>
              <a:ext uri="{FF2B5EF4-FFF2-40B4-BE49-F238E27FC236}">
                <a16:creationId xmlns:a16="http://schemas.microsoft.com/office/drawing/2014/main" id="{39A03DE6-6C8F-4164-85A2-391BD7B99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66" y="1732391"/>
            <a:ext cx="237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u="sng" dirty="0" err="1"/>
              <a:t>Beállításonként</a:t>
            </a:r>
            <a:endParaRPr lang="hu-HU" altLang="hu-HU" sz="2400" b="0" u="sng" dirty="0"/>
          </a:p>
        </p:txBody>
      </p:sp>
      <p:sp>
        <p:nvSpPr>
          <p:cNvPr id="16" name="Szövegdoboz 2">
            <a:extLst>
              <a:ext uri="{FF2B5EF4-FFF2-40B4-BE49-F238E27FC236}">
                <a16:creationId xmlns:a16="http://schemas.microsoft.com/office/drawing/2014/main" id="{18346A76-36F9-4A9C-A5DE-4BB9BE702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880" y="1712266"/>
            <a:ext cx="237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u="sng" dirty="0"/>
              <a:t>Idősorosan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2E366598-FFBD-442F-BBA3-9400A8D619B5}"/>
                  </a:ext>
                </a:extLst>
              </p:cNvPr>
              <p:cNvSpPr/>
              <p:nvPr/>
            </p:nvSpPr>
            <p:spPr>
              <a:xfrm>
                <a:off x="4485390" y="2207636"/>
                <a:ext cx="6096000" cy="9576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altLang="hu-HU" b="0" dirty="0"/>
                  <a:t>Füstgáz összetétel (CO, NO, CO</a:t>
                </a:r>
                <a:r>
                  <a:rPr lang="hu-HU" altLang="hu-HU" sz="1100" b="0" dirty="0"/>
                  <a:t>2</a:t>
                </a:r>
                <a:r>
                  <a:rPr lang="hu-HU" altLang="hu-HU" b="0" dirty="0"/>
                  <a:t>,</a:t>
                </a:r>
                <a:r>
                  <a:rPr lang="hu-HU" altLang="hu-HU" sz="1100" b="0" dirty="0"/>
                  <a:t> </a:t>
                </a:r>
                <a:r>
                  <a:rPr lang="hu-HU" altLang="hu-HU" b="0" dirty="0"/>
                  <a:t>O</a:t>
                </a:r>
                <a:r>
                  <a:rPr lang="hu-HU" altLang="hu-HU" sz="1100" b="0" dirty="0"/>
                  <a:t>2</a:t>
                </a:r>
                <a:r>
                  <a:rPr lang="hu-HU" altLang="hu-HU" b="0" dirty="0"/>
                  <a:t>)</a:t>
                </a:r>
                <a:r>
                  <a:rPr lang="hu-HU" altLang="hu-HU" sz="1100" b="0" dirty="0"/>
                  <a:t> </a:t>
                </a:r>
                <a:endParaRPr lang="hu-HU" altLang="hu-HU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altLang="hu-HU" b="0" dirty="0"/>
                  <a:t>A rendszer fizikai jellemzői: </a:t>
                </a:r>
                <a14:m>
                  <m:oMath xmlns:m="http://schemas.openxmlformats.org/officeDocument/2006/math">
                    <m:r>
                      <a:rPr lang="hu-HU" altLang="hu-HU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hu-HU" altLang="hu-H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altLang="hu-HU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u-HU" altLang="hu-HU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̇"/>
                        <m:ctrlPr>
                          <a:rPr lang="hu-HU" altLang="hu-HU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altLang="hu-HU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endParaRPr lang="hu-HU" altLang="hu-HU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u-HU" altLang="hu-HU" sz="1800" b="0" dirty="0"/>
              </a:p>
            </p:txBody>
          </p:sp>
        </mc:Choice>
        <mc:Fallback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2E366598-FFBD-442F-BBA3-9400A8D61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90" y="2207636"/>
                <a:ext cx="6096000" cy="957698"/>
              </a:xfrm>
              <a:prstGeom prst="rect">
                <a:avLst/>
              </a:prstGeom>
              <a:blipFill>
                <a:blip r:embed="rId3"/>
                <a:stretch>
                  <a:fillRect l="-700" t="-318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églalap 17">
            <a:extLst>
              <a:ext uri="{FF2B5EF4-FFF2-40B4-BE49-F238E27FC236}">
                <a16:creationId xmlns:a16="http://schemas.microsoft.com/office/drawing/2014/main" id="{EC2FBD52-8428-4AF2-BD8C-52C87DAAC347}"/>
              </a:ext>
            </a:extLst>
          </p:cNvPr>
          <p:cNvSpPr/>
          <p:nvPr/>
        </p:nvSpPr>
        <p:spPr>
          <a:xfrm>
            <a:off x="335360" y="223447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b="0" dirty="0"/>
              <a:t>Spektrális emisszió</a:t>
            </a:r>
            <a:endParaRPr lang="hu-HU" altLang="hu-HU" sz="1800" b="0" dirty="0"/>
          </a:p>
        </p:txBody>
      </p:sp>
      <p:sp>
        <p:nvSpPr>
          <p:cNvPr id="24" name="Dia számának helye 1">
            <a:extLst>
              <a:ext uri="{FF2B5EF4-FFF2-40B4-BE49-F238E27FC236}">
                <a16:creationId xmlns:a16="http://schemas.microsoft.com/office/drawing/2014/main" id="{41826FAA-519E-4A6B-80C3-E0F4EECD0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58990" y="623617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hu-HU" sz="1400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EF21CD3-3C57-4326-A999-634C9975A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72" y="2848237"/>
            <a:ext cx="5600207" cy="242229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58498489-C87A-415C-934F-00A4F6300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269" y="2848237"/>
            <a:ext cx="5206119" cy="2866883"/>
          </a:xfrm>
          <a:prstGeom prst="rect">
            <a:avLst/>
          </a:prstGeom>
        </p:spPr>
      </p:pic>
      <p:sp>
        <p:nvSpPr>
          <p:cNvPr id="35" name="Ellipszis 34">
            <a:extLst>
              <a:ext uri="{FF2B5EF4-FFF2-40B4-BE49-F238E27FC236}">
                <a16:creationId xmlns:a16="http://schemas.microsoft.com/office/drawing/2014/main" id="{B1DC1519-FC11-4AF6-AE4A-CE9C3CB7346C}"/>
              </a:ext>
            </a:extLst>
          </p:cNvPr>
          <p:cNvSpPr/>
          <p:nvPr/>
        </p:nvSpPr>
        <p:spPr bwMode="auto">
          <a:xfrm flipV="1">
            <a:off x="9768408" y="3375389"/>
            <a:ext cx="534166" cy="356699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17B560D-FD95-4584-BE61-7F7509AA7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0466" y="4159680"/>
            <a:ext cx="4647091" cy="2726503"/>
          </a:xfrm>
          <a:prstGeom prst="rect">
            <a:avLst/>
          </a:prstGeom>
        </p:spPr>
      </p:pic>
      <p:sp>
        <p:nvSpPr>
          <p:cNvPr id="34" name="Ellipszis 33">
            <a:extLst>
              <a:ext uri="{FF2B5EF4-FFF2-40B4-BE49-F238E27FC236}">
                <a16:creationId xmlns:a16="http://schemas.microsoft.com/office/drawing/2014/main" id="{6B5412E5-1A51-4326-8F53-8CC1C9BB0C25}"/>
              </a:ext>
            </a:extLst>
          </p:cNvPr>
          <p:cNvSpPr/>
          <p:nvPr/>
        </p:nvSpPr>
        <p:spPr bwMode="auto">
          <a:xfrm>
            <a:off x="6367335" y="5352195"/>
            <a:ext cx="634842" cy="515514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BCAAED4-E6E6-464A-9657-978283F4AD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63751" y="1844675"/>
            <a:ext cx="8215313" cy="863600"/>
          </a:xfrm>
        </p:spPr>
        <p:txBody>
          <a:bodyPr/>
          <a:lstStyle/>
          <a:p>
            <a:pPr marL="742950" indent="-742950" eaLnBrk="1" hangingPunct="1"/>
            <a:r>
              <a:rPr lang="hu-HU" altLang="hu-HU" sz="3600" b="1">
                <a:cs typeface="Arial" panose="020B0604020202020204" pitchFamily="34" charset="0"/>
              </a:rPr>
              <a:t>Hasonlóságelemzés</a:t>
            </a:r>
            <a:br>
              <a:rPr lang="hu-HU" altLang="hu-HU" sz="2000" b="1">
                <a:cs typeface="Arial" panose="020B0604020202020204" pitchFamily="34" charset="0"/>
              </a:rPr>
            </a:br>
            <a:br>
              <a:rPr lang="hu-HU" altLang="hu-HU" sz="2000" b="1">
                <a:cs typeface="Arial" panose="020B0604020202020204" pitchFamily="34" charset="0"/>
              </a:rPr>
            </a:br>
            <a:br>
              <a:rPr lang="hu-HU" altLang="hu-HU" sz="2000" b="1">
                <a:cs typeface="Arial" panose="020B0604020202020204" pitchFamily="34" charset="0"/>
              </a:rPr>
            </a:br>
            <a:br>
              <a:rPr lang="hu-HU" altLang="hu-HU" sz="2000" b="1">
                <a:cs typeface="Arial" panose="020B0604020202020204" pitchFamily="34" charset="0"/>
              </a:rPr>
            </a:br>
            <a:endParaRPr lang="de-DE" altLang="hu-HU" sz="2000" b="1">
              <a:cs typeface="Arial" panose="020B0604020202020204" pitchFamily="34" charset="0"/>
            </a:endParaRPr>
          </a:p>
        </p:txBody>
      </p:sp>
      <p:sp>
        <p:nvSpPr>
          <p:cNvPr id="12292" name="Szövegdoboz 1">
            <a:extLst>
              <a:ext uri="{FF2B5EF4-FFF2-40B4-BE49-F238E27FC236}">
                <a16:creationId xmlns:a16="http://schemas.microsoft.com/office/drawing/2014/main" id="{966E49C3-AC5E-4ACA-9088-64B878557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5688013"/>
            <a:ext cx="403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dirty="0"/>
              <a:t>Standard modell</a:t>
            </a:r>
            <a:br>
              <a:rPr lang="hu-HU" altLang="hu-HU" sz="1800" dirty="0"/>
            </a:br>
            <a:r>
              <a:rPr lang="hu-HU" altLang="hu-HU" sz="1800" dirty="0"/>
              <a:t>(termelési függvény)</a:t>
            </a:r>
          </a:p>
        </p:txBody>
      </p:sp>
      <p:pic>
        <p:nvPicPr>
          <p:cNvPr id="12293" name="Kép 2">
            <a:extLst>
              <a:ext uri="{FF2B5EF4-FFF2-40B4-BE49-F238E27FC236}">
                <a16:creationId xmlns:a16="http://schemas.microsoft.com/office/drawing/2014/main" id="{CEB989C5-E43B-44C1-A3F8-3BC529A22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4270375"/>
            <a:ext cx="1143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Kép 4" descr="A képen égbolt látható&#10;&#10;Automatikusan generált leírás">
            <a:extLst>
              <a:ext uri="{FF2B5EF4-FFF2-40B4-BE49-F238E27FC236}">
                <a16:creationId xmlns:a16="http://schemas.microsoft.com/office/drawing/2014/main" id="{2A253C33-DBD2-46E4-97AA-AA46236E5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4259263"/>
            <a:ext cx="1143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Kép 6" descr="A képen égbolt látható&#10;&#10;Automatikusan generált leírás">
            <a:extLst>
              <a:ext uri="{FF2B5EF4-FFF2-40B4-BE49-F238E27FC236}">
                <a16:creationId xmlns:a16="http://schemas.microsoft.com/office/drawing/2014/main" id="{1E8EC7D2-7658-49E8-8877-E86AE13C0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4273550"/>
            <a:ext cx="1143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Szövegdoboz 8">
            <a:extLst>
              <a:ext uri="{FF2B5EF4-FFF2-40B4-BE49-F238E27FC236}">
                <a16:creationId xmlns:a16="http://schemas.microsoft.com/office/drawing/2014/main" id="{92C8D1A2-6770-4D4E-B472-F12C498B4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114" y="5710238"/>
            <a:ext cx="2003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MCM: </a:t>
            </a:r>
            <a:r>
              <a:rPr lang="hu-HU" altLang="hu-HU" sz="1800" dirty="0" err="1"/>
              <a:t>exploratív</a:t>
            </a:r>
            <a:r>
              <a:rPr lang="hu-HU" altLang="hu-HU" sz="1800" dirty="0"/>
              <a:t> </a:t>
            </a:r>
            <a:br>
              <a:rPr lang="hu-HU" altLang="hu-HU" sz="1800" dirty="0"/>
            </a:br>
            <a:r>
              <a:rPr lang="hu-HU" altLang="hu-HU" sz="1800" dirty="0"/>
              <a:t>      modell</a:t>
            </a:r>
          </a:p>
        </p:txBody>
      </p:sp>
      <p:sp>
        <p:nvSpPr>
          <p:cNvPr id="12297" name="Szövegdoboz 9">
            <a:extLst>
              <a:ext uri="{FF2B5EF4-FFF2-40B4-BE49-F238E27FC236}">
                <a16:creationId xmlns:a16="http://schemas.microsoft.com/office/drawing/2014/main" id="{9A2E57CE-A5C9-4762-A36D-179E97DE5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740" y="5727700"/>
            <a:ext cx="2864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dirty="0"/>
              <a:t>Y0: </a:t>
            </a:r>
            <a:r>
              <a:rPr lang="hu-HU" altLang="hu-HU" sz="1800" dirty="0" err="1"/>
              <a:t>anti</a:t>
            </a:r>
            <a:r>
              <a:rPr lang="hu-HU" altLang="hu-HU" sz="1800" dirty="0"/>
              <a:t>-diszkriminatív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1800" dirty="0"/>
              <a:t> (fogalom-alkotó) modell</a:t>
            </a:r>
          </a:p>
        </p:txBody>
      </p:sp>
      <p:sp>
        <p:nvSpPr>
          <p:cNvPr id="12298" name="Szövegdoboz 10">
            <a:extLst>
              <a:ext uri="{FF2B5EF4-FFF2-40B4-BE49-F238E27FC236}">
                <a16:creationId xmlns:a16="http://schemas.microsoft.com/office/drawing/2014/main" id="{7ED2362C-FDDF-481E-BBF6-E6074722C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2201864"/>
            <a:ext cx="9145140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7225" indent="-246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 typeface="Georgia" panose="02040502050405020303" pitchFamily="18" charset="0"/>
              <a:buChar char="▫"/>
            </a:pPr>
            <a:r>
              <a:rPr lang="hu-HU" altLang="hu-HU" sz="2200" dirty="0"/>
              <a:t>Célja:</a:t>
            </a:r>
            <a:r>
              <a:rPr lang="hu-HU" altLang="hu-HU" sz="2200" b="0" dirty="0"/>
              <a:t> A vizsgált objektumok mért tulajdonságaik alapján 		való egymáshoz képesti értékelése</a:t>
            </a:r>
          </a:p>
          <a:p>
            <a:pPr lvl="1">
              <a:buFont typeface="Georgia" panose="02040502050405020303" pitchFamily="18" charset="0"/>
              <a:buChar char="▫"/>
            </a:pPr>
            <a:r>
              <a:rPr lang="hu-HU" altLang="hu-HU" sz="2200" dirty="0"/>
              <a:t>Eszköze:</a:t>
            </a:r>
            <a:r>
              <a:rPr lang="hu-HU" altLang="hu-HU" sz="2200" b="0" dirty="0"/>
              <a:t> Lineáris egyenletrendszerek közelítő megoldása 		a legkisebb négyzetek elvére támaszkodó hiba alapján </a:t>
            </a:r>
          </a:p>
          <a:p>
            <a:pPr lvl="1">
              <a:buFont typeface="Georgia" panose="02040502050405020303" pitchFamily="18" charset="0"/>
              <a:buChar char="▫"/>
            </a:pPr>
            <a:r>
              <a:rPr lang="hu-HU" altLang="hu-HU" sz="2200" dirty="0"/>
              <a:t>Fajtái:</a:t>
            </a:r>
          </a:p>
        </p:txBody>
      </p:sp>
      <p:sp>
        <p:nvSpPr>
          <p:cNvPr id="11" name="Dia számának helye 1">
            <a:extLst>
              <a:ext uri="{FF2B5EF4-FFF2-40B4-BE49-F238E27FC236}">
                <a16:creationId xmlns:a16="http://schemas.microsoft.com/office/drawing/2014/main" id="{5DB4DB40-DD0D-4A6D-A095-DB08C236A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0" y="63976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926EFA-ADF7-4150-AC79-2BE21ED6E372}" type="slidenum">
              <a:rPr lang="de-DE" altLang="hu-HU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DE" altLang="hu-HU" sz="1400"/>
          </a:p>
        </p:txBody>
      </p:sp>
    </p:spTree>
    <p:extLst>
      <p:ext uri="{BB962C8B-B14F-4D97-AF65-F5344CB8AC3E}">
        <p14:creationId xmlns:p14="http://schemas.microsoft.com/office/powerpoint/2010/main" val="34623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192E4882-356A-4282-A01D-D00692B204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96293" y="1212852"/>
            <a:ext cx="8215313" cy="863600"/>
          </a:xfrm>
        </p:spPr>
        <p:txBody>
          <a:bodyPr/>
          <a:lstStyle/>
          <a:p>
            <a:pPr marL="742950" indent="-742950" eaLnBrk="1" hangingPunct="1"/>
            <a:r>
              <a:rPr lang="hu-HU" altLang="hu-HU" sz="3600" b="1" dirty="0">
                <a:cs typeface="Arial" panose="020B0604020202020204" pitchFamily="34" charset="0"/>
              </a:rPr>
              <a:t>Jóság-index</a:t>
            </a:r>
            <a:endParaRPr lang="de-DE" altLang="hu-HU" sz="2000" b="1" dirty="0">
              <a:cs typeface="Arial" panose="020B0604020202020204" pitchFamily="34" charset="0"/>
            </a:endParaRPr>
          </a:p>
        </p:txBody>
      </p:sp>
      <p:pic>
        <p:nvPicPr>
          <p:cNvPr id="14" name="Kép 2">
            <a:extLst>
              <a:ext uri="{FF2B5EF4-FFF2-40B4-BE49-F238E27FC236}">
                <a16:creationId xmlns:a16="http://schemas.microsoft.com/office/drawing/2014/main" id="{31E21176-2032-4A18-A24A-022A3C565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697880"/>
            <a:ext cx="2347382" cy="294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Dia számának helye 1">
            <a:extLst>
              <a:ext uri="{FF2B5EF4-FFF2-40B4-BE49-F238E27FC236}">
                <a16:creationId xmlns:a16="http://schemas.microsoft.com/office/drawing/2014/main" id="{962119CD-4730-47C0-BFF2-EC9E5F0C4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48328" y="624982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926EFA-ADF7-4150-AC79-2BE21ED6E372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hu-HU" sz="140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60FA3829-FF5F-4BA5-8423-A97A12F40373}"/>
              </a:ext>
            </a:extLst>
          </p:cNvPr>
          <p:cNvSpPr/>
          <p:nvPr/>
        </p:nvSpPr>
        <p:spPr>
          <a:xfrm>
            <a:off x="191344" y="3848348"/>
            <a:ext cx="233910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b="0" dirty="0"/>
              <a:t>Füstgáz</a:t>
            </a:r>
            <a:br>
              <a:rPr lang="hu-HU" altLang="hu-HU" b="0" dirty="0"/>
            </a:br>
            <a:r>
              <a:rPr lang="hu-HU" altLang="hu-HU" b="0" dirty="0"/>
              <a:t>összetétel:</a:t>
            </a:r>
          </a:p>
          <a:p>
            <a:r>
              <a:rPr lang="hu-HU" altLang="hu-HU" b="0" dirty="0"/>
              <a:t>(minden komponens </a:t>
            </a:r>
          </a:p>
          <a:p>
            <a:r>
              <a:rPr lang="hu-HU" altLang="hu-HU" b="0" dirty="0"/>
              <a:t>minél kevesebb,</a:t>
            </a:r>
          </a:p>
          <a:p>
            <a:r>
              <a:rPr lang="hu-HU" altLang="hu-HU" b="0" dirty="0"/>
              <a:t>annál ideálisabb)</a:t>
            </a:r>
          </a:p>
        </p:txBody>
      </p:sp>
      <p:cxnSp>
        <p:nvCxnSpPr>
          <p:cNvPr id="23" name="Egyenes összekötő nyíllal 23">
            <a:extLst>
              <a:ext uri="{FF2B5EF4-FFF2-40B4-BE49-F238E27FC236}">
                <a16:creationId xmlns:a16="http://schemas.microsoft.com/office/drawing/2014/main" id="{9345CF46-FE0D-44B1-A7C3-FFF813E00599}"/>
              </a:ext>
            </a:extLst>
          </p:cNvPr>
          <p:cNvCxnSpPr>
            <a:cxnSpLocks/>
          </p:cNvCxnSpPr>
          <p:nvPr/>
        </p:nvCxnSpPr>
        <p:spPr bwMode="auto">
          <a:xfrm>
            <a:off x="1667146" y="4166837"/>
            <a:ext cx="1332510" cy="4676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Kép 1">
            <a:extLst>
              <a:ext uri="{FF2B5EF4-FFF2-40B4-BE49-F238E27FC236}">
                <a16:creationId xmlns:a16="http://schemas.microsoft.com/office/drawing/2014/main" id="{42EC243E-138A-49BD-8595-B51983E65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175" y="2324806"/>
            <a:ext cx="6516825" cy="3684061"/>
          </a:xfrm>
          <a:prstGeom prst="rect">
            <a:avLst/>
          </a:prstGeom>
        </p:spPr>
      </p:pic>
      <p:sp>
        <p:nvSpPr>
          <p:cNvPr id="19" name="Ellipszis 18">
            <a:extLst>
              <a:ext uri="{FF2B5EF4-FFF2-40B4-BE49-F238E27FC236}">
                <a16:creationId xmlns:a16="http://schemas.microsoft.com/office/drawing/2014/main" id="{909F0A2C-D4E7-4EDA-B4B6-12240B1C909A}"/>
              </a:ext>
            </a:extLst>
          </p:cNvPr>
          <p:cNvSpPr/>
          <p:nvPr/>
        </p:nvSpPr>
        <p:spPr bwMode="auto">
          <a:xfrm>
            <a:off x="8891123" y="2905620"/>
            <a:ext cx="792088" cy="432048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16A52572-34E3-4139-8ADC-B751B120B373}"/>
              </a:ext>
            </a:extLst>
          </p:cNvPr>
          <p:cNvSpPr/>
          <p:nvPr/>
        </p:nvSpPr>
        <p:spPr bwMode="auto">
          <a:xfrm>
            <a:off x="6189805" y="4268912"/>
            <a:ext cx="5176296" cy="636199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93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>
            <a:extLst>
              <a:ext uri="{FF2B5EF4-FFF2-40B4-BE49-F238E27FC236}">
                <a16:creationId xmlns:a16="http://schemas.microsoft.com/office/drawing/2014/main" id="{9E79FDD1-DBFB-40E6-BDC1-20530F2C13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963342"/>
            <a:ext cx="12192000" cy="863600"/>
          </a:xfrm>
        </p:spPr>
        <p:txBody>
          <a:bodyPr/>
          <a:lstStyle/>
          <a:p>
            <a:pPr marL="742950" indent="-742950" eaLnBrk="1" hangingPunct="1"/>
            <a:r>
              <a:rPr lang="hu-HU" altLang="hu-HU" sz="3600" b="1" dirty="0">
                <a:cs typeface="Arial" panose="020B0604020202020204" pitchFamily="34" charset="0"/>
              </a:rPr>
              <a:t>Szimulátor-építés I. (szenzor adatok alapján) </a:t>
            </a:r>
            <a:endParaRPr lang="de-DE" altLang="hu-HU" sz="2000" b="1" dirty="0">
              <a:cs typeface="Arial" panose="020B0604020202020204" pitchFamily="34" charset="0"/>
            </a:endParaRPr>
          </a:p>
        </p:txBody>
      </p:sp>
      <p:sp>
        <p:nvSpPr>
          <p:cNvPr id="28" name="Dia számának helye 1">
            <a:extLst>
              <a:ext uri="{FF2B5EF4-FFF2-40B4-BE49-F238E27FC236}">
                <a16:creationId xmlns:a16="http://schemas.microsoft.com/office/drawing/2014/main" id="{A9879CF1-F69B-4E72-BDD4-BEF8046B61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58990" y="623617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DE" altLang="hu-HU" sz="1400" dirty="0"/>
          </a:p>
        </p:txBody>
      </p:sp>
      <p:pic>
        <p:nvPicPr>
          <p:cNvPr id="29" name="Kép 4" descr="A képen égbolt látható&#10;&#10;Automatikusan generált leírás">
            <a:extLst>
              <a:ext uri="{FF2B5EF4-FFF2-40B4-BE49-F238E27FC236}">
                <a16:creationId xmlns:a16="http://schemas.microsoft.com/office/drawing/2014/main" id="{43EC40A8-2576-4E17-A46E-C9C0BC359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51" y="2999653"/>
            <a:ext cx="1184402" cy="148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Kép 2">
            <a:extLst>
              <a:ext uri="{FF2B5EF4-FFF2-40B4-BE49-F238E27FC236}">
                <a16:creationId xmlns:a16="http://schemas.microsoft.com/office/drawing/2014/main" id="{7F132F65-AFCE-414F-BBFC-3E22293FF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8" y="2075930"/>
            <a:ext cx="1182692" cy="148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5188FAD0-CD3B-4E10-B3E4-07D8C39868BF}"/>
              </a:ext>
            </a:extLst>
          </p:cNvPr>
          <p:cNvSpPr/>
          <p:nvPr/>
        </p:nvSpPr>
        <p:spPr>
          <a:xfrm>
            <a:off x="116118" y="3707017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dirty="0">
                <a:cs typeface="Arial" panose="020B0604020202020204" pitchFamily="34" charset="0"/>
              </a:rPr>
              <a:t>Jóság-index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>
                <a:extLst>
                  <a:ext uri="{FF2B5EF4-FFF2-40B4-BE49-F238E27FC236}">
                    <a16:creationId xmlns:a16="http://schemas.microsoft.com/office/drawing/2014/main" id="{9D9DB509-F82F-4869-9E17-995863A29D96}"/>
                  </a:ext>
                </a:extLst>
              </p:cNvPr>
              <p:cNvSpPr/>
              <p:nvPr/>
            </p:nvSpPr>
            <p:spPr>
              <a:xfrm>
                <a:off x="0" y="4782070"/>
                <a:ext cx="2234975" cy="68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altLang="hu-HU" b="0" dirty="0"/>
                  <a:t>A rendszer fizikai jellemzői: </a:t>
                </a:r>
                <a14:m>
                  <m:oMath xmlns:m="http://schemas.openxmlformats.org/officeDocument/2006/math">
                    <m:r>
                      <a:rPr lang="hu-HU" altLang="hu-HU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hu-HU" altLang="hu-H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altLang="hu-HU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u-HU" altLang="hu-HU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̇"/>
                        <m:ctrlPr>
                          <a:rPr lang="hu-HU" altLang="hu-HU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altLang="hu-HU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endParaRPr lang="hu-HU" altLang="hu-HU" b="0" dirty="0"/>
              </a:p>
            </p:txBody>
          </p:sp>
        </mc:Choice>
        <mc:Fallback xmlns="">
          <p:sp>
            <p:nvSpPr>
              <p:cNvPr id="9" name="Téglalap 8">
                <a:extLst>
                  <a:ext uri="{FF2B5EF4-FFF2-40B4-BE49-F238E27FC236}">
                    <a16:creationId xmlns:a16="http://schemas.microsoft.com/office/drawing/2014/main" id="{9D9DB509-F82F-4869-9E17-995863A29D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82070"/>
                <a:ext cx="2234975" cy="680699"/>
              </a:xfrm>
              <a:prstGeom prst="rect">
                <a:avLst/>
              </a:prstGeom>
              <a:blipFill>
                <a:blip r:embed="rId5"/>
                <a:stretch>
                  <a:fillRect l="-2180" t="-4464" b="-982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Egyenes összekötő nyíllal 23">
            <a:extLst>
              <a:ext uri="{FF2B5EF4-FFF2-40B4-BE49-F238E27FC236}">
                <a16:creationId xmlns:a16="http://schemas.microsoft.com/office/drawing/2014/main" id="{39BA33E8-6F79-4900-8B31-B1AB22DA5347}"/>
              </a:ext>
            </a:extLst>
          </p:cNvPr>
          <p:cNvCxnSpPr>
            <a:cxnSpLocks/>
          </p:cNvCxnSpPr>
          <p:nvPr/>
        </p:nvCxnSpPr>
        <p:spPr bwMode="auto">
          <a:xfrm>
            <a:off x="1528932" y="2879420"/>
            <a:ext cx="841734" cy="33745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Egyenes összekötő nyíllal 23">
            <a:extLst>
              <a:ext uri="{FF2B5EF4-FFF2-40B4-BE49-F238E27FC236}">
                <a16:creationId xmlns:a16="http://schemas.microsoft.com/office/drawing/2014/main" id="{6DC5AAD2-A872-484A-9857-11BE75EB39EC}"/>
              </a:ext>
            </a:extLst>
          </p:cNvPr>
          <p:cNvCxnSpPr>
            <a:cxnSpLocks/>
          </p:cNvCxnSpPr>
          <p:nvPr/>
        </p:nvCxnSpPr>
        <p:spPr bwMode="auto">
          <a:xfrm flipV="1">
            <a:off x="1877380" y="4480155"/>
            <a:ext cx="561113" cy="33640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Egyenes összekötő nyíllal 23">
            <a:extLst>
              <a:ext uri="{FF2B5EF4-FFF2-40B4-BE49-F238E27FC236}">
                <a16:creationId xmlns:a16="http://schemas.microsoft.com/office/drawing/2014/main" id="{EDF2B1AA-8531-4AB4-8847-FB8292E651B7}"/>
              </a:ext>
            </a:extLst>
          </p:cNvPr>
          <p:cNvCxnSpPr>
            <a:cxnSpLocks/>
          </p:cNvCxnSpPr>
          <p:nvPr/>
        </p:nvCxnSpPr>
        <p:spPr bwMode="auto">
          <a:xfrm>
            <a:off x="3091852" y="4549852"/>
            <a:ext cx="592201" cy="26670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Egyenes összekötő nyíllal 23">
            <a:extLst>
              <a:ext uri="{FF2B5EF4-FFF2-40B4-BE49-F238E27FC236}">
                <a16:creationId xmlns:a16="http://schemas.microsoft.com/office/drawing/2014/main" id="{DB075268-1031-4C19-BE8C-6E8C62C80733}"/>
              </a:ext>
            </a:extLst>
          </p:cNvPr>
          <p:cNvCxnSpPr>
            <a:cxnSpLocks/>
          </p:cNvCxnSpPr>
          <p:nvPr/>
        </p:nvCxnSpPr>
        <p:spPr bwMode="auto">
          <a:xfrm flipV="1">
            <a:off x="2753159" y="2321624"/>
            <a:ext cx="673600" cy="55014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Szövegdoboz 2">
            <a:extLst>
              <a:ext uri="{FF2B5EF4-FFF2-40B4-BE49-F238E27FC236}">
                <a16:creationId xmlns:a16="http://schemas.microsoft.com/office/drawing/2014/main" id="{381E6F75-2F46-49E5-815E-D36C07753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634" y="1750745"/>
            <a:ext cx="237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u="sng" dirty="0"/>
              <a:t>Beállításonként:</a:t>
            </a:r>
          </a:p>
        </p:txBody>
      </p:sp>
      <p:sp>
        <p:nvSpPr>
          <p:cNvPr id="38" name="Szövegdoboz 2">
            <a:extLst>
              <a:ext uri="{FF2B5EF4-FFF2-40B4-BE49-F238E27FC236}">
                <a16:creationId xmlns:a16="http://schemas.microsoft.com/office/drawing/2014/main" id="{B0C2B4B6-7C62-4E8C-8FA6-7DDDE011B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053" y="4549852"/>
            <a:ext cx="237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u="sng" dirty="0"/>
              <a:t>Idősorosan:</a:t>
            </a:r>
          </a:p>
        </p:txBody>
      </p:sp>
      <p:sp>
        <p:nvSpPr>
          <p:cNvPr id="39" name="Szövegdoboz 15">
            <a:extLst>
              <a:ext uri="{FF2B5EF4-FFF2-40B4-BE49-F238E27FC236}">
                <a16:creationId xmlns:a16="http://schemas.microsoft.com/office/drawing/2014/main" id="{D680841D-D22F-4104-ABB7-41BBCA8E1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053" y="2236602"/>
            <a:ext cx="27254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b="0" dirty="0"/>
              <a:t>Korreláció = 1</a:t>
            </a:r>
          </a:p>
        </p:txBody>
      </p:sp>
      <p:sp>
        <p:nvSpPr>
          <p:cNvPr id="41" name="Szövegdoboz 15">
            <a:extLst>
              <a:ext uri="{FF2B5EF4-FFF2-40B4-BE49-F238E27FC236}">
                <a16:creationId xmlns:a16="http://schemas.microsoft.com/office/drawing/2014/main" id="{B17BA8F8-E1F0-456A-A763-C3700DE42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886" y="4968189"/>
            <a:ext cx="32944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b="0" dirty="0"/>
              <a:t>Korreláció = 0,83</a:t>
            </a:r>
          </a:p>
        </p:txBody>
      </p:sp>
      <p:sp>
        <p:nvSpPr>
          <p:cNvPr id="42" name="Ellipszis 41">
            <a:extLst>
              <a:ext uri="{FF2B5EF4-FFF2-40B4-BE49-F238E27FC236}">
                <a16:creationId xmlns:a16="http://schemas.microsoft.com/office/drawing/2014/main" id="{17DBD7E3-804B-4733-A535-A894B09C701C}"/>
              </a:ext>
            </a:extLst>
          </p:cNvPr>
          <p:cNvSpPr/>
          <p:nvPr/>
        </p:nvSpPr>
        <p:spPr bwMode="auto">
          <a:xfrm>
            <a:off x="5636645" y="2212410"/>
            <a:ext cx="918710" cy="657531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sp>
        <p:nvSpPr>
          <p:cNvPr id="43" name="Ellipszis 42">
            <a:extLst>
              <a:ext uri="{FF2B5EF4-FFF2-40B4-BE49-F238E27FC236}">
                <a16:creationId xmlns:a16="http://schemas.microsoft.com/office/drawing/2014/main" id="{DDE80A5C-BA6E-4DA0-8E6A-03EA4BA9C248}"/>
              </a:ext>
            </a:extLst>
          </p:cNvPr>
          <p:cNvSpPr/>
          <p:nvPr/>
        </p:nvSpPr>
        <p:spPr bwMode="auto">
          <a:xfrm>
            <a:off x="4344064" y="5011517"/>
            <a:ext cx="1472446" cy="550956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CC336B68-4372-407F-B08F-94076F557E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3110" y="1726974"/>
            <a:ext cx="4388889" cy="2545358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D3282278-C57F-4964-98CA-849F9D76F1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3107" y="1728120"/>
            <a:ext cx="4388891" cy="254535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DF5B2AB-373E-43A7-A5DA-188707A861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6510" y="3331639"/>
            <a:ext cx="5432441" cy="35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97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>
            <a:extLst>
              <a:ext uri="{FF2B5EF4-FFF2-40B4-BE49-F238E27FC236}">
                <a16:creationId xmlns:a16="http://schemas.microsoft.com/office/drawing/2014/main" id="{9E79FDD1-DBFB-40E6-BDC1-20530F2C13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44693" y="963342"/>
            <a:ext cx="9135883" cy="863600"/>
          </a:xfrm>
        </p:spPr>
        <p:txBody>
          <a:bodyPr/>
          <a:lstStyle/>
          <a:p>
            <a:pPr marL="742950" indent="-742950" eaLnBrk="1" hangingPunct="1"/>
            <a:r>
              <a:rPr lang="hu-HU" altLang="hu-HU" sz="3600" b="1" dirty="0">
                <a:cs typeface="Arial" panose="020B0604020202020204" pitchFamily="34" charset="0"/>
              </a:rPr>
              <a:t>Szimulátor-építés II. (spektrális alapon) </a:t>
            </a:r>
            <a:endParaRPr lang="de-DE" altLang="hu-HU" sz="2000" b="1" dirty="0">
              <a:cs typeface="Arial" panose="020B0604020202020204" pitchFamily="34" charset="0"/>
            </a:endParaRPr>
          </a:p>
        </p:txBody>
      </p:sp>
      <p:sp>
        <p:nvSpPr>
          <p:cNvPr id="28" name="Dia számának helye 1">
            <a:extLst>
              <a:ext uri="{FF2B5EF4-FFF2-40B4-BE49-F238E27FC236}">
                <a16:creationId xmlns:a16="http://schemas.microsoft.com/office/drawing/2014/main" id="{A9879CF1-F69B-4E72-BDD4-BEF8046B61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58990" y="623617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DE" altLang="hu-HU" sz="1400" dirty="0"/>
          </a:p>
        </p:txBody>
      </p:sp>
      <p:pic>
        <p:nvPicPr>
          <p:cNvPr id="29" name="Kép 4" descr="A képen égbolt látható&#10;&#10;Automatikusan generált leírás">
            <a:extLst>
              <a:ext uri="{FF2B5EF4-FFF2-40B4-BE49-F238E27FC236}">
                <a16:creationId xmlns:a16="http://schemas.microsoft.com/office/drawing/2014/main" id="{43EC40A8-2576-4E17-A46E-C9C0BC359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3140968"/>
            <a:ext cx="1656184" cy="20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Kép 2">
            <a:extLst>
              <a:ext uri="{FF2B5EF4-FFF2-40B4-BE49-F238E27FC236}">
                <a16:creationId xmlns:a16="http://schemas.microsoft.com/office/drawing/2014/main" id="{7F132F65-AFCE-414F-BBFC-3E22293FF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826942"/>
            <a:ext cx="1512168" cy="189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5188FAD0-CD3B-4E10-B3E4-07D8C39868BF}"/>
              </a:ext>
            </a:extLst>
          </p:cNvPr>
          <p:cNvSpPr/>
          <p:nvPr/>
        </p:nvSpPr>
        <p:spPr>
          <a:xfrm>
            <a:off x="574460" y="3356221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dirty="0">
                <a:cs typeface="Arial" panose="020B0604020202020204" pitchFamily="34" charset="0"/>
              </a:rPr>
              <a:t>Jóság-index</a:t>
            </a:r>
            <a:endParaRPr lang="hu-HU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9D9DB509-F82F-4869-9E17-995863A29D96}"/>
              </a:ext>
            </a:extLst>
          </p:cNvPr>
          <p:cNvSpPr/>
          <p:nvPr/>
        </p:nvSpPr>
        <p:spPr>
          <a:xfrm>
            <a:off x="516567" y="5288627"/>
            <a:ext cx="2234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b="0" dirty="0"/>
              <a:t>Spektrális adatok</a:t>
            </a:r>
          </a:p>
        </p:txBody>
      </p:sp>
      <p:cxnSp>
        <p:nvCxnSpPr>
          <p:cNvPr id="31" name="Egyenes összekötő nyíllal 23">
            <a:extLst>
              <a:ext uri="{FF2B5EF4-FFF2-40B4-BE49-F238E27FC236}">
                <a16:creationId xmlns:a16="http://schemas.microsoft.com/office/drawing/2014/main" id="{39BA33E8-6F79-4900-8B31-B1AB22DA5347}"/>
              </a:ext>
            </a:extLst>
          </p:cNvPr>
          <p:cNvCxnSpPr>
            <a:cxnSpLocks/>
          </p:cNvCxnSpPr>
          <p:nvPr/>
        </p:nvCxnSpPr>
        <p:spPr bwMode="auto">
          <a:xfrm>
            <a:off x="2279576" y="2843950"/>
            <a:ext cx="1522722" cy="98552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Egyenes összekötő nyíllal 23">
            <a:extLst>
              <a:ext uri="{FF2B5EF4-FFF2-40B4-BE49-F238E27FC236}">
                <a16:creationId xmlns:a16="http://schemas.microsoft.com/office/drawing/2014/main" id="{6DC5AAD2-A872-484A-9857-11BE75EB39EC}"/>
              </a:ext>
            </a:extLst>
          </p:cNvPr>
          <p:cNvCxnSpPr>
            <a:cxnSpLocks/>
          </p:cNvCxnSpPr>
          <p:nvPr/>
        </p:nvCxnSpPr>
        <p:spPr bwMode="auto">
          <a:xfrm flipV="1">
            <a:off x="2660725" y="4365104"/>
            <a:ext cx="1141573" cy="109766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Egyenes összekötő nyíllal 23">
            <a:extLst>
              <a:ext uri="{FF2B5EF4-FFF2-40B4-BE49-F238E27FC236}">
                <a16:creationId xmlns:a16="http://schemas.microsoft.com/office/drawing/2014/main" id="{EDF2B1AA-8531-4AB4-8847-FB8292E651B7}"/>
              </a:ext>
            </a:extLst>
          </p:cNvPr>
          <p:cNvCxnSpPr>
            <a:cxnSpLocks/>
          </p:cNvCxnSpPr>
          <p:nvPr/>
        </p:nvCxnSpPr>
        <p:spPr bwMode="auto">
          <a:xfrm>
            <a:off x="5762836" y="4641639"/>
            <a:ext cx="1522722" cy="98552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Egyenes összekötő nyíllal 23">
            <a:extLst>
              <a:ext uri="{FF2B5EF4-FFF2-40B4-BE49-F238E27FC236}">
                <a16:creationId xmlns:a16="http://schemas.microsoft.com/office/drawing/2014/main" id="{DB075268-1031-4C19-BE8C-6E8C62C80733}"/>
              </a:ext>
            </a:extLst>
          </p:cNvPr>
          <p:cNvCxnSpPr>
            <a:cxnSpLocks/>
          </p:cNvCxnSpPr>
          <p:nvPr/>
        </p:nvCxnSpPr>
        <p:spPr bwMode="auto">
          <a:xfrm flipV="1">
            <a:off x="5844295" y="2880168"/>
            <a:ext cx="1141573" cy="109766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Szövegdoboz 2">
            <a:extLst>
              <a:ext uri="{FF2B5EF4-FFF2-40B4-BE49-F238E27FC236}">
                <a16:creationId xmlns:a16="http://schemas.microsoft.com/office/drawing/2014/main" id="{381E6F75-2F46-49E5-815E-D36C07753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558" y="2457803"/>
            <a:ext cx="237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u="sng" dirty="0" err="1"/>
              <a:t>Beállításonként</a:t>
            </a:r>
            <a:endParaRPr lang="hu-HU" altLang="hu-HU" sz="2400" b="0" u="sng" dirty="0"/>
          </a:p>
        </p:txBody>
      </p:sp>
      <p:sp>
        <p:nvSpPr>
          <p:cNvPr id="38" name="Szövegdoboz 2">
            <a:extLst>
              <a:ext uri="{FF2B5EF4-FFF2-40B4-BE49-F238E27FC236}">
                <a16:creationId xmlns:a16="http://schemas.microsoft.com/office/drawing/2014/main" id="{B0C2B4B6-7C62-4E8C-8FA6-7DDDE011B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325" y="5354224"/>
            <a:ext cx="237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u="sng" dirty="0"/>
              <a:t>Idősorosan</a:t>
            </a:r>
          </a:p>
        </p:txBody>
      </p:sp>
      <p:sp>
        <p:nvSpPr>
          <p:cNvPr id="39" name="Szövegdoboz 15">
            <a:extLst>
              <a:ext uri="{FF2B5EF4-FFF2-40B4-BE49-F238E27FC236}">
                <a16:creationId xmlns:a16="http://schemas.microsoft.com/office/drawing/2014/main" id="{D680841D-D22F-4104-ABB7-41BBCA8E1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558" y="2986889"/>
            <a:ext cx="19992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b="0" dirty="0"/>
              <a:t>Korreláció  = 0,87</a:t>
            </a:r>
          </a:p>
        </p:txBody>
      </p:sp>
      <p:sp>
        <p:nvSpPr>
          <p:cNvPr id="16" name="Szorzás jele 15">
            <a:extLst>
              <a:ext uri="{FF2B5EF4-FFF2-40B4-BE49-F238E27FC236}">
                <a16:creationId xmlns:a16="http://schemas.microsoft.com/office/drawing/2014/main" id="{97AC195E-C594-4349-9328-92E4325AC270}"/>
              </a:ext>
            </a:extLst>
          </p:cNvPr>
          <p:cNvSpPr/>
          <p:nvPr/>
        </p:nvSpPr>
        <p:spPr bwMode="auto">
          <a:xfrm>
            <a:off x="7743902" y="5100794"/>
            <a:ext cx="1018456" cy="105273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1F02A911-E27B-4794-9A20-25D3B7F2E571}"/>
              </a:ext>
            </a:extLst>
          </p:cNvPr>
          <p:cNvSpPr/>
          <p:nvPr/>
        </p:nvSpPr>
        <p:spPr bwMode="auto">
          <a:xfrm>
            <a:off x="8451211" y="2955531"/>
            <a:ext cx="891199" cy="432048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76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>
            <a:extLst>
              <a:ext uri="{FF2B5EF4-FFF2-40B4-BE49-F238E27FC236}">
                <a16:creationId xmlns:a16="http://schemas.microsoft.com/office/drawing/2014/main" id="{9E79FDD1-DBFB-40E6-BDC1-20530F2C13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963342"/>
            <a:ext cx="12192000" cy="863600"/>
          </a:xfrm>
        </p:spPr>
        <p:txBody>
          <a:bodyPr/>
          <a:lstStyle/>
          <a:p>
            <a:pPr marL="742950" indent="-742950" eaLnBrk="1" hangingPunct="1"/>
            <a:r>
              <a:rPr lang="hu-HU" altLang="hu-HU" sz="3600" b="1">
                <a:cs typeface="Arial" panose="020B0604020202020204" pitchFamily="34" charset="0"/>
              </a:rPr>
              <a:t>Füstgáz – szimulátor (szenzor adatok alapján)</a:t>
            </a:r>
            <a:endParaRPr lang="de-DE" altLang="hu-HU" sz="2000" b="1" dirty="0">
              <a:cs typeface="Arial" panose="020B0604020202020204" pitchFamily="34" charset="0"/>
            </a:endParaRPr>
          </a:p>
        </p:txBody>
      </p:sp>
      <p:sp>
        <p:nvSpPr>
          <p:cNvPr id="28" name="Dia számának helye 1">
            <a:extLst>
              <a:ext uri="{FF2B5EF4-FFF2-40B4-BE49-F238E27FC236}">
                <a16:creationId xmlns:a16="http://schemas.microsoft.com/office/drawing/2014/main" id="{A9879CF1-F69B-4E72-BDD4-BEF8046B61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58990" y="623617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hu-HU" sz="14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D74BA7A-C42C-4D11-B942-F0ED7FEC7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2786202"/>
            <a:ext cx="7499010" cy="407066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A79545D-8E18-4394-82C4-DCFAD3AB6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52" y="2787338"/>
            <a:ext cx="1928208" cy="4070662"/>
          </a:xfrm>
          <a:prstGeom prst="rect">
            <a:avLst/>
          </a:prstGeom>
        </p:spPr>
      </p:pic>
      <p:sp>
        <p:nvSpPr>
          <p:cNvPr id="26" name="Téglalap 25">
            <a:extLst>
              <a:ext uri="{FF2B5EF4-FFF2-40B4-BE49-F238E27FC236}">
                <a16:creationId xmlns:a16="http://schemas.microsoft.com/office/drawing/2014/main" id="{771F8842-6A0F-4C00-8BEA-79BEF02885A1}"/>
              </a:ext>
            </a:extLst>
          </p:cNvPr>
          <p:cNvSpPr/>
          <p:nvPr/>
        </p:nvSpPr>
        <p:spPr>
          <a:xfrm>
            <a:off x="6096000" y="2242296"/>
            <a:ext cx="4203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400" b="0" u="sng" dirty="0" err="1"/>
              <a:t>Beállításonkénti</a:t>
            </a:r>
            <a:r>
              <a:rPr lang="hu-HU" altLang="hu-HU" sz="2400" b="0" dirty="0"/>
              <a:t> szimulátor</a:t>
            </a:r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E2737A8E-2171-432B-9C7F-CAC2E6680FE6}"/>
              </a:ext>
            </a:extLst>
          </p:cNvPr>
          <p:cNvSpPr/>
          <p:nvPr/>
        </p:nvSpPr>
        <p:spPr>
          <a:xfrm>
            <a:off x="695400" y="2242295"/>
            <a:ext cx="2914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400" b="0" u="sng" dirty="0"/>
              <a:t>Idősoros</a:t>
            </a:r>
            <a:r>
              <a:rPr lang="hu-HU" altLang="hu-HU" b="0" dirty="0"/>
              <a:t> </a:t>
            </a:r>
            <a:r>
              <a:rPr lang="hu-HU" altLang="hu-HU" sz="2400" b="0" dirty="0"/>
              <a:t>szimulátor</a:t>
            </a:r>
            <a:endParaRPr lang="hu-HU" altLang="hu-HU" b="0" dirty="0"/>
          </a:p>
        </p:txBody>
      </p:sp>
    </p:spTree>
    <p:extLst>
      <p:ext uri="{BB962C8B-B14F-4D97-AF65-F5344CB8AC3E}">
        <p14:creationId xmlns:p14="http://schemas.microsoft.com/office/powerpoint/2010/main" val="2857477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>
            <a:extLst>
              <a:ext uri="{FF2B5EF4-FFF2-40B4-BE49-F238E27FC236}">
                <a16:creationId xmlns:a16="http://schemas.microsoft.com/office/drawing/2014/main" id="{9E79FDD1-DBFB-40E6-BDC1-20530F2C13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963342"/>
            <a:ext cx="12192000" cy="863600"/>
          </a:xfrm>
        </p:spPr>
        <p:txBody>
          <a:bodyPr/>
          <a:lstStyle/>
          <a:p>
            <a:pPr marL="742950" indent="-742950" eaLnBrk="1" hangingPunct="1"/>
            <a:r>
              <a:rPr lang="hu-HU" altLang="hu-HU" sz="3600" b="1" dirty="0">
                <a:cs typeface="Arial" panose="020B0604020202020204" pitchFamily="34" charset="0"/>
              </a:rPr>
              <a:t>Füstgáz – szimulátor (spektrális alapon)</a:t>
            </a:r>
            <a:endParaRPr lang="de-DE" altLang="hu-HU" sz="2000" b="1" dirty="0">
              <a:cs typeface="Arial" panose="020B0604020202020204" pitchFamily="34" charset="0"/>
            </a:endParaRPr>
          </a:p>
        </p:txBody>
      </p:sp>
      <p:sp>
        <p:nvSpPr>
          <p:cNvPr id="28" name="Dia számának helye 1">
            <a:extLst>
              <a:ext uri="{FF2B5EF4-FFF2-40B4-BE49-F238E27FC236}">
                <a16:creationId xmlns:a16="http://schemas.microsoft.com/office/drawing/2014/main" id="{A9879CF1-F69B-4E72-BDD4-BEF8046B61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58990" y="623617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hu-HU" sz="1400" dirty="0"/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771F8842-6A0F-4C00-8BEA-79BEF02885A1}"/>
              </a:ext>
            </a:extLst>
          </p:cNvPr>
          <p:cNvSpPr/>
          <p:nvPr/>
        </p:nvSpPr>
        <p:spPr>
          <a:xfrm>
            <a:off x="5951984" y="2242294"/>
            <a:ext cx="4203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400" b="0" u="sng" dirty="0" err="1"/>
              <a:t>Beállításonkénti</a:t>
            </a:r>
            <a:r>
              <a:rPr lang="hu-HU" altLang="hu-HU" sz="2400" b="0" dirty="0"/>
              <a:t> szimulátor</a:t>
            </a:r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E2737A8E-2171-432B-9C7F-CAC2E6680FE6}"/>
              </a:ext>
            </a:extLst>
          </p:cNvPr>
          <p:cNvSpPr/>
          <p:nvPr/>
        </p:nvSpPr>
        <p:spPr>
          <a:xfrm>
            <a:off x="695400" y="2242295"/>
            <a:ext cx="2914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400" b="0" u="sng" dirty="0"/>
              <a:t>Idősoro</a:t>
            </a:r>
            <a:r>
              <a:rPr lang="hu-HU" altLang="hu-HU" sz="2400" b="0" dirty="0"/>
              <a:t>s</a:t>
            </a:r>
            <a:r>
              <a:rPr lang="hu-HU" altLang="hu-HU" b="0" dirty="0"/>
              <a:t> </a:t>
            </a:r>
            <a:r>
              <a:rPr lang="hu-HU" altLang="hu-HU" sz="2400" b="0" dirty="0"/>
              <a:t>szimulátor</a:t>
            </a:r>
            <a:endParaRPr lang="hu-HU" altLang="hu-HU" b="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6DD26A5A-9E04-4C4B-BD9B-1986C76A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2697808"/>
            <a:ext cx="6181630" cy="4160192"/>
          </a:xfrm>
          <a:prstGeom prst="rect">
            <a:avLst/>
          </a:prstGeom>
        </p:spPr>
      </p:pic>
      <p:sp>
        <p:nvSpPr>
          <p:cNvPr id="10" name="Szorzás jele 9">
            <a:extLst>
              <a:ext uri="{FF2B5EF4-FFF2-40B4-BE49-F238E27FC236}">
                <a16:creationId xmlns:a16="http://schemas.microsoft.com/office/drawing/2014/main" id="{B54FA136-620C-47E2-838D-50CE29A28CB6}"/>
              </a:ext>
            </a:extLst>
          </p:cNvPr>
          <p:cNvSpPr/>
          <p:nvPr/>
        </p:nvSpPr>
        <p:spPr bwMode="auto">
          <a:xfrm>
            <a:off x="1407458" y="1946757"/>
            <a:ext cx="1018456" cy="105273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7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>
            <a:extLst>
              <a:ext uri="{FF2B5EF4-FFF2-40B4-BE49-F238E27FC236}">
                <a16:creationId xmlns:a16="http://schemas.microsoft.com/office/drawing/2014/main" id="{9E79FDD1-DBFB-40E6-BDC1-20530F2C13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052736"/>
            <a:ext cx="12192000" cy="863600"/>
          </a:xfrm>
        </p:spPr>
        <p:txBody>
          <a:bodyPr/>
          <a:lstStyle/>
          <a:p>
            <a:pPr marL="742950" indent="-742950" eaLnBrk="1" hangingPunct="1"/>
            <a:r>
              <a:rPr lang="hu-HU" altLang="hu-HU" sz="3600" b="1" dirty="0">
                <a:cs typeface="Arial" panose="020B0604020202020204" pitchFamily="34" charset="0"/>
              </a:rPr>
              <a:t>Genetikai potenciál</a:t>
            </a:r>
            <a:endParaRPr lang="de-DE" altLang="hu-HU" sz="2000" b="1" dirty="0">
              <a:cs typeface="Arial" panose="020B0604020202020204" pitchFamily="34" charset="0"/>
            </a:endParaRPr>
          </a:p>
        </p:txBody>
      </p:sp>
      <p:sp>
        <p:nvSpPr>
          <p:cNvPr id="28" name="Dia számának helye 1">
            <a:extLst>
              <a:ext uri="{FF2B5EF4-FFF2-40B4-BE49-F238E27FC236}">
                <a16:creationId xmlns:a16="http://schemas.microsoft.com/office/drawing/2014/main" id="{A9879CF1-F69B-4E72-BDD4-BEF8046B61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58990" y="623617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e-DE" altLang="hu-HU" sz="1400" dirty="0"/>
          </a:p>
        </p:txBody>
      </p:sp>
      <p:cxnSp>
        <p:nvCxnSpPr>
          <p:cNvPr id="8" name="Egyenes összekötő nyíllal 23">
            <a:extLst>
              <a:ext uri="{FF2B5EF4-FFF2-40B4-BE49-F238E27FC236}">
                <a16:creationId xmlns:a16="http://schemas.microsoft.com/office/drawing/2014/main" id="{EE821182-8C77-45BA-8459-54CA29A6C7DD}"/>
              </a:ext>
            </a:extLst>
          </p:cNvPr>
          <p:cNvCxnSpPr>
            <a:cxnSpLocks/>
          </p:cNvCxnSpPr>
          <p:nvPr/>
        </p:nvCxnSpPr>
        <p:spPr bwMode="auto">
          <a:xfrm>
            <a:off x="6672064" y="1916336"/>
            <a:ext cx="1224136" cy="50455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Egyenes összekötő nyíllal 23">
            <a:extLst>
              <a:ext uri="{FF2B5EF4-FFF2-40B4-BE49-F238E27FC236}">
                <a16:creationId xmlns:a16="http://schemas.microsoft.com/office/drawing/2014/main" id="{3A980437-19E0-4F7E-B5A0-D3C877359DF2}"/>
              </a:ext>
            </a:extLst>
          </p:cNvPr>
          <p:cNvCxnSpPr>
            <a:cxnSpLocks/>
          </p:cNvCxnSpPr>
          <p:nvPr/>
        </p:nvCxnSpPr>
        <p:spPr bwMode="auto">
          <a:xfrm flipH="1">
            <a:off x="4079776" y="1916336"/>
            <a:ext cx="1224136" cy="50455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Szövegdoboz 2">
            <a:extLst>
              <a:ext uri="{FF2B5EF4-FFF2-40B4-BE49-F238E27FC236}">
                <a16:creationId xmlns:a16="http://schemas.microsoft.com/office/drawing/2014/main" id="{84FC05C9-00F9-47A4-A963-8906BE97F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962" y="2563688"/>
            <a:ext cx="521005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dirty="0"/>
              <a:t>Közvetlenül módosítható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/>
              <a:t>Pl. égéslevegő motorfrekvencia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2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/>
              <a:t>Maximális szenzorjelre éri el a rendszer a maximális jóságindexet</a:t>
            </a:r>
            <a:br>
              <a:rPr lang="hu-HU" altLang="hu-HU" sz="2400" b="0" dirty="0"/>
            </a:br>
            <a:br>
              <a:rPr lang="hu-HU" altLang="hu-HU" sz="2400" b="0" dirty="0"/>
            </a:br>
            <a:r>
              <a:rPr lang="hu-HU" altLang="hu-HU" sz="2400" b="0" dirty="0"/>
              <a:t>Érdemes még tovább növelni</a:t>
            </a:r>
            <a:br>
              <a:rPr lang="hu-HU" altLang="hu-HU" sz="2400" b="0" dirty="0"/>
            </a:br>
            <a:r>
              <a:rPr lang="hu-HU" altLang="hu-HU" sz="2400" b="0" dirty="0"/>
              <a:t>(fizikai korlát: pl.: lánglefúvás)</a:t>
            </a:r>
          </a:p>
        </p:txBody>
      </p:sp>
      <p:sp>
        <p:nvSpPr>
          <p:cNvPr id="14" name="Szövegdoboz 2">
            <a:extLst>
              <a:ext uri="{FF2B5EF4-FFF2-40B4-BE49-F238E27FC236}">
                <a16:creationId xmlns:a16="http://schemas.microsoft.com/office/drawing/2014/main" id="{25C82E37-C264-4F88-A6FF-02FDF5D74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10" y="2563688"/>
            <a:ext cx="600527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dirty="0"/>
              <a:t>Közvetve módosítható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/>
              <a:t>Pl. füstgáz hőmérséklete az égőtér tetején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2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/>
              <a:t>Érdemes lenne csökkenteni</a:t>
            </a:r>
            <a:br>
              <a:rPr lang="hu-HU" altLang="hu-HU" sz="2400" b="0" dirty="0"/>
            </a:br>
            <a:r>
              <a:rPr lang="hu-HU" altLang="hu-HU" sz="2400" b="0" dirty="0"/>
              <a:t>(</a:t>
            </a:r>
            <a:r>
              <a:rPr lang="hu-HU" altLang="hu-HU" sz="2400" b="0" dirty="0" err="1"/>
              <a:t>NOx</a:t>
            </a:r>
            <a:r>
              <a:rPr lang="hu-HU" altLang="hu-HU" sz="2400" b="0" dirty="0"/>
              <a:t> keletkezés magas hőmérsékleten)</a:t>
            </a:r>
            <a:br>
              <a:rPr lang="hu-HU" altLang="hu-HU" sz="2400" b="0" dirty="0"/>
            </a:br>
            <a:br>
              <a:rPr lang="hu-HU" altLang="hu-HU" sz="2400" b="0" dirty="0"/>
            </a:br>
            <a:r>
              <a:rPr lang="hu-HU" altLang="hu-HU" sz="2400" b="0" dirty="0"/>
              <a:t>Az ismert kombinatorikai tér minimumán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/>
              <a:t>( 20 °C csökkenés) sem lenne hatása</a:t>
            </a:r>
            <a:br>
              <a:rPr lang="hu-HU" altLang="hu-HU" sz="2400" b="0" dirty="0"/>
            </a:br>
            <a:r>
              <a:rPr lang="hu-HU" altLang="hu-HU" sz="2400" b="0" dirty="0"/>
              <a:t>(plató-jelenség)</a:t>
            </a:r>
          </a:p>
        </p:txBody>
      </p:sp>
    </p:spTree>
    <p:extLst>
      <p:ext uri="{BB962C8B-B14F-4D97-AF65-F5344CB8AC3E}">
        <p14:creationId xmlns:p14="http://schemas.microsoft.com/office/powerpoint/2010/main" val="1124737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>
            <a:extLst>
              <a:ext uri="{FF2B5EF4-FFF2-40B4-BE49-F238E27FC236}">
                <a16:creationId xmlns:a16="http://schemas.microsoft.com/office/drawing/2014/main" id="{9E79FDD1-DBFB-40E6-BDC1-20530F2C13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84258" y="1231160"/>
            <a:ext cx="12192000" cy="863600"/>
          </a:xfrm>
        </p:spPr>
        <p:txBody>
          <a:bodyPr/>
          <a:lstStyle/>
          <a:p>
            <a:pPr marL="742950" indent="-742950" eaLnBrk="1" hangingPunct="1"/>
            <a:r>
              <a:rPr lang="hu-HU" altLang="hu-HU" sz="3600" b="1" dirty="0">
                <a:cs typeface="Arial" panose="020B0604020202020204" pitchFamily="34" charset="0"/>
              </a:rPr>
              <a:t>Legfrissebb eredmények</a:t>
            </a:r>
            <a:br>
              <a:rPr lang="hu-HU" altLang="hu-HU" sz="3600" b="1" dirty="0">
                <a:cs typeface="Arial" panose="020B0604020202020204" pitchFamily="34" charset="0"/>
              </a:rPr>
            </a:br>
            <a:r>
              <a:rPr lang="hu-HU" altLang="hu-HU" sz="3600" b="1" dirty="0">
                <a:cs typeface="Arial" panose="020B0604020202020204" pitchFamily="34" charset="0"/>
              </a:rPr>
              <a:t>Szimulátor-építés akusztikai jelek alapján</a:t>
            </a:r>
            <a:endParaRPr lang="de-DE" altLang="hu-HU" sz="2000" b="1" dirty="0">
              <a:cs typeface="Arial" panose="020B0604020202020204" pitchFamily="34" charset="0"/>
            </a:endParaRPr>
          </a:p>
        </p:txBody>
      </p:sp>
      <p:sp>
        <p:nvSpPr>
          <p:cNvPr id="28" name="Dia számának helye 1">
            <a:extLst>
              <a:ext uri="{FF2B5EF4-FFF2-40B4-BE49-F238E27FC236}">
                <a16:creationId xmlns:a16="http://schemas.microsoft.com/office/drawing/2014/main" id="{A9879CF1-F69B-4E72-BDD4-BEF8046B61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58990" y="623617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hu-HU" sz="1400" dirty="0"/>
          </a:p>
        </p:txBody>
      </p:sp>
      <p:pic>
        <p:nvPicPr>
          <p:cNvPr id="29" name="Kép 4" descr="A képen égbolt látható&#10;&#10;Automatikusan generált leírás">
            <a:extLst>
              <a:ext uri="{FF2B5EF4-FFF2-40B4-BE49-F238E27FC236}">
                <a16:creationId xmlns:a16="http://schemas.microsoft.com/office/drawing/2014/main" id="{43EC40A8-2576-4E17-A46E-C9C0BC359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10" y="3336057"/>
            <a:ext cx="1184402" cy="148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églalap 8">
                <a:extLst>
                  <a:ext uri="{FF2B5EF4-FFF2-40B4-BE49-F238E27FC236}">
                    <a16:creationId xmlns:a16="http://schemas.microsoft.com/office/drawing/2014/main" id="{9D9DB509-F82F-4869-9E17-995863A29D96}"/>
                  </a:ext>
                </a:extLst>
              </p:cNvPr>
              <p:cNvSpPr/>
              <p:nvPr/>
            </p:nvSpPr>
            <p:spPr>
              <a:xfrm>
                <a:off x="2825511" y="5390875"/>
                <a:ext cx="2234975" cy="68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altLang="hu-HU" b="0" dirty="0"/>
                  <a:t>A rendszer fizikai jellemzői: </a:t>
                </a:r>
                <a14:m>
                  <m:oMath xmlns:m="http://schemas.openxmlformats.org/officeDocument/2006/math">
                    <m:r>
                      <a:rPr lang="hu-HU" altLang="hu-HU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hu-HU" altLang="hu-H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altLang="hu-HU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u-HU" altLang="hu-HU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̇"/>
                        <m:ctrlPr>
                          <a:rPr lang="hu-HU" altLang="hu-HU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altLang="hu-HU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endParaRPr lang="hu-HU" altLang="hu-HU" b="0" dirty="0"/>
              </a:p>
            </p:txBody>
          </p:sp>
        </mc:Choice>
        <mc:Fallback>
          <p:sp>
            <p:nvSpPr>
              <p:cNvPr id="9" name="Téglalap 8">
                <a:extLst>
                  <a:ext uri="{FF2B5EF4-FFF2-40B4-BE49-F238E27FC236}">
                    <a16:creationId xmlns:a16="http://schemas.microsoft.com/office/drawing/2014/main" id="{9D9DB509-F82F-4869-9E17-995863A29D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511" y="5390875"/>
                <a:ext cx="2234975" cy="680699"/>
              </a:xfrm>
              <a:prstGeom prst="rect">
                <a:avLst/>
              </a:prstGeom>
              <a:blipFill>
                <a:blip r:embed="rId4"/>
                <a:stretch>
                  <a:fillRect l="-2459" t="-4464" b="-982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Egyenes összekötő nyíllal 23">
            <a:extLst>
              <a:ext uri="{FF2B5EF4-FFF2-40B4-BE49-F238E27FC236}">
                <a16:creationId xmlns:a16="http://schemas.microsoft.com/office/drawing/2014/main" id="{39BA33E8-6F79-4900-8B31-B1AB22DA5347}"/>
              </a:ext>
            </a:extLst>
          </p:cNvPr>
          <p:cNvCxnSpPr>
            <a:cxnSpLocks/>
          </p:cNvCxnSpPr>
          <p:nvPr/>
        </p:nvCxnSpPr>
        <p:spPr bwMode="auto">
          <a:xfrm>
            <a:off x="2006760" y="3659287"/>
            <a:ext cx="965241" cy="20176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Egyenes összekötő nyíllal 23">
            <a:extLst>
              <a:ext uri="{FF2B5EF4-FFF2-40B4-BE49-F238E27FC236}">
                <a16:creationId xmlns:a16="http://schemas.microsoft.com/office/drawing/2014/main" id="{6DC5AAD2-A872-484A-9857-11BE75EB39EC}"/>
              </a:ext>
            </a:extLst>
          </p:cNvPr>
          <p:cNvCxnSpPr>
            <a:cxnSpLocks/>
          </p:cNvCxnSpPr>
          <p:nvPr/>
        </p:nvCxnSpPr>
        <p:spPr bwMode="auto">
          <a:xfrm flipV="1">
            <a:off x="4720498" y="4526410"/>
            <a:ext cx="848796" cy="764211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Egyenes összekötő nyíllal 23">
            <a:extLst>
              <a:ext uri="{FF2B5EF4-FFF2-40B4-BE49-F238E27FC236}">
                <a16:creationId xmlns:a16="http://schemas.microsoft.com/office/drawing/2014/main" id="{EDF2B1AA-8531-4AB4-8847-FB8292E651B7}"/>
              </a:ext>
            </a:extLst>
          </p:cNvPr>
          <p:cNvCxnSpPr>
            <a:cxnSpLocks/>
          </p:cNvCxnSpPr>
          <p:nvPr/>
        </p:nvCxnSpPr>
        <p:spPr bwMode="auto">
          <a:xfrm>
            <a:off x="7248128" y="3998350"/>
            <a:ext cx="72008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Egyenes összekötő nyíllal 23">
            <a:extLst>
              <a:ext uri="{FF2B5EF4-FFF2-40B4-BE49-F238E27FC236}">
                <a16:creationId xmlns:a16="http://schemas.microsoft.com/office/drawing/2014/main" id="{DB075268-1031-4C19-BE8C-6E8C62C80733}"/>
              </a:ext>
            </a:extLst>
          </p:cNvPr>
          <p:cNvCxnSpPr>
            <a:cxnSpLocks/>
          </p:cNvCxnSpPr>
          <p:nvPr/>
        </p:nvCxnSpPr>
        <p:spPr bwMode="auto">
          <a:xfrm>
            <a:off x="4826311" y="3861048"/>
            <a:ext cx="742983" cy="137301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Szövegdoboz 2">
            <a:extLst>
              <a:ext uri="{FF2B5EF4-FFF2-40B4-BE49-F238E27FC236}">
                <a16:creationId xmlns:a16="http://schemas.microsoft.com/office/drawing/2014/main" id="{B0C2B4B6-7C62-4E8C-8FA6-7DDDE011B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424" y="3767517"/>
            <a:ext cx="2376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u="sng" dirty="0"/>
              <a:t>Idősorosan:</a:t>
            </a:r>
          </a:p>
        </p:txBody>
      </p:sp>
      <p:sp>
        <p:nvSpPr>
          <p:cNvPr id="41" name="Szövegdoboz 15">
            <a:extLst>
              <a:ext uri="{FF2B5EF4-FFF2-40B4-BE49-F238E27FC236}">
                <a16:creationId xmlns:a16="http://schemas.microsoft.com/office/drawing/2014/main" id="{B17BA8F8-E1F0-456A-A763-C3700DE42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248" y="4289558"/>
            <a:ext cx="2611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b="0" dirty="0"/>
              <a:t>Korreláció =1</a:t>
            </a:r>
          </a:p>
        </p:txBody>
      </p:sp>
      <p:sp>
        <p:nvSpPr>
          <p:cNvPr id="43" name="Ellipszis 42">
            <a:extLst>
              <a:ext uri="{FF2B5EF4-FFF2-40B4-BE49-F238E27FC236}">
                <a16:creationId xmlns:a16="http://schemas.microsoft.com/office/drawing/2014/main" id="{DDE80A5C-BA6E-4DA0-8E6A-03EA4BA9C248}"/>
              </a:ext>
            </a:extLst>
          </p:cNvPr>
          <p:cNvSpPr/>
          <p:nvPr/>
        </p:nvSpPr>
        <p:spPr bwMode="auto">
          <a:xfrm>
            <a:off x="9855465" y="4323377"/>
            <a:ext cx="1472446" cy="550956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FB13B62-C67C-4955-A94C-F63639029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7814" y="3389729"/>
            <a:ext cx="1642684" cy="942637"/>
          </a:xfrm>
          <a:prstGeom prst="rect">
            <a:avLst/>
          </a:prstGeom>
        </p:spPr>
      </p:pic>
      <p:sp>
        <p:nvSpPr>
          <p:cNvPr id="25" name="Téglalap 24">
            <a:extLst>
              <a:ext uri="{FF2B5EF4-FFF2-40B4-BE49-F238E27FC236}">
                <a16:creationId xmlns:a16="http://schemas.microsoft.com/office/drawing/2014/main" id="{72E124A3-1600-415E-B26A-7B657B13E493}"/>
              </a:ext>
            </a:extLst>
          </p:cNvPr>
          <p:cNvSpPr/>
          <p:nvPr/>
        </p:nvSpPr>
        <p:spPr>
          <a:xfrm>
            <a:off x="384198" y="3426742"/>
            <a:ext cx="2234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b="0" dirty="0"/>
              <a:t>Akusztikai jel</a:t>
            </a:r>
          </a:p>
        </p:txBody>
      </p:sp>
    </p:spTree>
    <p:extLst>
      <p:ext uri="{BB962C8B-B14F-4D97-AF65-F5344CB8AC3E}">
        <p14:creationId xmlns:p14="http://schemas.microsoft.com/office/powerpoint/2010/main" val="2686780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>
            <a:extLst>
              <a:ext uri="{FF2B5EF4-FFF2-40B4-BE49-F238E27FC236}">
                <a16:creationId xmlns:a16="http://schemas.microsoft.com/office/drawing/2014/main" id="{3484337B-B681-42DE-975B-C5F0843746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836712"/>
            <a:ext cx="7772400" cy="1470025"/>
          </a:xfrm>
        </p:spPr>
        <p:txBody>
          <a:bodyPr/>
          <a:lstStyle/>
          <a:p>
            <a:r>
              <a:rPr lang="hu-HU" altLang="hu-HU" dirty="0"/>
              <a:t>Összefoglalás</a:t>
            </a:r>
          </a:p>
        </p:txBody>
      </p:sp>
      <p:sp>
        <p:nvSpPr>
          <p:cNvPr id="28675" name="Dia számának helye 3">
            <a:extLst>
              <a:ext uri="{FF2B5EF4-FFF2-40B4-BE49-F238E27FC236}">
                <a16:creationId xmlns:a16="http://schemas.microsoft.com/office/drawing/2014/main" id="{1E1EF979-B9F9-4875-BABB-1C48611AF5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B0EBDD-2D0D-4A27-8A8E-49C9F21FD7C5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hu-HU" sz="140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3CAC13C-DD33-4D1D-B4AA-1C5A7967B926}"/>
              </a:ext>
            </a:extLst>
          </p:cNvPr>
          <p:cNvSpPr txBox="1"/>
          <p:nvPr/>
        </p:nvSpPr>
        <p:spPr>
          <a:xfrm>
            <a:off x="637184" y="1988840"/>
            <a:ext cx="1094521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 err="1"/>
              <a:t>Idealitás</a:t>
            </a:r>
            <a:r>
              <a:rPr lang="hu-HU" sz="2800" dirty="0"/>
              <a:t> meghatározása</a:t>
            </a:r>
            <a:br>
              <a:rPr lang="hu-HU" sz="2800" dirty="0"/>
            </a:br>
            <a:endParaRPr lang="hu-HU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/>
              <a:t>Szenzor adatokra alapozó szimulátor</a:t>
            </a:r>
            <a:br>
              <a:rPr lang="hu-HU" sz="2800" dirty="0"/>
            </a:br>
            <a:endParaRPr lang="hu-HU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/>
              <a:t>Spektrális emissziós adatokra alapozó szimulátor</a:t>
            </a:r>
          </a:p>
          <a:p>
            <a:endParaRPr lang="hu-HU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/>
              <a:t>Konzisztens (</a:t>
            </a:r>
            <a:r>
              <a:rPr lang="hu-HU" sz="2800" dirty="0" err="1"/>
              <a:t>quasi</a:t>
            </a:r>
            <a:r>
              <a:rPr lang="hu-HU" sz="2800" dirty="0"/>
              <a:t> determinisztikus) részeredmények</a:t>
            </a:r>
            <a:br>
              <a:rPr lang="hu-HU" sz="2800" dirty="0"/>
            </a:br>
            <a:endParaRPr lang="hu-HU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/>
              <a:t>Genetikai potenciál meghatározása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800" dirty="0"/>
              <a:t>Akusztikai adatokon alapuló szimulátor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u-H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53A2558-3BCE-401D-8B4A-A08AAB747D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63751" y="1844675"/>
            <a:ext cx="8215313" cy="863600"/>
          </a:xfrm>
        </p:spPr>
        <p:txBody>
          <a:bodyPr/>
          <a:lstStyle/>
          <a:p>
            <a:pPr marL="742950" indent="-742950" eaLnBrk="1" hangingPunct="1"/>
            <a:r>
              <a:rPr lang="hu-HU" altLang="hu-HU" sz="3600" b="1" dirty="0">
                <a:cs typeface="Arial" panose="020B0604020202020204" pitchFamily="34" charset="0"/>
              </a:rPr>
              <a:t>Tartalom</a:t>
            </a:r>
            <a:br>
              <a:rPr lang="hu-HU" altLang="hu-HU" sz="2000" b="1" dirty="0">
                <a:cs typeface="Arial" panose="020B0604020202020204" pitchFamily="34" charset="0"/>
              </a:rPr>
            </a:br>
            <a:br>
              <a:rPr lang="hu-HU" altLang="hu-HU" sz="2000" b="1" dirty="0">
                <a:cs typeface="Arial" panose="020B0604020202020204" pitchFamily="34" charset="0"/>
              </a:rPr>
            </a:br>
            <a:br>
              <a:rPr lang="hu-HU" altLang="hu-HU" sz="2000" b="1" dirty="0">
                <a:cs typeface="Arial" panose="020B0604020202020204" pitchFamily="34" charset="0"/>
              </a:rPr>
            </a:br>
            <a:br>
              <a:rPr lang="hu-HU" altLang="hu-HU" sz="2000" b="1" dirty="0">
                <a:cs typeface="Arial" panose="020B0604020202020204" pitchFamily="34" charset="0"/>
              </a:rPr>
            </a:br>
            <a:endParaRPr lang="de-DE" altLang="hu-HU" sz="2000" b="1" dirty="0">
              <a:cs typeface="Arial" panose="020B0604020202020204" pitchFamily="34" charset="0"/>
            </a:endParaRPr>
          </a:p>
        </p:txBody>
      </p:sp>
      <p:sp>
        <p:nvSpPr>
          <p:cNvPr id="8195" name="Szövegdoboz 4">
            <a:extLst>
              <a:ext uri="{FF2B5EF4-FFF2-40B4-BE49-F238E27FC236}">
                <a16:creationId xmlns:a16="http://schemas.microsoft.com/office/drawing/2014/main" id="{97ABA0ED-AFD1-48CF-A61B-87E7AB89A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2060848"/>
            <a:ext cx="7056438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</a:pPr>
            <a:r>
              <a:rPr lang="hu-HU" altLang="hu-HU" dirty="0">
                <a:cs typeface="Arial" panose="020B0604020202020204" pitchFamily="34" charset="0"/>
              </a:rPr>
              <a:t>Vizsgált rendszer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hu-HU" altLang="hu-HU" dirty="0">
                <a:cs typeface="Arial" panose="020B0604020202020204" pitchFamily="34" charset="0"/>
              </a:rPr>
              <a:t>Vizsgált jelenség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hu-HU" altLang="hu-HU" dirty="0">
                <a:cs typeface="Arial" panose="020B0604020202020204" pitchFamily="34" charset="0"/>
              </a:rPr>
              <a:t>Elvégzett mérések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hu-HU" altLang="hu-HU" dirty="0">
                <a:cs typeface="Arial" panose="020B0604020202020204" pitchFamily="34" charset="0"/>
              </a:rPr>
              <a:t>Adatvagyon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hu-HU" altLang="hu-HU" dirty="0">
                <a:cs typeface="Arial" panose="020B0604020202020204" pitchFamily="34" charset="0"/>
              </a:rPr>
              <a:t>Hasonlóságelemzés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hu-HU" altLang="hu-HU" dirty="0">
                <a:cs typeface="Arial" panose="020B0604020202020204" pitchFamily="34" charset="0"/>
              </a:rPr>
              <a:t>Jóság-index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hu-HU" altLang="hu-HU" dirty="0">
                <a:cs typeface="Arial" panose="020B0604020202020204" pitchFamily="34" charset="0"/>
              </a:rPr>
              <a:t>Szimulátor-építés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hu-HU" altLang="hu-HU" dirty="0">
                <a:cs typeface="Arial" panose="020B0604020202020204" pitchFamily="34" charset="0"/>
              </a:rPr>
              <a:t>Genetikai potenciál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hu-HU" altLang="hu-HU" dirty="0">
                <a:cs typeface="Arial" panose="020B0604020202020204" pitchFamily="34" charset="0"/>
              </a:rPr>
              <a:t>Legfrissebb eredmények</a:t>
            </a:r>
          </a:p>
          <a:p>
            <a:pPr marL="457200" indent="-457200" eaLnBrk="1" hangingPunct="1">
              <a:spcBef>
                <a:spcPct val="0"/>
              </a:spcBef>
            </a:pPr>
            <a:endParaRPr lang="hu-HU" altLang="hu-HU" sz="240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endParaRPr lang="hu-HU" altLang="hu-HU" sz="240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endParaRPr lang="hu-HU" altLang="hu-HU" sz="240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endParaRPr lang="hu-HU" altLang="hu-HU" sz="240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endParaRPr lang="hu-HU" altLang="hu-HU" sz="2400" dirty="0"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endParaRPr lang="hu-HU" altLang="hu-HU" sz="2400" dirty="0">
              <a:cs typeface="Arial" panose="020B0604020202020204" pitchFamily="34" charset="0"/>
            </a:endParaRPr>
          </a:p>
        </p:txBody>
      </p:sp>
      <p:sp>
        <p:nvSpPr>
          <p:cNvPr id="8196" name="Dia számának helye 1">
            <a:extLst>
              <a:ext uri="{FF2B5EF4-FFF2-40B4-BE49-F238E27FC236}">
                <a16:creationId xmlns:a16="http://schemas.microsoft.com/office/drawing/2014/main" id="{A4A03449-0E32-4E9A-AD38-CB25D3759B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48328" y="6237312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587270-3CF8-4068-BB2F-2A171AAD2091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hu-HU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23C00511-8CAB-4CFB-922F-FA69E7043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1484314"/>
            <a:ext cx="8229600" cy="2516187"/>
          </a:xfrm>
        </p:spPr>
        <p:txBody>
          <a:bodyPr/>
          <a:lstStyle/>
          <a:p>
            <a:pPr eaLnBrk="1" hangingPunct="1"/>
            <a:br>
              <a:rPr lang="hu-HU" altLang="hu-HU" sz="4000" dirty="0">
                <a:cs typeface="Arial" panose="020B0604020202020204" pitchFamily="34" charset="0"/>
              </a:rPr>
            </a:br>
            <a:br>
              <a:rPr lang="hu-HU" altLang="hu-HU" sz="4000" dirty="0">
                <a:cs typeface="Arial" panose="020B0604020202020204" pitchFamily="34" charset="0"/>
              </a:rPr>
            </a:br>
            <a:br>
              <a:rPr lang="hu-HU" altLang="hu-HU" sz="4000" dirty="0">
                <a:cs typeface="Arial" panose="020B0604020202020204" pitchFamily="34" charset="0"/>
              </a:rPr>
            </a:br>
            <a:r>
              <a:rPr lang="hu-HU" altLang="hu-HU" sz="4000" b="1" dirty="0">
                <a:cs typeface="Arial" panose="020B0604020202020204" pitchFamily="34" charset="0"/>
              </a:rPr>
              <a:t>Köszönöm </a:t>
            </a:r>
            <a:br>
              <a:rPr lang="hu-HU" altLang="hu-HU" sz="4000" b="1" dirty="0">
                <a:cs typeface="Arial" panose="020B0604020202020204" pitchFamily="34" charset="0"/>
              </a:rPr>
            </a:br>
            <a:r>
              <a:rPr lang="hu-HU" altLang="hu-HU" sz="4000" b="1" dirty="0">
                <a:cs typeface="Arial" panose="020B0604020202020204" pitchFamily="34" charset="0"/>
              </a:rPr>
              <a:t>a </a:t>
            </a:r>
            <a:br>
              <a:rPr lang="hu-HU" altLang="hu-HU" sz="4000" b="1" dirty="0">
                <a:cs typeface="Arial" panose="020B0604020202020204" pitchFamily="34" charset="0"/>
              </a:rPr>
            </a:br>
            <a:r>
              <a:rPr lang="hu-HU" altLang="hu-HU" sz="4000" b="1" dirty="0">
                <a:cs typeface="Arial" panose="020B0604020202020204" pitchFamily="34" charset="0"/>
              </a:rPr>
              <a:t>megtisztelő figyelmet!</a:t>
            </a:r>
            <a:br>
              <a:rPr lang="hu-HU" altLang="hu-HU" sz="4000" b="1" dirty="0">
                <a:cs typeface="Arial" panose="020B0604020202020204" pitchFamily="34" charset="0"/>
              </a:rPr>
            </a:br>
            <a:br>
              <a:rPr lang="hu-HU" altLang="hu-HU" sz="4000" dirty="0">
                <a:cs typeface="Arial" panose="020B0604020202020204" pitchFamily="34" charset="0"/>
              </a:rPr>
            </a:br>
            <a:br>
              <a:rPr lang="hu-HU" altLang="hu-HU" sz="2400" dirty="0">
                <a:cs typeface="Arial" panose="020B0604020202020204" pitchFamily="34" charset="0"/>
              </a:rPr>
            </a:br>
            <a:br>
              <a:rPr lang="hu-HU" altLang="hu-HU" sz="4000" dirty="0">
                <a:cs typeface="Arial" panose="020B0604020202020204" pitchFamily="34" charset="0"/>
              </a:rPr>
            </a:br>
            <a:endParaRPr lang="de-DE" altLang="hu-HU" sz="4000" dirty="0">
              <a:cs typeface="Arial" panose="020B0604020202020204" pitchFamily="34" charset="0"/>
            </a:endParaRPr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7BFE19F4-2EC9-4E3E-9B68-3908EF3B2B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48076" y="4365625"/>
            <a:ext cx="7019925" cy="1295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hu-HU" altLang="hu-HU" sz="20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de-DE" altLang="hu-HU" sz="2000" dirty="0">
              <a:cs typeface="Arial" panose="020B0604020202020204" pitchFamily="34" charset="0"/>
            </a:endParaRPr>
          </a:p>
        </p:txBody>
      </p:sp>
      <p:sp>
        <p:nvSpPr>
          <p:cNvPr id="30724" name="Szövegdoboz 1">
            <a:extLst>
              <a:ext uri="{FF2B5EF4-FFF2-40B4-BE49-F238E27FC236}">
                <a16:creationId xmlns:a16="http://schemas.microsoft.com/office/drawing/2014/main" id="{9D07F281-2E63-4091-9267-4D438F8AC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5876925"/>
            <a:ext cx="8208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				</a:t>
            </a:r>
            <a:endParaRPr lang="hu-HU" altLang="hu-HU" sz="1800" b="0" dirty="0"/>
          </a:p>
        </p:txBody>
      </p:sp>
      <p:sp>
        <p:nvSpPr>
          <p:cNvPr id="30725" name="Dia számának helye 1">
            <a:extLst>
              <a:ext uri="{FF2B5EF4-FFF2-40B4-BE49-F238E27FC236}">
                <a16:creationId xmlns:a16="http://schemas.microsoft.com/office/drawing/2014/main" id="{A7711971-F0C5-4EA7-BFBD-7B6CAD71E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0F1404-35B5-4E26-B142-06675EF36F47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e-DE" altLang="hu-HU" sz="1400" dirty="0"/>
          </a:p>
        </p:txBody>
      </p:sp>
      <p:sp>
        <p:nvSpPr>
          <p:cNvPr id="6" name="Szövegdoboz 10">
            <a:extLst>
              <a:ext uri="{FF2B5EF4-FFF2-40B4-BE49-F238E27FC236}">
                <a16:creationId xmlns:a16="http://schemas.microsoft.com/office/drawing/2014/main" id="{D54D1E78-8B50-44B8-BDD4-BF7CBD84B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056" y="4052888"/>
            <a:ext cx="82153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7225" indent="-246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11162" lvl="1" indent="0">
              <a:buNone/>
            </a:pPr>
            <a:endParaRPr lang="hu-HU" altLang="hu-HU" sz="2200" b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192E4882-356A-4282-A01D-D00692B204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3393" y="1212852"/>
            <a:ext cx="9688214" cy="863600"/>
          </a:xfrm>
        </p:spPr>
        <p:txBody>
          <a:bodyPr/>
          <a:lstStyle/>
          <a:p>
            <a:pPr marL="742950" indent="-742950" algn="l" eaLnBrk="1" hangingPunct="1"/>
            <a:r>
              <a:rPr lang="hu-HU" altLang="hu-HU" sz="2000" b="1" dirty="0">
                <a:cs typeface="Arial" panose="020B0604020202020204" pitchFamily="34" charset="0"/>
              </a:rPr>
              <a:t>Bírálói kérdés:</a:t>
            </a:r>
            <a:br>
              <a:rPr lang="hu-HU" altLang="hu-HU" sz="2000" b="1" dirty="0">
                <a:cs typeface="Arial" panose="020B0604020202020204" pitchFamily="34" charset="0"/>
              </a:rPr>
            </a:br>
            <a:r>
              <a:rPr lang="hu-HU" altLang="hu-HU" sz="2000" b="1" dirty="0">
                <a:cs typeface="Arial" panose="020B0604020202020204" pitchFamily="34" charset="0"/>
              </a:rPr>
              <a:t>„</a:t>
            </a:r>
            <a:r>
              <a:rPr lang="hu-HU" altLang="hu-HU" sz="2000" i="1" dirty="0">
                <a:cs typeface="Arial" panose="020B0604020202020204" pitchFamily="34" charset="0"/>
              </a:rPr>
              <a:t>A belsőégésű motorok égésének szabályozását végző rendszerek modelljei mennyire használhatók a dolgozat céljaira?”</a:t>
            </a:r>
            <a:endParaRPr lang="de-DE" altLang="hu-HU" sz="2000" i="1" dirty="0">
              <a:cs typeface="Arial" panose="020B0604020202020204" pitchFamily="34" charset="0"/>
            </a:endParaRPr>
          </a:p>
        </p:txBody>
      </p:sp>
      <p:sp>
        <p:nvSpPr>
          <p:cNvPr id="21" name="Dia számának helye 1">
            <a:extLst>
              <a:ext uri="{FF2B5EF4-FFF2-40B4-BE49-F238E27FC236}">
                <a16:creationId xmlns:a16="http://schemas.microsoft.com/office/drawing/2014/main" id="{962119CD-4730-47C0-BFF2-EC9E5F0C4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48328" y="624982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926EFA-ADF7-4150-AC79-2BE21ED6E372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de-DE" altLang="hu-HU" sz="1400"/>
          </a:p>
        </p:txBody>
      </p:sp>
      <p:sp>
        <p:nvSpPr>
          <p:cNvPr id="6" name="Szövegdoboz 2">
            <a:extLst>
              <a:ext uri="{FF2B5EF4-FFF2-40B4-BE49-F238E27FC236}">
                <a16:creationId xmlns:a16="http://schemas.microsoft.com/office/drawing/2014/main" id="{6BBCE4C9-A9BF-400A-A86F-1DFA9D4CB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34" y="2563688"/>
            <a:ext cx="600527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dirty="0"/>
              <a:t>Stacionárius égés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/>
              <a:t>Folyamatos levegő/tüz.ag. bevezetés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2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/>
              <a:t>Szabályzás a hozzáadott levegővel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2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/>
              <a:t>Optimalizálás: stacionárius üzemre</a:t>
            </a:r>
            <a:br>
              <a:rPr lang="hu-HU" altLang="hu-HU" sz="2400" b="0" dirty="0"/>
            </a:br>
            <a:br>
              <a:rPr lang="hu-HU" altLang="hu-HU" sz="2400" b="0" dirty="0"/>
            </a:br>
            <a:r>
              <a:rPr lang="hu-HU" altLang="hu-HU" sz="2400" b="0" dirty="0"/>
              <a:t>A szaggatott tüz.ag. bevezetést kutatják, de mindenképp nem kívánt inhomogenitást okoz az égőtérben.</a:t>
            </a:r>
            <a:br>
              <a:rPr lang="hu-HU" altLang="hu-HU" sz="2400" b="0" dirty="0"/>
            </a:br>
            <a:endParaRPr lang="hu-HU" altLang="hu-HU" sz="2400" b="0" dirty="0"/>
          </a:p>
        </p:txBody>
      </p:sp>
      <p:sp>
        <p:nvSpPr>
          <p:cNvPr id="7" name="Szövegdoboz 2">
            <a:extLst>
              <a:ext uri="{FF2B5EF4-FFF2-40B4-BE49-F238E27FC236}">
                <a16:creationId xmlns:a16="http://schemas.microsoft.com/office/drawing/2014/main" id="{2E14D9B5-24D4-46FF-A6B7-C548897BD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563688"/>
            <a:ext cx="600527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dirty="0"/>
              <a:t>Belsőégésű motorok</a:t>
            </a:r>
            <a:br>
              <a:rPr lang="hu-HU" altLang="hu-HU" sz="2400" dirty="0"/>
            </a:br>
            <a:endParaRPr lang="hu-HU" altLang="hu-HU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/>
              <a:t>Periodikus levegő/tüz.ag. bevezetés</a:t>
            </a:r>
          </a:p>
          <a:p>
            <a:pPr>
              <a:spcBef>
                <a:spcPct val="0"/>
              </a:spcBef>
              <a:buFontTx/>
              <a:buNone/>
            </a:pPr>
            <a:br>
              <a:rPr lang="hu-HU" altLang="hu-HU" sz="2400" b="0" dirty="0"/>
            </a:br>
            <a:r>
              <a:rPr lang="hu-HU" altLang="hu-HU" sz="2400" b="0" dirty="0"/>
              <a:t>Szabályzás az üzemanyag mennyiségével</a:t>
            </a:r>
          </a:p>
          <a:p>
            <a:pPr>
              <a:spcBef>
                <a:spcPct val="0"/>
              </a:spcBef>
              <a:buFontTx/>
              <a:buNone/>
            </a:pPr>
            <a:br>
              <a:rPr lang="hu-HU" altLang="hu-HU" sz="2400" b="0" dirty="0"/>
            </a:br>
            <a:r>
              <a:rPr lang="hu-HU" altLang="hu-HU" sz="2400" b="0" dirty="0"/>
              <a:t>Optimalizálás: váltakozó terhelésre</a:t>
            </a:r>
          </a:p>
        </p:txBody>
      </p:sp>
    </p:spTree>
    <p:extLst>
      <p:ext uri="{BB962C8B-B14F-4D97-AF65-F5344CB8AC3E}">
        <p14:creationId xmlns:p14="http://schemas.microsoft.com/office/powerpoint/2010/main" val="3640336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192E4882-356A-4282-A01D-D00692B204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18493" y="1228278"/>
            <a:ext cx="8752235" cy="863600"/>
          </a:xfrm>
        </p:spPr>
        <p:txBody>
          <a:bodyPr/>
          <a:lstStyle/>
          <a:p>
            <a:pPr marL="742950" indent="-742950" eaLnBrk="1" hangingPunct="1"/>
            <a:r>
              <a:rPr lang="hu-HU" altLang="hu-HU" sz="3600" b="1" dirty="0">
                <a:cs typeface="Arial" panose="020B0604020202020204" pitchFamily="34" charset="0"/>
              </a:rPr>
              <a:t>A hasonlóságelemzés matematikája I</a:t>
            </a:r>
            <a:endParaRPr lang="de-DE" altLang="hu-HU" sz="2000" b="1" dirty="0">
              <a:cs typeface="Arial" panose="020B0604020202020204" pitchFamily="34" charset="0"/>
            </a:endParaRPr>
          </a:p>
        </p:txBody>
      </p:sp>
      <p:sp>
        <p:nvSpPr>
          <p:cNvPr id="21" name="Dia számának helye 1">
            <a:extLst>
              <a:ext uri="{FF2B5EF4-FFF2-40B4-BE49-F238E27FC236}">
                <a16:creationId xmlns:a16="http://schemas.microsoft.com/office/drawing/2014/main" id="{962119CD-4730-47C0-BFF2-EC9E5F0C4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48328" y="624982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926EFA-ADF7-4150-AC79-2BE21ED6E372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de-DE" altLang="hu-HU" sz="140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376EA10-C447-46C3-859C-A788D3AE4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037" y="4820097"/>
            <a:ext cx="2447925" cy="80962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F32A71D-FF02-4358-ACC5-3601BF996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224" y="2924175"/>
            <a:ext cx="47815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192E4882-356A-4282-A01D-D00692B204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07914" y="1236180"/>
            <a:ext cx="9184283" cy="863600"/>
          </a:xfrm>
        </p:spPr>
        <p:txBody>
          <a:bodyPr/>
          <a:lstStyle/>
          <a:p>
            <a:pPr marL="742950" indent="-742950" eaLnBrk="1" hangingPunct="1"/>
            <a:r>
              <a:rPr lang="hu-HU" altLang="hu-HU" sz="3600" b="1" dirty="0">
                <a:cs typeface="Arial" panose="020B0604020202020204" pitchFamily="34" charset="0"/>
              </a:rPr>
              <a:t>A hasonlóságelemzés matematikája II</a:t>
            </a:r>
            <a:endParaRPr lang="de-DE" altLang="hu-HU" sz="2000" b="1" dirty="0">
              <a:cs typeface="Arial" panose="020B0604020202020204" pitchFamily="34" charset="0"/>
            </a:endParaRPr>
          </a:p>
        </p:txBody>
      </p:sp>
      <p:sp>
        <p:nvSpPr>
          <p:cNvPr id="21" name="Dia számának helye 1">
            <a:extLst>
              <a:ext uri="{FF2B5EF4-FFF2-40B4-BE49-F238E27FC236}">
                <a16:creationId xmlns:a16="http://schemas.microsoft.com/office/drawing/2014/main" id="{962119CD-4730-47C0-BFF2-EC9E5F0C4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48328" y="624982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926EFA-ADF7-4150-AC79-2BE21ED6E372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de-DE" altLang="hu-HU" sz="140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01FCBECE-4897-43A3-A28C-09DD46EB8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2505786"/>
            <a:ext cx="4638675" cy="11049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DBEFDC42-FB9B-433C-B93A-54F017DCF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4509120"/>
            <a:ext cx="4724400" cy="127635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A0B44A5-26A9-45B5-8878-567B031EA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056" y="2505786"/>
            <a:ext cx="4855478" cy="11049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0F9C431-CCE7-434F-A454-0DA8E0685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056" y="4856782"/>
            <a:ext cx="35623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47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192E4882-356A-4282-A01D-D00692B204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96293" y="1212852"/>
            <a:ext cx="8215313" cy="863600"/>
          </a:xfrm>
        </p:spPr>
        <p:txBody>
          <a:bodyPr/>
          <a:lstStyle/>
          <a:p>
            <a:pPr marL="742950" indent="-742950" eaLnBrk="1" hangingPunct="1"/>
            <a:r>
              <a:rPr lang="hu-HU" altLang="hu-HU" sz="3600" b="1" dirty="0">
                <a:cs typeface="Arial" panose="020B0604020202020204" pitchFamily="34" charset="0"/>
              </a:rPr>
              <a:t>Jóság-index II.</a:t>
            </a:r>
            <a:endParaRPr lang="de-DE" altLang="hu-HU" sz="2000" b="1" dirty="0">
              <a:cs typeface="Arial" panose="020B0604020202020204" pitchFamily="34" charset="0"/>
            </a:endParaRPr>
          </a:p>
        </p:txBody>
      </p:sp>
      <p:sp>
        <p:nvSpPr>
          <p:cNvPr id="21" name="Dia számának helye 1">
            <a:extLst>
              <a:ext uri="{FF2B5EF4-FFF2-40B4-BE49-F238E27FC236}">
                <a16:creationId xmlns:a16="http://schemas.microsoft.com/office/drawing/2014/main" id="{962119CD-4730-47C0-BFF2-EC9E5F0C4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48328" y="624982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926EFA-ADF7-4150-AC79-2BE21ED6E372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de-DE" altLang="hu-HU" sz="140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3C30032-D44B-4AAA-AD7F-51AC02DB0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84" y="2198533"/>
            <a:ext cx="5703902" cy="4022552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DEEC3573-CAD9-4C7E-8476-CF021242C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824" y="2198534"/>
            <a:ext cx="6554176" cy="402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37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>
            <a:extLst>
              <a:ext uri="{FF2B5EF4-FFF2-40B4-BE49-F238E27FC236}">
                <a16:creationId xmlns:a16="http://schemas.microsoft.com/office/drawing/2014/main" id="{5597BC9E-3B18-4FAE-BB58-C176772C2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396" y="1898334"/>
            <a:ext cx="3203848" cy="2811676"/>
          </a:xfrm>
          <a:prstGeom prst="rect">
            <a:avLst/>
          </a:prstGeom>
        </p:spPr>
      </p:pic>
      <p:sp>
        <p:nvSpPr>
          <p:cNvPr id="13" name="Cím 1">
            <a:extLst>
              <a:ext uri="{FF2B5EF4-FFF2-40B4-BE49-F238E27FC236}">
                <a16:creationId xmlns:a16="http://schemas.microsoft.com/office/drawing/2014/main" id="{84AE2E56-A99C-41EB-AA78-B6E8DCE48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196753"/>
            <a:ext cx="7772400" cy="866527"/>
          </a:xfrm>
        </p:spPr>
        <p:txBody>
          <a:bodyPr/>
          <a:lstStyle/>
          <a:p>
            <a:r>
              <a:rPr lang="hu-HU" b="1" dirty="0"/>
              <a:t>Ellenőrző mérések I.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98DB7BE3-405E-419B-9768-FF7F65F8F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52763"/>
            <a:ext cx="3601682" cy="2385265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3FC50053-0DCA-4D74-822F-1E94CBA0EB5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077" y="4212376"/>
            <a:ext cx="3601682" cy="2664296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4457FCCA-0309-46AF-97CA-7D391A355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1589" y="4710010"/>
            <a:ext cx="3219307" cy="2147990"/>
          </a:xfrm>
          <a:prstGeom prst="rect">
            <a:avLst/>
          </a:prstGeom>
        </p:spPr>
      </p:pic>
      <p:sp>
        <p:nvSpPr>
          <p:cNvPr id="24" name="Dia számának helye 1">
            <a:extLst>
              <a:ext uri="{FF2B5EF4-FFF2-40B4-BE49-F238E27FC236}">
                <a16:creationId xmlns:a16="http://schemas.microsoft.com/office/drawing/2014/main" id="{D5E99D1A-B40E-47F1-A88E-62A5EB98C3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58990" y="6237312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de-DE" altLang="hu-HU" sz="1400"/>
          </a:p>
        </p:txBody>
      </p:sp>
      <p:pic>
        <p:nvPicPr>
          <p:cNvPr id="25" name="Kép 24">
            <a:extLst>
              <a:ext uri="{FF2B5EF4-FFF2-40B4-BE49-F238E27FC236}">
                <a16:creationId xmlns:a16="http://schemas.microsoft.com/office/drawing/2014/main" id="{710F413D-7895-43D7-9F6D-B6ADFAEF109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545" y="-21010"/>
            <a:ext cx="1403648" cy="154684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zövegdoboz 2">
            <a:extLst>
              <a:ext uri="{FF2B5EF4-FFF2-40B4-BE49-F238E27FC236}">
                <a16:creationId xmlns:a16="http://schemas.microsoft.com/office/drawing/2014/main" id="{B5044C7B-9B6F-4B1D-904E-155AEA3E0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566" y="3796877"/>
            <a:ext cx="16019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/>
              <a:t>Jelenség </a:t>
            </a:r>
            <a:br>
              <a:rPr lang="hu-HU" altLang="hu-HU" sz="2400" b="0" dirty="0"/>
            </a:br>
            <a:r>
              <a:rPr lang="hu-HU" altLang="hu-HU" sz="2400" b="0" dirty="0"/>
              <a:t>detektálás</a:t>
            </a:r>
          </a:p>
        </p:txBody>
      </p:sp>
      <p:sp>
        <p:nvSpPr>
          <p:cNvPr id="27" name="Szövegdoboz 2">
            <a:extLst>
              <a:ext uri="{FF2B5EF4-FFF2-40B4-BE49-F238E27FC236}">
                <a16:creationId xmlns:a16="http://schemas.microsoft.com/office/drawing/2014/main" id="{8E33AAB2-B7E9-4D7B-9A25-0C7DFAE31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3894" y="3879013"/>
            <a:ext cx="46836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/>
              <a:t>Pontosság </a:t>
            </a:r>
            <a:br>
              <a:rPr lang="hu-HU" altLang="hu-HU" sz="2400" b="0" dirty="0"/>
            </a:br>
            <a:r>
              <a:rPr lang="hu-HU" altLang="hu-HU" sz="2400" b="0" dirty="0"/>
              <a:t>ellenőrzése</a:t>
            </a:r>
          </a:p>
        </p:txBody>
      </p:sp>
    </p:spTree>
    <p:extLst>
      <p:ext uri="{BB962C8B-B14F-4D97-AF65-F5344CB8AC3E}">
        <p14:creationId xmlns:p14="http://schemas.microsoft.com/office/powerpoint/2010/main" val="3697112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">
            <a:extLst>
              <a:ext uri="{FF2B5EF4-FFF2-40B4-BE49-F238E27FC236}">
                <a16:creationId xmlns:a16="http://schemas.microsoft.com/office/drawing/2014/main" id="{84AE2E56-A99C-41EB-AA78-B6E8DCE48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196753"/>
            <a:ext cx="7772400" cy="866527"/>
          </a:xfrm>
        </p:spPr>
        <p:txBody>
          <a:bodyPr/>
          <a:lstStyle/>
          <a:p>
            <a:r>
              <a:rPr lang="hu-HU" b="1" dirty="0"/>
              <a:t>Ellenőrző mérések II.</a:t>
            </a:r>
          </a:p>
        </p:txBody>
      </p:sp>
      <p:sp>
        <p:nvSpPr>
          <p:cNvPr id="24" name="Dia számának helye 1">
            <a:extLst>
              <a:ext uri="{FF2B5EF4-FFF2-40B4-BE49-F238E27FC236}">
                <a16:creationId xmlns:a16="http://schemas.microsoft.com/office/drawing/2014/main" id="{D5E99D1A-B40E-47F1-A88E-62A5EB98C3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58990" y="6237312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de-DE" altLang="hu-HU" sz="1400"/>
          </a:p>
        </p:txBody>
      </p:sp>
      <p:pic>
        <p:nvPicPr>
          <p:cNvPr id="25" name="Kép 24">
            <a:extLst>
              <a:ext uri="{FF2B5EF4-FFF2-40B4-BE49-F238E27FC236}">
                <a16:creationId xmlns:a16="http://schemas.microsoft.com/office/drawing/2014/main" id="{710F413D-7895-43D7-9F6D-B6ADFAEF10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545" y="-21010"/>
            <a:ext cx="1403648" cy="154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55C6BD6-29A6-46B5-8EC4-78371A8FC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60449"/>
            <a:ext cx="12192000" cy="174716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C98E1D8-CC79-4A73-85E7-525CFD237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58119"/>
            <a:ext cx="12192000" cy="2141761"/>
          </a:xfrm>
          <a:prstGeom prst="rect">
            <a:avLst/>
          </a:prstGeom>
        </p:spPr>
      </p:pic>
      <p:sp>
        <p:nvSpPr>
          <p:cNvPr id="27" name="Ellipszis 26">
            <a:extLst>
              <a:ext uri="{FF2B5EF4-FFF2-40B4-BE49-F238E27FC236}">
                <a16:creationId xmlns:a16="http://schemas.microsoft.com/office/drawing/2014/main" id="{AD34C666-A70D-40FC-8500-3CC6E1183F12}"/>
              </a:ext>
            </a:extLst>
          </p:cNvPr>
          <p:cNvSpPr/>
          <p:nvPr/>
        </p:nvSpPr>
        <p:spPr bwMode="auto">
          <a:xfrm>
            <a:off x="119336" y="3224274"/>
            <a:ext cx="792088" cy="432048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498687A0-5A74-441E-8C5C-D4A4E4EDBC31}"/>
              </a:ext>
            </a:extLst>
          </p:cNvPr>
          <p:cNvSpPr/>
          <p:nvPr/>
        </p:nvSpPr>
        <p:spPr bwMode="auto">
          <a:xfrm>
            <a:off x="119336" y="5137720"/>
            <a:ext cx="792088" cy="432048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4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Rectangle 51">
            <a:extLst>
              <a:ext uri="{FF2B5EF4-FFF2-40B4-BE49-F238E27FC236}">
                <a16:creationId xmlns:a16="http://schemas.microsoft.com/office/drawing/2014/main" id="{02E06514-87D5-46DA-B1D3-BB918A3F1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1188" y="1923035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hu-HU" altLang="hu-H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altLang="hu-H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58" name="Rectangle 52">
            <a:extLst>
              <a:ext uri="{FF2B5EF4-FFF2-40B4-BE49-F238E27FC236}">
                <a16:creationId xmlns:a16="http://schemas.microsoft.com/office/drawing/2014/main" id="{8F9D4960-4428-476C-B916-4E07573E9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1188" y="1923035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hu-HU" altLang="hu-H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altLang="hu-H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62" name="Dia számának helye 1">
            <a:extLst>
              <a:ext uri="{FF2B5EF4-FFF2-40B4-BE49-F238E27FC236}">
                <a16:creationId xmlns:a16="http://schemas.microsoft.com/office/drawing/2014/main" id="{76109F62-6FDE-49AA-B88B-93D5D1BA18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768408" y="6238152"/>
            <a:ext cx="2133600" cy="4597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31298E-DA6F-4796-80EC-E01E4AB92DA7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hu-HU" sz="14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D64556B-3245-40F4-BB72-0EE213C90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64" y="2685989"/>
            <a:ext cx="3093662" cy="538836"/>
          </a:xfrm>
          <a:prstGeom prst="rect">
            <a:avLst/>
          </a:prstGeom>
        </p:spPr>
      </p:pic>
      <p:pic>
        <p:nvPicPr>
          <p:cNvPr id="26" name="Kép 25" descr="Képzések">
            <a:extLst>
              <a:ext uri="{FF2B5EF4-FFF2-40B4-BE49-F238E27FC236}">
                <a16:creationId xmlns:a16="http://schemas.microsoft.com/office/drawing/2014/main" id="{841362C2-3343-4F33-9083-4D3F218CCC5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" b="9579"/>
          <a:stretch/>
        </p:blipFill>
        <p:spPr bwMode="auto">
          <a:xfrm>
            <a:off x="3741706" y="4159784"/>
            <a:ext cx="1807070" cy="22393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ectangle 2">
            <a:extLst>
              <a:ext uri="{FF2B5EF4-FFF2-40B4-BE49-F238E27FC236}">
                <a16:creationId xmlns:a16="http://schemas.microsoft.com/office/drawing/2014/main" id="{D4D91C79-FC65-455B-AC3F-ADDB5213EF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977008" y="774791"/>
            <a:ext cx="8215313" cy="822200"/>
          </a:xfrm>
        </p:spPr>
        <p:txBody>
          <a:bodyPr/>
          <a:lstStyle/>
          <a:p>
            <a:pPr marL="742950" indent="-742950" eaLnBrk="1" hangingPunct="1"/>
            <a:r>
              <a:rPr lang="hu-HU" altLang="hu-HU" sz="2800" b="1" dirty="0">
                <a:cs typeface="Arial" panose="020B0604020202020204" pitchFamily="34" charset="0"/>
              </a:rPr>
              <a:t>Előzmények</a:t>
            </a:r>
            <a:endParaRPr lang="de-DE" altLang="hu-HU" sz="2000" b="1" dirty="0">
              <a:cs typeface="Arial" panose="020B0604020202020204" pitchFamily="34" charset="0"/>
            </a:endParaRPr>
          </a:p>
        </p:txBody>
      </p:sp>
      <p:pic>
        <p:nvPicPr>
          <p:cNvPr id="10266" name="Picture 26" descr="MIAU 1998-2020">
            <a:extLst>
              <a:ext uri="{FF2B5EF4-FFF2-40B4-BE49-F238E27FC236}">
                <a16:creationId xmlns:a16="http://schemas.microsoft.com/office/drawing/2014/main" id="{5E5566E0-CBEC-403B-8ED3-1F77D5DF0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68" y="3726902"/>
            <a:ext cx="22764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TDK-felhívás">
            <a:extLst>
              <a:ext uri="{FF2B5EF4-FFF2-40B4-BE49-F238E27FC236}">
                <a16:creationId xmlns:a16="http://schemas.microsoft.com/office/drawing/2014/main" id="{42A0D947-D54F-44A4-B5E4-3438CB3CD270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4" r="17131"/>
          <a:stretch/>
        </p:blipFill>
        <p:spPr bwMode="auto">
          <a:xfrm>
            <a:off x="4207551" y="2226799"/>
            <a:ext cx="918897" cy="1067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zövegdoboz 15">
            <a:extLst>
              <a:ext uri="{FF2B5EF4-FFF2-40B4-BE49-F238E27FC236}">
                <a16:creationId xmlns:a16="http://schemas.microsoft.com/office/drawing/2014/main" id="{38679C40-8972-4B25-AE49-9ECC76820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959" y="6399107"/>
            <a:ext cx="1655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Tanulmányok</a:t>
            </a:r>
          </a:p>
        </p:txBody>
      </p:sp>
      <p:sp>
        <p:nvSpPr>
          <p:cNvPr id="34" name="Szövegdoboz 15">
            <a:extLst>
              <a:ext uri="{FF2B5EF4-FFF2-40B4-BE49-F238E27FC236}">
                <a16:creationId xmlns:a16="http://schemas.microsoft.com/office/drawing/2014/main" id="{4B889DBD-32DF-4932-9FB6-8F454804A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5076" y="4783522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Kutatások</a:t>
            </a:r>
          </a:p>
        </p:txBody>
      </p:sp>
      <p:pic>
        <p:nvPicPr>
          <p:cNvPr id="35" name="Kép 34">
            <a:extLst>
              <a:ext uri="{FF2B5EF4-FFF2-40B4-BE49-F238E27FC236}">
                <a16:creationId xmlns:a16="http://schemas.microsoft.com/office/drawing/2014/main" id="{34C7925A-F935-41A6-9FC9-0E384071EA2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0" y="2204660"/>
            <a:ext cx="1817370" cy="581025"/>
          </a:xfrm>
          <a:prstGeom prst="rect">
            <a:avLst/>
          </a:prstGeom>
        </p:spPr>
      </p:pic>
      <p:pic>
        <p:nvPicPr>
          <p:cNvPr id="36" name="Kép 35">
            <a:extLst>
              <a:ext uri="{FF2B5EF4-FFF2-40B4-BE49-F238E27FC236}">
                <a16:creationId xmlns:a16="http://schemas.microsoft.com/office/drawing/2014/main" id="{B68F1C05-3031-43EC-ACBD-57A70B63891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06" y="4764567"/>
            <a:ext cx="1017213" cy="134098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zövegdoboz 15">
            <a:extLst>
              <a:ext uri="{FF2B5EF4-FFF2-40B4-BE49-F238E27FC236}">
                <a16:creationId xmlns:a16="http://schemas.microsoft.com/office/drawing/2014/main" id="{82D5B383-2BFE-4C8D-898E-74E79717A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33" y="3246991"/>
            <a:ext cx="2257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Technológiai igény</a:t>
            </a:r>
          </a:p>
        </p:txBody>
      </p:sp>
      <p:cxnSp>
        <p:nvCxnSpPr>
          <p:cNvPr id="39" name="Egyenes összekötő nyíllal 23">
            <a:extLst>
              <a:ext uri="{FF2B5EF4-FFF2-40B4-BE49-F238E27FC236}">
                <a16:creationId xmlns:a16="http://schemas.microsoft.com/office/drawing/2014/main" id="{98A690AD-B4C0-4619-84F3-A18BDD48894C}"/>
              </a:ext>
            </a:extLst>
          </p:cNvPr>
          <p:cNvCxnSpPr>
            <a:cxnSpLocks/>
          </p:cNvCxnSpPr>
          <p:nvPr/>
        </p:nvCxnSpPr>
        <p:spPr bwMode="auto">
          <a:xfrm>
            <a:off x="1417164" y="3712164"/>
            <a:ext cx="0" cy="9565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Egyenes összekötő nyíllal 23">
            <a:extLst>
              <a:ext uri="{FF2B5EF4-FFF2-40B4-BE49-F238E27FC236}">
                <a16:creationId xmlns:a16="http://schemas.microsoft.com/office/drawing/2014/main" id="{E74B59BD-FDA3-4219-B9CC-5B1CFDB82B15}"/>
              </a:ext>
            </a:extLst>
          </p:cNvPr>
          <p:cNvCxnSpPr>
            <a:cxnSpLocks/>
          </p:cNvCxnSpPr>
          <p:nvPr/>
        </p:nvCxnSpPr>
        <p:spPr bwMode="auto">
          <a:xfrm>
            <a:off x="2188825" y="5428788"/>
            <a:ext cx="135671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Szövegdoboz 15">
            <a:extLst>
              <a:ext uri="{FF2B5EF4-FFF2-40B4-BE49-F238E27FC236}">
                <a16:creationId xmlns:a16="http://schemas.microsoft.com/office/drawing/2014/main" id="{13E07BAA-DF77-4932-859C-776314611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128" y="6029763"/>
            <a:ext cx="16209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3600" dirty="0"/>
              <a:t>szerző</a:t>
            </a:r>
          </a:p>
        </p:txBody>
      </p:sp>
      <p:cxnSp>
        <p:nvCxnSpPr>
          <p:cNvPr id="44" name="Egyenes összekötő nyíllal 23">
            <a:extLst>
              <a:ext uri="{FF2B5EF4-FFF2-40B4-BE49-F238E27FC236}">
                <a16:creationId xmlns:a16="http://schemas.microsoft.com/office/drawing/2014/main" id="{3412DEDB-6C6C-49AF-BDE1-F35FEB2E31E8}"/>
              </a:ext>
            </a:extLst>
          </p:cNvPr>
          <p:cNvCxnSpPr>
            <a:cxnSpLocks/>
          </p:cNvCxnSpPr>
          <p:nvPr/>
        </p:nvCxnSpPr>
        <p:spPr bwMode="auto">
          <a:xfrm flipV="1">
            <a:off x="7075254" y="5279445"/>
            <a:ext cx="0" cy="750319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Egyenes összekötő nyíllal 23">
            <a:extLst>
              <a:ext uri="{FF2B5EF4-FFF2-40B4-BE49-F238E27FC236}">
                <a16:creationId xmlns:a16="http://schemas.microsoft.com/office/drawing/2014/main" id="{0CD16148-5DE5-4070-8A6B-D3F24FE17B6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51253" y="5509097"/>
            <a:ext cx="611486" cy="67676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Egyenes összekötő nyíllal 23">
            <a:extLst>
              <a:ext uri="{FF2B5EF4-FFF2-40B4-BE49-F238E27FC236}">
                <a16:creationId xmlns:a16="http://schemas.microsoft.com/office/drawing/2014/main" id="{FACD7296-6C89-4FC9-BDD9-46A1331B9ACE}"/>
              </a:ext>
            </a:extLst>
          </p:cNvPr>
          <p:cNvCxnSpPr>
            <a:cxnSpLocks/>
          </p:cNvCxnSpPr>
          <p:nvPr/>
        </p:nvCxnSpPr>
        <p:spPr bwMode="auto">
          <a:xfrm flipV="1">
            <a:off x="3615022" y="2785685"/>
            <a:ext cx="400686" cy="17793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Egyenes összekötő nyíllal 23">
            <a:extLst>
              <a:ext uri="{FF2B5EF4-FFF2-40B4-BE49-F238E27FC236}">
                <a16:creationId xmlns:a16="http://schemas.microsoft.com/office/drawing/2014/main" id="{C4B8322E-701A-4E0F-9C08-E19177255CCB}"/>
              </a:ext>
            </a:extLst>
          </p:cNvPr>
          <p:cNvCxnSpPr>
            <a:cxnSpLocks/>
          </p:cNvCxnSpPr>
          <p:nvPr/>
        </p:nvCxnSpPr>
        <p:spPr bwMode="auto">
          <a:xfrm flipV="1">
            <a:off x="2041694" y="3287536"/>
            <a:ext cx="2078834" cy="1381191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Egyenes összekötő nyíllal 23">
            <a:extLst>
              <a:ext uri="{FF2B5EF4-FFF2-40B4-BE49-F238E27FC236}">
                <a16:creationId xmlns:a16="http://schemas.microsoft.com/office/drawing/2014/main" id="{3B4A54B3-3C3D-4BAD-BC26-20F19C86BD91}"/>
              </a:ext>
            </a:extLst>
          </p:cNvPr>
          <p:cNvCxnSpPr>
            <a:cxnSpLocks/>
          </p:cNvCxnSpPr>
          <p:nvPr/>
        </p:nvCxnSpPr>
        <p:spPr bwMode="auto">
          <a:xfrm flipV="1">
            <a:off x="4619962" y="3388696"/>
            <a:ext cx="25279" cy="493931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Egyenes összekötő nyíllal 23">
            <a:extLst>
              <a:ext uri="{FF2B5EF4-FFF2-40B4-BE49-F238E27FC236}">
                <a16:creationId xmlns:a16="http://schemas.microsoft.com/office/drawing/2014/main" id="{7FBAB1B6-DB19-4B60-B65C-2704B209F0C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35331" y="3088048"/>
            <a:ext cx="927408" cy="47583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Szövegdoboz 15">
            <a:extLst>
              <a:ext uri="{FF2B5EF4-FFF2-40B4-BE49-F238E27FC236}">
                <a16:creationId xmlns:a16="http://schemas.microsoft.com/office/drawing/2014/main" id="{66F63F8B-2C69-436A-9992-3004E2E8C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34" y="6168263"/>
            <a:ext cx="12490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Megoldás</a:t>
            </a:r>
          </a:p>
        </p:txBody>
      </p:sp>
      <p:cxnSp>
        <p:nvCxnSpPr>
          <p:cNvPr id="28" name="Egyenes összekötő nyíllal 23">
            <a:extLst>
              <a:ext uri="{FF2B5EF4-FFF2-40B4-BE49-F238E27FC236}">
                <a16:creationId xmlns:a16="http://schemas.microsoft.com/office/drawing/2014/main" id="{0EFFE1B0-4F8A-4A81-96B8-F52E9C350F0E}"/>
              </a:ext>
            </a:extLst>
          </p:cNvPr>
          <p:cNvCxnSpPr>
            <a:cxnSpLocks/>
          </p:cNvCxnSpPr>
          <p:nvPr/>
        </p:nvCxnSpPr>
        <p:spPr bwMode="auto">
          <a:xfrm>
            <a:off x="5318291" y="2650760"/>
            <a:ext cx="630781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Szövegdoboz 15">
            <a:extLst>
              <a:ext uri="{FF2B5EF4-FFF2-40B4-BE49-F238E27FC236}">
                <a16:creationId xmlns:a16="http://schemas.microsoft.com/office/drawing/2014/main" id="{C8EAFC1B-8706-44D7-B850-5B18FCC7A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051" y="2376407"/>
            <a:ext cx="21499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dirty="0"/>
              <a:t>Szakdolgozat</a:t>
            </a:r>
          </a:p>
        </p:txBody>
      </p:sp>
      <p:sp>
        <p:nvSpPr>
          <p:cNvPr id="16" name="Téglalap: lekerekített 15">
            <a:extLst>
              <a:ext uri="{FF2B5EF4-FFF2-40B4-BE49-F238E27FC236}">
                <a16:creationId xmlns:a16="http://schemas.microsoft.com/office/drawing/2014/main" id="{F20D9929-3879-4128-8305-B21406BE7ED0}"/>
              </a:ext>
            </a:extLst>
          </p:cNvPr>
          <p:cNvSpPr/>
          <p:nvPr/>
        </p:nvSpPr>
        <p:spPr bwMode="auto">
          <a:xfrm>
            <a:off x="211689" y="1923035"/>
            <a:ext cx="8215313" cy="4845404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églalap: lekerekített 41">
            <a:extLst>
              <a:ext uri="{FF2B5EF4-FFF2-40B4-BE49-F238E27FC236}">
                <a16:creationId xmlns:a16="http://schemas.microsoft.com/office/drawing/2014/main" id="{896E6F1F-CF7D-4B58-A698-847F06E1937D}"/>
              </a:ext>
            </a:extLst>
          </p:cNvPr>
          <p:cNvSpPr/>
          <p:nvPr/>
        </p:nvSpPr>
        <p:spPr bwMode="auto">
          <a:xfrm>
            <a:off x="8537947" y="4294424"/>
            <a:ext cx="3499405" cy="1403038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Szövegdoboz 15">
            <a:extLst>
              <a:ext uri="{FF2B5EF4-FFF2-40B4-BE49-F238E27FC236}">
                <a16:creationId xmlns:a16="http://schemas.microsoft.com/office/drawing/2014/main" id="{5AF0F3AA-899B-4F64-AA5A-95292DD49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9721" y="3886558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Jelen</a:t>
            </a:r>
          </a:p>
        </p:txBody>
      </p:sp>
      <p:sp>
        <p:nvSpPr>
          <p:cNvPr id="53" name="Szövegdoboz 15">
            <a:extLst>
              <a:ext uri="{FF2B5EF4-FFF2-40B4-BE49-F238E27FC236}">
                <a16:creationId xmlns:a16="http://schemas.microsoft.com/office/drawing/2014/main" id="{297E3106-D2C2-44C2-9925-671D10B86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5876" y="1778299"/>
            <a:ext cx="72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Jövő</a:t>
            </a:r>
          </a:p>
        </p:txBody>
      </p:sp>
      <p:sp>
        <p:nvSpPr>
          <p:cNvPr id="54" name="Szövegdoboz 15">
            <a:extLst>
              <a:ext uri="{FF2B5EF4-FFF2-40B4-BE49-F238E27FC236}">
                <a16:creationId xmlns:a16="http://schemas.microsoft.com/office/drawing/2014/main" id="{33042F1D-4534-414E-A9F1-C4352D4E9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384" y="1556855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Múlt</a:t>
            </a:r>
          </a:p>
        </p:txBody>
      </p:sp>
      <p:sp>
        <p:nvSpPr>
          <p:cNvPr id="57" name="Szövegdoboz 15">
            <a:extLst>
              <a:ext uri="{FF2B5EF4-FFF2-40B4-BE49-F238E27FC236}">
                <a16:creationId xmlns:a16="http://schemas.microsoft.com/office/drawing/2014/main" id="{41BCA3E0-07DB-417E-9E3E-98B0D4A6B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519" y="2419928"/>
            <a:ext cx="23903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dirty="0"/>
              <a:t>Diplomamunka</a:t>
            </a:r>
          </a:p>
        </p:txBody>
      </p:sp>
      <p:pic>
        <p:nvPicPr>
          <p:cNvPr id="47" name="Kép 46">
            <a:extLst>
              <a:ext uri="{FF2B5EF4-FFF2-40B4-BE49-F238E27FC236}">
                <a16:creationId xmlns:a16="http://schemas.microsoft.com/office/drawing/2014/main" id="{1D3FF836-A46D-40A9-83D6-A20A7D4D0D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3795" y="4667515"/>
            <a:ext cx="3007708" cy="656856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4" name="Egyenes összekötő nyíllal 23">
            <a:extLst>
              <a:ext uri="{FF2B5EF4-FFF2-40B4-BE49-F238E27FC236}">
                <a16:creationId xmlns:a16="http://schemas.microsoft.com/office/drawing/2014/main" id="{782B11FE-38AA-492A-AEC1-E6353E569E00}"/>
              </a:ext>
            </a:extLst>
          </p:cNvPr>
          <p:cNvCxnSpPr>
            <a:cxnSpLocks/>
          </p:cNvCxnSpPr>
          <p:nvPr/>
        </p:nvCxnSpPr>
        <p:spPr bwMode="auto">
          <a:xfrm>
            <a:off x="8210999" y="2635468"/>
            <a:ext cx="814168" cy="17314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Egyenes összekötő nyíllal 23">
            <a:extLst>
              <a:ext uri="{FF2B5EF4-FFF2-40B4-BE49-F238E27FC236}">
                <a16:creationId xmlns:a16="http://schemas.microsoft.com/office/drawing/2014/main" id="{5DD573F9-7FE4-4CF8-96AC-3192C0B61D0E}"/>
              </a:ext>
            </a:extLst>
          </p:cNvPr>
          <p:cNvCxnSpPr>
            <a:cxnSpLocks/>
          </p:cNvCxnSpPr>
          <p:nvPr/>
        </p:nvCxnSpPr>
        <p:spPr bwMode="auto">
          <a:xfrm>
            <a:off x="5287521" y="2880550"/>
            <a:ext cx="4479852" cy="1238611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Ellipszis 70">
            <a:extLst>
              <a:ext uri="{FF2B5EF4-FFF2-40B4-BE49-F238E27FC236}">
                <a16:creationId xmlns:a16="http://schemas.microsoft.com/office/drawing/2014/main" id="{59814E97-B669-4DEE-966C-7AC3203E891B}"/>
              </a:ext>
            </a:extLst>
          </p:cNvPr>
          <p:cNvSpPr/>
          <p:nvPr/>
        </p:nvSpPr>
        <p:spPr bwMode="auto">
          <a:xfrm>
            <a:off x="8135275" y="4345737"/>
            <a:ext cx="4304748" cy="1365415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sp>
        <p:nvSpPr>
          <p:cNvPr id="40" name="Téglalap: lekerekített 39">
            <a:extLst>
              <a:ext uri="{FF2B5EF4-FFF2-40B4-BE49-F238E27FC236}">
                <a16:creationId xmlns:a16="http://schemas.microsoft.com/office/drawing/2014/main" id="{BA47DD9D-EB13-4DFE-84A4-DE30AE5CD49F}"/>
              </a:ext>
            </a:extLst>
          </p:cNvPr>
          <p:cNvSpPr/>
          <p:nvPr/>
        </p:nvSpPr>
        <p:spPr bwMode="auto">
          <a:xfrm>
            <a:off x="8560177" y="2204660"/>
            <a:ext cx="3499405" cy="135922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Szövegdoboz 15">
            <a:extLst>
              <a:ext uri="{FF2B5EF4-FFF2-40B4-BE49-F238E27FC236}">
                <a16:creationId xmlns:a16="http://schemas.microsoft.com/office/drawing/2014/main" id="{97E70FFC-8782-4E97-BEF7-CDBFAA66E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9142" y="2925262"/>
            <a:ext cx="3557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Hang-alapú tüzelés szabályzás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CE539BE7-CE69-4D99-B51D-99C42B5DEE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23793" y="1192310"/>
            <a:ext cx="8215313" cy="936625"/>
          </a:xfrm>
        </p:spPr>
        <p:txBody>
          <a:bodyPr/>
          <a:lstStyle/>
          <a:p>
            <a:pPr eaLnBrk="1" hangingPunct="1"/>
            <a:r>
              <a:rPr lang="hu-HU" altLang="hu-HU" sz="4000" b="1" dirty="0">
                <a:cs typeface="Arial" panose="020B0604020202020204" pitchFamily="34" charset="0"/>
              </a:rPr>
              <a:t>A vizsgált rendszer I.</a:t>
            </a:r>
            <a:endParaRPr lang="de-DE" altLang="hu-HU" sz="4000" b="1" dirty="0">
              <a:cs typeface="Arial" panose="020B0604020202020204" pitchFamily="34" charset="0"/>
            </a:endParaRPr>
          </a:p>
        </p:txBody>
      </p:sp>
      <p:sp>
        <p:nvSpPr>
          <p:cNvPr id="12292" name="Dia számának helye 1">
            <a:extLst>
              <a:ext uri="{FF2B5EF4-FFF2-40B4-BE49-F238E27FC236}">
                <a16:creationId xmlns:a16="http://schemas.microsoft.com/office/drawing/2014/main" id="{3A48F5D3-4BDD-4BB8-949C-0DCD10C2F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14819" y="6197248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hu-HU" sz="1400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0BE7959E-8C1B-49F7-90B9-44FA1451FB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4471095" cy="5805264"/>
          </a:xfrm>
          <a:prstGeom prst="rect">
            <a:avLst/>
          </a:prstGeom>
        </p:spPr>
      </p:pic>
      <p:sp>
        <p:nvSpPr>
          <p:cNvPr id="2" name="Ellipszis 1">
            <a:extLst>
              <a:ext uri="{FF2B5EF4-FFF2-40B4-BE49-F238E27FC236}">
                <a16:creationId xmlns:a16="http://schemas.microsoft.com/office/drawing/2014/main" id="{EAB7268E-42B8-4075-93AF-3669E4FAF97D}"/>
              </a:ext>
            </a:extLst>
          </p:cNvPr>
          <p:cNvSpPr/>
          <p:nvPr/>
        </p:nvSpPr>
        <p:spPr bwMode="auto">
          <a:xfrm>
            <a:off x="1055440" y="2492896"/>
            <a:ext cx="1512168" cy="1080120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C5609E04-F285-4E81-AFC0-C94B71532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690" y="481330"/>
            <a:ext cx="3093662" cy="538836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664220DB-6E83-4CE0-A8BD-36A993BEFB9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36" y="1"/>
            <a:ext cx="1817370" cy="581025"/>
          </a:xfrm>
          <a:prstGeom prst="rect">
            <a:avLst/>
          </a:prstGeom>
        </p:spPr>
      </p:pic>
      <p:sp>
        <p:nvSpPr>
          <p:cNvPr id="22" name="Szövegdoboz 2">
            <a:extLst>
              <a:ext uri="{FF2B5EF4-FFF2-40B4-BE49-F238E27FC236}">
                <a16:creationId xmlns:a16="http://schemas.microsoft.com/office/drawing/2014/main" id="{2F1DA8C9-1000-4B69-8E27-31F8A37EE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436" y="2780928"/>
            <a:ext cx="468364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/>
              <a:t>Tüzelőanyag: dízel/földgáz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2400" b="0" dirty="0"/>
          </a:p>
          <a:p>
            <a:pPr>
              <a:spcBef>
                <a:spcPct val="0"/>
              </a:spcBef>
              <a:buFontTx/>
              <a:buNone/>
            </a:pPr>
            <a:endParaRPr lang="hu-HU" altLang="hu-HU" sz="2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0" dirty="0"/>
              <a:t>Változtatott paraméterek:</a:t>
            </a:r>
          </a:p>
          <a:p>
            <a:pPr marL="342900" indent="-342900">
              <a:spcBef>
                <a:spcPct val="0"/>
              </a:spcBef>
            </a:pPr>
            <a:r>
              <a:rPr lang="hu-HU" altLang="hu-HU" sz="2400" b="0" dirty="0"/>
              <a:t>Légfelesleg-tényező</a:t>
            </a:r>
          </a:p>
          <a:p>
            <a:pPr marL="342900" indent="-342900">
              <a:spcBef>
                <a:spcPct val="0"/>
              </a:spcBef>
            </a:pPr>
            <a:r>
              <a:rPr lang="hu-HU" altLang="hu-HU" sz="2400" b="0" dirty="0"/>
              <a:t>Porlasztási levegő-mennyiség</a:t>
            </a:r>
          </a:p>
          <a:p>
            <a:pPr marL="342900" indent="-342900">
              <a:spcBef>
                <a:spcPct val="0"/>
              </a:spcBef>
            </a:pPr>
            <a:r>
              <a:rPr lang="hu-HU" altLang="hu-HU" sz="2400" b="0" dirty="0"/>
              <a:t>Égéslevegő-mennyiség</a:t>
            </a:r>
          </a:p>
          <a:p>
            <a:pPr marL="342900" indent="-342900">
              <a:spcBef>
                <a:spcPct val="0"/>
              </a:spcBef>
            </a:pPr>
            <a:r>
              <a:rPr lang="hu-HU" altLang="hu-HU" sz="2400" b="0" dirty="0"/>
              <a:t>Lángalak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2400" b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CE539BE7-CE69-4D99-B51D-99C42B5DEE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23793" y="1192310"/>
            <a:ext cx="8215313" cy="936625"/>
          </a:xfrm>
        </p:spPr>
        <p:txBody>
          <a:bodyPr/>
          <a:lstStyle/>
          <a:p>
            <a:pPr eaLnBrk="1" hangingPunct="1"/>
            <a:r>
              <a:rPr lang="hu-HU" altLang="hu-HU" sz="4000" b="1" dirty="0">
                <a:cs typeface="Arial" panose="020B0604020202020204" pitchFamily="34" charset="0"/>
              </a:rPr>
              <a:t>A vizsgált rendszer II.</a:t>
            </a:r>
            <a:endParaRPr lang="de-DE" altLang="hu-HU" sz="4000" b="1" dirty="0">
              <a:cs typeface="Arial" panose="020B0604020202020204" pitchFamily="34" charset="0"/>
            </a:endParaRPr>
          </a:p>
        </p:txBody>
      </p:sp>
      <p:sp>
        <p:nvSpPr>
          <p:cNvPr id="12292" name="Dia számának helye 1">
            <a:extLst>
              <a:ext uri="{FF2B5EF4-FFF2-40B4-BE49-F238E27FC236}">
                <a16:creationId xmlns:a16="http://schemas.microsoft.com/office/drawing/2014/main" id="{3A48F5D3-4BDD-4BB8-949C-0DCD10C2F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58990" y="623617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DE" altLang="hu-HU" sz="1400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0BE7959E-8C1B-49F7-90B9-44FA1451FB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4471095" cy="5805264"/>
          </a:xfrm>
          <a:prstGeom prst="rect">
            <a:avLst/>
          </a:prstGeom>
        </p:spPr>
      </p:pic>
      <p:sp>
        <p:nvSpPr>
          <p:cNvPr id="2" name="Ellipszis 1">
            <a:extLst>
              <a:ext uri="{FF2B5EF4-FFF2-40B4-BE49-F238E27FC236}">
                <a16:creationId xmlns:a16="http://schemas.microsoft.com/office/drawing/2014/main" id="{EAB7268E-42B8-4075-93AF-3669E4FAF97D}"/>
              </a:ext>
            </a:extLst>
          </p:cNvPr>
          <p:cNvSpPr/>
          <p:nvPr/>
        </p:nvSpPr>
        <p:spPr bwMode="auto">
          <a:xfrm>
            <a:off x="1127448" y="5607343"/>
            <a:ext cx="864096" cy="601044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C5609E04-F285-4E81-AFC0-C94B71532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690" y="481330"/>
            <a:ext cx="3093662" cy="538836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664220DB-6E83-4CE0-A8BD-36A993BEFB9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36" y="1"/>
            <a:ext cx="1817370" cy="581025"/>
          </a:xfrm>
          <a:prstGeom prst="rect">
            <a:avLst/>
          </a:prstGeom>
        </p:spPr>
      </p:pic>
      <p:sp>
        <p:nvSpPr>
          <p:cNvPr id="12" name="Ellipszis 11">
            <a:extLst>
              <a:ext uri="{FF2B5EF4-FFF2-40B4-BE49-F238E27FC236}">
                <a16:creationId xmlns:a16="http://schemas.microsoft.com/office/drawing/2014/main" id="{758C5736-91D1-40CA-A729-8E23FE7DD3ED}"/>
              </a:ext>
            </a:extLst>
          </p:cNvPr>
          <p:cNvSpPr/>
          <p:nvPr/>
        </p:nvSpPr>
        <p:spPr bwMode="auto">
          <a:xfrm>
            <a:off x="1803499" y="1811323"/>
            <a:ext cx="864096" cy="601044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3E3CFE64-E8CD-449F-A0D7-C8D9CF9583C5}"/>
              </a:ext>
            </a:extLst>
          </p:cNvPr>
          <p:cNvSpPr/>
          <p:nvPr/>
        </p:nvSpPr>
        <p:spPr bwMode="auto">
          <a:xfrm>
            <a:off x="695400" y="3855393"/>
            <a:ext cx="864096" cy="601044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ED8A7C6-48B8-4279-9441-8A091A108D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4072" y="2302025"/>
            <a:ext cx="7034754" cy="381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79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:a16="http://schemas.microsoft.com/office/drawing/2014/main" id="{2F073745-23CC-41DE-905F-7813A7DCEA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11825" y="980512"/>
            <a:ext cx="8215313" cy="936625"/>
          </a:xfrm>
        </p:spPr>
        <p:txBody>
          <a:bodyPr/>
          <a:lstStyle/>
          <a:p>
            <a:pPr eaLnBrk="1" hangingPunct="1"/>
            <a:r>
              <a:rPr lang="hu-HU" altLang="hu-HU" sz="3600" b="1" dirty="0">
                <a:cs typeface="Arial" panose="020B0604020202020204" pitchFamily="34" charset="0"/>
              </a:rPr>
              <a:t>A vizsgált jelenség</a:t>
            </a:r>
            <a:endParaRPr lang="de-DE" altLang="hu-HU" sz="3600" b="1" dirty="0">
              <a:cs typeface="Arial" panose="020B0604020202020204" pitchFamily="34" charset="0"/>
            </a:endParaRP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A0C2F92D-CEF3-4382-A551-CAE46C9EB4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61196" y="1585940"/>
            <a:ext cx="5733256" cy="481086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zövegdoboz 2">
            <a:extLst>
              <a:ext uri="{FF2B5EF4-FFF2-40B4-BE49-F238E27FC236}">
                <a16:creationId xmlns:a16="http://schemas.microsoft.com/office/drawing/2014/main" id="{6A4E0A45-A532-41BA-A27D-33C6ED41D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2912" y="2031231"/>
            <a:ext cx="4333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 dirty="0"/>
              <a:t>Mi is az a térfogati égés?</a:t>
            </a:r>
          </a:p>
        </p:txBody>
      </p: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77D9E7CA-485B-43BD-9939-7A6CAF802DEB}"/>
              </a:ext>
            </a:extLst>
          </p:cNvPr>
          <p:cNvCxnSpPr>
            <a:cxnSpLocks/>
          </p:cNvCxnSpPr>
          <p:nvPr/>
        </p:nvCxnSpPr>
        <p:spPr bwMode="auto">
          <a:xfrm flipH="1">
            <a:off x="2889256" y="2416319"/>
            <a:ext cx="3782808" cy="131848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Kép 8">
            <a:extLst>
              <a:ext uri="{FF2B5EF4-FFF2-40B4-BE49-F238E27FC236}">
                <a16:creationId xmlns:a16="http://schemas.microsoft.com/office/drawing/2014/main" id="{85924AD9-188B-4E58-94A7-E5498CF94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2797843"/>
            <a:ext cx="2380999" cy="3997457"/>
          </a:xfrm>
          <a:prstGeom prst="rect">
            <a:avLst/>
          </a:prstGeom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13D7BE3D-6FF0-4707-A848-F699B010A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2634" y="481330"/>
            <a:ext cx="3093662" cy="538836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C48C4068-7733-44EE-8AF5-04C276A8F0C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80" y="1"/>
            <a:ext cx="1817370" cy="581025"/>
          </a:xfrm>
          <a:prstGeom prst="rect">
            <a:avLst/>
          </a:prstGeom>
        </p:spPr>
      </p:pic>
      <p:sp>
        <p:nvSpPr>
          <p:cNvPr id="30" name="Dia számának helye 1">
            <a:extLst>
              <a:ext uri="{FF2B5EF4-FFF2-40B4-BE49-F238E27FC236}">
                <a16:creationId xmlns:a16="http://schemas.microsoft.com/office/drawing/2014/main" id="{B825964A-55AF-4EF8-968D-7B8EBDEBAB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65602" y="6237312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hu-HU" sz="14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F5E46C-E695-4C40-8B25-FB796C1A9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8" t="25850" r="9329" b="9051"/>
          <a:stretch/>
        </p:blipFill>
        <p:spPr bwMode="auto">
          <a:xfrm>
            <a:off x="9065602" y="3429000"/>
            <a:ext cx="2168135" cy="295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68E6A7-E0B2-471F-A5E6-3AEEB4400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196753"/>
            <a:ext cx="7772400" cy="866527"/>
          </a:xfrm>
        </p:spPr>
        <p:txBody>
          <a:bodyPr/>
          <a:lstStyle/>
          <a:p>
            <a:r>
              <a:rPr lang="hu-HU" b="1" dirty="0"/>
              <a:t>Elvégzett mérések I.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3C1FD961-F135-45BD-B958-6E3B29E103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545" y="-21010"/>
            <a:ext cx="1403648" cy="154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34F3F7C-68C7-4773-82ED-7467C6A10DF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2"/>
          <a:stretch/>
        </p:blipFill>
        <p:spPr bwMode="auto">
          <a:xfrm>
            <a:off x="715653" y="2636912"/>
            <a:ext cx="3947160" cy="3390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Ellipszis 11">
            <a:extLst>
              <a:ext uri="{FF2B5EF4-FFF2-40B4-BE49-F238E27FC236}">
                <a16:creationId xmlns:a16="http://schemas.microsoft.com/office/drawing/2014/main" id="{73BD17D3-65F9-4EEA-9E0B-4F00AF69318E}"/>
              </a:ext>
            </a:extLst>
          </p:cNvPr>
          <p:cNvSpPr/>
          <p:nvPr/>
        </p:nvSpPr>
        <p:spPr bwMode="auto">
          <a:xfrm>
            <a:off x="179629" y="3504270"/>
            <a:ext cx="2304256" cy="1656184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403B614-07F1-48A5-AA85-1C6A1FC80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0736" y="2254033"/>
            <a:ext cx="2438400" cy="180022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CB88B51B-2F50-43B7-B4AF-2194022062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0736" y="4332362"/>
            <a:ext cx="2514600" cy="233362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89B806C-3B7B-4F27-B798-A413F0948A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2366" y="2208400"/>
            <a:ext cx="2265635" cy="189149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4AA70AB-1F0A-41F8-9BFC-4BAE91661B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8990" y="4085963"/>
            <a:ext cx="1474406" cy="2621166"/>
          </a:xfrm>
          <a:prstGeom prst="rect">
            <a:avLst/>
          </a:prstGeom>
        </p:spPr>
      </p:pic>
      <p:sp>
        <p:nvSpPr>
          <p:cNvPr id="7" name="Szorzás jele 6">
            <a:extLst>
              <a:ext uri="{FF2B5EF4-FFF2-40B4-BE49-F238E27FC236}">
                <a16:creationId xmlns:a16="http://schemas.microsoft.com/office/drawing/2014/main" id="{B085FE2D-7827-4F63-A41F-E479045468B1}"/>
              </a:ext>
            </a:extLst>
          </p:cNvPr>
          <p:cNvSpPr/>
          <p:nvPr/>
        </p:nvSpPr>
        <p:spPr bwMode="auto">
          <a:xfrm>
            <a:off x="9678440" y="3573524"/>
            <a:ext cx="1018456" cy="105273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sp>
        <p:nvSpPr>
          <p:cNvPr id="18" name="Szövegdoboz 15">
            <a:extLst>
              <a:ext uri="{FF2B5EF4-FFF2-40B4-BE49-F238E27FC236}">
                <a16:creationId xmlns:a16="http://schemas.microsoft.com/office/drawing/2014/main" id="{F2718FED-6C3E-4C34-B8BF-6AFFB6DFC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841" y="2208664"/>
            <a:ext cx="1415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UV-VIS-NIR</a:t>
            </a:r>
          </a:p>
        </p:txBody>
      </p:sp>
      <p:sp>
        <p:nvSpPr>
          <p:cNvPr id="19" name="Szövegdoboz 15">
            <a:extLst>
              <a:ext uri="{FF2B5EF4-FFF2-40B4-BE49-F238E27FC236}">
                <a16:creationId xmlns:a16="http://schemas.microsoft.com/office/drawing/2014/main" id="{55C7D9D9-9AF1-45BF-B21D-02782CEAE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680" y="5314508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/>
              <a:t>NIR</a:t>
            </a:r>
          </a:p>
        </p:txBody>
      </p:sp>
      <p:sp>
        <p:nvSpPr>
          <p:cNvPr id="24" name="Szövegdoboz 15">
            <a:extLst>
              <a:ext uri="{FF2B5EF4-FFF2-40B4-BE49-F238E27FC236}">
                <a16:creationId xmlns:a16="http://schemas.microsoft.com/office/drawing/2014/main" id="{5EA1ABD1-B72F-4205-BE9E-0C26F6F69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11" y="3085037"/>
            <a:ext cx="556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>
                <a:solidFill>
                  <a:srgbClr val="FF0000"/>
                </a:solidFill>
                <a:highlight>
                  <a:srgbClr val="000000"/>
                </a:highlight>
              </a:rPr>
              <a:t>VIS</a:t>
            </a:r>
          </a:p>
        </p:txBody>
      </p:sp>
      <p:sp>
        <p:nvSpPr>
          <p:cNvPr id="25" name="Dia számának helye 1">
            <a:extLst>
              <a:ext uri="{FF2B5EF4-FFF2-40B4-BE49-F238E27FC236}">
                <a16:creationId xmlns:a16="http://schemas.microsoft.com/office/drawing/2014/main" id="{AC95AAD6-1ED3-4F03-AEA2-1B8FED3E6E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58990" y="623617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DE" altLang="hu-HU" sz="1400"/>
          </a:p>
        </p:txBody>
      </p:sp>
    </p:spTree>
    <p:extLst>
      <p:ext uri="{BB962C8B-B14F-4D97-AF65-F5344CB8AC3E}">
        <p14:creationId xmlns:p14="http://schemas.microsoft.com/office/powerpoint/2010/main" val="227838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68E6A7-E0B2-471F-A5E6-3AEEB4400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196753"/>
            <a:ext cx="7772400" cy="866527"/>
          </a:xfrm>
        </p:spPr>
        <p:txBody>
          <a:bodyPr/>
          <a:lstStyle/>
          <a:p>
            <a:r>
              <a:rPr lang="hu-HU" b="1" dirty="0"/>
              <a:t>Elvégzett mérések II.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3C1FD961-F135-45BD-B958-6E3B29E103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545" y="-21010"/>
            <a:ext cx="1403648" cy="154684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Dia számának helye 1">
            <a:extLst>
              <a:ext uri="{FF2B5EF4-FFF2-40B4-BE49-F238E27FC236}">
                <a16:creationId xmlns:a16="http://schemas.microsoft.com/office/drawing/2014/main" id="{AC95AAD6-1ED3-4F03-AEA2-1B8FED3E6E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58990" y="623617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DE" altLang="hu-HU" sz="140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A33C085-1B5D-4C97-BC4C-01CEDE0C9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66" y="2337655"/>
            <a:ext cx="10191668" cy="3898515"/>
          </a:xfrm>
          <a:prstGeom prst="rect">
            <a:avLst/>
          </a:prstGeom>
        </p:spPr>
      </p:pic>
      <p:sp>
        <p:nvSpPr>
          <p:cNvPr id="12" name="Ellipszis 11">
            <a:extLst>
              <a:ext uri="{FF2B5EF4-FFF2-40B4-BE49-F238E27FC236}">
                <a16:creationId xmlns:a16="http://schemas.microsoft.com/office/drawing/2014/main" id="{73BD17D3-65F9-4EEA-9E0B-4F00AF69318E}"/>
              </a:ext>
            </a:extLst>
          </p:cNvPr>
          <p:cNvSpPr/>
          <p:nvPr/>
        </p:nvSpPr>
        <p:spPr bwMode="auto">
          <a:xfrm>
            <a:off x="9696400" y="3789040"/>
            <a:ext cx="1008112" cy="582247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4F659695-CA84-418E-A0C1-5A0876A45B99}"/>
              </a:ext>
            </a:extLst>
          </p:cNvPr>
          <p:cNvSpPr/>
          <p:nvPr/>
        </p:nvSpPr>
        <p:spPr bwMode="auto">
          <a:xfrm>
            <a:off x="1415480" y="3926873"/>
            <a:ext cx="1008112" cy="582247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68E6A7-E0B2-471F-A5E6-3AEEB4400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196753"/>
            <a:ext cx="7772400" cy="866527"/>
          </a:xfrm>
        </p:spPr>
        <p:txBody>
          <a:bodyPr/>
          <a:lstStyle/>
          <a:p>
            <a:r>
              <a:rPr lang="hu-HU" b="1" dirty="0"/>
              <a:t>Elvégzett mérések III.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3C1FD961-F135-45BD-B958-6E3B29E103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545" y="-21010"/>
            <a:ext cx="1403648" cy="154684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Dia számának helye 1">
            <a:extLst>
              <a:ext uri="{FF2B5EF4-FFF2-40B4-BE49-F238E27FC236}">
                <a16:creationId xmlns:a16="http://schemas.microsoft.com/office/drawing/2014/main" id="{AC95AAD6-1ED3-4F03-AEA2-1B8FED3E6E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58990" y="6236170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9BDE0-28E4-4607-AF01-B32D7C3FB715}" type="slidenum">
              <a:rPr lang="de-DE" altLang="hu-HU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hu-HU" sz="140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A50E5F3-159F-49B3-9A2F-09E7D071D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689" y="2224322"/>
            <a:ext cx="9261256" cy="4651582"/>
          </a:xfrm>
          <a:prstGeom prst="rect">
            <a:avLst/>
          </a:prstGeom>
        </p:spPr>
      </p:pic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7CAE271E-3E7A-4F76-945A-DBF697370508}"/>
              </a:ext>
            </a:extLst>
          </p:cNvPr>
          <p:cNvCxnSpPr>
            <a:cxnSpLocks/>
          </p:cNvCxnSpPr>
          <p:nvPr/>
        </p:nvCxnSpPr>
        <p:spPr bwMode="auto">
          <a:xfrm>
            <a:off x="3215680" y="3717032"/>
            <a:ext cx="216024" cy="687072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7080D50F-F82C-4CB6-82BA-5C7F0A4A4EFE}"/>
              </a:ext>
            </a:extLst>
          </p:cNvPr>
          <p:cNvCxnSpPr>
            <a:cxnSpLocks/>
          </p:cNvCxnSpPr>
          <p:nvPr/>
        </p:nvCxnSpPr>
        <p:spPr bwMode="auto">
          <a:xfrm>
            <a:off x="4583832" y="3875716"/>
            <a:ext cx="216024" cy="687072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55CC5559-C9FA-4218-B5B9-4B24C787FD7A}"/>
              </a:ext>
            </a:extLst>
          </p:cNvPr>
          <p:cNvCxnSpPr>
            <a:cxnSpLocks/>
          </p:cNvCxnSpPr>
          <p:nvPr/>
        </p:nvCxnSpPr>
        <p:spPr bwMode="auto">
          <a:xfrm>
            <a:off x="5785927" y="4053508"/>
            <a:ext cx="216024" cy="687072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32B6D19D-9C25-4312-BADB-5D0EF9B3E06B}"/>
              </a:ext>
            </a:extLst>
          </p:cNvPr>
          <p:cNvCxnSpPr>
            <a:cxnSpLocks/>
          </p:cNvCxnSpPr>
          <p:nvPr/>
        </p:nvCxnSpPr>
        <p:spPr bwMode="auto">
          <a:xfrm>
            <a:off x="7826975" y="3934936"/>
            <a:ext cx="216024" cy="687072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E0A13C7D-444D-4E9F-A554-5A30670A3985}"/>
              </a:ext>
            </a:extLst>
          </p:cNvPr>
          <p:cNvCxnSpPr>
            <a:cxnSpLocks/>
          </p:cNvCxnSpPr>
          <p:nvPr/>
        </p:nvCxnSpPr>
        <p:spPr bwMode="auto">
          <a:xfrm>
            <a:off x="8616280" y="2777006"/>
            <a:ext cx="216024" cy="687072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75614140"/>
      </p:ext>
    </p:extLst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628</Words>
  <Application>Microsoft Office PowerPoint</Application>
  <PresentationFormat>Szélesvásznú</PresentationFormat>
  <Paragraphs>272</Paragraphs>
  <Slides>26</Slides>
  <Notes>26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Georgia</vt:lpstr>
      <vt:lpstr>Wingdings</vt:lpstr>
      <vt:lpstr>Alapértelmezett terv</vt:lpstr>
      <vt:lpstr>Egyéni tervezés</vt:lpstr>
      <vt:lpstr> Térfogati égés optikai vizsgálata és mesterséges intelligencia-alapú elemzése </vt:lpstr>
      <vt:lpstr>Tartalom    </vt:lpstr>
      <vt:lpstr>Előzmények</vt:lpstr>
      <vt:lpstr>A vizsgált rendszer I.</vt:lpstr>
      <vt:lpstr>A vizsgált rendszer II.</vt:lpstr>
      <vt:lpstr>A vizsgált jelenség</vt:lpstr>
      <vt:lpstr>Elvégzett mérések I.</vt:lpstr>
      <vt:lpstr>Elvégzett mérések II.</vt:lpstr>
      <vt:lpstr>Elvégzett mérések III.</vt:lpstr>
      <vt:lpstr>Adatvagyon</vt:lpstr>
      <vt:lpstr>Hasonlóságelemzés    </vt:lpstr>
      <vt:lpstr>Jóság-index</vt:lpstr>
      <vt:lpstr>Szimulátor-építés I. (szenzor adatok alapján) </vt:lpstr>
      <vt:lpstr>Szimulátor-építés II. (spektrális alapon) </vt:lpstr>
      <vt:lpstr>Füstgáz – szimulátor (szenzor adatok alapján)</vt:lpstr>
      <vt:lpstr>Füstgáz – szimulátor (spektrális alapon)</vt:lpstr>
      <vt:lpstr>Genetikai potenciál</vt:lpstr>
      <vt:lpstr>Legfrissebb eredmények Szimulátor-építés akusztikai jelek alapján</vt:lpstr>
      <vt:lpstr>Összefoglalás</vt:lpstr>
      <vt:lpstr>   Köszönöm  a  megtisztelő figyelmet!    </vt:lpstr>
      <vt:lpstr>Bírálói kérdés: „A belsőégésű motorok égésének szabályozását végző rendszerek modelljei mennyire használhatók a dolgozat céljaira?”</vt:lpstr>
      <vt:lpstr>A hasonlóságelemzés matematikája I</vt:lpstr>
      <vt:lpstr>A hasonlóságelemzés matematikája II</vt:lpstr>
      <vt:lpstr>Jóság-index II.</vt:lpstr>
      <vt:lpstr>Ellenőrző mérések I.</vt:lpstr>
      <vt:lpstr>Ellenőrző mérések II.</vt:lpstr>
    </vt:vector>
  </TitlesOfParts>
  <Company>SZIE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SZIE</dc:creator>
  <cp:lastModifiedBy>Pitlik Marcell</cp:lastModifiedBy>
  <cp:revision>588</cp:revision>
  <dcterms:created xsi:type="dcterms:W3CDTF">2007-02-15T08:23:34Z</dcterms:created>
  <dcterms:modified xsi:type="dcterms:W3CDTF">2021-04-23T06:45:29Z</dcterms:modified>
</cp:coreProperties>
</file>