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1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07" r:id="rId2"/>
  </p:sldMasterIdLst>
  <p:notesMasterIdLst>
    <p:notesMasterId r:id="rId17"/>
  </p:notesMasterIdLst>
  <p:handoutMasterIdLst>
    <p:handoutMasterId r:id="rId18"/>
  </p:handoutMasterIdLst>
  <p:sldIdLst>
    <p:sldId id="256" r:id="rId3"/>
    <p:sldId id="359" r:id="rId4"/>
    <p:sldId id="355" r:id="rId5"/>
    <p:sldId id="391" r:id="rId6"/>
    <p:sldId id="371" r:id="rId7"/>
    <p:sldId id="367" r:id="rId8"/>
    <p:sldId id="393" r:id="rId9"/>
    <p:sldId id="394" r:id="rId10"/>
    <p:sldId id="392" r:id="rId11"/>
    <p:sldId id="397" r:id="rId12"/>
    <p:sldId id="395" r:id="rId13"/>
    <p:sldId id="365" r:id="rId14"/>
    <p:sldId id="396" r:id="rId15"/>
    <p:sldId id="305" r:id="rId16"/>
  </p:sldIdLst>
  <p:sldSz cx="12192000" cy="6858000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tlik Marcell" initials="PM" lastIdx="5" clrIdx="0">
    <p:extLst>
      <p:ext uri="{19B8F6BF-5375-455C-9EA6-DF929625EA0E}">
        <p15:presenceInfo xmlns:p15="http://schemas.microsoft.com/office/powerpoint/2012/main" userId="S::Pitlik.Marcell@telekom.hu::8ec767b9-98a5-46fa-bcb9-23b4c9127ea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B7D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85678" autoAdjust="0"/>
  </p:normalViewPr>
  <p:slideViewPr>
    <p:cSldViewPr>
      <p:cViewPr>
        <p:scale>
          <a:sx n="66" d="100"/>
          <a:sy n="66" d="100"/>
        </p:scale>
        <p:origin x="619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2938" y="-28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6T15:40:20.864" idx="1">
    <p:pos x="7020" y="1888"/>
    <p:text>itt kellene az oszloponkénti színezés aszerint, hogy melyik mi a jó</p:text>
    <p:extLst>
      <p:ext uri="{C676402C-5697-4E1C-873F-D02D1690AC5C}">
        <p15:threadingInfo xmlns:p15="http://schemas.microsoft.com/office/powerpoint/2012/main" timeZoneBias="-120"/>
      </p:ext>
    </p:extLst>
  </p:cm>
  <p:cm authorId="1" dt="2021-05-16T16:04:26.962" idx="3">
    <p:pos x="7156" y="2024"/>
    <p:text>a 144 balra rendezése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6T15:47:07.797" idx="2">
    <p:pos x="10" y="10"/>
    <p:text>itt a sorszám értékek helyett az abszulút számok szerintem jobban mutatnának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6T16:12:16.022" idx="4">
    <p:pos x="10" y="10"/>
    <p:text>1. pont illusztáció</p:text>
    <p:extLst>
      <p:ext uri="{C676402C-5697-4E1C-873F-D02D1690AC5C}">
        <p15:threadingInfo xmlns:p15="http://schemas.microsoft.com/office/powerpoint/2012/main" timeZoneBias="-120"/>
      </p:ext>
    </p:extLst>
  </p:cm>
  <p:cm authorId="1" dt="2021-05-16T16:12:44.068" idx="5">
    <p:pos x="10" y="146"/>
    <p:text>144-es filterspecbből</p:text>
    <p:extLst>
      <p:ext uri="{C676402C-5697-4E1C-873F-D02D1690AC5C}">
        <p15:threadingInfo xmlns:p15="http://schemas.microsoft.com/office/powerpoint/2012/main" timeZoneBias="-120">
          <p15:parentCm authorId="1" idx="4"/>
        </p15:threadingInfo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CADE0871-5439-4977-ADF6-C059FB26C4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A3067170-2E0D-42CF-9D74-FD1C31F1B4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E8AFE-1A9D-4DB4-A85E-7846570A70C0}" type="datetimeFigureOut">
              <a:rPr lang="hu-HU" smtClean="0"/>
              <a:t>2021. 05. 16.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B57DF00-2C06-4223-A36A-21149F545D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0D164229-1DC2-493E-85DE-11378B8983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300-7BCD-4EFD-B20D-6615ACB0F02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4939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09F0AA6-1199-4152-8583-F8B9EC9889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F952218-7170-412B-8A58-D35BE2A2CE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B692FE8-BF2B-462D-8C72-4B522CC0468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B4047DC2-3CF0-4147-9216-A550610621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Mintaszöveg szerkesztése</a:t>
            </a:r>
          </a:p>
          <a:p>
            <a:pPr lvl="1"/>
            <a:r>
              <a:rPr lang="de-DE" noProof="0"/>
              <a:t>Második szint</a:t>
            </a:r>
          </a:p>
          <a:p>
            <a:pPr lvl="2"/>
            <a:r>
              <a:rPr lang="de-DE" noProof="0"/>
              <a:t>Harmadik szint</a:t>
            </a:r>
          </a:p>
          <a:p>
            <a:pPr lvl="3"/>
            <a:r>
              <a:rPr lang="de-DE" noProof="0"/>
              <a:t>Negyedik szint</a:t>
            </a:r>
          </a:p>
          <a:p>
            <a:pPr lvl="4"/>
            <a:r>
              <a:rPr lang="de-DE" noProof="0"/>
              <a:t>Ötödik szint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4CE99393-26B2-4536-BC71-5AB7AD8FD1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90F67B82-3C14-411F-89F0-3C3C1B06D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E743D59-A405-45A0-8E55-AE0F87504573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B6B40BB-3A38-4679-B563-A748E4EB8F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CA6BA8-B2B7-4430-A919-D48200CAE531}" type="slidenum">
              <a:rPr lang="de-DE" altLang="hu-HU" smtClean="0"/>
              <a:pPr>
                <a:spcBef>
                  <a:spcPct val="0"/>
                </a:spcBef>
              </a:pPr>
              <a:t>1</a:t>
            </a:fld>
            <a:endParaRPr lang="de-DE" altLang="hu-HU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B0412C6-B525-47DB-B1F8-70288AB2AC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F8EC720-13FD-47D0-9077-AD092A6D9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08F8EC-E10B-4A35-BE6C-530D405C0F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B946B5-9E84-4BBE-8012-3CD70CD7839E}" type="slidenum">
              <a:rPr lang="de-DE" altLang="hu-HU" smtClean="0"/>
              <a:pPr>
                <a:spcBef>
                  <a:spcPct val="0"/>
                </a:spcBef>
              </a:pPr>
              <a:t>10</a:t>
            </a:fld>
            <a:endParaRPr lang="de-DE" altLang="hu-HU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A0148CF-BEB7-4B37-B849-E92AC7A17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BF45ACF6-85FF-4F50-B30D-250ED901C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420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kép helye 1">
            <a:extLst>
              <a:ext uri="{FF2B5EF4-FFF2-40B4-BE49-F238E27FC236}">
                <a16:creationId xmlns:a16="http://schemas.microsoft.com/office/drawing/2014/main" id="{5596E8B2-56AF-4BA0-B07E-18D20A95DA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Jegyzetek helye 2">
            <a:extLst>
              <a:ext uri="{FF2B5EF4-FFF2-40B4-BE49-F238E27FC236}">
                <a16:creationId xmlns:a16="http://schemas.microsoft.com/office/drawing/2014/main" id="{60ED30BC-1042-4A33-9006-43C361665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>
              <a:latin typeface="Arial" panose="020B0604020202020204" pitchFamily="34" charset="0"/>
            </a:endParaRPr>
          </a:p>
        </p:txBody>
      </p:sp>
      <p:sp>
        <p:nvSpPr>
          <p:cNvPr id="29700" name="Dia számának helye 3">
            <a:extLst>
              <a:ext uri="{FF2B5EF4-FFF2-40B4-BE49-F238E27FC236}">
                <a16:creationId xmlns:a16="http://schemas.microsoft.com/office/drawing/2014/main" id="{9C54BEAB-5626-43BF-A805-2793E688B9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309EF6-5A0E-40C7-97BC-6A8DB54988AE}" type="slidenum">
              <a:rPr lang="de-DE" altLang="hu-HU" b="0" smtClean="0"/>
              <a:pPr/>
              <a:t>11</a:t>
            </a:fld>
            <a:endParaRPr lang="de-DE" altLang="hu-HU" b="0"/>
          </a:p>
        </p:txBody>
      </p:sp>
    </p:spTree>
    <p:extLst>
      <p:ext uri="{BB962C8B-B14F-4D97-AF65-F5344CB8AC3E}">
        <p14:creationId xmlns:p14="http://schemas.microsoft.com/office/powerpoint/2010/main" val="6844647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kép helye 1">
            <a:extLst>
              <a:ext uri="{FF2B5EF4-FFF2-40B4-BE49-F238E27FC236}">
                <a16:creationId xmlns:a16="http://schemas.microsoft.com/office/drawing/2014/main" id="{5596E8B2-56AF-4BA0-B07E-18D20A95DA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Jegyzetek helye 2">
            <a:extLst>
              <a:ext uri="{FF2B5EF4-FFF2-40B4-BE49-F238E27FC236}">
                <a16:creationId xmlns:a16="http://schemas.microsoft.com/office/drawing/2014/main" id="{60ED30BC-1042-4A33-9006-43C361665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>
              <a:latin typeface="Arial" panose="020B0604020202020204" pitchFamily="34" charset="0"/>
            </a:endParaRPr>
          </a:p>
        </p:txBody>
      </p:sp>
      <p:sp>
        <p:nvSpPr>
          <p:cNvPr id="29700" name="Dia számának helye 3">
            <a:extLst>
              <a:ext uri="{FF2B5EF4-FFF2-40B4-BE49-F238E27FC236}">
                <a16:creationId xmlns:a16="http://schemas.microsoft.com/office/drawing/2014/main" id="{9C54BEAB-5626-43BF-A805-2793E688B9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309EF6-5A0E-40C7-97BC-6A8DB54988AE}" type="slidenum">
              <a:rPr lang="de-DE" altLang="hu-HU" b="0" smtClean="0"/>
              <a:pPr/>
              <a:t>12</a:t>
            </a:fld>
            <a:endParaRPr lang="de-DE" altLang="hu-HU" b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kép helye 1">
            <a:extLst>
              <a:ext uri="{FF2B5EF4-FFF2-40B4-BE49-F238E27FC236}">
                <a16:creationId xmlns:a16="http://schemas.microsoft.com/office/drawing/2014/main" id="{5596E8B2-56AF-4BA0-B07E-18D20A95DA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Jegyzetek helye 2">
            <a:extLst>
              <a:ext uri="{FF2B5EF4-FFF2-40B4-BE49-F238E27FC236}">
                <a16:creationId xmlns:a16="http://schemas.microsoft.com/office/drawing/2014/main" id="{60ED30BC-1042-4A33-9006-43C361665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>
              <a:latin typeface="Arial" panose="020B0604020202020204" pitchFamily="34" charset="0"/>
            </a:endParaRPr>
          </a:p>
        </p:txBody>
      </p:sp>
      <p:sp>
        <p:nvSpPr>
          <p:cNvPr id="29700" name="Dia számának helye 3">
            <a:extLst>
              <a:ext uri="{FF2B5EF4-FFF2-40B4-BE49-F238E27FC236}">
                <a16:creationId xmlns:a16="http://schemas.microsoft.com/office/drawing/2014/main" id="{9C54BEAB-5626-43BF-A805-2793E688B9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309EF6-5A0E-40C7-97BC-6A8DB54988AE}" type="slidenum">
              <a:rPr lang="de-DE" altLang="hu-HU" b="0" smtClean="0"/>
              <a:pPr/>
              <a:t>13</a:t>
            </a:fld>
            <a:endParaRPr lang="de-DE" altLang="hu-HU" b="0"/>
          </a:p>
        </p:txBody>
      </p:sp>
    </p:spTree>
    <p:extLst>
      <p:ext uri="{BB962C8B-B14F-4D97-AF65-F5344CB8AC3E}">
        <p14:creationId xmlns:p14="http://schemas.microsoft.com/office/powerpoint/2010/main" val="38839764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kép helye 1">
            <a:extLst>
              <a:ext uri="{FF2B5EF4-FFF2-40B4-BE49-F238E27FC236}">
                <a16:creationId xmlns:a16="http://schemas.microsoft.com/office/drawing/2014/main" id="{DEE06636-C182-4661-B30D-D289F8803A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Jegyzetek helye 2">
            <a:extLst>
              <a:ext uri="{FF2B5EF4-FFF2-40B4-BE49-F238E27FC236}">
                <a16:creationId xmlns:a16="http://schemas.microsoft.com/office/drawing/2014/main" id="{3943FAC4-BE47-4D69-B031-2F61D8E52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>
              <a:latin typeface="Arial" panose="020B0604020202020204" pitchFamily="34" charset="0"/>
            </a:endParaRPr>
          </a:p>
        </p:txBody>
      </p:sp>
      <p:sp>
        <p:nvSpPr>
          <p:cNvPr id="31748" name="Dia számának helye 3">
            <a:extLst>
              <a:ext uri="{FF2B5EF4-FFF2-40B4-BE49-F238E27FC236}">
                <a16:creationId xmlns:a16="http://schemas.microsoft.com/office/drawing/2014/main" id="{B5FE5045-8C12-481A-AF3C-ADB7F9BE40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74521A-9AF1-477F-83C2-C566A8FB4ADC}" type="slidenum">
              <a:rPr lang="de-DE" altLang="hu-HU" b="0" smtClean="0"/>
              <a:pPr/>
              <a:t>14</a:t>
            </a:fld>
            <a:endParaRPr lang="de-DE" altLang="hu-HU" b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37882982-654E-41AC-99D6-C6993773A5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F3BED2-4B55-45DC-9E4B-97B4AEA94566}" type="slidenum">
              <a:rPr lang="de-DE" altLang="hu-HU" smtClean="0"/>
              <a:pPr>
                <a:spcBef>
                  <a:spcPct val="0"/>
                </a:spcBef>
              </a:pPr>
              <a:t>2</a:t>
            </a:fld>
            <a:endParaRPr lang="de-DE" altLang="hu-HU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3CEB221-8C07-4E3E-90F6-83B9EB3B7B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DF08139-3BC4-438F-9C9C-812B83D001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hu-HU" altLang="hu-H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3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4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 dirty="0" err="1">
                <a:latin typeface="Arial" panose="020B0604020202020204" pitchFamily="34" charset="0"/>
              </a:rPr>
              <a:t>Unsampled</a:t>
            </a:r>
            <a:r>
              <a:rPr lang="hu-HU" altLang="hu-HU" dirty="0">
                <a:latin typeface="Arial" panose="020B0604020202020204" pitchFamily="34" charset="0"/>
              </a:rPr>
              <a:t>: eredeti mintaarányok</a:t>
            </a:r>
          </a:p>
          <a:p>
            <a:pPr eaLnBrk="1" hangingPunct="1"/>
            <a:r>
              <a:rPr lang="hu-HU" altLang="hu-HU" dirty="0" err="1">
                <a:latin typeface="Arial" panose="020B0604020202020204" pitchFamily="34" charset="0"/>
              </a:rPr>
              <a:t>undersampled</a:t>
            </a:r>
            <a:r>
              <a:rPr lang="hu-HU" altLang="hu-HU" dirty="0">
                <a:latin typeface="Arial" panose="020B0604020202020204" pitchFamily="34" charset="0"/>
              </a:rPr>
              <a:t>_: 87-87 lefelé </a:t>
            </a:r>
            <a:r>
              <a:rPr lang="hu-HU" altLang="hu-HU" dirty="0" err="1">
                <a:latin typeface="Arial" panose="020B0604020202020204" pitchFamily="34" charset="0"/>
              </a:rPr>
              <a:t>skáláz</a:t>
            </a:r>
            <a:r>
              <a:rPr lang="hu-HU" altLang="hu-HU" dirty="0">
                <a:latin typeface="Arial" panose="020B0604020202020204" pitchFamily="34" charset="0"/>
              </a:rPr>
              <a:t> 1:1 arányig</a:t>
            </a:r>
          </a:p>
          <a:p>
            <a:pPr eaLnBrk="1" hangingPunct="1"/>
            <a:r>
              <a:rPr lang="hu-HU" altLang="hu-HU" dirty="0" err="1">
                <a:latin typeface="Arial" panose="020B0604020202020204" pitchFamily="34" charset="0"/>
              </a:rPr>
              <a:t>Oversampled</a:t>
            </a:r>
            <a:r>
              <a:rPr lang="hu-HU" altLang="hu-HU" dirty="0">
                <a:latin typeface="Arial" panose="020B0604020202020204" pitchFamily="34" charset="0"/>
              </a:rPr>
              <a:t>: 1167-1167 felfelé </a:t>
            </a:r>
            <a:r>
              <a:rPr lang="hu-HU" altLang="hu-HU" dirty="0" err="1">
                <a:latin typeface="Arial" panose="020B0604020202020204" pitchFamily="34" charset="0"/>
              </a:rPr>
              <a:t>skáláz</a:t>
            </a:r>
            <a:r>
              <a:rPr lang="hu-HU" altLang="hu-HU" dirty="0">
                <a:latin typeface="Arial" panose="020B0604020202020204" pitchFamily="34" charset="0"/>
              </a:rPr>
              <a:t> 1:1 arányig</a:t>
            </a:r>
          </a:p>
        </p:txBody>
      </p:sp>
    </p:spTree>
    <p:extLst>
      <p:ext uri="{BB962C8B-B14F-4D97-AF65-F5344CB8AC3E}">
        <p14:creationId xmlns:p14="http://schemas.microsoft.com/office/powerpoint/2010/main" val="111857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2BF00505-393B-478E-8100-B97856E7E9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720116-E0FA-4210-AB04-C70F9E054EA1}" type="slidenum">
              <a:rPr lang="de-DE" altLang="hu-HU" smtClean="0"/>
              <a:pPr>
                <a:spcBef>
                  <a:spcPct val="0"/>
                </a:spcBef>
              </a:pPr>
              <a:t>5</a:t>
            </a:fld>
            <a:endParaRPr lang="de-DE" altLang="hu-HU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92E5A799-7E64-40B1-87C4-189918BF1E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DF08139-3BC4-438F-9C9C-812B83D001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r>
              <a:rPr lang="hu-HU" dirty="0"/>
              <a:t>A kutatócsoport </a:t>
            </a:r>
            <a:r>
              <a:rPr lang="hu-HU" b="1" dirty="0"/>
              <a:t>saját fejlesztésű MI-je </a:t>
            </a:r>
            <a:r>
              <a:rPr lang="hu-HU" dirty="0"/>
              <a:t>a hasonlóságelemzés.</a:t>
            </a:r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endParaRPr lang="hu-HU" dirty="0"/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r>
              <a:rPr lang="hu-HU" dirty="0"/>
              <a:t>Célja:      A vizsgált </a:t>
            </a:r>
            <a:r>
              <a:rPr lang="hu-HU" b="1" dirty="0"/>
              <a:t>objektumok összehasonlítása </a:t>
            </a:r>
            <a:r>
              <a:rPr lang="hu-HU" dirty="0"/>
              <a:t>az objektumok </a:t>
            </a:r>
            <a:br>
              <a:rPr lang="hu-HU" dirty="0"/>
            </a:br>
            <a:r>
              <a:rPr lang="hu-HU" dirty="0"/>
              <a:t>		mért </a:t>
            </a:r>
            <a:r>
              <a:rPr lang="hu-HU" b="1" dirty="0"/>
              <a:t>tulajdonságai alapján</a:t>
            </a:r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endParaRPr lang="hu-HU" dirty="0"/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r>
              <a:rPr lang="hu-HU" dirty="0"/>
              <a:t>A háttérben az </a:t>
            </a:r>
            <a:r>
              <a:rPr lang="hu-HU" b="1" dirty="0"/>
              <a:t>OAM</a:t>
            </a:r>
            <a:r>
              <a:rPr lang="hu-HU" dirty="0"/>
              <a:t> Objektum-Attribútum/tulajdonság/Mátrixok-</a:t>
            </a:r>
            <a:r>
              <a:rPr lang="hu-HU" dirty="0" err="1"/>
              <a:t>ból</a:t>
            </a:r>
            <a:r>
              <a:rPr lang="hu-HU" dirty="0"/>
              <a:t> automatikus következő </a:t>
            </a:r>
            <a:br>
              <a:rPr lang="hu-HU" dirty="0"/>
            </a:br>
            <a:r>
              <a:rPr lang="hu-HU" b="1" dirty="0"/>
              <a:t>lineáris egyenletrendszer </a:t>
            </a:r>
            <a:r>
              <a:rPr lang="hu-HU" dirty="0"/>
              <a:t>közelítő megoldása történik</a:t>
            </a:r>
            <a:br>
              <a:rPr lang="hu-HU" dirty="0"/>
            </a:br>
            <a:r>
              <a:rPr lang="hu-HU" dirty="0"/>
              <a:t> a </a:t>
            </a:r>
            <a:r>
              <a:rPr lang="hu-HU" b="1" dirty="0"/>
              <a:t>célfüggvén</a:t>
            </a:r>
            <a:r>
              <a:rPr lang="hu-HU" dirty="0"/>
              <a:t>y </a:t>
            </a:r>
            <a:r>
              <a:rPr lang="hu-HU" b="1" dirty="0"/>
              <a:t>négyzetes hibájának minimalizálása </a:t>
            </a:r>
            <a:r>
              <a:rPr lang="hu-HU" dirty="0"/>
              <a:t>mellett.</a:t>
            </a:r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endParaRPr lang="hu-HU" dirty="0"/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r>
              <a:rPr lang="hu-HU" dirty="0"/>
              <a:t>Alapvetően 3 modellel dolgozunk</a:t>
            </a:r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endParaRPr lang="hu-HU" dirty="0"/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r>
              <a:rPr lang="hu-HU" dirty="0"/>
              <a:t>MCM </a:t>
            </a:r>
            <a:r>
              <a:rPr lang="hu-HU" b="1" dirty="0"/>
              <a:t>deklaratív feltáró </a:t>
            </a:r>
            <a:r>
              <a:rPr lang="hu-HU" dirty="0"/>
              <a:t>modell</a:t>
            </a:r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r>
              <a:rPr lang="hu-HU" dirty="0"/>
              <a:t>Y0 </a:t>
            </a:r>
            <a:r>
              <a:rPr lang="hu-HU" b="1" dirty="0" err="1"/>
              <a:t>anti</a:t>
            </a:r>
            <a:r>
              <a:rPr lang="hu-HU" b="1" dirty="0"/>
              <a:t>-diszkriminatív modell</a:t>
            </a:r>
            <a:r>
              <a:rPr lang="hu-HU" dirty="0"/>
              <a:t>, lehet-e </a:t>
            </a:r>
            <a:r>
              <a:rPr lang="hu-HU" b="1" dirty="0"/>
              <a:t>minden objektum másként egyforma </a:t>
            </a:r>
            <a:br>
              <a:rPr lang="hu-HU" b="1" dirty="0"/>
            </a:br>
            <a:r>
              <a:rPr lang="hu-HU" b="1" dirty="0"/>
              <a:t>	</a:t>
            </a:r>
            <a:r>
              <a:rPr lang="hu-HU" dirty="0"/>
              <a:t>a többihez képest az attribútumai alapján</a:t>
            </a:r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r>
              <a:rPr lang="hu-HU" dirty="0"/>
              <a:t>STD </a:t>
            </a:r>
            <a:r>
              <a:rPr lang="hu-HU" b="1" dirty="0"/>
              <a:t>Standard modell termelési függvény </a:t>
            </a:r>
            <a:r>
              <a:rPr lang="hu-HU" dirty="0"/>
              <a:t>alapon</a:t>
            </a:r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endParaRPr lang="hu-HU" dirty="0"/>
          </a:p>
          <a:p>
            <a:pPr marL="411480" lvl="1" fontAlgn="auto">
              <a:spcAft>
                <a:spcPts val="0"/>
              </a:spcAft>
              <a:buFont typeface="Georgia"/>
              <a:buNone/>
              <a:defRPr/>
            </a:pPr>
            <a:endParaRPr lang="hu-HU" dirty="0"/>
          </a:p>
          <a:p>
            <a:pPr eaLnBrk="1" hangingPunct="1">
              <a:defRPr/>
            </a:pPr>
            <a:endParaRPr lang="hu-HU" altLang="hu-HU" dirty="0">
              <a:latin typeface="Arial" panose="020B0604020202020204" pitchFamily="34" charset="0"/>
            </a:endParaRPr>
          </a:p>
          <a:p>
            <a:pPr marL="228600" indent="-228600" eaLnBrk="1" hangingPunct="1">
              <a:buFontTx/>
              <a:buAutoNum type="arabicPeriod"/>
              <a:defRPr/>
            </a:pPr>
            <a:endParaRPr lang="hu-HU" altLang="hu-HU" dirty="0"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hu-HU" alt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007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08F8EC-E10B-4A35-BE6C-530D405C0F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B946B5-9E84-4BBE-8012-3CD70CD7839E}" type="slidenum">
              <a:rPr lang="de-DE" altLang="hu-HU" smtClean="0"/>
              <a:pPr>
                <a:spcBef>
                  <a:spcPct val="0"/>
                </a:spcBef>
              </a:pPr>
              <a:t>6</a:t>
            </a:fld>
            <a:endParaRPr lang="de-DE" altLang="hu-HU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A0148CF-BEB7-4B37-B849-E92AC7A17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BF45ACF6-85FF-4F50-B30D-250ED901C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 b="0" dirty="0">
                <a:latin typeface="Arial" panose="020B0604020202020204" pitchFamily="34" charset="0"/>
              </a:rPr>
              <a:t>A: amikor érdemes azt mondai, hogy minden jó, mert nem válik szét a két eset </a:t>
            </a:r>
          </a:p>
          <a:p>
            <a:pPr eaLnBrk="1" hangingPunct="1"/>
            <a:endParaRPr lang="hu-HU" altLang="hu-HU" b="0" dirty="0">
              <a:latin typeface="Arial" panose="020B0604020202020204" pitchFamily="34" charset="0"/>
            </a:endParaRPr>
          </a:p>
          <a:p>
            <a:pPr eaLnBrk="1" hangingPunct="1"/>
            <a:r>
              <a:rPr lang="hu-HU" altLang="hu-HU" b="0" dirty="0">
                <a:latin typeface="Arial" panose="020B0604020202020204" pitchFamily="34" charset="0"/>
              </a:rPr>
              <a:t>B: 87 rossz + 87 </a:t>
            </a:r>
            <a:r>
              <a:rPr lang="hu-HU" altLang="hu-HU" b="0" dirty="0" err="1">
                <a:latin typeface="Arial" panose="020B0604020202020204" pitchFamily="34" charset="0"/>
              </a:rPr>
              <a:t>rnd</a:t>
            </a:r>
            <a:r>
              <a:rPr lang="hu-HU" altLang="hu-HU" b="0" dirty="0">
                <a:latin typeface="Arial" panose="020B0604020202020204" pitchFamily="34" charset="0"/>
              </a:rPr>
              <a:t> jó a 80% tanulásból</a:t>
            </a:r>
          </a:p>
          <a:p>
            <a:pPr eaLnBrk="1" hangingPunct="1"/>
            <a:r>
              <a:rPr lang="hu-HU" altLang="hu-HU" b="0" dirty="0">
                <a:latin typeface="Arial" panose="020B0604020202020204" pitchFamily="34" charset="0"/>
              </a:rPr>
              <a:t>Direkt és inverz y0 1. réteg 1-2 modell</a:t>
            </a:r>
          </a:p>
          <a:p>
            <a:pPr eaLnBrk="1" hangingPunct="1"/>
            <a:r>
              <a:rPr lang="hu-HU" altLang="hu-HU" b="0" dirty="0">
                <a:latin typeface="Arial" panose="020B0604020202020204" pitchFamily="34" charset="0"/>
              </a:rPr>
              <a:t>Az y0 </a:t>
            </a:r>
            <a:r>
              <a:rPr lang="hu-HU" altLang="hu-HU" b="0" dirty="0" err="1">
                <a:latin typeface="Arial" panose="020B0604020202020204" pitchFamily="34" charset="0"/>
              </a:rPr>
              <a:t>karaktersutika</a:t>
            </a:r>
            <a:r>
              <a:rPr lang="hu-HU" altLang="hu-HU" b="0" dirty="0">
                <a:latin typeface="Arial" panose="020B0604020202020204" pitchFamily="34" charset="0"/>
              </a:rPr>
              <a:t> alapján MCM ez 3. modell és 2. réteg-&gt; felül jó , középen hibás , alul vegyes skála</a:t>
            </a:r>
          </a:p>
          <a:p>
            <a:pPr eaLnBrk="1" hangingPunct="1"/>
            <a:r>
              <a:rPr lang="hu-HU" altLang="hu-HU" b="0" dirty="0">
                <a:latin typeface="Arial" panose="020B0604020202020204" pitchFamily="34" charset="0"/>
              </a:rPr>
              <a:t>Skála alján MCM 3. réteg 4. modell hibátlan eredmény</a:t>
            </a:r>
          </a:p>
          <a:p>
            <a:pPr eaLnBrk="1" hangingPunct="1"/>
            <a:endParaRPr lang="hu-HU" altLang="hu-HU" b="0" dirty="0">
              <a:latin typeface="Arial" panose="020B0604020202020204" pitchFamily="34" charset="0"/>
            </a:endParaRPr>
          </a:p>
          <a:p>
            <a:pPr eaLnBrk="1" hangingPunct="1"/>
            <a:endParaRPr lang="hu-HU" altLang="hu-HU" b="0" dirty="0">
              <a:latin typeface="Arial" panose="020B0604020202020204" pitchFamily="34" charset="0"/>
            </a:endParaRPr>
          </a:p>
          <a:p>
            <a:pPr eaLnBrk="1" hangingPunct="1"/>
            <a:r>
              <a:rPr lang="hu-HU" altLang="hu-HU" b="0" dirty="0">
                <a:latin typeface="Arial" panose="020B0604020202020204" pitchFamily="34" charset="0"/>
              </a:rPr>
              <a:t>C: 6 attribútum nem került felhasználásra a 3 lépés egyikében sem</a:t>
            </a:r>
          </a:p>
          <a:p>
            <a:pPr eaLnBrk="1" hangingPunct="1"/>
            <a:endParaRPr lang="hu-HU" altLang="hu-HU" b="0" dirty="0">
              <a:latin typeface="Arial" panose="020B0604020202020204" pitchFamily="34" charset="0"/>
            </a:endParaRPr>
          </a:p>
          <a:p>
            <a:pPr eaLnBrk="1" hangingPunct="1"/>
            <a:endParaRPr lang="hu-HU" altLang="hu-HU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324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08F8EC-E10B-4A35-BE6C-530D405C0F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B946B5-9E84-4BBE-8012-3CD70CD7839E}" type="slidenum">
              <a:rPr lang="de-DE" altLang="hu-HU" smtClean="0"/>
              <a:pPr>
                <a:spcBef>
                  <a:spcPct val="0"/>
                </a:spcBef>
              </a:pPr>
              <a:t>7</a:t>
            </a:fld>
            <a:endParaRPr lang="de-DE" altLang="hu-HU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A0148CF-BEB7-4B37-B849-E92AC7A17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BF45ACF6-85FF-4F50-B30D-250ED901C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159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08F8EC-E10B-4A35-BE6C-530D405C0F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B946B5-9E84-4BBE-8012-3CD70CD7839E}" type="slidenum">
              <a:rPr lang="de-DE" altLang="hu-HU" smtClean="0"/>
              <a:pPr>
                <a:spcBef>
                  <a:spcPct val="0"/>
                </a:spcBef>
              </a:pPr>
              <a:t>8</a:t>
            </a:fld>
            <a:endParaRPr lang="de-DE" altLang="hu-HU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A0148CF-BEB7-4B37-B849-E92AC7A17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BF45ACF6-85FF-4F50-B30D-250ED901C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089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08F8EC-E10B-4A35-BE6C-530D405C0F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B946B5-9E84-4BBE-8012-3CD70CD7839E}" type="slidenum">
              <a:rPr lang="de-DE" altLang="hu-HU" smtClean="0"/>
              <a:pPr>
                <a:spcBef>
                  <a:spcPct val="0"/>
                </a:spcBef>
              </a:pPr>
              <a:t>9</a:t>
            </a:fld>
            <a:endParaRPr lang="de-DE" altLang="hu-HU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A0148CF-BEB7-4B37-B849-E92AC7A17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BF45ACF6-85FF-4F50-B30D-250ED901C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135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enterback">
            <a:extLst>
              <a:ext uri="{FF2B5EF4-FFF2-40B4-BE49-F238E27FC236}">
                <a16:creationId xmlns:a16="http://schemas.microsoft.com/office/drawing/2014/main" id="{B40A809E-65ED-4BBA-B875-9EA8787389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portal_top_de">
            <a:extLst>
              <a:ext uri="{FF2B5EF4-FFF2-40B4-BE49-F238E27FC236}">
                <a16:creationId xmlns:a16="http://schemas.microsoft.com/office/drawing/2014/main" id="{FE7AA022-E804-488D-9AE5-B963C545F1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CFABBC2-1AB4-4859-811D-03F97EA62A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C5EF23E-E839-4C68-9BB5-F6E2681329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D6A0DDC-9F03-4442-A253-1CCAA2B5AA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203C4-B81A-4483-BC44-6CB430D4D82A}" type="slidenum">
              <a:rPr lang="de-DE" altLang="hu-HU"/>
              <a:pPr>
                <a:defRPr/>
              </a:pPr>
              <a:t>‹#›</a:t>
            </a:fld>
            <a:endParaRPr lang="de-DE" altLang="hu-HU" dirty="0"/>
          </a:p>
        </p:txBody>
      </p:sp>
    </p:spTree>
    <p:extLst>
      <p:ext uri="{BB962C8B-B14F-4D97-AF65-F5344CB8AC3E}">
        <p14:creationId xmlns:p14="http://schemas.microsoft.com/office/powerpoint/2010/main" val="118716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C1578F-B447-430F-BCC2-617A60981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D77B2E-D90C-4811-833A-952B559664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1F485B-1D80-4118-92C4-CC4757F0B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CB35A-250A-45BB-8F9E-0B7953817EC8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243562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9C6E20-0F2D-42D0-B8A6-08051C289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867764-489A-426F-A674-B914171761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1892F5-B225-4401-8CDA-6FFA8238FD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768C8-4CF0-4B9C-B208-2BC065208878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805234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>
            <a:extLst>
              <a:ext uri="{FF2B5EF4-FFF2-40B4-BE49-F238E27FC236}">
                <a16:creationId xmlns:a16="http://schemas.microsoft.com/office/drawing/2014/main" id="{B3420CC7-B8A9-4928-8DEC-980190E36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349" y="1958976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hu-HU" dirty="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Mintacím szerkesztése</a:t>
            </a:r>
          </a:p>
        </p:txBody>
      </p:sp>
      <p:sp>
        <p:nvSpPr>
          <p:cNvPr id="8" name="Alcím 2">
            <a:extLst>
              <a:ext uri="{FF2B5EF4-FFF2-40B4-BE49-F238E27FC236}">
                <a16:creationId xmlns:a16="http://schemas.microsoft.com/office/drawing/2014/main" id="{F1624249-0D27-4954-925C-841970CCE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hu-HU" sz="3200"/>
            </a:lvl1pPr>
          </a:lstStyle>
          <a:p>
            <a:pPr lvl="0"/>
            <a:r>
              <a:rPr lang="hu-HU" dirty="0"/>
              <a:t>Alcím mintájának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913D413-8007-4D71-BE91-70551FF45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33691-C859-4127-82A2-338949B62C29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936BE67-0BBC-41A2-B065-549FE6BE8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992A892-6810-4E6D-8148-D41C2FE0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1A4C3-3D15-4842-9D10-5D68E97C43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2036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>
            <a:extLst>
              <a:ext uri="{FF2B5EF4-FFF2-40B4-BE49-F238E27FC236}">
                <a16:creationId xmlns:a16="http://schemas.microsoft.com/office/drawing/2014/main" id="{135F5444-034D-4E7D-BABF-05AD3156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659" y="1212962"/>
            <a:ext cx="10972800" cy="821506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85849214-9C1F-43D2-8FC5-87B8ABF3B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899" y="2492896"/>
            <a:ext cx="10972800" cy="3672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98C7E00-3239-4ED1-82A4-48774D6E0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407FF-8879-4711-AA1E-5C8D6DF69510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537A31C-9E4F-4287-B2D1-2416424C9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06AFB96-88BC-4FEC-9AAA-87B27A07F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16812-4414-4B7F-896D-C694A2D2ACB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4164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E0C626-765E-4BD1-8815-E4F098464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1A703D0-65BB-42B4-91C0-AA746E80D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80ABC12-918D-48EA-925E-B5967130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5C95-9156-4724-B066-F601DE5FDB1E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D7D33E6-4B7E-4FD3-AB83-B0CC8632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E821D89-F7D4-401E-9E47-7D308052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A8D48-48FE-4819-9DD7-5CFC3FA857B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8405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DD0DEB-2E78-4971-8E82-BD9032B8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816" y="40466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D3A8023-8854-4D8C-866D-E9C00EC42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8067A3E-0DDC-4583-B167-41171AE0B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>
            <a:extLst>
              <a:ext uri="{FF2B5EF4-FFF2-40B4-BE49-F238E27FC236}">
                <a16:creationId xmlns:a16="http://schemas.microsoft.com/office/drawing/2014/main" id="{EDF0A630-5146-4964-953F-038FCF006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7764D-7E0E-421B-B935-2A1B325C8947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34DE47CA-EC39-4424-94EA-B013738EA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A9D8623C-D3D8-4756-A6FD-48CAC99AA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32E29-32B9-4ED8-8F9E-A9DF24585B7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6882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8F3015-420C-455D-AA53-154A44DA6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D1CAFA0-9FD5-48B0-A443-1CE277ED1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A12236B-7766-49A9-BA3D-EA7891FB3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9C125223-57D8-480B-AE9E-1302E4F1E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576D3C8C-EFFB-49D1-BA69-0B56D3188C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FCA081B8-2268-4868-B4A8-D1A72BF10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28E8B-A876-4915-9BBE-4803662EA325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1665514-5540-4587-9D3A-FD007D6A7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3CC16CB6-78F3-4362-B5E1-1882E66D6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9F390-15E6-4289-A911-114DFCCD087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864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D63D63E-CEFD-4ECD-951B-00648FF66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816" y="40466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>
            <a:extLst>
              <a:ext uri="{FF2B5EF4-FFF2-40B4-BE49-F238E27FC236}">
                <a16:creationId xmlns:a16="http://schemas.microsoft.com/office/drawing/2014/main" id="{13D09356-54AC-49F5-983B-B52026107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F7B8B-F0F5-47AE-8DEB-3D81314FDC23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4EC557F5-3EC6-4215-8A61-08C3F02FE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>
            <a:extLst>
              <a:ext uri="{FF2B5EF4-FFF2-40B4-BE49-F238E27FC236}">
                <a16:creationId xmlns:a16="http://schemas.microsoft.com/office/drawing/2014/main" id="{235DFA9B-D46D-405B-B06E-F41E9B59B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1DE5D-68E4-41D2-9C81-FFAC955C25F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7799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>
            <a:extLst>
              <a:ext uri="{FF2B5EF4-FFF2-40B4-BE49-F238E27FC236}">
                <a16:creationId xmlns:a16="http://schemas.microsoft.com/office/drawing/2014/main" id="{15EF6176-A183-4789-A8C3-242F01C73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B6B7D-CDB4-424C-9DE2-7B5A46F71982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3" name="Élőláb helye 4">
            <a:extLst>
              <a:ext uri="{FF2B5EF4-FFF2-40B4-BE49-F238E27FC236}">
                <a16:creationId xmlns:a16="http://schemas.microsoft.com/office/drawing/2014/main" id="{D23FFD9B-5DE1-47F9-8A08-575226901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>
            <a:extLst>
              <a:ext uri="{FF2B5EF4-FFF2-40B4-BE49-F238E27FC236}">
                <a16:creationId xmlns:a16="http://schemas.microsoft.com/office/drawing/2014/main" id="{4DBEE6CB-6F71-4109-948D-9BF2A4AAF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A4744-7797-4244-BA23-AC50EB2C360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4021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B6FC769-D7C8-4DA4-BC28-D9D66E0DA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527191-AC11-4B69-B646-7DEE4C49F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2AF2D34-B6B6-41D3-BF2C-97E52CECF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>
            <a:extLst>
              <a:ext uri="{FF2B5EF4-FFF2-40B4-BE49-F238E27FC236}">
                <a16:creationId xmlns:a16="http://schemas.microsoft.com/office/drawing/2014/main" id="{7092AF55-CCEB-4DC4-B4F6-536C67003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D03E5-3542-4722-A134-1377BD3D8DCD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74DA8E9-3870-4A7E-9D21-735458899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AF821E68-04C9-4E3D-B205-405BC871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FDD85-CB82-45AC-851A-584F43B391D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8023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enterback">
            <a:extLst>
              <a:ext uri="{FF2B5EF4-FFF2-40B4-BE49-F238E27FC236}">
                <a16:creationId xmlns:a16="http://schemas.microsoft.com/office/drawing/2014/main" id="{184DCB01-4D7C-45C4-ACF2-03919CC1D7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portal_top_de">
            <a:extLst>
              <a:ext uri="{FF2B5EF4-FFF2-40B4-BE49-F238E27FC236}">
                <a16:creationId xmlns:a16="http://schemas.microsoft.com/office/drawing/2014/main" id="{684D3066-A799-4FD1-AC07-125D4108BB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04012C-7DCB-4626-8AC2-F1E6C54BAB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543577-8EC9-4CE1-B5DF-3B7D9EA77E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E1B915C-F80B-40F9-9E0D-EB28670BE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C5EF-92B1-471A-B806-8F2825FC25E4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3487431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15F1F2-403D-4CC0-B92E-45CC4A09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450D5701-F3BF-4865-AF50-DFFC930681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800174C-AC93-4F2F-B307-CE757D93F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>
            <a:extLst>
              <a:ext uri="{FF2B5EF4-FFF2-40B4-BE49-F238E27FC236}">
                <a16:creationId xmlns:a16="http://schemas.microsoft.com/office/drawing/2014/main" id="{C125A71F-EE47-490F-995F-E7949014D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447DE-4A94-4116-83EF-6B9245BAA549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4DC86F17-A015-46F2-AF33-7F313F232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52A06C34-CD93-4334-B2A3-65F885A88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41666-1750-4BA4-B891-43C6B8715C7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3172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4B249A-F42E-45B9-9694-5EFF47688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816" y="40466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CC64B23-29C6-4FE6-B00B-23ED555E1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8FB1570-9B81-4BDB-9330-E4421D932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3A404-6B9E-4133-B0D6-1392B0C926D6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B25B0E2-633D-4F67-AA86-2F87A0864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09F2AF7-D486-40E1-ADE9-5D96802AC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B272F-AE6C-4594-8E84-4850FFC2475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390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1F180648-2124-4B89-BB32-60342A9D3A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E674922-C80E-4D31-AF27-DB60F9839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8787032-A046-466F-B814-081D18106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ABEC2-E093-4DD8-AB12-2F766F4BD90B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1551704-74C3-4A90-A622-8111472CA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6FFEBC2-57AC-4FF9-88A3-4E83EB8D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FE440-FB0B-4239-A8D2-34E47F94D56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793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5916A0-8783-4D70-A141-0910C8052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DAB282-C9AA-4C9B-8B02-63BDF977B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ADB0E9-5D51-4D45-8173-204DC2E3B4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C165A-8BC1-4960-BCE4-6A45495D88B9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245064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58518E-5E3E-4A80-95BD-C04947466D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1B52CF-3851-4462-8424-B4F84BE38C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CDBFDA-CD67-4CE8-9653-80325B839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496AF-5AA9-4004-8AAF-95B690D1019F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86560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C79919C-661B-4681-BBEF-792F8C3846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CAA72F0-6AD4-4804-B3EE-232854066D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7F0C207-C1DD-4EFF-A28E-9BDA9806C4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190F3-2611-431B-81C3-A3B97E11FEB1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362804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3FA0BA3-D930-466A-B135-9703646113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81909EA-F0E0-472D-A5DC-43C1FA5F62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AC2E1B-21E6-4E93-A417-B85E540979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A5E6B-C041-4866-B87F-04BC5F12011B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152387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3451E6C-3FBF-4EBA-9020-DEFE43F97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94523E-3FE5-4BCE-A6D7-BA6C688A7C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46D3658-B25B-4CD2-A8A1-117DA3BDA0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4746D-3B70-4E6D-B824-B70C33FE610F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119024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476369-D9BE-40EA-841C-5D7EB38055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68DC8D-31FC-4DD2-B15E-CA4E1568ED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FEA1B6-03E5-4384-9551-F9449A02AB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A90B9-E8A1-4B29-B8E4-1792197AD493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43223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E681FF-8202-405F-9505-3D2DE8F980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DCBDBB-2E3E-47FD-B3A3-229C509BA3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962D54-D9E3-47FB-AFE2-04D79F960C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387E7-99B7-413D-A34E-EE6414A2D89C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135208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9982E1F-2ED1-4D2E-8FE5-F4D129C2B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5AC30E4-14B7-4B9F-8CAA-3C124D22D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hu-HU"/>
              <a:t>Mintaszöveg szerkesztése</a:t>
            </a:r>
          </a:p>
          <a:p>
            <a:pPr lvl="1"/>
            <a:r>
              <a:rPr lang="de-DE" altLang="hu-HU"/>
              <a:t>Második szint</a:t>
            </a:r>
          </a:p>
          <a:p>
            <a:pPr lvl="2"/>
            <a:r>
              <a:rPr lang="de-DE" altLang="hu-HU"/>
              <a:t>Harmadik szint</a:t>
            </a:r>
          </a:p>
          <a:p>
            <a:pPr lvl="3"/>
            <a:r>
              <a:rPr lang="de-DE" altLang="hu-HU"/>
              <a:t>Negyedik szint</a:t>
            </a:r>
          </a:p>
          <a:p>
            <a:pPr lvl="4"/>
            <a:r>
              <a:rPr lang="de-DE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D735550-E6E7-41C5-AF4E-EC1543ED76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3E3295-E44A-438B-8017-F365787BEE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0EFA879-F79B-41EA-BF05-6821B41387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5D1C672A-9628-4AE7-976A-3C022EC91961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42" r:id="rId3"/>
    <p:sldLayoutId id="2147484143" r:id="rId4"/>
    <p:sldLayoutId id="2147484144" r:id="rId5"/>
    <p:sldLayoutId id="2147484145" r:id="rId6"/>
    <p:sldLayoutId id="2147484146" r:id="rId7"/>
    <p:sldLayoutId id="2147484147" r:id="rId8"/>
    <p:sldLayoutId id="2147484148" r:id="rId9"/>
    <p:sldLayoutId id="2147484149" r:id="rId10"/>
    <p:sldLayoutId id="21474841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D6358D48-FC7E-467E-BA80-DDF6E4D9E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B684DA-8893-45E5-AFDE-51B12F3F1B97}" type="datetimeFigureOut">
              <a:rPr lang="hu-HU"/>
              <a:pPr>
                <a:defRPr/>
              </a:pPr>
              <a:t>2021. 05. 16.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82D9257-297E-40B3-A3F1-962B188EE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5762C95-BBA6-4350-93C4-134B542FE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136E9DE-DDA8-4551-8F4A-7F16D6EB5FB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pic>
        <p:nvPicPr>
          <p:cNvPr id="2053" name="Picture 4" descr="centerback">
            <a:extLst>
              <a:ext uri="{FF2B5EF4-FFF2-40B4-BE49-F238E27FC236}">
                <a16:creationId xmlns:a16="http://schemas.microsoft.com/office/drawing/2014/main" id="{DDB8818A-AF22-4768-9358-E9CC53D94B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5" descr="portal_top_de">
            <a:extLst>
              <a:ext uri="{FF2B5EF4-FFF2-40B4-BE49-F238E27FC236}">
                <a16:creationId xmlns:a16="http://schemas.microsoft.com/office/drawing/2014/main" id="{6E18D65F-B60B-4FFF-A50A-5BFCF0332C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e.ics.uci.edu/ml/datasets/SE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researchgate.net/profile/Ionut-Anghel-3/publication/321260510_Machine_learning_for_sensor-based_manufacturing_processes/links/5ff5874392851c13feeff32b/Machine-learning-for-sensor-based-manufacturing-processes.pdf" TargetMode="External"/><Relationship Id="rId4" Type="http://schemas.openxmlformats.org/officeDocument/2006/relationships/hyperlink" Target="https://dokument.pub/data-imbalance-problem-solving-for-smote-based-flipbook-pdf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6-AZXmwHj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/275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E893D77-7BFA-4680-B3F7-10718644FD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9415" y="1344362"/>
            <a:ext cx="10369151" cy="2374900"/>
          </a:xfrm>
        </p:spPr>
        <p:txBody>
          <a:bodyPr/>
          <a:lstStyle/>
          <a:p>
            <a:r>
              <a:rPr lang="hu-HU" sz="4000" dirty="0"/>
              <a:t> Félvezetők gyártási hibájának felismerése lépcsős függvényekkel </a:t>
            </a:r>
            <a:br>
              <a:rPr lang="hu-HU" sz="4000" dirty="0"/>
            </a:br>
            <a:r>
              <a:rPr lang="hu-HU" sz="4000" dirty="0"/>
              <a:t>a SECOM adatbázis alapján </a:t>
            </a:r>
            <a:endParaRPr lang="hu-HU" altLang="hu-HU" sz="3600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008C533-6C8C-46A2-93E2-208BD4C6CB95}"/>
              </a:ext>
            </a:extLst>
          </p:cNvPr>
          <p:cNvSpPr txBox="1"/>
          <p:nvPr/>
        </p:nvSpPr>
        <p:spPr>
          <a:xfrm>
            <a:off x="226864" y="6438520"/>
            <a:ext cx="109817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1200" b="0" kern="0" dirty="0">
                <a:solidFill>
                  <a:srgbClr val="000000"/>
                </a:solidFill>
                <a:latin typeface="Arial"/>
              </a:rPr>
              <a:t>Dátum: 2021. május 18.    									</a:t>
            </a:r>
            <a:endParaRPr lang="hu-HU" sz="1600" dirty="0"/>
          </a:p>
        </p:txBody>
      </p:sp>
      <p:sp>
        <p:nvSpPr>
          <p:cNvPr id="6151" name="Dia számának helye 2">
            <a:extLst>
              <a:ext uri="{FF2B5EF4-FFF2-40B4-BE49-F238E27FC236}">
                <a16:creationId xmlns:a16="http://schemas.microsoft.com/office/drawing/2014/main" id="{A582DF22-579B-4042-86D3-2C82FB708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20336" y="6210895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hu-HU" sz="14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53476FD-CAB1-4F83-9239-A0679EEB1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1604" y="3649351"/>
            <a:ext cx="6728792" cy="1043252"/>
          </a:xfrm>
        </p:spPr>
        <p:txBody>
          <a:bodyPr/>
          <a:lstStyle/>
          <a:p>
            <a:r>
              <a:rPr lang="hu-HU" sz="1800" dirty="0"/>
              <a:t> Projektfeladat</a:t>
            </a:r>
          </a:p>
          <a:p>
            <a:r>
              <a:rPr lang="hu-HU" sz="1600" dirty="0"/>
              <a:t>Pitlik Marcell</a:t>
            </a:r>
          </a:p>
          <a:p>
            <a:r>
              <a:rPr lang="hu-HU" sz="1600" dirty="0"/>
              <a:t> mechatronikai mérnök </a:t>
            </a:r>
            <a:r>
              <a:rPr lang="hu-HU" sz="1600" dirty="0" err="1"/>
              <a:t>MSc</a:t>
            </a:r>
            <a:r>
              <a:rPr lang="hu-HU" sz="1600" dirty="0"/>
              <a:t> hallgató </a:t>
            </a:r>
            <a:endParaRPr lang="hu-HU" sz="1050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9DCD4B74-736A-430C-8CF1-1588C63D9F5B}"/>
              </a:ext>
            </a:extLst>
          </p:cNvPr>
          <p:cNvSpPr txBox="1"/>
          <p:nvPr/>
        </p:nvSpPr>
        <p:spPr>
          <a:xfrm>
            <a:off x="839415" y="514921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hu-HU" b="0" dirty="0"/>
              <a:t>Témavezető: </a:t>
            </a:r>
          </a:p>
          <a:p>
            <a:pPr>
              <a:buNone/>
            </a:pPr>
            <a:r>
              <a:rPr lang="hu-HU" b="0" dirty="0" err="1"/>
              <a:t>Ibriksz</a:t>
            </a:r>
            <a:r>
              <a:rPr lang="hu-HU" b="0" dirty="0"/>
              <a:t> Norbert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68E6A7-E0B2-471F-A5E6-3AEEB4400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196753"/>
            <a:ext cx="7772400" cy="866527"/>
          </a:xfrm>
        </p:spPr>
        <p:txBody>
          <a:bodyPr/>
          <a:lstStyle/>
          <a:p>
            <a:r>
              <a:rPr lang="hu-HU" b="1" dirty="0"/>
              <a:t>Teoretikus benchmarking</a:t>
            </a:r>
          </a:p>
        </p:txBody>
      </p:sp>
      <p:sp>
        <p:nvSpPr>
          <p:cNvPr id="25" name="Dia számának helye 1">
            <a:extLst>
              <a:ext uri="{FF2B5EF4-FFF2-40B4-BE49-F238E27FC236}">
                <a16:creationId xmlns:a16="http://schemas.microsoft.com/office/drawing/2014/main" id="{AC95AAD6-1ED3-4F03-AEA2-1B8FED3E6E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58990" y="6236170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e-DE" altLang="hu-HU" sz="140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0D0F813-C9CA-4810-94B9-C6A8027BC64F}"/>
              </a:ext>
            </a:extLst>
          </p:cNvPr>
          <p:cNvSpPr txBox="1"/>
          <p:nvPr/>
        </p:nvSpPr>
        <p:spPr>
          <a:xfrm>
            <a:off x="407368" y="2132855"/>
            <a:ext cx="11377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0" dirty="0"/>
              <a:t>A csak a </a:t>
            </a:r>
            <a:r>
              <a:rPr lang="hu-HU" b="0" dirty="0" err="1"/>
              <a:t>kontingencia</a:t>
            </a:r>
            <a:r>
              <a:rPr lang="hu-HU" b="0" dirty="0"/>
              <a:t>-táblázatra hagyatkozó, adatmennyiség-független benchmarking eredménye: </a:t>
            </a:r>
          </a:p>
          <a:p>
            <a:r>
              <a:rPr lang="hu-HU" dirty="0"/>
              <a:t>a homogén modell a norma…</a:t>
            </a:r>
          </a:p>
          <a:p>
            <a:endParaRPr lang="de-DE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485E132E-1BE7-4DAE-A15A-8099D1C01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3632" y="3084347"/>
            <a:ext cx="6867525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828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>
            <a:extLst>
              <a:ext uri="{FF2B5EF4-FFF2-40B4-BE49-F238E27FC236}">
                <a16:creationId xmlns:a16="http://schemas.microsoft.com/office/drawing/2014/main" id="{3484337B-B681-42DE-975B-C5F0843746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836712"/>
            <a:ext cx="7772400" cy="1470025"/>
          </a:xfrm>
        </p:spPr>
        <p:txBody>
          <a:bodyPr/>
          <a:lstStyle/>
          <a:p>
            <a:r>
              <a:rPr lang="hu-HU" altLang="hu-HU" dirty="0"/>
              <a:t>Kísérleti tapasztalatok</a:t>
            </a:r>
          </a:p>
        </p:txBody>
      </p:sp>
      <p:sp>
        <p:nvSpPr>
          <p:cNvPr id="28675" name="Dia számának helye 3">
            <a:extLst>
              <a:ext uri="{FF2B5EF4-FFF2-40B4-BE49-F238E27FC236}">
                <a16:creationId xmlns:a16="http://schemas.microsoft.com/office/drawing/2014/main" id="{1E1EF979-B9F9-4875-BABB-1C48611AF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B0EBDD-2D0D-4A27-8A8E-49C9F21FD7C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e-DE" altLang="hu-HU" sz="140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33CAC13C-DD33-4D1D-B4AA-1C5A7967B926}"/>
              </a:ext>
            </a:extLst>
          </p:cNvPr>
          <p:cNvSpPr txBox="1"/>
          <p:nvPr/>
        </p:nvSpPr>
        <p:spPr>
          <a:xfrm>
            <a:off x="0" y="1988840"/>
            <a:ext cx="1219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400" b="0" dirty="0"/>
              <a:t>A tanulási minták megértése során a hibás félvezetők output-értékei porlasztva, míg a jó félvezetők zömének output-értékei csoportosan jelennek meg.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400" b="0" dirty="0"/>
              <a:t>A teszteredmények egy része kapcsán a hibásságra utaló output-sávba nem is esik érték.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400" b="0" dirty="0"/>
              <a:t>Az output értékek számaránya (távolsága/sorrendje) jelentősen befolyásolja a modellezés outputjait.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400" b="0" dirty="0"/>
              <a:t>Az input-rekordok száma és </a:t>
            </a:r>
            <a:r>
              <a:rPr lang="hu-HU" sz="2400" b="0" dirty="0" err="1"/>
              <a:t>hibás:hibátlan</a:t>
            </a:r>
            <a:r>
              <a:rPr lang="hu-HU" sz="2400" b="0" dirty="0"/>
              <a:t> aránya jelentősen befolyásolja a modellezés outputjait.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400" b="0" dirty="0"/>
              <a:t>A </a:t>
            </a:r>
            <a:r>
              <a:rPr lang="hu-HU" sz="2400" b="0" dirty="0" err="1"/>
              <a:t>pixelesség</a:t>
            </a:r>
            <a:r>
              <a:rPr lang="hu-HU" sz="2400" b="0" dirty="0"/>
              <a:t> jelentősen befolyásolja a modellezést.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400" b="0" dirty="0"/>
              <a:t>Az </a:t>
            </a:r>
            <a:r>
              <a:rPr lang="hu-HU" sz="2400" b="0" dirty="0" err="1"/>
              <a:t>irányítatlanság</a:t>
            </a:r>
            <a:r>
              <a:rPr lang="hu-HU" sz="2400" b="0" dirty="0"/>
              <a:t> és az irányítottság jelentősen befolyásolja a modellezést (vö.: RF).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400" b="0" dirty="0"/>
              <a:t>A dupla-attribútum-készlettel dolgozó modellek is az adat-centrikusság </a:t>
            </a:r>
            <a:br>
              <a:rPr lang="hu-HU" sz="2400" b="0" dirty="0"/>
            </a:br>
            <a:r>
              <a:rPr lang="hu-HU" sz="2400" b="0" dirty="0"/>
              <a:t>egy formáját jelentik…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887848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>
            <a:extLst>
              <a:ext uri="{FF2B5EF4-FFF2-40B4-BE49-F238E27FC236}">
                <a16:creationId xmlns:a16="http://schemas.microsoft.com/office/drawing/2014/main" id="{3484337B-B681-42DE-975B-C5F0843746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836712"/>
            <a:ext cx="7772400" cy="1470025"/>
          </a:xfrm>
        </p:spPr>
        <p:txBody>
          <a:bodyPr/>
          <a:lstStyle/>
          <a:p>
            <a:r>
              <a:rPr lang="hu-HU" altLang="hu-HU" dirty="0"/>
              <a:t>Összefoglalás</a:t>
            </a:r>
          </a:p>
        </p:txBody>
      </p:sp>
      <p:sp>
        <p:nvSpPr>
          <p:cNvPr id="28675" name="Dia számának helye 3">
            <a:extLst>
              <a:ext uri="{FF2B5EF4-FFF2-40B4-BE49-F238E27FC236}">
                <a16:creationId xmlns:a16="http://schemas.microsoft.com/office/drawing/2014/main" id="{1E1EF979-B9F9-4875-BABB-1C48611AF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B0EBDD-2D0D-4A27-8A8E-49C9F21FD7C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hu-HU" sz="140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33CAC13C-DD33-4D1D-B4AA-1C5A7967B926}"/>
              </a:ext>
            </a:extLst>
          </p:cNvPr>
          <p:cNvSpPr txBox="1"/>
          <p:nvPr/>
        </p:nvSpPr>
        <p:spPr>
          <a:xfrm>
            <a:off x="637184" y="1988840"/>
            <a:ext cx="1094521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800" dirty="0"/>
              <a:t>A teljes halmazra létezik </a:t>
            </a:r>
            <a:r>
              <a:rPr lang="hu-HU" sz="2800" dirty="0" err="1"/>
              <a:t>quasi</a:t>
            </a:r>
            <a:r>
              <a:rPr lang="hu-HU" sz="2800" dirty="0"/>
              <a:t> hibátlan klasszifikálás, így a szakirodalmi legjobb eredmények is meghaladhatók elvileg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800" dirty="0"/>
              <a:t>A saját véletlen tanulási beállításokkal a nemzetközi eredmények normája elérhető – csak 52 attribútum alapján is.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800" dirty="0"/>
              <a:t>A saját megoldások a modell-centrikus és az adat-centrikus stratégiák esetén is tartalmaznak módszertani innovációkat.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800" dirty="0"/>
              <a:t>A tanulási minta optimalizálása lehetséges.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800" dirty="0"/>
              <a:t>A szakirodalom a FP-fogalmát kétféleképpen értelmezi (egy cikken belül is)…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800" dirty="0"/>
              <a:t>A szakirodalmak nem közölnek minden releváns paramétert…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1">
            <a:extLst>
              <a:ext uri="{FF2B5EF4-FFF2-40B4-BE49-F238E27FC236}">
                <a16:creationId xmlns:a16="http://schemas.microsoft.com/office/drawing/2014/main" id="{3484337B-B681-42DE-975B-C5F0843746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836712"/>
            <a:ext cx="7772400" cy="1470025"/>
          </a:xfrm>
        </p:spPr>
        <p:txBody>
          <a:bodyPr/>
          <a:lstStyle/>
          <a:p>
            <a:r>
              <a:rPr lang="hu-HU" altLang="hu-HU" dirty="0"/>
              <a:t>Jövőkép</a:t>
            </a:r>
          </a:p>
        </p:txBody>
      </p:sp>
      <p:sp>
        <p:nvSpPr>
          <p:cNvPr id="28675" name="Dia számának helye 3">
            <a:extLst>
              <a:ext uri="{FF2B5EF4-FFF2-40B4-BE49-F238E27FC236}">
                <a16:creationId xmlns:a16="http://schemas.microsoft.com/office/drawing/2014/main" id="{1E1EF979-B9F9-4875-BABB-1C48611AF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B0EBDD-2D0D-4A27-8A8E-49C9F21FD7C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de-DE" altLang="hu-HU" sz="140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33CAC13C-DD33-4D1D-B4AA-1C5A7967B926}"/>
              </a:ext>
            </a:extLst>
          </p:cNvPr>
          <p:cNvSpPr txBox="1"/>
          <p:nvPr/>
        </p:nvSpPr>
        <p:spPr>
          <a:xfrm>
            <a:off x="637184" y="1988840"/>
            <a:ext cx="1094521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800" dirty="0"/>
              <a:t>A </a:t>
            </a:r>
            <a:r>
              <a:rPr lang="hu-HU" sz="2800" dirty="0" err="1"/>
              <a:t>pixelesség</a:t>
            </a:r>
            <a:r>
              <a:rPr lang="hu-HU" sz="2800" dirty="0"/>
              <a:t> optimalizálásának lehetőségei már sikeresen vizsgálatra kerültek arányos részhalmazokon – most jön az aránytalan részhalmazokra való optimalizálás…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800" dirty="0"/>
              <a:t>A további attribútumok információ-értékének kiaknázása a jövőben várható…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800" dirty="0"/>
              <a:t>A már most is norma-szerű modellek az új attribútumokra alapozó modellekkel hibridizálhatók lesznek, hasonlóan a már vizsgált többrétegű modellekhez.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sz="2800" dirty="0"/>
              <a:t>A JÓ fogalma </a:t>
            </a:r>
            <a:r>
              <a:rPr lang="hu-HU" sz="2800"/>
              <a:t>nem triviális…</a:t>
            </a:r>
            <a:endParaRPr lang="hu-HU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741710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23C00511-8CAB-4CFB-922F-FA69E7043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1484314"/>
            <a:ext cx="8229600" cy="2516187"/>
          </a:xfrm>
        </p:spPr>
        <p:txBody>
          <a:bodyPr/>
          <a:lstStyle/>
          <a:p>
            <a:pPr eaLnBrk="1" hangingPunct="1"/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r>
              <a:rPr lang="hu-HU" altLang="hu-HU" sz="4000" b="1" dirty="0">
                <a:cs typeface="Arial" panose="020B0604020202020204" pitchFamily="34" charset="0"/>
              </a:rPr>
              <a:t>Köszönöm </a:t>
            </a:r>
            <a:br>
              <a:rPr lang="hu-HU" altLang="hu-HU" sz="4000" b="1" dirty="0">
                <a:cs typeface="Arial" panose="020B0604020202020204" pitchFamily="34" charset="0"/>
              </a:rPr>
            </a:br>
            <a:r>
              <a:rPr lang="hu-HU" altLang="hu-HU" sz="4000" b="1" dirty="0">
                <a:cs typeface="Arial" panose="020B0604020202020204" pitchFamily="34" charset="0"/>
              </a:rPr>
              <a:t>a </a:t>
            </a:r>
            <a:br>
              <a:rPr lang="hu-HU" altLang="hu-HU" sz="4000" b="1" dirty="0">
                <a:cs typeface="Arial" panose="020B0604020202020204" pitchFamily="34" charset="0"/>
              </a:rPr>
            </a:br>
            <a:r>
              <a:rPr lang="hu-HU" altLang="hu-HU" sz="4000" b="1" dirty="0">
                <a:cs typeface="Arial" panose="020B0604020202020204" pitchFamily="34" charset="0"/>
              </a:rPr>
              <a:t>megtisztelő figyelmet!</a:t>
            </a:r>
            <a:br>
              <a:rPr lang="hu-HU" altLang="hu-HU" sz="4000" b="1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24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endParaRPr lang="de-DE" altLang="hu-HU" sz="4000" dirty="0">
              <a:cs typeface="Arial" panose="020B0604020202020204" pitchFamily="34" charset="0"/>
            </a:endParaRP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7BFE19F4-2EC9-4E3E-9B68-3908EF3B2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48076" y="4365625"/>
            <a:ext cx="7019925" cy="1295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u-HU" altLang="hu-HU" sz="20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de-DE" altLang="hu-HU" sz="2000" dirty="0">
              <a:cs typeface="Arial" panose="020B0604020202020204" pitchFamily="34" charset="0"/>
            </a:endParaRPr>
          </a:p>
        </p:txBody>
      </p:sp>
      <p:sp>
        <p:nvSpPr>
          <p:cNvPr id="30724" name="Szövegdoboz 1">
            <a:extLst>
              <a:ext uri="{FF2B5EF4-FFF2-40B4-BE49-F238E27FC236}">
                <a16:creationId xmlns:a16="http://schemas.microsoft.com/office/drawing/2014/main" id="{9D07F281-2E63-4091-9267-4D438F8AC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5876925"/>
            <a:ext cx="82089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800" dirty="0"/>
              <a:t>				</a:t>
            </a:r>
            <a:endParaRPr lang="hu-HU" altLang="hu-HU" sz="1800" b="0" dirty="0"/>
          </a:p>
        </p:txBody>
      </p:sp>
      <p:sp>
        <p:nvSpPr>
          <p:cNvPr id="30725" name="Dia számának helye 1">
            <a:extLst>
              <a:ext uri="{FF2B5EF4-FFF2-40B4-BE49-F238E27FC236}">
                <a16:creationId xmlns:a16="http://schemas.microsoft.com/office/drawing/2014/main" id="{A7711971-F0C5-4EA7-BFBD-7B6CAD71E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0F1404-35B5-4E26-B142-06675EF36F47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de-DE" altLang="hu-HU" sz="1400" dirty="0"/>
          </a:p>
        </p:txBody>
      </p:sp>
      <p:sp>
        <p:nvSpPr>
          <p:cNvPr id="6" name="Szövegdoboz 10">
            <a:extLst>
              <a:ext uri="{FF2B5EF4-FFF2-40B4-BE49-F238E27FC236}">
                <a16:creationId xmlns:a16="http://schemas.microsoft.com/office/drawing/2014/main" id="{D54D1E78-8B50-44B8-BDD4-BF7CBD84B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056" y="4052888"/>
            <a:ext cx="82153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7225" indent="-2460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11162" lvl="1" indent="0">
              <a:buNone/>
            </a:pPr>
            <a:endParaRPr lang="hu-HU" altLang="hu-HU" sz="22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53A2558-3BCE-401D-8B4A-A08AAB747D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63751" y="1844675"/>
            <a:ext cx="8215313" cy="863600"/>
          </a:xfrm>
        </p:spPr>
        <p:txBody>
          <a:bodyPr/>
          <a:lstStyle/>
          <a:p>
            <a:pPr marL="742950" indent="-742950" eaLnBrk="1" hangingPunct="1"/>
            <a:r>
              <a:rPr lang="hu-HU" altLang="hu-HU" sz="3600" b="1" dirty="0">
                <a:cs typeface="Arial" panose="020B0604020202020204" pitchFamily="34" charset="0"/>
              </a:rPr>
              <a:t>Tartalom</a:t>
            </a: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endParaRPr lang="de-DE" altLang="hu-HU" sz="2000" b="1" dirty="0">
              <a:cs typeface="Arial" panose="020B0604020202020204" pitchFamily="34" charset="0"/>
            </a:endParaRPr>
          </a:p>
        </p:txBody>
      </p:sp>
      <p:sp>
        <p:nvSpPr>
          <p:cNvPr id="8195" name="Szövegdoboz 4">
            <a:extLst>
              <a:ext uri="{FF2B5EF4-FFF2-40B4-BE49-F238E27FC236}">
                <a16:creationId xmlns:a16="http://schemas.microsoft.com/office/drawing/2014/main" id="{97ABA0ED-AFD1-48CF-A61B-87E7AB89A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2" y="2060848"/>
            <a:ext cx="943304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</a:pPr>
            <a:r>
              <a:rPr lang="hu-HU" altLang="hu-HU" dirty="0">
                <a:cs typeface="Arial" panose="020B0604020202020204" pitchFamily="34" charset="0"/>
              </a:rPr>
              <a:t>Vizsgált rendszer</a:t>
            </a:r>
          </a:p>
          <a:p>
            <a:pPr marL="457200" indent="-457200" eaLnBrk="1" hangingPunct="1">
              <a:spcBef>
                <a:spcPct val="0"/>
              </a:spcBef>
            </a:pPr>
            <a:r>
              <a:rPr lang="hu-HU" altLang="hu-HU" dirty="0">
                <a:cs typeface="Arial" panose="020B0604020202020204" pitchFamily="34" charset="0"/>
              </a:rPr>
              <a:t>Vizsgált jelenség</a:t>
            </a:r>
          </a:p>
          <a:p>
            <a:pPr marL="457200" indent="-457200" eaLnBrk="1" hangingPunct="1">
              <a:spcBef>
                <a:spcPct val="0"/>
              </a:spcBef>
            </a:pPr>
            <a:r>
              <a:rPr lang="hu-HU" altLang="hu-HU" dirty="0">
                <a:cs typeface="Arial" panose="020B0604020202020204" pitchFamily="34" charset="0"/>
              </a:rPr>
              <a:t>Hasonlóságelemzés</a:t>
            </a:r>
          </a:p>
          <a:p>
            <a:pPr marL="457200" indent="-457200" eaLnBrk="1" hangingPunct="1">
              <a:spcBef>
                <a:spcPct val="0"/>
              </a:spcBef>
            </a:pPr>
            <a:r>
              <a:rPr lang="hu-HU" altLang="hu-HU" dirty="0">
                <a:cs typeface="Arial" panose="020B0604020202020204" pitchFamily="34" charset="0"/>
              </a:rPr>
              <a:t>Saját modellek</a:t>
            </a:r>
          </a:p>
          <a:p>
            <a:pPr marL="457200" indent="-457200" eaLnBrk="1" hangingPunct="1">
              <a:spcBef>
                <a:spcPct val="0"/>
              </a:spcBef>
            </a:pPr>
            <a:r>
              <a:rPr lang="hu-HU" altLang="hu-HU" dirty="0">
                <a:cs typeface="Arial" panose="020B0604020202020204" pitchFamily="34" charset="0"/>
              </a:rPr>
              <a:t>Teszteredmények</a:t>
            </a:r>
          </a:p>
          <a:p>
            <a:pPr marL="457200" indent="-457200" eaLnBrk="1" hangingPunct="1">
              <a:spcBef>
                <a:spcPct val="0"/>
              </a:spcBef>
            </a:pPr>
            <a:r>
              <a:rPr lang="hu-HU" altLang="hu-HU" dirty="0">
                <a:cs typeface="Arial" panose="020B0604020202020204" pitchFamily="34" charset="0"/>
              </a:rPr>
              <a:t>Hatékonyság-alapú benchmarking</a:t>
            </a:r>
          </a:p>
          <a:p>
            <a:pPr marL="457200" indent="-457200" eaLnBrk="1" hangingPunct="1">
              <a:spcBef>
                <a:spcPct val="0"/>
              </a:spcBef>
            </a:pPr>
            <a:r>
              <a:rPr lang="hu-HU" altLang="hu-HU" dirty="0">
                <a:cs typeface="Arial" panose="020B0604020202020204" pitchFamily="34" charset="0"/>
              </a:rPr>
              <a:t>Teoretikus benchmarking</a:t>
            </a:r>
          </a:p>
          <a:p>
            <a:pPr marL="457200" indent="-457200" eaLnBrk="1" hangingPunct="1">
              <a:spcBef>
                <a:spcPct val="0"/>
              </a:spcBef>
            </a:pPr>
            <a:r>
              <a:rPr lang="hu-HU" altLang="hu-HU" dirty="0">
                <a:cs typeface="Arial" panose="020B0604020202020204" pitchFamily="34" charset="0"/>
              </a:rPr>
              <a:t>Összefoglalás</a:t>
            </a:r>
          </a:p>
          <a:p>
            <a:pPr marL="457200" indent="-457200" eaLnBrk="1" hangingPunct="1">
              <a:spcBef>
                <a:spcPct val="0"/>
              </a:spcBef>
            </a:pPr>
            <a:r>
              <a:rPr lang="hu-HU" altLang="hu-HU" dirty="0">
                <a:cs typeface="Arial" panose="020B0604020202020204" pitchFamily="34" charset="0"/>
              </a:rPr>
              <a:t>Jövőkép</a:t>
            </a:r>
            <a:endParaRPr lang="hu-HU" altLang="hu-HU" sz="2400" dirty="0"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</a:pPr>
            <a:endParaRPr lang="hu-HU" altLang="hu-HU" sz="2400" dirty="0">
              <a:cs typeface="Arial" panose="020B0604020202020204" pitchFamily="34" charset="0"/>
            </a:endParaRPr>
          </a:p>
        </p:txBody>
      </p:sp>
      <p:sp>
        <p:nvSpPr>
          <p:cNvPr id="8196" name="Dia számának helye 1">
            <a:extLst>
              <a:ext uri="{FF2B5EF4-FFF2-40B4-BE49-F238E27FC236}">
                <a16:creationId xmlns:a16="http://schemas.microsoft.com/office/drawing/2014/main" id="{A4A03449-0E32-4E9A-AD38-CB25D3759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48328" y="6237312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587270-3CF8-4068-BB2F-2A171AAD2091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de-DE" altLang="hu-HU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19231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4000" b="1" dirty="0">
                <a:cs typeface="Arial" panose="020B0604020202020204" pitchFamily="34" charset="0"/>
              </a:rPr>
              <a:t>A vizsgált rendszer: SECOM-adatbázis</a:t>
            </a:r>
            <a:endParaRPr lang="de-DE" altLang="hu-HU" sz="40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de-DE" altLang="hu-HU" sz="1400"/>
          </a:p>
        </p:txBody>
      </p:sp>
      <p:sp>
        <p:nvSpPr>
          <p:cNvPr id="22" name="Szövegdoboz 2">
            <a:extLst>
              <a:ext uri="{FF2B5EF4-FFF2-40B4-BE49-F238E27FC236}">
                <a16:creationId xmlns:a16="http://schemas.microsoft.com/office/drawing/2014/main" id="{2F1DA8C9-1000-4B69-8E27-31F8A37EE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381" y="2128935"/>
            <a:ext cx="1172723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hu-HU" altLang="hu-HU" sz="2400" b="0" dirty="0"/>
              <a:t>Forrás-URL: </a:t>
            </a:r>
            <a:r>
              <a:rPr lang="hu-HU" altLang="hu-HU" sz="2400" b="0" dirty="0">
                <a:hlinkClick r:id="rId3"/>
              </a:rPr>
              <a:t>https://archive.ics.uci.edu/ml/datasets/SECOM</a:t>
            </a:r>
            <a:r>
              <a:rPr lang="hu-HU" altLang="hu-HU" sz="2400" b="0" dirty="0"/>
              <a:t> </a:t>
            </a:r>
          </a:p>
          <a:p>
            <a:pPr marL="342900" indent="-342900">
              <a:spcBef>
                <a:spcPct val="0"/>
              </a:spcBef>
            </a:pPr>
            <a:r>
              <a:rPr lang="hu-HU" altLang="hu-HU" sz="2400" b="0" dirty="0"/>
              <a:t>Összes rekord (objektum): 1567 db</a:t>
            </a:r>
          </a:p>
          <a:p>
            <a:pPr marL="342900" indent="-342900">
              <a:spcBef>
                <a:spcPct val="0"/>
              </a:spcBef>
            </a:pPr>
            <a:r>
              <a:rPr lang="hu-HU" altLang="hu-HU" sz="2400" b="0" dirty="0"/>
              <a:t>Hibátlan félvezető: 1463 db</a:t>
            </a:r>
          </a:p>
          <a:p>
            <a:pPr marL="342900" indent="-342900">
              <a:spcBef>
                <a:spcPct val="0"/>
              </a:spcBef>
            </a:pPr>
            <a:r>
              <a:rPr lang="hu-HU" altLang="hu-HU" sz="2400" b="0" dirty="0"/>
              <a:t>Hibás félvezető: 104 db</a:t>
            </a:r>
          </a:p>
          <a:p>
            <a:pPr marL="342900" indent="-342900">
              <a:spcBef>
                <a:spcPct val="0"/>
              </a:spcBef>
            </a:pPr>
            <a:r>
              <a:rPr lang="hu-HU" altLang="hu-HU" sz="2400" b="0" dirty="0" err="1"/>
              <a:t>Tanulás:teszt-arány</a:t>
            </a:r>
            <a:r>
              <a:rPr lang="hu-HU" altLang="hu-HU" sz="2400" b="0" dirty="0"/>
              <a:t>: 80:20% (saját, benchmark1) – 70:30% (benchmark2)</a:t>
            </a:r>
          </a:p>
          <a:p>
            <a:pPr marL="342900" indent="-342900">
              <a:spcBef>
                <a:spcPct val="0"/>
              </a:spcBef>
            </a:pPr>
            <a:r>
              <a:rPr lang="hu-HU" altLang="hu-HU" sz="2400" b="0" dirty="0"/>
              <a:t>Tanulási minta rekordszáma: 1254 (1167+87) db (ill. kevesebb)</a:t>
            </a:r>
          </a:p>
          <a:p>
            <a:pPr marL="342900" indent="-342900">
              <a:spcBef>
                <a:spcPct val="0"/>
              </a:spcBef>
            </a:pPr>
            <a:r>
              <a:rPr lang="hu-HU" altLang="hu-HU" sz="2400" b="0" dirty="0"/>
              <a:t>Teszt minta rekordszáma: 313 (296+17) db</a:t>
            </a:r>
          </a:p>
          <a:p>
            <a:pPr marL="342900" indent="-342900">
              <a:spcBef>
                <a:spcPct val="0"/>
              </a:spcBef>
            </a:pPr>
            <a:r>
              <a:rPr lang="hu-HU" altLang="hu-HU" sz="2400" b="0" dirty="0"/>
              <a:t>Attribútumok száma: 591 db (ebből saját modellekhez felhasználva: 52 hiánytalan)</a:t>
            </a:r>
          </a:p>
          <a:p>
            <a:pPr marL="342900" indent="-342900">
              <a:spcBef>
                <a:spcPct val="0"/>
              </a:spcBef>
            </a:pPr>
            <a:r>
              <a:rPr lang="hu-HU" altLang="hu-HU" sz="2400" b="0" dirty="0"/>
              <a:t>Benchmark dokumentumok:</a:t>
            </a:r>
          </a:p>
          <a:p>
            <a:pPr marL="1085850" lvl="1" indent="-342900">
              <a:spcBef>
                <a:spcPct val="0"/>
              </a:spcBef>
            </a:pPr>
            <a:r>
              <a:rPr lang="hu-HU" altLang="hu-HU" sz="18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https://dokument.pub/data-imbalance-problem-solving-for-smote-based-flipbook-pdf.html</a:t>
            </a:r>
            <a:r>
              <a:rPr lang="hu-HU" altLang="hu-HU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085850" lvl="1" indent="-342900">
              <a:spcBef>
                <a:spcPct val="0"/>
              </a:spcBef>
            </a:pPr>
            <a:r>
              <a:rPr lang="hu-HU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https://www.researchgate.net/profile/Ionut-Anghel-3/publication/321260510_Machine_learning_for_sensor-based_manufacturing_processes/links/5ff5874392851c13feeff32b/Machine-learning-for-sensor-based-manufacturing-processes.pdf</a:t>
            </a:r>
            <a:endParaRPr lang="hu-HU" altLang="hu-HU" sz="2000" b="0" dirty="0"/>
          </a:p>
          <a:p>
            <a:pPr>
              <a:spcBef>
                <a:spcPct val="0"/>
              </a:spcBef>
              <a:buFontTx/>
              <a:buNone/>
            </a:pPr>
            <a:endParaRPr lang="hu-HU" altLang="hu-HU" sz="24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19231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4000" b="1" dirty="0">
                <a:cs typeface="Arial" panose="020B0604020202020204" pitchFamily="34" charset="0"/>
              </a:rPr>
              <a:t>A vizsgált jelenség: klasszifikáció</a:t>
            </a:r>
            <a:endParaRPr lang="de-DE" altLang="hu-HU" sz="40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de-DE" altLang="hu-HU" sz="1400"/>
          </a:p>
        </p:txBody>
      </p:sp>
      <p:sp>
        <p:nvSpPr>
          <p:cNvPr id="22" name="Szövegdoboz 2">
            <a:extLst>
              <a:ext uri="{FF2B5EF4-FFF2-40B4-BE49-F238E27FC236}">
                <a16:creationId xmlns:a16="http://schemas.microsoft.com/office/drawing/2014/main" id="{2F1DA8C9-1000-4B69-8E27-31F8A37EE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89" y="2056850"/>
            <a:ext cx="11727238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hu-HU" altLang="hu-HU" sz="2000" b="0" dirty="0"/>
              <a:t>Elméleti alapvetések (Andrew </a:t>
            </a:r>
            <a:r>
              <a:rPr lang="hu-HU" altLang="hu-HU" sz="2000" b="0" dirty="0" err="1"/>
              <a:t>Ng</a:t>
            </a:r>
            <a:r>
              <a:rPr lang="hu-HU" altLang="hu-HU" sz="2000" b="0" dirty="0"/>
              <a:t>): </a:t>
            </a:r>
            <a:r>
              <a:rPr lang="en-GB" sz="1800" u="sng" dirty="0">
                <a:solidFill>
                  <a:srgbClr val="36525D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https://www.youtube.com/watch?v=06-AZXmwHjo</a:t>
            </a:r>
            <a:r>
              <a:rPr lang="hu-HU" sz="1800" u="sng" dirty="0">
                <a:solidFill>
                  <a:srgbClr val="36525D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(pl. 47:52)</a:t>
            </a:r>
          </a:p>
          <a:p>
            <a:pPr marL="342900" indent="-342900">
              <a:spcBef>
                <a:spcPct val="0"/>
              </a:spcBef>
            </a:pPr>
            <a:r>
              <a:rPr lang="hu-HU" altLang="hu-HU" sz="20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Modell-</a:t>
            </a:r>
            <a:r>
              <a:rPr lang="hu-HU" altLang="hu-HU" sz="20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centric</a:t>
            </a:r>
            <a:r>
              <a:rPr lang="hu-HU" altLang="hu-HU" sz="20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hu-HU" altLang="hu-HU" sz="20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approaches</a:t>
            </a:r>
            <a:endParaRPr lang="hu-HU" altLang="hu-HU" sz="2000" b="0" u="sng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marL="1085850" lvl="1" indent="-342900">
              <a:spcBef>
                <a:spcPct val="0"/>
              </a:spcBef>
            </a:pP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Döntési fák (DT)</a:t>
            </a:r>
          </a:p>
          <a:p>
            <a:pPr marL="1085850" lvl="1" indent="-342900">
              <a:spcBef>
                <a:spcPct val="0"/>
              </a:spcBef>
            </a:pP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Neurális hálók (ANN)</a:t>
            </a:r>
          </a:p>
          <a:p>
            <a:pPr marL="1085850" lvl="1" indent="-342900">
              <a:spcBef>
                <a:spcPct val="0"/>
              </a:spcBef>
            </a:pP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Logisztikus regressziók (LR)</a:t>
            </a:r>
          </a:p>
          <a:p>
            <a:pPr marL="1085850" lvl="1" indent="-342900">
              <a:spcBef>
                <a:spcPct val="0"/>
              </a:spcBef>
            </a:pP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Random Forest (RF)</a:t>
            </a:r>
          </a:p>
          <a:p>
            <a:pPr marL="1085850" lvl="1" indent="-342900">
              <a:spcBef>
                <a:spcPct val="0"/>
              </a:spcBef>
            </a:pP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Gradient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Boosted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Trees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 (GBT) </a:t>
            </a:r>
          </a:p>
          <a:p>
            <a:pPr marL="1085850" lvl="1" indent="-342900">
              <a:spcBef>
                <a:spcPct val="0"/>
              </a:spcBef>
            </a:pP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Lépcsős függvények (COCO - </a:t>
            </a:r>
            <a:r>
              <a:rPr lang="hu-HU" altLang="hu-HU" sz="1600" b="0" u="sng" dirty="0">
                <a:solidFill>
                  <a:srgbClr val="FF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saját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spcBef>
                <a:spcPct val="0"/>
              </a:spcBef>
            </a:pPr>
            <a:r>
              <a:rPr lang="hu-HU" altLang="hu-HU" sz="20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Data-</a:t>
            </a:r>
            <a:r>
              <a:rPr lang="hu-HU" altLang="hu-HU" sz="20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centric</a:t>
            </a:r>
            <a:r>
              <a:rPr lang="hu-HU" altLang="hu-HU" sz="20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hu-HU" altLang="hu-HU" sz="20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approaches</a:t>
            </a:r>
            <a:endParaRPr lang="hu-HU" altLang="hu-HU" sz="2000" b="0" u="sng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lvl="1" indent="0">
              <a:spcBef>
                <a:spcPct val="0"/>
              </a:spcBef>
              <a:buNone/>
            </a:pP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Objektumok száma:</a:t>
            </a:r>
          </a:p>
          <a:p>
            <a:pPr marL="1085850" lvl="1" indent="-342900">
              <a:spcBef>
                <a:spcPct val="0"/>
              </a:spcBef>
            </a:pP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Unsampled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data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sets</a:t>
            </a:r>
            <a:endParaRPr lang="hu-HU" altLang="hu-HU" sz="1600" b="0" u="sng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marL="1085850" lvl="1" indent="-342900">
              <a:spcBef>
                <a:spcPct val="0"/>
              </a:spcBef>
            </a:pP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Oversampled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data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sets</a:t>
            </a:r>
            <a:endParaRPr lang="hu-HU" altLang="hu-HU" sz="1600" b="0" u="sng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marL="1085850" lvl="1" indent="-342900">
              <a:spcBef>
                <a:spcPct val="0"/>
              </a:spcBef>
            </a:pP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Undersampled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data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 </a:t>
            </a:r>
            <a:r>
              <a:rPr lang="hu-HU" altLang="hu-HU" sz="1600" b="0" u="sng" dirty="0" err="1">
                <a:latin typeface="Consolas" panose="020B0609020204030204" pitchFamily="49" charset="0"/>
                <a:cs typeface="Times New Roman" panose="02020603050405020304" pitchFamily="18" charset="0"/>
              </a:rPr>
              <a:t>sets</a:t>
            </a:r>
            <a:endParaRPr lang="hu-HU" altLang="hu-HU" sz="1600" b="0" u="sng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marL="1085850" lvl="1" indent="-342900">
              <a:spcBef>
                <a:spcPct val="0"/>
              </a:spcBef>
            </a:pP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Többlépcsős modell-alapú kizárás (</a:t>
            </a:r>
            <a:r>
              <a:rPr lang="hu-HU" altLang="hu-HU" sz="1600" b="0" u="sng" dirty="0">
                <a:solidFill>
                  <a:srgbClr val="FF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saját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)</a:t>
            </a:r>
          </a:p>
          <a:p>
            <a:pPr lvl="1" indent="0">
              <a:spcBef>
                <a:spcPct val="0"/>
              </a:spcBef>
              <a:buNone/>
            </a:pP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Attribútumok száma:</a:t>
            </a:r>
          </a:p>
          <a:p>
            <a:pPr marL="1028700" lvl="1">
              <a:spcBef>
                <a:spcPct val="0"/>
              </a:spcBef>
            </a:pP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Adathiány-alapon (alapvetően </a:t>
            </a:r>
            <a:r>
              <a:rPr lang="hu-HU" altLang="hu-HU" sz="1600" b="0" u="sng" dirty="0">
                <a:solidFill>
                  <a:srgbClr val="FF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saját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)</a:t>
            </a:r>
          </a:p>
          <a:p>
            <a:pPr marL="1028700" lvl="1">
              <a:spcBef>
                <a:spcPct val="0"/>
              </a:spcBef>
            </a:pP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Egyéb módon (vö. technikák                         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  <a:sym typeface="Wingdings" panose="05000000000000000000" pitchFamily="2" charset="2"/>
              </a:rPr>
              <a:t>)</a:t>
            </a:r>
            <a:endParaRPr lang="hu-HU" altLang="hu-HU" sz="1600" b="0" u="sng" dirty="0"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lvl="1" indent="0">
              <a:spcBef>
                <a:spcPct val="0"/>
              </a:spcBef>
              <a:buNone/>
            </a:pP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Adatértékek (X [pixel] és/vagy Y [arányok/sorrendek]) befolyásolása (</a:t>
            </a:r>
            <a:r>
              <a:rPr lang="hu-HU" altLang="hu-HU" sz="1600" b="0" u="sng" dirty="0">
                <a:solidFill>
                  <a:srgbClr val="FF0000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saját</a:t>
            </a:r>
            <a:r>
              <a:rPr lang="hu-HU" altLang="hu-HU" sz="1600" b="0" u="sng" dirty="0">
                <a:latin typeface="Consolas" panose="020B0609020204030204" pitchFamily="49" charset="0"/>
                <a:cs typeface="Times New Roman" panose="02020603050405020304" pitchFamily="18" charset="0"/>
              </a:rPr>
              <a:t>)</a:t>
            </a:r>
          </a:p>
          <a:p>
            <a:pPr marL="1085850" lvl="1" indent="-342900">
              <a:spcBef>
                <a:spcPct val="0"/>
              </a:spcBef>
            </a:pPr>
            <a:endParaRPr lang="hu-HU" altLang="hu-HU" sz="1400" b="0" u="sng" dirty="0">
              <a:solidFill>
                <a:srgbClr val="36525D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marL="1085850" lvl="1" indent="-342900">
              <a:spcBef>
                <a:spcPct val="0"/>
              </a:spcBef>
            </a:pPr>
            <a:endParaRPr lang="hu-HU" altLang="hu-HU" sz="1400" b="0" u="sng" dirty="0">
              <a:solidFill>
                <a:srgbClr val="36525D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marL="1085850" lvl="1" indent="-342900">
              <a:spcBef>
                <a:spcPct val="0"/>
              </a:spcBef>
            </a:pPr>
            <a:endParaRPr lang="hu-HU" altLang="hu-HU" sz="1400" b="0" u="sng" dirty="0">
              <a:solidFill>
                <a:srgbClr val="36525D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</a:pPr>
            <a:endParaRPr lang="hu-HU" altLang="hu-HU" sz="1800" b="0" u="sng" dirty="0">
              <a:solidFill>
                <a:srgbClr val="36525D"/>
              </a:solidFill>
              <a:latin typeface="Consolas" panose="020B0609020204030204" pitchFamily="49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</a:pPr>
            <a:endParaRPr lang="hu-HU" altLang="hu-HU" sz="2400" b="0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97192AB0-3B55-4EA9-B835-A5D216D8613D}"/>
              </a:ext>
            </a:extLst>
          </p:cNvPr>
          <p:cNvSpPr txBox="1"/>
          <p:nvPr/>
        </p:nvSpPr>
        <p:spPr>
          <a:xfrm rot="570722">
            <a:off x="6902617" y="4013170"/>
            <a:ext cx="4681878" cy="2308324"/>
          </a:xfrm>
          <a:custGeom>
            <a:avLst/>
            <a:gdLst>
              <a:gd name="connsiteX0" fmla="*/ 0 w 4681878"/>
              <a:gd name="connsiteY0" fmla="*/ 0 h 2308324"/>
              <a:gd name="connsiteX1" fmla="*/ 538416 w 4681878"/>
              <a:gd name="connsiteY1" fmla="*/ 0 h 2308324"/>
              <a:gd name="connsiteX2" fmla="*/ 983194 w 4681878"/>
              <a:gd name="connsiteY2" fmla="*/ 0 h 2308324"/>
              <a:gd name="connsiteX3" fmla="*/ 1662067 w 4681878"/>
              <a:gd name="connsiteY3" fmla="*/ 0 h 2308324"/>
              <a:gd name="connsiteX4" fmla="*/ 2200483 w 4681878"/>
              <a:gd name="connsiteY4" fmla="*/ 0 h 2308324"/>
              <a:gd name="connsiteX5" fmla="*/ 2738899 w 4681878"/>
              <a:gd name="connsiteY5" fmla="*/ 0 h 2308324"/>
              <a:gd name="connsiteX6" fmla="*/ 3417771 w 4681878"/>
              <a:gd name="connsiteY6" fmla="*/ 0 h 2308324"/>
              <a:gd name="connsiteX7" fmla="*/ 3909368 w 4681878"/>
              <a:gd name="connsiteY7" fmla="*/ 0 h 2308324"/>
              <a:gd name="connsiteX8" fmla="*/ 4681878 w 4681878"/>
              <a:gd name="connsiteY8" fmla="*/ 0 h 2308324"/>
              <a:gd name="connsiteX9" fmla="*/ 4681878 w 4681878"/>
              <a:gd name="connsiteY9" fmla="*/ 623247 h 2308324"/>
              <a:gd name="connsiteX10" fmla="*/ 4681878 w 4681878"/>
              <a:gd name="connsiteY10" fmla="*/ 1154162 h 2308324"/>
              <a:gd name="connsiteX11" fmla="*/ 4681878 w 4681878"/>
              <a:gd name="connsiteY11" fmla="*/ 1731243 h 2308324"/>
              <a:gd name="connsiteX12" fmla="*/ 4681878 w 4681878"/>
              <a:gd name="connsiteY12" fmla="*/ 2308324 h 2308324"/>
              <a:gd name="connsiteX13" fmla="*/ 4237100 w 4681878"/>
              <a:gd name="connsiteY13" fmla="*/ 2308324 h 2308324"/>
              <a:gd name="connsiteX14" fmla="*/ 3558227 w 4681878"/>
              <a:gd name="connsiteY14" fmla="*/ 2308324 h 2308324"/>
              <a:gd name="connsiteX15" fmla="*/ 3066630 w 4681878"/>
              <a:gd name="connsiteY15" fmla="*/ 2308324 h 2308324"/>
              <a:gd name="connsiteX16" fmla="*/ 2481395 w 4681878"/>
              <a:gd name="connsiteY16" fmla="*/ 2308324 h 2308324"/>
              <a:gd name="connsiteX17" fmla="*/ 1802523 w 4681878"/>
              <a:gd name="connsiteY17" fmla="*/ 2308324 h 2308324"/>
              <a:gd name="connsiteX18" fmla="*/ 1217288 w 4681878"/>
              <a:gd name="connsiteY18" fmla="*/ 2308324 h 2308324"/>
              <a:gd name="connsiteX19" fmla="*/ 772510 w 4681878"/>
              <a:gd name="connsiteY19" fmla="*/ 2308324 h 2308324"/>
              <a:gd name="connsiteX20" fmla="*/ 0 w 4681878"/>
              <a:gd name="connsiteY20" fmla="*/ 2308324 h 2308324"/>
              <a:gd name="connsiteX21" fmla="*/ 0 w 4681878"/>
              <a:gd name="connsiteY21" fmla="*/ 1685077 h 2308324"/>
              <a:gd name="connsiteX22" fmla="*/ 0 w 4681878"/>
              <a:gd name="connsiteY22" fmla="*/ 1061829 h 2308324"/>
              <a:gd name="connsiteX23" fmla="*/ 0 w 4681878"/>
              <a:gd name="connsiteY23" fmla="*/ 0 h 230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681878" h="2308324" extrusionOk="0">
                <a:moveTo>
                  <a:pt x="0" y="0"/>
                </a:moveTo>
                <a:cubicBezTo>
                  <a:pt x="231049" y="-51882"/>
                  <a:pt x="288230" y="34449"/>
                  <a:pt x="538416" y="0"/>
                </a:cubicBezTo>
                <a:cubicBezTo>
                  <a:pt x="788602" y="-34449"/>
                  <a:pt x="799961" y="45717"/>
                  <a:pt x="983194" y="0"/>
                </a:cubicBezTo>
                <a:cubicBezTo>
                  <a:pt x="1166427" y="-45717"/>
                  <a:pt x="1511337" y="79478"/>
                  <a:pt x="1662067" y="0"/>
                </a:cubicBezTo>
                <a:cubicBezTo>
                  <a:pt x="1812797" y="-79478"/>
                  <a:pt x="1972966" y="29176"/>
                  <a:pt x="2200483" y="0"/>
                </a:cubicBezTo>
                <a:cubicBezTo>
                  <a:pt x="2428000" y="-29176"/>
                  <a:pt x="2519578" y="47294"/>
                  <a:pt x="2738899" y="0"/>
                </a:cubicBezTo>
                <a:cubicBezTo>
                  <a:pt x="2958220" y="-47294"/>
                  <a:pt x="3179197" y="41888"/>
                  <a:pt x="3417771" y="0"/>
                </a:cubicBezTo>
                <a:cubicBezTo>
                  <a:pt x="3656345" y="-41888"/>
                  <a:pt x="3807853" y="15398"/>
                  <a:pt x="3909368" y="0"/>
                </a:cubicBezTo>
                <a:cubicBezTo>
                  <a:pt x="4010883" y="-15398"/>
                  <a:pt x="4319772" y="12349"/>
                  <a:pt x="4681878" y="0"/>
                </a:cubicBezTo>
                <a:cubicBezTo>
                  <a:pt x="4722812" y="300366"/>
                  <a:pt x="4663152" y="407459"/>
                  <a:pt x="4681878" y="623247"/>
                </a:cubicBezTo>
                <a:cubicBezTo>
                  <a:pt x="4700604" y="839035"/>
                  <a:pt x="4647242" y="1039505"/>
                  <a:pt x="4681878" y="1154162"/>
                </a:cubicBezTo>
                <a:cubicBezTo>
                  <a:pt x="4716514" y="1268819"/>
                  <a:pt x="4646834" y="1502913"/>
                  <a:pt x="4681878" y="1731243"/>
                </a:cubicBezTo>
                <a:cubicBezTo>
                  <a:pt x="4716922" y="1959573"/>
                  <a:pt x="4680306" y="2182865"/>
                  <a:pt x="4681878" y="2308324"/>
                </a:cubicBezTo>
                <a:cubicBezTo>
                  <a:pt x="4496172" y="2348777"/>
                  <a:pt x="4429786" y="2267622"/>
                  <a:pt x="4237100" y="2308324"/>
                </a:cubicBezTo>
                <a:cubicBezTo>
                  <a:pt x="4044414" y="2349026"/>
                  <a:pt x="3832331" y="2227435"/>
                  <a:pt x="3558227" y="2308324"/>
                </a:cubicBezTo>
                <a:cubicBezTo>
                  <a:pt x="3284123" y="2389213"/>
                  <a:pt x="3270557" y="2271097"/>
                  <a:pt x="3066630" y="2308324"/>
                </a:cubicBezTo>
                <a:cubicBezTo>
                  <a:pt x="2862703" y="2345551"/>
                  <a:pt x="2683646" y="2249949"/>
                  <a:pt x="2481395" y="2308324"/>
                </a:cubicBezTo>
                <a:cubicBezTo>
                  <a:pt x="2279145" y="2366699"/>
                  <a:pt x="1952132" y="2301407"/>
                  <a:pt x="1802523" y="2308324"/>
                </a:cubicBezTo>
                <a:cubicBezTo>
                  <a:pt x="1652914" y="2315241"/>
                  <a:pt x="1450745" y="2290123"/>
                  <a:pt x="1217288" y="2308324"/>
                </a:cubicBezTo>
                <a:cubicBezTo>
                  <a:pt x="983832" y="2326525"/>
                  <a:pt x="885879" y="2292748"/>
                  <a:pt x="772510" y="2308324"/>
                </a:cubicBezTo>
                <a:cubicBezTo>
                  <a:pt x="659141" y="2323900"/>
                  <a:pt x="154532" y="2244580"/>
                  <a:pt x="0" y="2308324"/>
                </a:cubicBezTo>
                <a:cubicBezTo>
                  <a:pt x="-17552" y="2178820"/>
                  <a:pt x="66296" y="1840819"/>
                  <a:pt x="0" y="1685077"/>
                </a:cubicBezTo>
                <a:cubicBezTo>
                  <a:pt x="-66296" y="1529335"/>
                  <a:pt x="4003" y="1285021"/>
                  <a:pt x="0" y="1061829"/>
                </a:cubicBezTo>
                <a:cubicBezTo>
                  <a:pt x="-4003" y="838637"/>
                  <a:pt x="66696" y="391494"/>
                  <a:pt x="0" y="0"/>
                </a:cubicBezTo>
                <a:close/>
              </a:path>
            </a:pathLst>
          </a:custGeom>
          <a:noFill/>
          <a:ln w="38100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hu-HU" b="0" dirty="0"/>
              <a:t>Attribútumok számát csökkentő technikák: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0" dirty="0"/>
              <a:t>PCA (</a:t>
            </a:r>
            <a:r>
              <a:rPr lang="hu-HU" b="0" dirty="0" err="1"/>
              <a:t>Principle</a:t>
            </a:r>
            <a:r>
              <a:rPr lang="hu-HU" b="0" dirty="0"/>
              <a:t> </a:t>
            </a:r>
            <a:r>
              <a:rPr lang="hu-HU" b="0" dirty="0" err="1"/>
              <a:t>Component</a:t>
            </a:r>
            <a:r>
              <a:rPr lang="hu-HU" b="0" dirty="0"/>
              <a:t> </a:t>
            </a:r>
            <a:r>
              <a:rPr lang="hu-HU" b="0" dirty="0" err="1"/>
              <a:t>Analysis</a:t>
            </a:r>
            <a:r>
              <a:rPr lang="hu-HU" b="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0" dirty="0"/>
              <a:t>MARS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0" dirty="0" err="1"/>
              <a:t>Boruta</a:t>
            </a:r>
            <a:endParaRPr lang="hu-HU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0" dirty="0" err="1"/>
              <a:t>WorstCase</a:t>
            </a:r>
            <a:r>
              <a:rPr lang="hu-HU" b="0" dirty="0"/>
              <a:t>, …</a:t>
            </a:r>
          </a:p>
          <a:p>
            <a:r>
              <a:rPr lang="hu-HU" b="0" dirty="0"/>
              <a:t>Objektumok arányát befolyásoló technikák: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0" dirty="0"/>
              <a:t>SMOTE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0" dirty="0"/>
              <a:t>RUS, 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541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BCAAED4-E6E6-464A-9657-978283F4AD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63751" y="1844675"/>
            <a:ext cx="8215313" cy="863600"/>
          </a:xfrm>
        </p:spPr>
        <p:txBody>
          <a:bodyPr/>
          <a:lstStyle/>
          <a:p>
            <a:pPr marL="742950" indent="-742950" eaLnBrk="1" hangingPunct="1"/>
            <a:r>
              <a:rPr lang="hu-HU" altLang="hu-HU" sz="3600" b="1">
                <a:cs typeface="Arial" panose="020B0604020202020204" pitchFamily="34" charset="0"/>
              </a:rPr>
              <a:t>Hasonlóságelemzés</a:t>
            </a:r>
            <a:br>
              <a:rPr lang="hu-HU" altLang="hu-HU" sz="2000" b="1">
                <a:cs typeface="Arial" panose="020B0604020202020204" pitchFamily="34" charset="0"/>
              </a:rPr>
            </a:br>
            <a:br>
              <a:rPr lang="hu-HU" altLang="hu-HU" sz="2000" b="1">
                <a:cs typeface="Arial" panose="020B0604020202020204" pitchFamily="34" charset="0"/>
              </a:rPr>
            </a:br>
            <a:br>
              <a:rPr lang="hu-HU" altLang="hu-HU" sz="2000" b="1">
                <a:cs typeface="Arial" panose="020B0604020202020204" pitchFamily="34" charset="0"/>
              </a:rPr>
            </a:br>
            <a:br>
              <a:rPr lang="hu-HU" altLang="hu-HU" sz="2000" b="1">
                <a:cs typeface="Arial" panose="020B0604020202020204" pitchFamily="34" charset="0"/>
              </a:rPr>
            </a:br>
            <a:endParaRPr lang="de-DE" altLang="hu-HU" sz="2000" b="1">
              <a:cs typeface="Arial" panose="020B0604020202020204" pitchFamily="34" charset="0"/>
            </a:endParaRPr>
          </a:p>
        </p:txBody>
      </p:sp>
      <p:sp>
        <p:nvSpPr>
          <p:cNvPr id="12292" name="Szövegdoboz 1">
            <a:extLst>
              <a:ext uri="{FF2B5EF4-FFF2-40B4-BE49-F238E27FC236}">
                <a16:creationId xmlns:a16="http://schemas.microsoft.com/office/drawing/2014/main" id="{966E49C3-AC5E-4ACA-9088-64B878557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5688013"/>
            <a:ext cx="4032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800" dirty="0"/>
              <a:t>Standard modell</a:t>
            </a:r>
            <a:br>
              <a:rPr lang="hu-HU" altLang="hu-HU" sz="1800" dirty="0"/>
            </a:br>
            <a:r>
              <a:rPr lang="hu-HU" altLang="hu-HU" sz="1800" dirty="0"/>
              <a:t>(termelési függvény)</a:t>
            </a:r>
          </a:p>
        </p:txBody>
      </p:sp>
      <p:pic>
        <p:nvPicPr>
          <p:cNvPr id="12293" name="Kép 2">
            <a:extLst>
              <a:ext uri="{FF2B5EF4-FFF2-40B4-BE49-F238E27FC236}">
                <a16:creationId xmlns:a16="http://schemas.microsoft.com/office/drawing/2014/main" id="{CEB989C5-E43B-44C1-A3F8-3BC529A22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950" y="4270375"/>
            <a:ext cx="11430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Kép 4" descr="A képen égbolt látható&#10;&#10;Automatikusan generált leírás">
            <a:extLst>
              <a:ext uri="{FF2B5EF4-FFF2-40B4-BE49-F238E27FC236}">
                <a16:creationId xmlns:a16="http://schemas.microsoft.com/office/drawing/2014/main" id="{2A253C33-DBD2-46E4-97AA-AA46236E5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763" y="4259263"/>
            <a:ext cx="1143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Kép 6" descr="A képen égbolt látható&#10;&#10;Automatikusan generált leírás">
            <a:extLst>
              <a:ext uri="{FF2B5EF4-FFF2-40B4-BE49-F238E27FC236}">
                <a16:creationId xmlns:a16="http://schemas.microsoft.com/office/drawing/2014/main" id="{1E8EC7D2-7658-49E8-8877-E86AE13C0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8" y="4273550"/>
            <a:ext cx="1143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Szövegdoboz 8">
            <a:extLst>
              <a:ext uri="{FF2B5EF4-FFF2-40B4-BE49-F238E27FC236}">
                <a16:creationId xmlns:a16="http://schemas.microsoft.com/office/drawing/2014/main" id="{92C8D1A2-6770-4D4E-B472-F12C498B4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114" y="5710238"/>
            <a:ext cx="2003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800" dirty="0"/>
              <a:t>MCM: </a:t>
            </a:r>
            <a:r>
              <a:rPr lang="hu-HU" altLang="hu-HU" sz="1800" dirty="0" err="1"/>
              <a:t>exploratív</a:t>
            </a:r>
            <a:r>
              <a:rPr lang="hu-HU" altLang="hu-HU" sz="1800" dirty="0"/>
              <a:t> </a:t>
            </a:r>
            <a:br>
              <a:rPr lang="hu-HU" altLang="hu-HU" sz="1800" dirty="0"/>
            </a:br>
            <a:r>
              <a:rPr lang="hu-HU" altLang="hu-HU" sz="1800" dirty="0"/>
              <a:t>      modell</a:t>
            </a:r>
          </a:p>
        </p:txBody>
      </p:sp>
      <p:sp>
        <p:nvSpPr>
          <p:cNvPr id="12297" name="Szövegdoboz 9">
            <a:extLst>
              <a:ext uri="{FF2B5EF4-FFF2-40B4-BE49-F238E27FC236}">
                <a16:creationId xmlns:a16="http://schemas.microsoft.com/office/drawing/2014/main" id="{9A2E57CE-A5C9-4762-A36D-179E97DE5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740" y="5727700"/>
            <a:ext cx="28648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800" dirty="0"/>
              <a:t>Y0: </a:t>
            </a:r>
            <a:r>
              <a:rPr lang="hu-HU" altLang="hu-HU" sz="1800" dirty="0" err="1"/>
              <a:t>anti</a:t>
            </a:r>
            <a:r>
              <a:rPr lang="hu-HU" altLang="hu-HU" sz="1800" dirty="0"/>
              <a:t>-diszkriminatív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1800" dirty="0"/>
              <a:t> (fogalom-alkotó) modell</a:t>
            </a:r>
          </a:p>
        </p:txBody>
      </p:sp>
      <p:sp>
        <p:nvSpPr>
          <p:cNvPr id="12298" name="Szövegdoboz 10">
            <a:extLst>
              <a:ext uri="{FF2B5EF4-FFF2-40B4-BE49-F238E27FC236}">
                <a16:creationId xmlns:a16="http://schemas.microsoft.com/office/drawing/2014/main" id="{7ED2362C-FDDF-481E-BBF6-E6074722C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2201864"/>
            <a:ext cx="9145140" cy="192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7225" indent="-2460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buFont typeface="Georgia" panose="02040502050405020303" pitchFamily="18" charset="0"/>
              <a:buChar char="▫"/>
            </a:pPr>
            <a:r>
              <a:rPr lang="hu-HU" altLang="hu-HU" sz="2200" dirty="0"/>
              <a:t>Célja:</a:t>
            </a:r>
            <a:r>
              <a:rPr lang="hu-HU" altLang="hu-HU" sz="2200" b="0" dirty="0"/>
              <a:t> A vizsgált objektumok mért tulajdonságaik alapján 		való egymáshoz képesti értékelése</a:t>
            </a:r>
          </a:p>
          <a:p>
            <a:pPr lvl="1">
              <a:buFont typeface="Georgia" panose="02040502050405020303" pitchFamily="18" charset="0"/>
              <a:buChar char="▫"/>
            </a:pPr>
            <a:r>
              <a:rPr lang="hu-HU" altLang="hu-HU" sz="2200" dirty="0"/>
              <a:t>Eszköze:</a:t>
            </a:r>
            <a:r>
              <a:rPr lang="hu-HU" altLang="hu-HU" sz="2200" b="0" dirty="0"/>
              <a:t> Lineáris egyenletrendszerek közelítő megoldása 		a legkisebb négyzetek elvére támaszkodó hiba alapján </a:t>
            </a:r>
          </a:p>
          <a:p>
            <a:pPr lvl="1">
              <a:buFont typeface="Georgia" panose="02040502050405020303" pitchFamily="18" charset="0"/>
              <a:buChar char="▫"/>
            </a:pPr>
            <a:r>
              <a:rPr lang="hu-HU" altLang="hu-HU" sz="2200" dirty="0"/>
              <a:t>Fajtái:</a:t>
            </a:r>
          </a:p>
        </p:txBody>
      </p:sp>
      <p:sp>
        <p:nvSpPr>
          <p:cNvPr id="11" name="Dia számának helye 1">
            <a:extLst>
              <a:ext uri="{FF2B5EF4-FFF2-40B4-BE49-F238E27FC236}">
                <a16:creationId xmlns:a16="http://schemas.microsoft.com/office/drawing/2014/main" id="{5DB4DB40-DD0D-4A6D-A095-DB08C236A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486" y="6138488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926EFA-ADF7-4150-AC79-2BE21ED6E372}" type="slidenum">
              <a:rPr lang="de-DE" altLang="hu-HU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de-DE" altLang="hu-HU" sz="1400" dirty="0"/>
          </a:p>
        </p:txBody>
      </p:sp>
    </p:spTree>
    <p:extLst>
      <p:ext uri="{BB962C8B-B14F-4D97-AF65-F5344CB8AC3E}">
        <p14:creationId xmlns:p14="http://schemas.microsoft.com/office/powerpoint/2010/main" val="346236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68E6A7-E0B2-471F-A5E6-3AEEB4400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196753"/>
            <a:ext cx="7772400" cy="866527"/>
          </a:xfrm>
        </p:spPr>
        <p:txBody>
          <a:bodyPr/>
          <a:lstStyle/>
          <a:p>
            <a:r>
              <a:rPr lang="hu-HU" b="1" dirty="0"/>
              <a:t>Saját modellek</a:t>
            </a:r>
          </a:p>
        </p:txBody>
      </p:sp>
      <p:sp>
        <p:nvSpPr>
          <p:cNvPr id="25" name="Dia számának helye 1">
            <a:extLst>
              <a:ext uri="{FF2B5EF4-FFF2-40B4-BE49-F238E27FC236}">
                <a16:creationId xmlns:a16="http://schemas.microsoft.com/office/drawing/2014/main" id="{AC95AAD6-1ED3-4F03-AEA2-1B8FED3E6E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58990" y="6236170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de-DE" altLang="hu-HU" sz="140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0D0F813-C9CA-4810-94B9-C6A8027BC64F}"/>
              </a:ext>
            </a:extLst>
          </p:cNvPr>
          <p:cNvSpPr txBox="1"/>
          <p:nvPr/>
        </p:nvSpPr>
        <p:spPr>
          <a:xfrm>
            <a:off x="407368" y="2132855"/>
            <a:ext cx="113772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Teljes sokaság klasszifikálása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A: 2 rétegben (1567 rekord / 52 attribútum / 5+1 modell / 26 pixel / COCO-MCM -&gt;3/1567 hiba)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r>
              <a:rPr lang="hu-HU" dirty="0"/>
              <a:t>Tanulási minta: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A: 2 réteg (1254 rekord / 52 attribútum / 5+1 modell / 26 pixel / COCO-MCM -&gt;0 tanulási hiba)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B: 3 rétegben (87+87 rekord / 52 attribútum / [(1+1)+1]+1 modell / 9&amp;18 pixel / Y0&amp;MCM -&gt;0 hiba)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C: 3 lépés 1 réteg (1254-&gt;390-&gt;144 rekord / 52</a:t>
            </a:r>
            <a:r>
              <a:rPr lang="hu-HU" dirty="0">
                <a:solidFill>
                  <a:srgbClr val="000000"/>
                </a:solidFill>
                <a:highlight>
                  <a:srgbClr val="FF0000"/>
                </a:highlight>
              </a:rPr>
              <a:t>-6</a:t>
            </a:r>
            <a:r>
              <a:rPr lang="hu-HU" dirty="0"/>
              <a:t> attribútum / 1 modell / 9 pixel / MCM -&gt;10 hiba)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r>
              <a:rPr lang="hu-HU" dirty="0"/>
              <a:t>Források: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A: felvezeto_ujra.xlsx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B: felvezeto_Y0_alapokon.xlsx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C: felvezeto_filter_special.xlsx</a:t>
            </a:r>
          </a:p>
          <a:p>
            <a:pPr lvl="1"/>
            <a:r>
              <a:rPr lang="de-DE" dirty="0">
                <a:hlinkClick r:id="rId3"/>
              </a:rPr>
              <a:t>https://miau.my-x.hu/miau/275/</a:t>
            </a:r>
            <a:r>
              <a:rPr lang="hu-HU" dirty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384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68E6A7-E0B2-471F-A5E6-3AEEB4400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196753"/>
            <a:ext cx="7772400" cy="866527"/>
          </a:xfrm>
        </p:spPr>
        <p:txBody>
          <a:bodyPr/>
          <a:lstStyle/>
          <a:p>
            <a:r>
              <a:rPr lang="hu-HU" b="1" dirty="0"/>
              <a:t>Teszteredmények</a:t>
            </a:r>
          </a:p>
        </p:txBody>
      </p:sp>
      <p:sp>
        <p:nvSpPr>
          <p:cNvPr id="25" name="Dia számának helye 1">
            <a:extLst>
              <a:ext uri="{FF2B5EF4-FFF2-40B4-BE49-F238E27FC236}">
                <a16:creationId xmlns:a16="http://schemas.microsoft.com/office/drawing/2014/main" id="{AC95AAD6-1ED3-4F03-AEA2-1B8FED3E6E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58990" y="6236170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de-DE" altLang="hu-HU" sz="140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0D0F813-C9CA-4810-94B9-C6A8027BC64F}"/>
              </a:ext>
            </a:extLst>
          </p:cNvPr>
          <p:cNvSpPr txBox="1"/>
          <p:nvPr/>
        </p:nvSpPr>
        <p:spPr>
          <a:xfrm>
            <a:off x="407368" y="2132855"/>
            <a:ext cx="1137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Nemzetközi (o1-o8) és saját (ABC) teszteredmények összevetése:</a:t>
            </a:r>
            <a:endParaRPr lang="de-DE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27105013-A0EF-4445-A27C-B197614F5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456" y="2996952"/>
            <a:ext cx="994410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037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68E6A7-E0B2-471F-A5E6-3AEEB4400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196753"/>
            <a:ext cx="7772400" cy="866527"/>
          </a:xfrm>
        </p:spPr>
        <p:txBody>
          <a:bodyPr/>
          <a:lstStyle/>
          <a:p>
            <a:r>
              <a:rPr lang="hu-HU" b="1" dirty="0"/>
              <a:t>Teszteredmények</a:t>
            </a:r>
          </a:p>
        </p:txBody>
      </p:sp>
      <p:sp>
        <p:nvSpPr>
          <p:cNvPr id="25" name="Dia számának helye 1">
            <a:extLst>
              <a:ext uri="{FF2B5EF4-FFF2-40B4-BE49-F238E27FC236}">
                <a16:creationId xmlns:a16="http://schemas.microsoft.com/office/drawing/2014/main" id="{AC95AAD6-1ED3-4F03-AEA2-1B8FED3E6E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58990" y="6236170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de-DE" altLang="hu-HU" sz="140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0D0F813-C9CA-4810-94B9-C6A8027BC64F}"/>
              </a:ext>
            </a:extLst>
          </p:cNvPr>
          <p:cNvSpPr txBox="1"/>
          <p:nvPr/>
        </p:nvSpPr>
        <p:spPr>
          <a:xfrm>
            <a:off x="407368" y="2132855"/>
            <a:ext cx="1137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Nemzetközi (o1-o8) és saját (ABC) teszteredmények összevetése COCO Y0 modellel</a:t>
            </a:r>
            <a:endParaRPr lang="de-DE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92130590-E207-4F4A-A7FB-512879D30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0237" y="2924944"/>
            <a:ext cx="8391525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759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68E6A7-E0B2-471F-A5E6-3AEEB44007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368" y="1196753"/>
            <a:ext cx="11377264" cy="866527"/>
          </a:xfrm>
        </p:spPr>
        <p:txBody>
          <a:bodyPr/>
          <a:lstStyle/>
          <a:p>
            <a:r>
              <a:rPr lang="hu-HU" b="1" dirty="0"/>
              <a:t>Hatékonyság-alapú benchmarking</a:t>
            </a:r>
          </a:p>
        </p:txBody>
      </p:sp>
      <p:sp>
        <p:nvSpPr>
          <p:cNvPr id="25" name="Dia számának helye 1">
            <a:extLst>
              <a:ext uri="{FF2B5EF4-FFF2-40B4-BE49-F238E27FC236}">
                <a16:creationId xmlns:a16="http://schemas.microsoft.com/office/drawing/2014/main" id="{AC95AAD6-1ED3-4F03-AEA2-1B8FED3E6E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58990" y="6236170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de-DE" altLang="hu-HU" sz="140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0D0F813-C9CA-4810-94B9-C6A8027BC64F}"/>
              </a:ext>
            </a:extLst>
          </p:cNvPr>
          <p:cNvSpPr txBox="1"/>
          <p:nvPr/>
        </p:nvSpPr>
        <p:spPr>
          <a:xfrm>
            <a:off x="407368" y="2132855"/>
            <a:ext cx="11377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0" dirty="0"/>
              <a:t>A saját legjobb megoldás 4. a 11 megoldás között, a lépcsős függvények 3. helyet kaptak 5 módszer között:</a:t>
            </a:r>
          </a:p>
          <a:p>
            <a:endParaRPr lang="de-DE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E0E6AEDE-92E6-4E7E-9D50-AE47F0383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76" y="2668277"/>
            <a:ext cx="11676614" cy="404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423249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938</Words>
  <Application>Microsoft Office PowerPoint</Application>
  <PresentationFormat>Szélesvásznú</PresentationFormat>
  <Paragraphs>174</Paragraphs>
  <Slides>14</Slides>
  <Notes>14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Georgia</vt:lpstr>
      <vt:lpstr>Wingdings</vt:lpstr>
      <vt:lpstr>Alapértelmezett terv</vt:lpstr>
      <vt:lpstr>Egyéni tervezés</vt:lpstr>
      <vt:lpstr> Félvezetők gyártási hibájának felismerése lépcsős függvényekkel  a SECOM adatbázis alapján </vt:lpstr>
      <vt:lpstr>Tartalom    </vt:lpstr>
      <vt:lpstr>A vizsgált rendszer: SECOM-adatbázis</vt:lpstr>
      <vt:lpstr>A vizsgált jelenség: klasszifikáció</vt:lpstr>
      <vt:lpstr>Hasonlóságelemzés    </vt:lpstr>
      <vt:lpstr>Saját modellek</vt:lpstr>
      <vt:lpstr>Teszteredmények</vt:lpstr>
      <vt:lpstr>Teszteredmények</vt:lpstr>
      <vt:lpstr>Hatékonyság-alapú benchmarking</vt:lpstr>
      <vt:lpstr>Teoretikus benchmarking</vt:lpstr>
      <vt:lpstr>Kísérleti tapasztalatok</vt:lpstr>
      <vt:lpstr>Összefoglalás</vt:lpstr>
      <vt:lpstr>Jövőkép</vt:lpstr>
      <vt:lpstr>   Köszönöm  a  megtisztelő figyelmet!    </vt:lpstr>
    </vt:vector>
  </TitlesOfParts>
  <Company>SZIE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SZIE</dc:creator>
  <cp:lastModifiedBy>Pitlik Marcell</cp:lastModifiedBy>
  <cp:revision>627</cp:revision>
  <dcterms:created xsi:type="dcterms:W3CDTF">2007-02-15T08:23:34Z</dcterms:created>
  <dcterms:modified xsi:type="dcterms:W3CDTF">2021-05-16T14:22:36Z</dcterms:modified>
</cp:coreProperties>
</file>