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 id="2147483661" r:id="rId2"/>
    <p:sldMasterId id="2147483662" r:id="rId3"/>
    <p:sldMasterId id="2147483663" r:id="rId4"/>
    <p:sldMasterId id="2147483664" r:id="rId5"/>
    <p:sldMasterId id="2147483665" r:id="rId6"/>
    <p:sldMasterId id="2147483666" r:id="rId7"/>
    <p:sldMasterId id="2147483667" r:id="rId8"/>
    <p:sldMasterId id="2147483668" r:id="rId9"/>
    <p:sldMasterId id="2147483669" r:id="rId10"/>
  </p:sldMasterIdLst>
  <p:notesMasterIdLst>
    <p:notesMasterId r:id="rId29"/>
  </p:notesMasterIdLst>
  <p:sldIdLst>
    <p:sldId id="257" r:id="rId11"/>
    <p:sldId id="258" r:id="rId12"/>
    <p:sldId id="271" r:id="rId13"/>
    <p:sldId id="284" r:id="rId14"/>
    <p:sldId id="273" r:id="rId15"/>
    <p:sldId id="272" r:id="rId16"/>
    <p:sldId id="274" r:id="rId17"/>
    <p:sldId id="275" r:id="rId18"/>
    <p:sldId id="276" r:id="rId19"/>
    <p:sldId id="277" r:id="rId20"/>
    <p:sldId id="278" r:id="rId21"/>
    <p:sldId id="279" r:id="rId22"/>
    <p:sldId id="280" r:id="rId23"/>
    <p:sldId id="281" r:id="rId24"/>
    <p:sldId id="282" r:id="rId25"/>
    <p:sldId id="283" r:id="rId26"/>
    <p:sldId id="270" r:id="rId27"/>
    <p:sldId id="285"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presProps" Target="presProps.xml"/><Relationship Id="rId8" Type="http://schemas.openxmlformats.org/officeDocument/2006/relationships/slideMaster" Target="slideMasters/slideMaster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p:nvPr/>
        </p:nvSpPr>
        <p:spPr>
          <a:xfrm>
            <a:off x="3884612" y="8685211"/>
            <a:ext cx="2971799" cy="4572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1" i="0" u="none" strike="noStrike" cap="none">
                <a:solidFill>
                  <a:srgbClr val="000000"/>
                </a:solidFill>
                <a:latin typeface="Arial"/>
                <a:ea typeface="Arial"/>
                <a:cs typeface="Arial"/>
                <a:sym typeface="Arial"/>
              </a:rPr>
              <a:t>1</a:t>
            </a:fld>
            <a:endParaRPr lang="en-US" sz="1800" b="1" i="0" u="none" strike="noStrike" cap="none">
              <a:solidFill>
                <a:srgbClr val="000000"/>
              </a:solidFill>
              <a:latin typeface="Arial"/>
              <a:ea typeface="Arial"/>
              <a:cs typeface="Arial"/>
              <a:sym typeface="Arial"/>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sz="1800" b="0" i="0" u="none" strike="noStrike" cap="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8182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56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6611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0275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578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630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21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200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0863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7114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1002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5783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2216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6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ímdia">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wrap="square" lIns="91425" tIns="91425" rIns="91425" bIns="91425" anchor="t" anchorCtr="0"/>
          <a:lstStyle>
            <a:lvl1pPr marL="0" marR="0" lvl="0" indent="0" algn="ctr"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Függőleges cím és szöveg">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40" name="Shape 140"/>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41" name="Shape 14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2" name="Shape 14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3" name="Shape 14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zakaszfejléc">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lr>
                <a:schemeClr val="dk1"/>
              </a:buClr>
              <a:buFont typeface="Arial"/>
              <a:buNone/>
              <a:defRPr sz="1800" b="0" i="0" u="none" strike="noStrike" cap="none">
                <a:solidFill>
                  <a:schemeClr val="dk1"/>
                </a:solidFill>
                <a:latin typeface="Arial"/>
                <a:ea typeface="Arial"/>
                <a:cs typeface="Arial"/>
                <a:sym typeface="Arial"/>
              </a:defRPr>
            </a:lvl2pPr>
            <a:lvl3pPr marL="914400" marR="0" lvl="2" indent="0" algn="l" rtl="0">
              <a:spcBef>
                <a:spcPts val="320"/>
              </a:spcBef>
              <a:spcAft>
                <a:spcPts val="0"/>
              </a:spcAft>
              <a:buClr>
                <a:schemeClr val="dk1"/>
              </a:buClr>
              <a:buFont typeface="Arial"/>
              <a:buNone/>
              <a:defRPr sz="1600" b="0" i="0" u="none" strike="noStrike" cap="none">
                <a:solidFill>
                  <a:schemeClr val="dk1"/>
                </a:solidFill>
                <a:latin typeface="Arial"/>
                <a:ea typeface="Arial"/>
                <a:cs typeface="Arial"/>
                <a:sym typeface="Arial"/>
              </a:defRPr>
            </a:lvl3pPr>
            <a:lvl4pPr marL="1371600" marR="0" lvl="3"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4pPr>
            <a:lvl5pPr marL="1828800" marR="0" lvl="4"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2 tartalomrész">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457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648200" y="1600200"/>
            <a:ext cx="4038599" cy="4525963"/>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Összehasonlítás">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6" name="Shape 66"/>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Csak cím">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1" name="Shape 8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Üres">
    <p:spTree>
      <p:nvGrpSpPr>
        <p:cNvPr id="1" name="Shape 90"/>
        <p:cNvGrpSpPr/>
        <p:nvPr/>
      </p:nvGrpSpPr>
      <p:grpSpPr>
        <a:xfrm>
          <a:off x="0" y="0"/>
          <a:ext cx="0" cy="0"/>
          <a:chOff x="0" y="0"/>
          <a:chExt cx="0" cy="0"/>
        </a:xfrm>
      </p:grpSpPr>
      <p:sp>
        <p:nvSpPr>
          <p:cNvPr id="91" name="Shape 9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Tartalomrész képaláírással">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2" name="Shape 102"/>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3" name="Shape 103"/>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04" name="Shape 104"/>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5" name="Shape 105"/>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06" name="Shape 106"/>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Kép képaláírással">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5" name="Shape 115"/>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116" name="Shape 116"/>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117" name="Shape 11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8" name="Shape 11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9" name="Shape 11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Cím és függőleges szöve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8" name="Shape 128"/>
          <p:cNvSpPr txBox="1">
            <a:spLocks noGrp="1"/>
          </p:cNvSpPr>
          <p:nvPr>
            <p:ph type="body" idx="1"/>
          </p:nvPr>
        </p:nvSpPr>
        <p:spPr>
          <a:xfrm rot="5400000">
            <a:off x="2309018" y="-251619"/>
            <a:ext cx="4525961" cy="82296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9" name="Shape 129"/>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0" name="Shape 130"/>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1" name="Shape 131"/>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strike="noStrike" cap="none">
                <a:solidFill>
                  <a:schemeClr val="dk1"/>
                </a:solidFill>
                <a:latin typeface="Arial"/>
                <a:ea typeface="Arial"/>
                <a:cs typeface="Arial"/>
                <a:sym typeface="Arial"/>
              </a:rPr>
              <a:t>‹#›</a:t>
            </a:fld>
            <a:endParaRPr lang="en-US" sz="1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34" name="Shape 134"/>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5" name="Shape 135"/>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6" name="Shape 136"/>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37" name="Shape 137"/>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35" name="Shape 3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0" name="Shape 60"/>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75" name="Shape 75"/>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6" name="Shape 8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7" name="Shape 97"/>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8" name="Shape 98"/>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09" name="Shape 109"/>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0" name="Shape 110"/>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1" name="Shape 111"/>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12" name="Shape 112"/>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122" name="Shape 122"/>
          <p:cNvSpPr txBox="1">
            <a:spLocks noGrp="1"/>
          </p:cNvSpPr>
          <p:nvPr>
            <p:ph type="body" idx="1"/>
          </p:nvPr>
        </p:nvSpPr>
        <p:spPr>
          <a:xfrm>
            <a:off x="457200" y="1600200"/>
            <a:ext cx="8229600" cy="4525961"/>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3" name="Shape 123"/>
          <p:cNvSpPr txBox="1">
            <a:spLocks noGrp="1"/>
          </p:cNvSpPr>
          <p:nvPr>
            <p:ph type="dt" idx="10"/>
          </p:nvPr>
        </p:nvSpPr>
        <p:spPr>
          <a:xfrm>
            <a:off x="457200" y="6245225"/>
            <a:ext cx="2133599" cy="476249"/>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1"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4" name="Shape 124"/>
          <p:cNvSpPr txBox="1">
            <a:spLocks noGrp="1"/>
          </p:cNvSpPr>
          <p:nvPr>
            <p:ph type="ftr" idx="11"/>
          </p:nvPr>
        </p:nvSpPr>
        <p:spPr>
          <a:xfrm>
            <a:off x="3124200" y="6245225"/>
            <a:ext cx="2895600" cy="476249"/>
          </a:xfrm>
          <a:prstGeom prst="rect">
            <a:avLst/>
          </a:prstGeom>
          <a:noFill/>
          <a:ln>
            <a:noFill/>
          </a:ln>
        </p:spPr>
        <p:txBody>
          <a:bodyPr wrap="square" lIns="91425" tIns="91425" rIns="91425" bIns="91425" anchor="t" anchorCtr="0"/>
          <a:lstStyle>
            <a:lvl1pPr marL="0" marR="0" lvl="0" indent="0" algn="ctr" rtl="0">
              <a:lnSpc>
                <a:spcPct val="100000"/>
              </a:lnSpc>
              <a:spcBef>
                <a:spcPts val="0"/>
              </a:spcBef>
              <a:spcAft>
                <a:spcPts val="0"/>
              </a:spcAft>
              <a:buNone/>
              <a:defRPr sz="14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1" i="0" u="none" strike="noStrike" cap="none">
                <a:solidFill>
                  <a:schemeClr val="dk1"/>
                </a:solidFill>
                <a:latin typeface="Arial"/>
                <a:ea typeface="Arial"/>
                <a:cs typeface="Arial"/>
                <a:sym typeface="Arial"/>
              </a:defRPr>
            </a:lvl9pPr>
          </a:lstStyle>
          <a:p>
            <a:endParaRPr/>
          </a:p>
        </p:txBody>
      </p:sp>
      <p:sp>
        <p:nvSpPr>
          <p:cNvPr id="125" name="Shape 125"/>
          <p:cNvSpPr txBox="1">
            <a:spLocks noGrp="1"/>
          </p:cNvSpPr>
          <p:nvPr>
            <p:ph type="sldNum" idx="12"/>
          </p:nvPr>
        </p:nvSpPr>
        <p:spPr>
          <a:xfrm>
            <a:off x="6553200" y="6245225"/>
            <a:ext cx="2133599" cy="476249"/>
          </a:xfrm>
          <a:prstGeom prst="rect">
            <a:avLst/>
          </a:prstGeom>
          <a:noFill/>
          <a:ln>
            <a:noFill/>
          </a:ln>
        </p:spPr>
        <p:txBody>
          <a:bodyPr wrap="square"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1400" b="0" i="0" u="none">
                <a:solidFill>
                  <a:schemeClr val="dk1"/>
                </a:solidFill>
                <a:latin typeface="Arial"/>
                <a:ea typeface="Arial"/>
                <a:cs typeface="Arial"/>
                <a:sym typeface="Arial"/>
              </a:rPr>
              <a:t>‹#›</a:t>
            </a:fld>
            <a:endParaRPr lang="en-US" sz="14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https://miau.my-x.hu/miau/276/?C=M;O=D"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https://regi.tankonyvtar.hu/hu/tartalom/tamop425/0046_parhuzamos_algoritmusok/ch03s02.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ooprogramozas.blogspot.com/2016/12/a-thread-folyamatszal-esemenyszal.html"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8" Type="http://schemas.openxmlformats.org/officeDocument/2006/relationships/hyperlink" Target="https://miau.my-x.hu/miau/quilt/2020/proaktiv_it.docx" TargetMode="External"/><Relationship Id="rId13" Type="http://schemas.openxmlformats.org/officeDocument/2006/relationships/hyperlink" Target="https://miau.my-x.hu/miau/270/roboteszteta.docx" TargetMode="External"/><Relationship Id="rId3" Type="http://schemas.openxmlformats.org/officeDocument/2006/relationships/image" Target="../media/image1.jpg"/><Relationship Id="rId7" Type="http://schemas.openxmlformats.org/officeDocument/2006/relationships/hyperlink" Target="https://miau.my-x.hu/miau/268/ceteris_paribus_domestication.docx" TargetMode="External"/><Relationship Id="rId12" Type="http://schemas.openxmlformats.org/officeDocument/2006/relationships/hyperlink" Target="http://x.hu/miau/262/excel_plu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miau.my-x.hu/miau/276/HpiC_v2.xlsx" TargetMode="External"/><Relationship Id="rId11" Type="http://schemas.openxmlformats.org/officeDocument/2006/relationships/hyperlink" Target="https://miau.my-/" TargetMode="External"/><Relationship Id="rId5" Type="http://schemas.openxmlformats.org/officeDocument/2006/relationships/hyperlink" Target="https://miau.my-x.hu/miau/276/hpc_2021_nke.pptx" TargetMode="External"/><Relationship Id="rId15" Type="http://schemas.openxmlformats.org/officeDocument/2006/relationships/image" Target="../media/image2.jpg"/><Relationship Id="rId10" Type="http://schemas.openxmlformats.org/officeDocument/2006/relationships/hyperlink" Target="https://miau.my-x.hu/miau/256/hpc.docx" TargetMode="External"/><Relationship Id="rId4" Type="http://schemas.openxmlformats.org/officeDocument/2006/relationships/hyperlink" Target="mailto:pitlik@my-x.hu" TargetMode="External"/><Relationship Id="rId9" Type="http://schemas.openxmlformats.org/officeDocument/2006/relationships/hyperlink" Target="https://miau.my-x.hu/miau/268/context_free_hermeneutics.pdf" TargetMode="External"/><Relationship Id="rId14" Type="http://schemas.openxmlformats.org/officeDocument/2006/relationships/hyperlink" Target="https://miau.my-x.hu/miau2009/index_tki.php3?_filterText0=*hpc" TargetMode="External"/></Relationships>
</file>

<file path=ppt/slides/_rels/slide18.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image" Target="../media/image1.jpg"/><Relationship Id="rId7" Type="http://schemas.openxmlformats.org/officeDocument/2006/relationships/hyperlink" Target="https://books.google.com/ngrams/graph?content=hpc&amp;year_start=1800&amp;year_end=2019"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books.google.com/ngrams/graph?content=artificial+intelligence%2Cbig+data%2Cdata+mining%2COLAP%2Cgenetic+algorithm" TargetMode="External"/><Relationship Id="rId5" Type="http://schemas.openxmlformats.org/officeDocument/2006/relationships/hyperlink" Target="https://www.youtube.com/watch?v=jbkSRLYSojo" TargetMode="External"/><Relationship Id="rId4" Type="http://schemas.openxmlformats.org/officeDocument/2006/relationships/hyperlink" Target="https://moralmachine.mit.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miau.my-x.hu/miau/274/real_values_of_attributes.docx" TargetMode="External"/><Relationship Id="rId5" Type="http://schemas.openxmlformats.org/officeDocument/2006/relationships/hyperlink" Target="http://miau.my-x.hu/miau/111/chf30.doc" TargetMode="External"/><Relationship Id="rId4" Type="http://schemas.openxmlformats.org/officeDocument/2006/relationships/hyperlink" Target="https://miau.my-x.hu/miau/273/Naiv_optimalizalt_verziok2.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descr="centerback"/>
          <p:cNvPicPr preferRelativeResize="0"/>
          <p:nvPr/>
        </p:nvPicPr>
        <p:blipFill rotWithShape="1">
          <a:blip r:embed="rId3">
            <a:alphaModFix/>
          </a:blip>
          <a:srcRect/>
          <a:stretch/>
        </p:blipFill>
        <p:spPr>
          <a:xfrm>
            <a:off x="-4761" y="0"/>
            <a:ext cx="9148761" cy="6858000"/>
          </a:xfrm>
          <a:prstGeom prst="rect">
            <a:avLst/>
          </a:prstGeom>
          <a:noFill/>
          <a:ln>
            <a:noFill/>
          </a:ln>
        </p:spPr>
      </p:pic>
      <p:sp>
        <p:nvSpPr>
          <p:cNvPr id="156" name="Shape 156"/>
          <p:cNvSpPr txBox="1">
            <a:spLocks noGrp="1"/>
          </p:cNvSpPr>
          <p:nvPr>
            <p:ph type="ctrTitle"/>
          </p:nvPr>
        </p:nvSpPr>
        <p:spPr>
          <a:xfrm>
            <a:off x="0" y="2070112"/>
            <a:ext cx="8856600" cy="2374800"/>
          </a:xfrm>
          <a:prstGeom prst="rect">
            <a:avLst/>
          </a:prstGeom>
          <a:noFill/>
          <a:ln>
            <a:noFill/>
          </a:ln>
        </p:spPr>
        <p:txBody>
          <a:bodyPr wrap="square" lIns="91425" tIns="45700" rIns="91425" bIns="45700" anchor="ctr" anchorCtr="0">
            <a:noAutofit/>
          </a:bodyPr>
          <a:lstStyle/>
          <a:p>
            <a:pPr lvl="0">
              <a:buClr>
                <a:schemeClr val="dk2"/>
              </a:buClr>
              <a:buSzPct val="25000"/>
            </a:pPr>
            <a:r>
              <a:rPr lang="hu-HU" sz="3600" b="1" dirty="0"/>
              <a:t>Saját HPC-projekt indításának </a:t>
            </a:r>
            <a:br>
              <a:rPr lang="hu-HU" sz="3600" b="1" dirty="0"/>
            </a:br>
            <a:r>
              <a:rPr lang="hu-HU" sz="3600" b="1" dirty="0"/>
              <a:t>tapasztalatai, lépései</a:t>
            </a:r>
            <a:br>
              <a:rPr lang="en-US" sz="6000" b="1" i="0" u="none" strike="noStrike" cap="none" dirty="0">
                <a:solidFill>
                  <a:schemeClr val="dk2"/>
                </a:solidFill>
                <a:latin typeface="Arial"/>
                <a:ea typeface="Arial"/>
                <a:cs typeface="Arial"/>
                <a:sym typeface="Arial"/>
              </a:rPr>
            </a:br>
            <a:br>
              <a:rPr lang="en-US" sz="3600" b="1" i="0" u="none" strike="noStrike" cap="none" dirty="0">
                <a:solidFill>
                  <a:schemeClr val="dk2"/>
                </a:solidFill>
                <a:latin typeface="Arial"/>
                <a:ea typeface="Arial"/>
                <a:cs typeface="Arial"/>
                <a:sym typeface="Arial"/>
              </a:rPr>
            </a:br>
            <a:endParaRPr lang="en-US" sz="3600" b="1" i="0" u="none" strike="noStrike" cap="none" dirty="0">
              <a:solidFill>
                <a:schemeClr val="dk2"/>
              </a:solidFill>
              <a:latin typeface="Arial"/>
              <a:ea typeface="Arial"/>
              <a:cs typeface="Arial"/>
              <a:sym typeface="Arial"/>
            </a:endParaRPr>
          </a:p>
        </p:txBody>
      </p:sp>
      <p:sp>
        <p:nvSpPr>
          <p:cNvPr id="157" name="Shape 157"/>
          <p:cNvSpPr txBox="1">
            <a:spLocks noGrp="1"/>
          </p:cNvSpPr>
          <p:nvPr>
            <p:ph type="subTitle" idx="1"/>
          </p:nvPr>
        </p:nvSpPr>
        <p:spPr>
          <a:xfrm>
            <a:off x="-4761" y="3735786"/>
            <a:ext cx="9148761"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endParaRPr lang="hu-HU" sz="2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ct val="25000"/>
              <a:buFont typeface="Arial"/>
              <a:buNone/>
            </a:pPr>
            <a:r>
              <a:rPr lang="en-US" sz="2400" b="0" i="0" u="none" strike="noStrike" cap="none" dirty="0">
                <a:solidFill>
                  <a:schemeClr val="dk1"/>
                </a:solidFill>
                <a:latin typeface="Arial"/>
                <a:ea typeface="Arial"/>
                <a:cs typeface="Arial"/>
                <a:sym typeface="Arial"/>
              </a:rPr>
              <a:t>Pitlik László</a:t>
            </a:r>
            <a:endParaRPr lang="hu-HU" sz="2400" dirty="0"/>
          </a:p>
          <a:p>
            <a:pPr marL="0" marR="0" lvl="0" indent="0" algn="ctr" rtl="0">
              <a:lnSpc>
                <a:spcPct val="100000"/>
              </a:lnSpc>
              <a:spcBef>
                <a:spcPts val="0"/>
              </a:spcBef>
              <a:spcAft>
                <a:spcPts val="0"/>
              </a:spcAft>
              <a:buClr>
                <a:schemeClr val="dk1"/>
              </a:buClr>
              <a:buSzPct val="25000"/>
              <a:buFont typeface="Arial"/>
              <a:buNone/>
            </a:pPr>
            <a:r>
              <a:rPr lang="hu-HU" sz="1400" b="0" i="1" u="none" strike="noStrike" cap="none" dirty="0">
                <a:solidFill>
                  <a:schemeClr val="dk1"/>
                </a:solidFill>
                <a:latin typeface="Arial"/>
                <a:ea typeface="Arial"/>
                <a:cs typeface="Arial"/>
                <a:sym typeface="Arial"/>
              </a:rPr>
              <a:t>KJE/ÓE/KIFÜ</a:t>
            </a:r>
          </a:p>
          <a:p>
            <a:pPr marL="0" marR="0" lvl="0" indent="0" algn="ctr" rtl="0">
              <a:lnSpc>
                <a:spcPct val="100000"/>
              </a:lnSpc>
              <a:spcBef>
                <a:spcPts val="0"/>
              </a:spcBef>
              <a:spcAft>
                <a:spcPts val="0"/>
              </a:spcAft>
              <a:buClr>
                <a:schemeClr val="dk1"/>
              </a:buClr>
              <a:buSzPct val="25000"/>
              <a:buFont typeface="Arial"/>
              <a:buNone/>
            </a:pPr>
            <a:r>
              <a:rPr lang="hu-HU" sz="2400" dirty="0"/>
              <a:t>Pitlik Mátyás</a:t>
            </a:r>
          </a:p>
          <a:p>
            <a:pPr marL="0" marR="0" lvl="0" indent="0" algn="ctr" rtl="0">
              <a:lnSpc>
                <a:spcPct val="100000"/>
              </a:lnSpc>
              <a:spcBef>
                <a:spcPts val="0"/>
              </a:spcBef>
              <a:spcAft>
                <a:spcPts val="0"/>
              </a:spcAft>
              <a:buClr>
                <a:schemeClr val="dk1"/>
              </a:buClr>
              <a:buSzPct val="25000"/>
              <a:buFont typeface="Arial"/>
              <a:buNone/>
            </a:pPr>
            <a:r>
              <a:rPr lang="hu-HU" sz="1400" b="0" i="1" u="none" strike="noStrike" cap="none" dirty="0">
                <a:solidFill>
                  <a:schemeClr val="dk1"/>
                </a:solidFill>
                <a:latin typeface="Arial"/>
                <a:ea typeface="Arial"/>
                <a:cs typeface="Arial"/>
                <a:sym typeface="Arial"/>
              </a:rPr>
              <a:t>MY-X team</a:t>
            </a:r>
          </a:p>
          <a:p>
            <a:pPr marL="0" marR="0" lvl="0" indent="0" algn="ctr" rtl="0">
              <a:lnSpc>
                <a:spcPct val="100000"/>
              </a:lnSpc>
              <a:spcBef>
                <a:spcPts val="0"/>
              </a:spcBef>
              <a:spcAft>
                <a:spcPts val="0"/>
              </a:spcAft>
              <a:buClr>
                <a:schemeClr val="dk1"/>
              </a:buClr>
              <a:buSzPct val="25000"/>
              <a:buFont typeface="Arial"/>
              <a:buNone/>
            </a:pPr>
            <a:endParaRPr lang="hu-HU" sz="1400" i="1" dirty="0"/>
          </a:p>
          <a:p>
            <a:pPr marL="0" marR="0" lvl="0" indent="0" algn="ctr" rtl="0">
              <a:lnSpc>
                <a:spcPct val="100000"/>
              </a:lnSpc>
              <a:spcBef>
                <a:spcPts val="0"/>
              </a:spcBef>
              <a:spcAft>
                <a:spcPts val="0"/>
              </a:spcAft>
              <a:buClr>
                <a:schemeClr val="dk1"/>
              </a:buClr>
              <a:buSzPct val="25000"/>
              <a:buFont typeface="Arial"/>
              <a:buNone/>
            </a:pPr>
            <a:r>
              <a:rPr lang="hu-HU" sz="1400" b="1" u="none" strike="noStrike" cap="none" dirty="0">
                <a:solidFill>
                  <a:schemeClr val="dk1"/>
                </a:solidFill>
                <a:latin typeface="Arial"/>
                <a:ea typeface="Arial"/>
                <a:cs typeface="Arial"/>
                <a:sym typeface="Arial"/>
                <a:hlinkClick r:id="rId4"/>
              </a:rPr>
              <a:t>https://miau.my-x.hu/miau/276/?C=M;O=D</a:t>
            </a:r>
            <a:r>
              <a:rPr lang="hu-HU" sz="1400" b="1" u="none" strike="noStrike" cap="none" dirty="0">
                <a:solidFill>
                  <a:schemeClr val="dk1"/>
                </a:solidFill>
                <a:latin typeface="Arial"/>
                <a:ea typeface="Arial"/>
                <a:cs typeface="Arial"/>
                <a:sym typeface="Arial"/>
              </a:rPr>
              <a:t>   </a:t>
            </a:r>
          </a:p>
          <a:p>
            <a:pPr marL="0" marR="0" lvl="0" indent="0" algn="ctr" rtl="0">
              <a:lnSpc>
                <a:spcPct val="100000"/>
              </a:lnSpc>
              <a:spcBef>
                <a:spcPts val="36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a:p>
            <a:pPr lvl="0">
              <a:spcBef>
                <a:spcPts val="280"/>
              </a:spcBef>
              <a:buSzPct val="25000"/>
            </a:pPr>
            <a:r>
              <a:rPr lang="hu-HU" sz="1400" dirty="0"/>
              <a:t>Könyvtárak a felhőn – előadás-sorozat</a:t>
            </a:r>
          </a:p>
          <a:p>
            <a:pPr lvl="0">
              <a:spcBef>
                <a:spcPts val="280"/>
              </a:spcBef>
              <a:buSzPct val="25000"/>
            </a:pPr>
            <a:r>
              <a:rPr lang="hu-HU" sz="1400" dirty="0"/>
              <a:t>Informatika a Nemzeti Közszolgálatban és Könyvtárakban Alapítvány (INKA) / NKE,</a:t>
            </a:r>
            <a:r>
              <a:rPr lang="en-US" sz="1400" b="0" i="0" u="none" strike="noStrike" cap="none" dirty="0">
                <a:solidFill>
                  <a:schemeClr val="dk1"/>
                </a:solidFill>
                <a:latin typeface="Arial"/>
                <a:ea typeface="Arial"/>
                <a:cs typeface="Arial"/>
                <a:sym typeface="Arial"/>
              </a:rPr>
              <a:t> 20</a:t>
            </a:r>
            <a:r>
              <a:rPr lang="hu-HU" sz="1400" b="0" i="0" u="none" strike="noStrike" cap="none" dirty="0">
                <a:solidFill>
                  <a:schemeClr val="dk1"/>
                </a:solidFill>
                <a:latin typeface="Arial"/>
                <a:ea typeface="Arial"/>
                <a:cs typeface="Arial"/>
                <a:sym typeface="Arial"/>
              </a:rPr>
              <a:t>21</a:t>
            </a:r>
            <a:r>
              <a:rPr lang="en-US" sz="1400" b="0" i="0" u="none" strike="noStrike" cap="none" dirty="0">
                <a:solidFill>
                  <a:schemeClr val="dk1"/>
                </a:solidFill>
                <a:latin typeface="Arial"/>
                <a:ea typeface="Arial"/>
                <a:cs typeface="Arial"/>
                <a:sym typeface="Arial"/>
              </a:rPr>
              <a:t>.</a:t>
            </a:r>
            <a:r>
              <a:rPr lang="hu-HU" sz="1400" dirty="0"/>
              <a:t>05</a:t>
            </a:r>
            <a:r>
              <a:rPr lang="en-US" sz="1400" b="0" i="0" u="none" strike="noStrike" cap="none" dirty="0">
                <a:solidFill>
                  <a:schemeClr val="dk1"/>
                </a:solidFill>
                <a:latin typeface="Arial"/>
                <a:ea typeface="Arial"/>
                <a:cs typeface="Arial"/>
                <a:sym typeface="Arial"/>
              </a:rPr>
              <a:t>.</a:t>
            </a:r>
            <a:r>
              <a:rPr lang="hu-HU" sz="1400" dirty="0"/>
              <a:t>27</a:t>
            </a:r>
            <a:r>
              <a:rPr lang="en-US" sz="1400" b="0" i="0" u="none" strike="noStrike" cap="none" dirty="0">
                <a:solidFill>
                  <a:schemeClr val="dk1"/>
                </a:solidFill>
                <a:latin typeface="Arial"/>
                <a:ea typeface="Arial"/>
                <a:cs typeface="Arial"/>
                <a:sym typeface="Arial"/>
              </a:rPr>
              <a:t>.</a:t>
            </a:r>
            <a:endParaRPr lang="en-US" sz="1400" dirty="0"/>
          </a:p>
          <a:p>
            <a:pPr lvl="0">
              <a:spcBef>
                <a:spcPts val="280"/>
              </a:spcBef>
              <a:buSzPct val="25000"/>
            </a:pPr>
            <a:r>
              <a:rPr lang="en-US" sz="1400" b="0" i="0" u="none" strike="noStrike" cap="none" dirty="0">
                <a:solidFill>
                  <a:schemeClr val="dk1"/>
                </a:solidFill>
                <a:latin typeface="Arial"/>
                <a:ea typeface="Arial"/>
                <a:cs typeface="Arial"/>
                <a:sym typeface="Arial"/>
              </a:rPr>
              <a:t>                                                                                     </a:t>
            </a:r>
          </a:p>
        </p:txBody>
      </p:sp>
      <p:pic>
        <p:nvPicPr>
          <p:cNvPr id="158" name="Shape 158" descr="portal_top_de"/>
          <p:cNvPicPr preferRelativeResize="0"/>
          <p:nvPr/>
        </p:nvPicPr>
        <p:blipFill rotWithShape="1">
          <a:blip r:embed="rId5">
            <a:alphaModFix/>
          </a:blip>
          <a:srcRect/>
          <a:stretch/>
        </p:blipFill>
        <p:spPr>
          <a:xfrm>
            <a:off x="0" y="0"/>
            <a:ext cx="9144000" cy="116634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III.: </a:t>
            </a:r>
            <a:r>
              <a:rPr lang="hu-HU" sz="2000" b="1" i="0" u="none" strike="noStrike" cap="none" dirty="0">
                <a:solidFill>
                  <a:schemeClr val="dk2"/>
                </a:solidFill>
                <a:latin typeface="Arial"/>
                <a:ea typeface="Arial"/>
                <a:cs typeface="Arial"/>
                <a:sym typeface="Arial"/>
              </a:rPr>
              <a:t>A futtatási környezetnek befolyásolni illik a párhuzamosítási megfontolásokat: ugyanis a párhuzamos futás a számítási egységet kommunikációját követeli meg, ami rendkívüli esetben a sima szekvenciális végrehajtásnál is kedvezőtlenebb eredményre vezethet. Egy jó megoldás pedig akár automatikusan </a:t>
            </a:r>
            <a:r>
              <a:rPr lang="hu-HU" sz="2000" b="1" i="0" u="none" strike="noStrike" cap="none" dirty="0" err="1">
                <a:solidFill>
                  <a:schemeClr val="dk2"/>
                </a:solidFill>
                <a:latin typeface="Arial"/>
                <a:ea typeface="Arial"/>
                <a:cs typeface="Arial"/>
                <a:sym typeface="Arial"/>
              </a:rPr>
              <a:t>konfigurálódik</a:t>
            </a:r>
            <a:r>
              <a:rPr lang="hu-HU" sz="2000" b="1" i="0" u="none" strike="noStrike" cap="none" dirty="0">
                <a:solidFill>
                  <a:schemeClr val="dk2"/>
                </a:solidFill>
                <a:latin typeface="Arial"/>
                <a:ea typeface="Arial"/>
                <a:cs typeface="Arial"/>
                <a:sym typeface="Arial"/>
              </a:rPr>
              <a:t> a futási környezetnek megfelelően, ahol nagy mennyiségű, koordinált erőforrás biztosítja a számítási kapacitást és számos elterjedt software-eszköz áll előtelepítetten rendelkezésre…</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87800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IV.: </a:t>
            </a:r>
            <a:r>
              <a:rPr lang="hu-HU" sz="2000" b="1" dirty="0"/>
              <a:t>C</a:t>
            </a:r>
            <a:r>
              <a:rPr lang="hu-HU" sz="2000" b="1" i="0" u="none" strike="noStrike" cap="none" dirty="0">
                <a:solidFill>
                  <a:schemeClr val="dk2"/>
                </a:solidFill>
                <a:latin typeface="Arial"/>
                <a:ea typeface="Arial"/>
                <a:cs typeface="Arial"/>
                <a:sym typeface="Arial"/>
              </a:rPr>
              <a:t>++ esetében pl. a PVM kódkönyvtárra esett a választás…</a:t>
            </a: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a:t>
            </a:r>
            <a:r>
              <a:rPr lang="hu-HU" sz="2000" i="1" u="none" strike="noStrike" cap="none" dirty="0">
                <a:solidFill>
                  <a:schemeClr val="dk2"/>
                </a:solidFill>
                <a:latin typeface="Arial"/>
                <a:ea typeface="Arial"/>
                <a:cs typeface="Arial"/>
                <a:sym typeface="Arial"/>
              </a:rPr>
              <a:t>A PVM (Parallel </a:t>
            </a:r>
            <a:r>
              <a:rPr lang="hu-HU" sz="2000" i="1" u="none" strike="noStrike" cap="none" dirty="0" err="1">
                <a:solidFill>
                  <a:schemeClr val="dk2"/>
                </a:solidFill>
                <a:latin typeface="Arial"/>
                <a:ea typeface="Arial"/>
                <a:cs typeface="Arial"/>
                <a:sym typeface="Arial"/>
              </a:rPr>
              <a:t>Virtual</a:t>
            </a:r>
            <a:r>
              <a:rPr lang="hu-HU" sz="2000" i="1" u="none" strike="noStrike" cap="none" dirty="0">
                <a:solidFill>
                  <a:schemeClr val="dk2"/>
                </a:solidFill>
                <a:latin typeface="Arial"/>
                <a:ea typeface="Arial"/>
                <a:cs typeface="Arial"/>
                <a:sym typeface="Arial"/>
              </a:rPr>
              <a:t> </a:t>
            </a:r>
            <a:r>
              <a:rPr lang="hu-HU" sz="2000" i="1" u="none" strike="noStrike" cap="none" dirty="0" err="1">
                <a:solidFill>
                  <a:schemeClr val="dk2"/>
                </a:solidFill>
                <a:latin typeface="Arial"/>
                <a:ea typeface="Arial"/>
                <a:cs typeface="Arial"/>
                <a:sym typeface="Arial"/>
              </a:rPr>
              <a:t>Machine</a:t>
            </a:r>
            <a:r>
              <a:rPr lang="hu-HU" sz="2000" i="1" u="none" strike="noStrike" cap="none" dirty="0">
                <a:solidFill>
                  <a:schemeClr val="dk2"/>
                </a:solidFill>
                <a:latin typeface="Arial"/>
                <a:ea typeface="Arial"/>
                <a:cs typeface="Arial"/>
                <a:sym typeface="Arial"/>
              </a:rPr>
              <a:t>) rendszert az </a:t>
            </a:r>
            <a:r>
              <a:rPr lang="hu-HU" sz="2000" i="1" u="none" strike="noStrike" cap="none" dirty="0" err="1">
                <a:solidFill>
                  <a:schemeClr val="dk2"/>
                </a:solidFill>
                <a:latin typeface="Arial"/>
                <a:ea typeface="Arial"/>
                <a:cs typeface="Arial"/>
                <a:sym typeface="Arial"/>
              </a:rPr>
              <a:t>Oak</a:t>
            </a:r>
            <a:r>
              <a:rPr lang="hu-HU" sz="2000" i="1" u="none" strike="noStrike" cap="none" dirty="0">
                <a:solidFill>
                  <a:schemeClr val="dk2"/>
                </a:solidFill>
                <a:latin typeface="Arial"/>
                <a:ea typeface="Arial"/>
                <a:cs typeface="Arial"/>
                <a:sym typeface="Arial"/>
              </a:rPr>
              <a:t> </a:t>
            </a:r>
            <a:r>
              <a:rPr lang="hu-HU" sz="2000" i="1" u="none" strike="noStrike" cap="none" dirty="0" err="1">
                <a:solidFill>
                  <a:schemeClr val="dk2"/>
                </a:solidFill>
                <a:latin typeface="Arial"/>
                <a:ea typeface="Arial"/>
                <a:cs typeface="Arial"/>
                <a:sym typeface="Arial"/>
              </a:rPr>
              <a:t>Ridge</a:t>
            </a:r>
            <a:r>
              <a:rPr lang="hu-HU" sz="2000" i="1" u="none" strike="noStrike" cap="none" dirty="0">
                <a:solidFill>
                  <a:schemeClr val="dk2"/>
                </a:solidFill>
                <a:latin typeface="Arial"/>
                <a:ea typeface="Arial"/>
                <a:cs typeface="Arial"/>
                <a:sym typeface="Arial"/>
              </a:rPr>
              <a:t> National </a:t>
            </a:r>
            <a:r>
              <a:rPr lang="hu-HU" sz="2000" i="1" u="none" strike="noStrike" cap="none" dirty="0" err="1">
                <a:solidFill>
                  <a:schemeClr val="dk2"/>
                </a:solidFill>
                <a:latin typeface="Arial"/>
                <a:ea typeface="Arial"/>
                <a:cs typeface="Arial"/>
                <a:sym typeface="Arial"/>
              </a:rPr>
              <a:t>Laboratories</a:t>
            </a:r>
            <a:r>
              <a:rPr lang="hu-HU" sz="2000" i="1" u="none" strike="noStrike" cap="none" dirty="0">
                <a:solidFill>
                  <a:schemeClr val="dk2"/>
                </a:solidFill>
                <a:latin typeface="Arial"/>
                <a:ea typeface="Arial"/>
                <a:cs typeface="Arial"/>
                <a:sym typeface="Arial"/>
              </a:rPr>
              <a:t> több más résztvevővel együtt fejlesztette ki. Céljuk egy olyan szoftver-rendszer kifejlesztése volt, mely támogatja elosztott alkalmazások készítését (UNIX esetén). A PVM lehetőséget ad több - például TCP/IP protokollal hálózatba kapcsolt - számítógép erőforrásainak összevonására, ezzel egy virtuális számítógép létrehozására, amelyben a futó programok egységes interfésszel kapcsolódhatnak egymáshoz.</a:t>
            </a:r>
            <a:r>
              <a:rPr lang="hu-HU" sz="2000" b="1" i="0" u="none" strike="noStrike" cap="none" dirty="0">
                <a:solidFill>
                  <a:schemeClr val="dk2"/>
                </a:solidFill>
                <a:latin typeface="Arial"/>
                <a:ea typeface="Arial"/>
                <a:cs typeface="Arial"/>
                <a:sym typeface="Arial"/>
              </a:rPr>
              <a:t>”</a:t>
            </a: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hlinkClick r:id="rId4"/>
              </a:rPr>
              <a:t>https://regi.tankonyvtar.hu/hu/tartalom/tamop425/0046_parhuzamos_algoritmusok/ch03s02.html</a:t>
            </a:r>
            <a:r>
              <a:rPr lang="hu-HU" sz="2000" b="1" i="0" u="none" strike="noStrike" cap="none" dirty="0">
                <a:solidFill>
                  <a:schemeClr val="dk2"/>
                </a:solidFill>
                <a:latin typeface="Arial"/>
                <a:ea typeface="Arial"/>
                <a:cs typeface="Arial"/>
                <a:sym typeface="Arial"/>
              </a:rPr>
              <a:t> </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5">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80502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429000"/>
            <a:ext cx="8215312" cy="160496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V.: </a:t>
            </a:r>
            <a:r>
              <a:rPr lang="hu-HU" sz="2000" b="1" dirty="0"/>
              <a:t>jövőkép – </a:t>
            </a:r>
            <a:r>
              <a:rPr lang="hu-HU" sz="2000" b="1" dirty="0" err="1"/>
              <a:t>multithreading</a:t>
            </a:r>
            <a:r>
              <a:rPr lang="hu-HU" sz="2000" b="1" dirty="0"/>
              <a:t> programozás – futásidő optimalizálás érdekében</a:t>
            </a:r>
            <a:r>
              <a:rPr lang="hu-HU" sz="2000" b="1" i="0" u="none" strike="noStrike" cap="none" dirty="0">
                <a:solidFill>
                  <a:schemeClr val="dk2"/>
                </a:solidFill>
                <a:latin typeface="Arial"/>
                <a:ea typeface="Arial"/>
                <a:cs typeface="Arial"/>
                <a:sym typeface="Arial"/>
              </a:rPr>
              <a:t>…</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1400" b="1" i="0" u="none" strike="noStrike" cap="none" dirty="0">
                <a:solidFill>
                  <a:schemeClr val="dk2"/>
                </a:solidFill>
                <a:latin typeface="Arial"/>
                <a:ea typeface="Arial"/>
                <a:cs typeface="Arial"/>
                <a:sym typeface="Arial"/>
                <a:hlinkClick r:id="rId4"/>
              </a:rPr>
              <a:t>http://ooprogramozas.blogspot.com/2016/12/a-thread-folyamatszal-esemenyszal.html</a:t>
            </a:r>
            <a:r>
              <a:rPr lang="hu-HU" sz="1400" b="1" i="0" u="none" strike="noStrike" cap="none" dirty="0">
                <a:solidFill>
                  <a:schemeClr val="dk2"/>
                </a:solidFill>
                <a:latin typeface="Arial"/>
                <a:ea typeface="Arial"/>
                <a:cs typeface="Arial"/>
                <a:sym typeface="Arial"/>
              </a:rPr>
              <a:t> </a:t>
            </a:r>
            <a:r>
              <a:rPr lang="hu-HU" sz="2000" b="1" i="0" u="none" strike="noStrike" cap="none" dirty="0">
                <a:solidFill>
                  <a:schemeClr val="dk2"/>
                </a:solidFill>
                <a:latin typeface="Arial"/>
                <a:ea typeface="Arial"/>
                <a:cs typeface="Arial"/>
                <a:sym typeface="Arial"/>
              </a:rPr>
              <a:t> </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5">
            <a:alphaModFix/>
          </a:blip>
          <a:srcRect/>
          <a:stretch/>
        </p:blipFill>
        <p:spPr>
          <a:xfrm>
            <a:off x="0" y="0"/>
            <a:ext cx="9144000" cy="1166345"/>
          </a:xfrm>
          <a:prstGeom prst="rect">
            <a:avLst/>
          </a:prstGeom>
          <a:noFill/>
          <a:ln>
            <a:noFill/>
          </a:ln>
        </p:spPr>
      </p:pic>
      <p:pic>
        <p:nvPicPr>
          <p:cNvPr id="3" name="Kép 2">
            <a:extLst>
              <a:ext uri="{FF2B5EF4-FFF2-40B4-BE49-F238E27FC236}">
                <a16:creationId xmlns:a16="http://schemas.microsoft.com/office/drawing/2014/main" id="{6D002322-E32B-4C46-837D-B246DEB2F573}"/>
              </a:ext>
            </a:extLst>
          </p:cNvPr>
          <p:cNvPicPr>
            <a:picLocks noChangeAspect="1"/>
          </p:cNvPicPr>
          <p:nvPr/>
        </p:nvPicPr>
        <p:blipFill>
          <a:blip r:embed="rId6"/>
          <a:stretch>
            <a:fillRect/>
          </a:stretch>
        </p:blipFill>
        <p:spPr>
          <a:xfrm>
            <a:off x="463550" y="3116424"/>
            <a:ext cx="8215312" cy="3237723"/>
          </a:xfrm>
          <a:prstGeom prst="rect">
            <a:avLst/>
          </a:prstGeom>
        </p:spPr>
      </p:pic>
    </p:spTree>
    <p:extLst>
      <p:ext uri="{BB962C8B-B14F-4D97-AF65-F5344CB8AC3E}">
        <p14:creationId xmlns:p14="http://schemas.microsoft.com/office/powerpoint/2010/main" val="2908575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06283E9-E8C5-490A-BAD0-521024EE9578}"/>
              </a:ext>
            </a:extLst>
          </p:cNvPr>
          <p:cNvSpPr>
            <a:spLocks noGrp="1"/>
          </p:cNvSpPr>
          <p:nvPr>
            <p:ph type="ctrTitle"/>
          </p:nvPr>
        </p:nvSpPr>
        <p:spPr/>
        <p:txBody>
          <a:bodyPr/>
          <a:lstStyle/>
          <a:p>
            <a:endParaRPr lang="de-DE"/>
          </a:p>
        </p:txBody>
      </p:sp>
      <p:sp>
        <p:nvSpPr>
          <p:cNvPr id="3" name="Alcím 2">
            <a:extLst>
              <a:ext uri="{FF2B5EF4-FFF2-40B4-BE49-F238E27FC236}">
                <a16:creationId xmlns:a16="http://schemas.microsoft.com/office/drawing/2014/main" id="{7D7900F9-AC9D-449C-A56C-2ACDA703FD27}"/>
              </a:ext>
            </a:extLst>
          </p:cNvPr>
          <p:cNvSpPr>
            <a:spLocks noGrp="1"/>
          </p:cNvSpPr>
          <p:nvPr>
            <p:ph type="subTitle" idx="1"/>
          </p:nvPr>
        </p:nvSpPr>
        <p:spPr/>
        <p:txBody>
          <a:bodyPr/>
          <a:lstStyle/>
          <a:p>
            <a:endParaRPr lang="de-DE"/>
          </a:p>
        </p:txBody>
      </p:sp>
      <p:pic>
        <p:nvPicPr>
          <p:cNvPr id="5" name="Kép 4">
            <a:extLst>
              <a:ext uri="{FF2B5EF4-FFF2-40B4-BE49-F238E27FC236}">
                <a16:creationId xmlns:a16="http://schemas.microsoft.com/office/drawing/2014/main" id="{0E8537DE-0164-4B7F-B1AF-5D31A65BE68B}"/>
              </a:ext>
            </a:extLst>
          </p:cNvPr>
          <p:cNvPicPr>
            <a:picLocks noChangeAspect="1"/>
          </p:cNvPicPr>
          <p:nvPr/>
        </p:nvPicPr>
        <p:blipFill>
          <a:blip r:embed="rId2"/>
          <a:stretch>
            <a:fillRect/>
          </a:stretch>
        </p:blipFill>
        <p:spPr>
          <a:xfrm>
            <a:off x="121298" y="102637"/>
            <a:ext cx="8845420" cy="6550090"/>
          </a:xfrm>
          <a:prstGeom prst="rect">
            <a:avLst/>
          </a:prstGeom>
        </p:spPr>
      </p:pic>
    </p:spTree>
    <p:extLst>
      <p:ext uri="{BB962C8B-B14F-4D97-AF65-F5344CB8AC3E}">
        <p14:creationId xmlns:p14="http://schemas.microsoft.com/office/powerpoint/2010/main" val="812897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VI.: </a:t>
            </a:r>
            <a:r>
              <a:rPr lang="hu-HU" sz="2000" b="1" dirty="0"/>
              <a:t>Esetünkben tesztobjektumok párhuzamos kiértékelése tűnik a legracionálisabb megközelítésnek, mert a sorszámok és becslésértékek kiszámításához folyamatosan szükség van a közös input adatokra, és ezeket az alfolyamatok számára meg kell küldeni. További alábontás is elképzelhető, de általánosságban elmondható, hogy kerülni szokás a nagy számosságú, de számításigényre csekély folyamatok létrehozását. Természetesen más programozási technikákkal és eszközökkel másik megközelítés is megfontolandó lehet. Az ilyen kérdéseknél alapos előzetes tájékozódás, valamint futási időre (memóriaigényre, …) vonatkozó mérések szükségesek a megalapozott döntések meghozásához.</a:t>
            </a:r>
            <a:r>
              <a:rPr lang="hu-HU" sz="2000" b="1" i="0" u="none" strike="noStrike" cap="none" dirty="0">
                <a:solidFill>
                  <a:schemeClr val="dk2"/>
                </a:solidFill>
                <a:latin typeface="Arial"/>
                <a:ea typeface="Arial"/>
                <a:cs typeface="Arial"/>
                <a:sym typeface="Arial"/>
              </a:rPr>
              <a:t> </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216471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111967" y="3563937"/>
            <a:ext cx="8901404"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Részletes paraméterek: </a:t>
            </a:r>
            <a:br>
              <a:rPr lang="hu-HU" sz="2800" b="1" i="0" u="none" strike="noStrike" cap="none" dirty="0">
                <a:solidFill>
                  <a:schemeClr val="dk2"/>
                </a:solidFill>
                <a:latin typeface="Arial"/>
                <a:ea typeface="Arial"/>
                <a:cs typeface="Arial"/>
                <a:sym typeface="Arial"/>
              </a:rPr>
            </a:br>
            <a:br>
              <a:rPr lang="hu-HU" sz="1200" b="1" i="0" u="none" strike="noStrike" cap="none" dirty="0">
                <a:solidFill>
                  <a:schemeClr val="dk2"/>
                </a:solidFill>
                <a:latin typeface="Arial"/>
                <a:ea typeface="Arial"/>
                <a:cs typeface="Arial"/>
                <a:sym typeface="Arial"/>
              </a:rPr>
            </a:br>
            <a:r>
              <a:rPr lang="hu-HU" sz="2000" b="1" dirty="0"/>
              <a:t>Minimalista környezet, szöveges inputok/outputok, konzolos hozzáférés</a:t>
            </a:r>
            <a:br>
              <a:rPr lang="hu-HU" sz="2000" b="1" dirty="0"/>
            </a:br>
            <a:br>
              <a:rPr lang="hu-HU" sz="11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Operációs rendszer: Linux</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C++ (részletes program-szerkezet vö. szekvencia-diagram, il</a:t>
            </a:r>
            <a:r>
              <a:rPr lang="hu-HU" sz="2000" b="1" dirty="0"/>
              <a:t>l. </a:t>
            </a:r>
            <a:r>
              <a:rPr lang="hu-HU" sz="2000" b="1" i="0" u="none" strike="noStrike" cap="none" dirty="0">
                <a:solidFill>
                  <a:schemeClr val="dk2"/>
                </a:solidFill>
                <a:latin typeface="Arial"/>
                <a:ea typeface="Arial"/>
                <a:cs typeface="Arial"/>
                <a:sym typeface="Arial"/>
              </a:rPr>
              <a:t>	változókhoz használt adatszerkezetek/típusok, valamint általános sorszám-meghatározás és sorszám-kombinációk algoritmusai) </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PVM (saját telepítés pl. ELTE szerver, 	futtatókörnyezet vö. </a:t>
            </a:r>
            <a:r>
              <a:rPr lang="hu-HU" sz="2000" b="1" i="0" u="none" strike="noStrike" cap="none" dirty="0" err="1">
                <a:solidFill>
                  <a:schemeClr val="dk2"/>
                </a:solidFill>
                <a:latin typeface="Arial"/>
                <a:ea typeface="Arial"/>
                <a:cs typeface="Arial"/>
                <a:sym typeface="Arial"/>
              </a:rPr>
              <a:t>daemon</a:t>
            </a:r>
            <a:r>
              <a:rPr lang="hu-HU" sz="2000" b="1" i="0" u="none" strike="noStrike" cap="none" dirty="0">
                <a:solidFill>
                  <a:schemeClr val="dk2"/>
                </a:solidFill>
                <a:latin typeface="Arial"/>
                <a:ea typeface="Arial"/>
                <a:cs typeface="Arial"/>
                <a:sym typeface="Arial"/>
              </a:rPr>
              <a:t>, </a:t>
            </a:r>
            <a:r>
              <a:rPr lang="hu-HU" sz="2000" b="1" i="0" u="none" strike="noStrike" cap="none" dirty="0" err="1">
                <a:solidFill>
                  <a:schemeClr val="dk2"/>
                </a:solidFill>
                <a:latin typeface="Arial"/>
                <a:ea typeface="Arial"/>
                <a:cs typeface="Arial"/>
                <a:sym typeface="Arial"/>
              </a:rPr>
              <a:t>console</a:t>
            </a:r>
            <a:r>
              <a:rPr lang="hu-HU" sz="2000" b="1" i="0" u="none" strike="noStrike" cap="none" dirty="0">
                <a:solidFill>
                  <a:schemeClr val="dk2"/>
                </a:solidFill>
                <a:latin typeface="Arial"/>
                <a:ea typeface="Arial"/>
                <a:cs typeface="Arial"/>
                <a:sym typeface="Arial"/>
              </a:rPr>
              <a:t>, használat részletei vö. fordítás, futtatás, konfiguráció, párhuzamosításhoz felhasznált konkrét függvény-hívások vö. folyamatok létrehozása, indítás, kommunikáció, bevárása, …)</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423307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111967" y="3563937"/>
            <a:ext cx="8901404"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Projektfolyamatok: </a:t>
            </a:r>
            <a:r>
              <a:rPr lang="hu-HU" sz="2000" b="1" i="0" u="none" strike="noStrike" cap="none" dirty="0">
                <a:solidFill>
                  <a:schemeClr val="dk2"/>
                </a:solidFill>
                <a:latin typeface="Arial"/>
                <a:ea typeface="Arial"/>
                <a:cs typeface="Arial"/>
                <a:sym typeface="Arial"/>
              </a:rPr>
              <a:t>(KIFÜ/HPC felé) </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szuperszámítógép hozzáférés (jogosultságok kérelmezése)</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„homokozó” (fejgép </a:t>
            </a:r>
            <a:r>
              <a:rPr lang="hu-HU" sz="2000" b="1" i="0" u="none" strike="noStrike" cap="none" dirty="0" err="1">
                <a:solidFill>
                  <a:schemeClr val="dk2"/>
                </a:solidFill>
                <a:latin typeface="Arial"/>
                <a:ea typeface="Arial"/>
                <a:cs typeface="Arial"/>
                <a:sym typeface="Arial"/>
              </a:rPr>
              <a:t>home</a:t>
            </a:r>
            <a:r>
              <a:rPr lang="hu-HU" sz="2000" b="1" i="0" u="none" strike="noStrike" cap="none" dirty="0">
                <a:solidFill>
                  <a:schemeClr val="dk2"/>
                </a:solidFill>
                <a:latin typeface="Arial"/>
                <a:ea typeface="Arial"/>
                <a:cs typeface="Arial"/>
                <a:sym typeface="Arial"/>
              </a:rPr>
              <a:t> könyvtár)</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erőforráskihasználás, ütemezés, felhasználó általi gépidő(-becslés)</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(külső </a:t>
            </a:r>
            <a:r>
              <a:rPr lang="hu-HU" sz="2000" b="1" i="0" u="none" strike="noStrike" cap="none" dirty="0" err="1">
                <a:solidFill>
                  <a:schemeClr val="dk2"/>
                </a:solidFill>
                <a:latin typeface="Arial"/>
                <a:ea typeface="Arial"/>
                <a:cs typeface="Arial"/>
                <a:sym typeface="Arial"/>
              </a:rPr>
              <a:t>engine</a:t>
            </a:r>
            <a:r>
              <a:rPr lang="hu-HU" sz="2000" b="1" i="0" u="none" strike="noStrike" cap="none" dirty="0">
                <a:solidFill>
                  <a:schemeClr val="dk2"/>
                </a:solidFill>
                <a:latin typeface="Arial"/>
                <a:ea typeface="Arial"/>
                <a:cs typeface="Arial"/>
                <a:sym typeface="Arial"/>
              </a:rPr>
              <a:t> – pl. COCO-felé)</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esetlegesen valós-idejű C-URL-hívások tanulási folyamatokhoz, visszakapott eredmények feldolgozása</a:t>
            </a:r>
            <a:br>
              <a:rPr lang="hu-HU"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2998406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69" name="Shape 269"/>
          <p:cNvSpPr txBox="1">
            <a:spLocks noGrp="1"/>
          </p:cNvSpPr>
          <p:nvPr>
            <p:ph type="ctrTitle"/>
          </p:nvPr>
        </p:nvSpPr>
        <p:spPr>
          <a:xfrm>
            <a:off x="179386" y="3265713"/>
            <a:ext cx="8713786" cy="1628547"/>
          </a:xfrm>
          <a:prstGeom prst="rect">
            <a:avLst/>
          </a:prstGeom>
          <a:noFill/>
          <a:ln>
            <a:noFill/>
          </a:ln>
        </p:spPr>
        <p:txBody>
          <a:bodyPr wrap="square" lIns="91425" tIns="45700" rIns="91425" bIns="45700" anchor="ctr" anchorCtr="0">
            <a:noAutofit/>
          </a:bodyPr>
          <a:lstStyle/>
          <a:p>
            <a:pPr lvl="0">
              <a:buClr>
                <a:schemeClr val="dk2"/>
              </a:buClr>
              <a:buSzPct val="25000"/>
            </a:pPr>
            <a:r>
              <a:rPr lang="hu-HU" sz="4800" b="1" i="0" u="none" strike="noStrike" cap="none" dirty="0">
                <a:solidFill>
                  <a:schemeClr val="dk2"/>
                </a:solidFill>
                <a:latin typeface="Arial"/>
                <a:ea typeface="Arial"/>
                <a:cs typeface="Arial"/>
                <a:sym typeface="Arial"/>
              </a:rPr>
              <a:t>Köszönöm a figyelmet!</a:t>
            </a:r>
            <a:br>
              <a:rPr lang="en-US"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rPr>
              <a:t>Email: </a:t>
            </a:r>
            <a:br>
              <a:rPr lang="hu-HU" sz="24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hlinkClick r:id="rId4"/>
              </a:rPr>
              <a:t>pitlik@my-x.hu</a:t>
            </a:r>
            <a:r>
              <a:rPr lang="hu-HU" sz="2400" b="1" i="0" u="none" strike="noStrike" cap="none" dirty="0">
                <a:solidFill>
                  <a:schemeClr val="dk2"/>
                </a:solidFill>
                <a:latin typeface="Arial"/>
                <a:ea typeface="Arial"/>
                <a:cs typeface="Arial"/>
                <a:sym typeface="Arial"/>
              </a:rPr>
              <a:t> </a:t>
            </a:r>
            <a:br>
              <a:rPr lang="hu-HU" sz="2400" b="1" i="0" u="none" strike="noStrike" cap="none" dirty="0">
                <a:solidFill>
                  <a:schemeClr val="dk2"/>
                </a:solidFill>
                <a:latin typeface="Arial"/>
                <a:ea typeface="Arial"/>
                <a:cs typeface="Arial"/>
                <a:sym typeface="Arial"/>
              </a:rPr>
            </a:br>
            <a:br>
              <a:rPr lang="hu-HU" sz="24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rPr>
              <a:t>További részletek:</a:t>
            </a:r>
            <a:br>
              <a:rPr lang="hu-HU" sz="2800" b="1" dirty="0"/>
            </a:br>
            <a:r>
              <a:rPr lang="hu-HU" sz="2400" b="1" dirty="0">
                <a:hlinkClick r:id="rId5"/>
              </a:rPr>
              <a:t>https://miau.my-x.hu/miau/276/hpc_2021_nke.pptx</a:t>
            </a:r>
            <a:r>
              <a:rPr lang="hu-HU" sz="2400" b="1" dirty="0"/>
              <a:t> </a:t>
            </a:r>
            <a:r>
              <a:rPr lang="en-US" sz="2400" b="1" i="0" u="none" strike="noStrike" cap="none" dirty="0">
                <a:solidFill>
                  <a:schemeClr val="dk2"/>
                </a:solidFill>
                <a:latin typeface="Arial"/>
                <a:ea typeface="Arial"/>
                <a:cs typeface="Arial"/>
                <a:sym typeface="Arial"/>
              </a:rPr>
              <a:t> </a:t>
            </a:r>
            <a:br>
              <a:rPr lang="en-US" sz="2400" b="1" i="0" u="none" strike="noStrike" cap="none" dirty="0">
                <a:solidFill>
                  <a:schemeClr val="dk2"/>
                </a:solidFill>
                <a:latin typeface="Arial"/>
                <a:ea typeface="Arial"/>
                <a:cs typeface="Arial"/>
                <a:sym typeface="Arial"/>
              </a:rPr>
            </a:br>
            <a:r>
              <a:rPr lang="hu-HU" sz="2400" b="1" i="0" u="none" strike="noStrike" cap="none" dirty="0">
                <a:solidFill>
                  <a:schemeClr val="dk2"/>
                </a:solidFill>
                <a:latin typeface="Arial"/>
                <a:ea typeface="Arial"/>
                <a:cs typeface="Arial"/>
                <a:sym typeface="Arial"/>
              </a:rPr>
              <a:t>ill.</a:t>
            </a:r>
            <a:br>
              <a:rPr lang="hu-HU" sz="2400" b="1" i="0" u="none" strike="noStrike" cap="none" dirty="0">
                <a:solidFill>
                  <a:schemeClr val="dk2"/>
                </a:solidFill>
                <a:latin typeface="Arial"/>
                <a:ea typeface="Arial"/>
                <a:cs typeface="Arial"/>
                <a:sym typeface="Arial"/>
              </a:rPr>
            </a:br>
            <a:r>
              <a:rPr lang="en-GB" sz="1100" b="0" i="0" u="none" strike="noStrike" dirty="0">
                <a:solidFill>
                  <a:srgbClr val="36525D"/>
                </a:solidFill>
                <a:effectLst/>
                <a:latin typeface="Menlo"/>
                <a:hlinkClick r:id="rId6"/>
              </a:rPr>
              <a:t>https://miau.my-x.hu/miau/276/HpiC_v2.xlsx</a:t>
            </a:r>
            <a:r>
              <a:rPr lang="hu-HU" sz="1100" b="0" i="0" u="none" strike="noStrike" dirty="0">
                <a:solidFill>
                  <a:srgbClr val="36525D"/>
                </a:solidFill>
                <a:effectLst/>
                <a:latin typeface="Menlo"/>
              </a:rPr>
              <a:t> </a:t>
            </a:r>
            <a:br>
              <a:rPr lang="en-GB" sz="1100" dirty="0"/>
            </a:br>
            <a:br>
              <a:rPr lang="en-GB" sz="1100" dirty="0"/>
            </a:br>
            <a:r>
              <a:rPr lang="en-GB" sz="1100" b="0" i="0" u="none" strike="noStrike" dirty="0">
                <a:solidFill>
                  <a:srgbClr val="36525D"/>
                </a:solidFill>
                <a:effectLst/>
                <a:latin typeface="Menlo"/>
                <a:hlinkClick r:id="rId7"/>
              </a:rPr>
              <a:t>https://miau.my-x.hu/miau/268/ceteris_paribus_domestication.docx</a:t>
            </a:r>
            <a:br>
              <a:rPr lang="en-GB" sz="1100" dirty="0"/>
            </a:br>
            <a:br>
              <a:rPr lang="en-GB" sz="1100" dirty="0"/>
            </a:br>
            <a:r>
              <a:rPr lang="en-GB" sz="1100" b="0" i="0" u="none" strike="noStrike" dirty="0">
                <a:solidFill>
                  <a:srgbClr val="36525D"/>
                </a:solidFill>
                <a:effectLst/>
                <a:latin typeface="Menlo"/>
                <a:hlinkClick r:id="rId8"/>
              </a:rPr>
              <a:t>https://miau.my-x.hu/miau/quilt/2020/proaktiv_it.docx</a:t>
            </a:r>
            <a:br>
              <a:rPr lang="en-GB" sz="1100" dirty="0"/>
            </a:br>
            <a:br>
              <a:rPr lang="en-GB" sz="1100" dirty="0"/>
            </a:br>
            <a:r>
              <a:rPr lang="en-GB" sz="1100" b="0" i="0" u="none" strike="noStrike" dirty="0">
                <a:solidFill>
                  <a:srgbClr val="36525D"/>
                </a:solidFill>
                <a:effectLst/>
                <a:latin typeface="Menlo"/>
                <a:hlinkClick r:id="rId9"/>
              </a:rPr>
              <a:t>https://miau.my-x.hu/miau/268/context_free_hermeneutics.pdf</a:t>
            </a:r>
            <a:r>
              <a:rPr lang="en-GB" sz="1100" b="0" i="0" dirty="0">
                <a:solidFill>
                  <a:srgbClr val="000000"/>
                </a:solidFill>
                <a:effectLst/>
                <a:latin typeface="Menlo"/>
              </a:rPr>
              <a:t> </a:t>
            </a:r>
            <a:br>
              <a:rPr lang="hu-HU" sz="1100" b="0" i="0" dirty="0">
                <a:solidFill>
                  <a:srgbClr val="000000"/>
                </a:solidFill>
                <a:effectLst/>
                <a:latin typeface="Menlo"/>
              </a:rPr>
            </a:br>
            <a:r>
              <a:rPr lang="en-GB" sz="1100" b="0" i="0" dirty="0">
                <a:solidFill>
                  <a:srgbClr val="000000"/>
                </a:solidFill>
                <a:effectLst/>
                <a:latin typeface="Menlo"/>
              </a:rPr>
              <a:t>(</a:t>
            </a:r>
            <a:r>
              <a:rPr lang="en-GB" sz="1100" dirty="0">
                <a:solidFill>
                  <a:srgbClr val="36525D"/>
                </a:solidFill>
                <a:latin typeface="Menlo"/>
                <a:hlinkClick r:id="rId10"/>
              </a:rPr>
              <a:t>https://miau.my-x.hu/miau/256/hpc.docx</a:t>
            </a:r>
            <a:r>
              <a:rPr lang="hu-HU" sz="1100" dirty="0">
                <a:solidFill>
                  <a:srgbClr val="36525D"/>
                </a:solidFill>
                <a:latin typeface="Menlo"/>
              </a:rPr>
              <a:t> </a:t>
            </a:r>
            <a:r>
              <a:rPr lang="hu-HU" sz="1100" b="0" i="0" u="none" strike="noStrike" dirty="0">
                <a:solidFill>
                  <a:srgbClr val="36525D"/>
                </a:solidFill>
                <a:effectLst/>
                <a:latin typeface="Menlo"/>
              </a:rPr>
              <a:t>ill. </a:t>
            </a:r>
            <a:r>
              <a:rPr lang="en-GB" sz="1100" b="0" i="0" u="none" strike="noStrike" dirty="0">
                <a:solidFill>
                  <a:srgbClr val="36525D"/>
                </a:solidFill>
                <a:effectLst/>
                <a:latin typeface="Menlo"/>
                <a:hlinkClick r:id="rId11"/>
              </a:rPr>
              <a:t>https://miau.my-</a:t>
            </a:r>
            <a:r>
              <a:rPr lang="en-GB" sz="1100" b="0" i="0" u="none" strike="noStrike" dirty="0">
                <a:solidFill>
                  <a:srgbClr val="36525D"/>
                </a:solidFill>
                <a:effectLst/>
                <a:latin typeface="Menlo"/>
                <a:hlinkClick r:id="rId12"/>
              </a:rPr>
              <a:t>x.hu/miau/262/excel_plus.xls</a:t>
            </a:r>
            <a:r>
              <a:rPr lang="en-GB" sz="1100" b="0" i="0" dirty="0">
                <a:solidFill>
                  <a:srgbClr val="000000"/>
                </a:solidFill>
                <a:effectLst/>
                <a:latin typeface="Menlo"/>
              </a:rPr>
              <a:t>)</a:t>
            </a:r>
            <a:br>
              <a:rPr lang="en-GB" sz="1100" dirty="0"/>
            </a:br>
            <a:br>
              <a:rPr lang="en-GB" sz="1100" dirty="0"/>
            </a:br>
            <a:r>
              <a:rPr lang="en-GB" sz="1100" b="0" i="0" u="none" strike="noStrike" dirty="0">
                <a:solidFill>
                  <a:srgbClr val="36525D"/>
                </a:solidFill>
                <a:effectLst/>
                <a:latin typeface="Menlo"/>
                <a:hlinkClick r:id="rId13"/>
              </a:rPr>
              <a:t>https://miau.my-x.hu/miau/270/roboteszteta.docx</a:t>
            </a:r>
            <a:br>
              <a:rPr lang="en-GB" sz="1100" dirty="0"/>
            </a:br>
            <a:br>
              <a:rPr lang="en-GB" sz="1100" dirty="0"/>
            </a:br>
            <a:r>
              <a:rPr lang="en-GB" sz="1100" b="0" i="0" u="none" strike="noStrike" dirty="0">
                <a:solidFill>
                  <a:srgbClr val="36525D"/>
                </a:solidFill>
                <a:effectLst/>
                <a:latin typeface="Menlo"/>
                <a:hlinkClick r:id="rId14"/>
              </a:rPr>
              <a:t>https://miau.my-x.hu/miau2009/index_tki.php3?_filterText0=*hpc</a:t>
            </a:r>
            <a:br>
              <a:rPr lang="en-US" sz="28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271" name="Shape 271" descr="portal_top_de"/>
          <p:cNvPicPr preferRelativeResize="0"/>
          <p:nvPr/>
        </p:nvPicPr>
        <p:blipFill rotWithShape="1">
          <a:blip r:embed="rId15">
            <a:alphaModFix/>
          </a:blip>
          <a:srcRect/>
          <a:stretch/>
        </p:blipFill>
        <p:spPr>
          <a:xfrm>
            <a:off x="0" y="0"/>
            <a:ext cx="9144000" cy="116634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descr="centerback"/>
          <p:cNvPicPr preferRelativeResize="0"/>
          <p:nvPr/>
        </p:nvPicPr>
        <p:blipFill rotWithShape="1">
          <a:blip r:embed="rId3">
            <a:alphaModFix/>
          </a:blip>
          <a:srcRect/>
          <a:stretch/>
        </p:blipFill>
        <p:spPr>
          <a:xfrm>
            <a:off x="0" y="0"/>
            <a:ext cx="9113519" cy="6835139"/>
          </a:xfrm>
          <a:prstGeom prst="rect">
            <a:avLst/>
          </a:prstGeom>
          <a:noFill/>
          <a:ln>
            <a:noFill/>
          </a:ln>
        </p:spPr>
      </p:pic>
      <p:sp>
        <p:nvSpPr>
          <p:cNvPr id="269" name="Shape 269"/>
          <p:cNvSpPr txBox="1">
            <a:spLocks noGrp="1"/>
          </p:cNvSpPr>
          <p:nvPr>
            <p:ph type="ctrTitle"/>
          </p:nvPr>
        </p:nvSpPr>
        <p:spPr>
          <a:xfrm>
            <a:off x="179386" y="3265713"/>
            <a:ext cx="8713786" cy="1628547"/>
          </a:xfrm>
          <a:prstGeom prst="rect">
            <a:avLst/>
          </a:prstGeom>
          <a:noFill/>
          <a:ln>
            <a:noFill/>
          </a:ln>
        </p:spPr>
        <p:txBody>
          <a:bodyPr wrap="square" lIns="91425" tIns="45700" rIns="91425" bIns="45700" anchor="ctr" anchorCtr="0">
            <a:noAutofit/>
          </a:bodyPr>
          <a:lstStyle/>
          <a:p>
            <a:pPr lvl="0">
              <a:buClr>
                <a:schemeClr val="dk2"/>
              </a:buClr>
              <a:buSzPct val="25000"/>
            </a:pPr>
            <a:r>
              <a:rPr lang="hu-HU" sz="2400" b="1" i="0" u="none" strike="noStrike" cap="none" dirty="0">
                <a:solidFill>
                  <a:schemeClr val="dk2"/>
                </a:solidFill>
                <a:latin typeface="Arial"/>
                <a:ea typeface="Arial"/>
                <a:cs typeface="Arial"/>
                <a:sym typeface="Arial"/>
              </a:rPr>
              <a:t>További hasznos linkek/kulcsszavak:</a:t>
            </a:r>
            <a:br>
              <a:rPr lang="hu-HU" sz="2400" b="1" i="0" u="none" strike="noStrike" cap="none" dirty="0">
                <a:solidFill>
                  <a:schemeClr val="dk2"/>
                </a:solidFill>
                <a:latin typeface="Arial"/>
                <a:ea typeface="Arial"/>
                <a:cs typeface="Arial"/>
                <a:sym typeface="Arial"/>
              </a:rPr>
            </a:br>
            <a:br>
              <a:rPr lang="hu-HU" sz="24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hlinkClick r:id="rId4"/>
              </a:rPr>
              <a:t>https://moralmachine.mit.edu/</a:t>
            </a:r>
            <a:r>
              <a:rPr lang="hu-HU" sz="2000" b="1" i="0" u="none" strike="noStrike" cap="none" dirty="0">
                <a:solidFill>
                  <a:schemeClr val="dk2"/>
                </a:solidFill>
                <a:latin typeface="Arial"/>
                <a:ea typeface="Arial"/>
                <a:cs typeface="Arial"/>
                <a:sym typeface="Arial"/>
              </a:rPr>
              <a:t> </a:t>
            </a:r>
            <a:br>
              <a:rPr lang="hu-HU" sz="2000" b="1" dirty="0"/>
            </a:br>
            <a:br>
              <a:rPr lang="hu-HU" sz="2000" b="1" dirty="0"/>
            </a:br>
            <a:r>
              <a:rPr lang="hu-HU" sz="2000" b="1" dirty="0">
                <a:hlinkClick r:id="rId5"/>
              </a:rPr>
              <a:t>https://www.youtube.com/watch?v=jbkSRLYSojo</a:t>
            </a:r>
            <a:br>
              <a:rPr lang="hu-HU" sz="2000" b="1" dirty="0"/>
            </a:br>
            <a:br>
              <a:rPr lang="hu-HU" sz="2000" b="1" dirty="0"/>
            </a:br>
            <a:r>
              <a:rPr lang="hu-HU" sz="2000" b="1" dirty="0">
                <a:hlinkClick r:id="rId6"/>
              </a:rPr>
              <a:t>https://books.google.com/ngrams/graph?content=artificial+intelligence%2Cbig+data%2Cdata+mining%2COLAP%2Cgenetic+algorithm</a:t>
            </a:r>
            <a:r>
              <a:rPr lang="hu-HU" sz="2000" b="1" dirty="0"/>
              <a:t> </a:t>
            </a:r>
            <a:br>
              <a:rPr lang="hu-HU" sz="2000" b="1" dirty="0"/>
            </a:br>
            <a:br>
              <a:rPr lang="hu-HU" sz="2000" b="1" dirty="0"/>
            </a:br>
            <a:r>
              <a:rPr lang="hu-HU" sz="2000" b="1" dirty="0">
                <a:hlinkClick r:id="rId7"/>
              </a:rPr>
              <a:t>https://books.google.com/ngrams/graph?content=hpc&amp;year_start=1800&amp;year_end=2019</a:t>
            </a:r>
            <a:br>
              <a:rPr lang="hu-HU" sz="2000" b="1" dirty="0"/>
            </a:br>
            <a:br>
              <a:rPr lang="hu-HU" sz="2000" b="1" dirty="0"/>
            </a:br>
            <a:r>
              <a:rPr lang="hu-HU" sz="2000" b="1" dirty="0"/>
              <a:t>Szathmári Sándor: </a:t>
            </a:r>
            <a:r>
              <a:rPr lang="hu-HU" sz="2000" b="1" dirty="0" err="1"/>
              <a:t>Kazohinia</a:t>
            </a:r>
            <a:br>
              <a:rPr lang="hu-HU" sz="2000" b="1" dirty="0"/>
            </a:br>
            <a:br>
              <a:rPr lang="hu-HU" sz="2000" b="1" dirty="0"/>
            </a:br>
            <a:r>
              <a:rPr lang="hu-HU" sz="2000" b="1" dirty="0"/>
              <a:t>Robotlektor</a:t>
            </a:r>
            <a:br>
              <a:rPr lang="hu-HU" sz="2000" b="1" dirty="0"/>
            </a:br>
            <a:br>
              <a:rPr lang="hu-HU" sz="2000" b="1" dirty="0"/>
            </a:br>
            <a:r>
              <a:rPr lang="hu-HU" sz="2000" b="1" dirty="0"/>
              <a:t>AWS (</a:t>
            </a:r>
            <a:r>
              <a:rPr lang="hu-HU" sz="2000" b="1" dirty="0" err="1"/>
              <a:t>academic</a:t>
            </a:r>
            <a:r>
              <a:rPr lang="hu-HU" sz="2000" b="1" dirty="0"/>
              <a:t> </a:t>
            </a:r>
            <a:r>
              <a:rPr lang="hu-HU" sz="2000" b="1" dirty="0" err="1"/>
              <a:t>writing</a:t>
            </a:r>
            <a:r>
              <a:rPr lang="hu-HU" sz="2000" b="1" dirty="0"/>
              <a:t> </a:t>
            </a:r>
            <a:r>
              <a:rPr lang="hu-HU" sz="2000" b="1" dirty="0" err="1"/>
              <a:t>skills</a:t>
            </a:r>
            <a:r>
              <a:rPr lang="hu-HU" sz="2000" b="1"/>
              <a:t>) </a:t>
            </a:r>
            <a:endParaRPr lang="en-US" sz="2000" b="1" i="0" u="none" strike="noStrike" cap="none" dirty="0">
              <a:solidFill>
                <a:schemeClr val="dk2"/>
              </a:solidFill>
              <a:latin typeface="Arial"/>
              <a:ea typeface="Arial"/>
              <a:cs typeface="Arial"/>
              <a:sym typeface="Arial"/>
            </a:endParaRPr>
          </a:p>
        </p:txBody>
      </p:sp>
      <p:pic>
        <p:nvPicPr>
          <p:cNvPr id="271" name="Shape 271" descr="portal_top_de"/>
          <p:cNvPicPr preferRelativeResize="0"/>
          <p:nvPr/>
        </p:nvPicPr>
        <p:blipFill rotWithShape="1">
          <a:blip r:embed="rId8">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2034480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4800" b="1" dirty="0"/>
              <a:t>Tartalom</a:t>
            </a:r>
            <a:br>
              <a:rPr lang="hu-HU" sz="2800" b="1" i="0" u="none"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Gondolatok a HPC-kompatibilitásról</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(mit nem érdemes </a:t>
            </a:r>
            <a:r>
              <a:rPr lang="hu-HU" sz="2000" b="1" i="1" u="none" strike="noStrike" cap="none" dirty="0" err="1">
                <a:solidFill>
                  <a:schemeClr val="dk2"/>
                </a:solidFill>
                <a:latin typeface="Arial"/>
                <a:ea typeface="Arial"/>
                <a:cs typeface="Arial"/>
                <a:sym typeface="Arial"/>
              </a:rPr>
              <a:t>vs</a:t>
            </a:r>
            <a:r>
              <a:rPr lang="hu-HU" sz="2000" b="1" i="1" u="none" strike="noStrike" cap="none" dirty="0">
                <a:solidFill>
                  <a:schemeClr val="dk2"/>
                </a:solidFill>
                <a:latin typeface="Arial"/>
                <a:ea typeface="Arial"/>
                <a:cs typeface="Arial"/>
                <a:sym typeface="Arial"/>
              </a:rPr>
              <a:t>. mit szükség HPC-alapon megoldani?)</a:t>
            </a:r>
            <a:br>
              <a:rPr lang="hu-HU" sz="2000" b="1" i="1"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HPC-projektek közös tervezése</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t>
            </a:r>
            <a:r>
              <a:rPr lang="hu-HU" sz="2000" b="1" i="1" dirty="0"/>
              <a:t>avagy az </a:t>
            </a:r>
            <a:r>
              <a:rPr lang="hu-HU" sz="2000" b="1" i="1" u="none" strike="noStrike" cap="none" dirty="0">
                <a:solidFill>
                  <a:schemeClr val="dk2"/>
                </a:solidFill>
                <a:latin typeface="Arial"/>
                <a:ea typeface="Arial"/>
                <a:cs typeface="Arial"/>
                <a:sym typeface="Arial"/>
              </a:rPr>
              <a:t>információs többletérték fogalma)</a:t>
            </a:r>
            <a:r>
              <a:rPr lang="en-US" sz="2800" b="1" i="0" u="none" strike="noStrike" cap="none" dirty="0">
                <a:solidFill>
                  <a:schemeClr val="dk2"/>
                </a:solidFill>
                <a:latin typeface="Arial"/>
                <a:ea typeface="Arial"/>
                <a:cs typeface="Arial"/>
                <a:sym typeface="Arial"/>
              </a:rPr>
              <a:t> </a:t>
            </a:r>
            <a:br>
              <a:rPr lang="en-US" sz="2800" b="1" i="0" u="none" strike="noStrike" cap="none" dirty="0">
                <a:solidFill>
                  <a:schemeClr val="dk2"/>
                </a:solidFill>
                <a:latin typeface="Arial"/>
                <a:ea typeface="Arial"/>
                <a:cs typeface="Arial"/>
                <a:sym typeface="Arial"/>
              </a:rPr>
            </a:br>
            <a:br>
              <a:rPr lang="en-US" sz="28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sp>
        <p:nvSpPr>
          <p:cNvPr id="165" name="Shape 165"/>
          <p:cNvSpPr txBox="1">
            <a:spLocks noGrp="1"/>
          </p:cNvSpPr>
          <p:nvPr>
            <p:ph type="subTitle" idx="1"/>
          </p:nvPr>
        </p:nvSpPr>
        <p:spPr>
          <a:xfrm>
            <a:off x="1370012" y="5916612"/>
            <a:ext cx="6400799"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br>
              <a:rPr lang="en-US" sz="1400" b="1" i="0" u="none" strike="noStrike" cap="none">
                <a:solidFill>
                  <a:schemeClr val="dk1"/>
                </a:solidFill>
                <a:latin typeface="Arial"/>
                <a:ea typeface="Arial"/>
                <a:cs typeface="Arial"/>
                <a:sym typeface="Arial"/>
              </a:rPr>
            </a:br>
            <a:endParaRPr lang="en-US" sz="1400" b="1" i="0" u="none" strike="noStrike" cap="none">
              <a:solidFill>
                <a:schemeClr val="dk1"/>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Gondolatok a HPC-kompatibilitásról</a:t>
            </a:r>
            <a:br>
              <a:rPr lang="hu-HU" sz="2800" b="1" i="0" u="none" strike="noStrike" cap="none" dirty="0">
                <a:solidFill>
                  <a:schemeClr val="dk2"/>
                </a:solidFill>
                <a:latin typeface="Arial"/>
                <a:ea typeface="Arial"/>
                <a:cs typeface="Arial"/>
                <a:sym typeface="Arial"/>
              </a:rPr>
            </a:br>
            <a:r>
              <a:rPr lang="hu-HU" sz="2000" b="1" i="1" strike="noStrike" cap="none" dirty="0">
                <a:solidFill>
                  <a:schemeClr val="dk2"/>
                </a:solidFill>
                <a:latin typeface="Arial"/>
                <a:ea typeface="Arial"/>
                <a:cs typeface="Arial"/>
                <a:sym typeface="Arial"/>
              </a:rPr>
              <a:t>(mit nem érdemes </a:t>
            </a:r>
            <a:r>
              <a:rPr lang="hu-HU" sz="2000" b="1" i="1" strike="noStrike" cap="none" dirty="0" err="1">
                <a:solidFill>
                  <a:schemeClr val="dk2"/>
                </a:solidFill>
                <a:latin typeface="Arial"/>
                <a:ea typeface="Arial"/>
                <a:cs typeface="Arial"/>
                <a:sym typeface="Arial"/>
              </a:rPr>
              <a:t>vs</a:t>
            </a:r>
            <a:r>
              <a:rPr lang="hu-HU" sz="2000" b="1" i="1" strike="noStrike" cap="none" dirty="0">
                <a:solidFill>
                  <a:schemeClr val="dk2"/>
                </a:solidFill>
                <a:latin typeface="Arial"/>
                <a:ea typeface="Arial"/>
                <a:cs typeface="Arial"/>
                <a:sym typeface="Arial"/>
              </a:rPr>
              <a:t>. mit szükség HPC-alapon megoldani?)</a:t>
            </a:r>
            <a:br>
              <a:rPr lang="hu-HU" sz="2000" b="1" i="1" strike="noStrike" cap="none" dirty="0">
                <a:solidFill>
                  <a:schemeClr val="dk2"/>
                </a:solidFill>
                <a:latin typeface="Arial"/>
                <a:ea typeface="Arial"/>
                <a:cs typeface="Arial"/>
                <a:sym typeface="Arial"/>
              </a:rPr>
            </a:br>
            <a:br>
              <a:rPr lang="hu-HU" sz="2000" b="1" i="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(végtelen sok)</a:t>
            </a:r>
            <a:r>
              <a:rPr lang="hu-HU" sz="2000" b="1" i="1" u="none" strike="noStrike" cap="none" dirty="0">
                <a:solidFill>
                  <a:schemeClr val="dk2"/>
                </a:solidFill>
                <a:latin typeface="Arial"/>
                <a:ea typeface="Arial"/>
                <a:cs typeface="Arial"/>
                <a:sym typeface="Arial"/>
              </a:rPr>
              <a:t> </a:t>
            </a:r>
            <a:r>
              <a:rPr lang="hu-HU" sz="2000" b="1" u="none" strike="noStrike" cap="none" dirty="0">
                <a:solidFill>
                  <a:schemeClr val="dk2"/>
                </a:solidFill>
                <a:latin typeface="Arial"/>
                <a:ea typeface="Arial"/>
                <a:cs typeface="Arial"/>
                <a:sym typeface="Arial"/>
              </a:rPr>
              <a:t>Big Data és/vagy (végtelen) sok számítás</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tér/idő modellezés</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korlátlan sok (attribútum) származtatás</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nagyértékű versenyelőny / pontosság-hasznosulás </a:t>
            </a: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(pl. előrejelzések – tőzsde/fenntarthatóság</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kombinatorikai robbanás</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végtelensok alternatív megoldás, …</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sp>
        <p:nvSpPr>
          <p:cNvPr id="165" name="Shape 165"/>
          <p:cNvSpPr txBox="1">
            <a:spLocks noGrp="1"/>
          </p:cNvSpPr>
          <p:nvPr>
            <p:ph type="subTitle" idx="1"/>
          </p:nvPr>
        </p:nvSpPr>
        <p:spPr>
          <a:xfrm>
            <a:off x="1370012" y="5916612"/>
            <a:ext cx="6400799"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br>
              <a:rPr lang="en-US" sz="1400" b="1" i="0" u="none" strike="noStrike" cap="none">
                <a:solidFill>
                  <a:schemeClr val="dk1"/>
                </a:solidFill>
                <a:latin typeface="Arial"/>
                <a:ea typeface="Arial"/>
                <a:cs typeface="Arial"/>
                <a:sym typeface="Arial"/>
              </a:rPr>
            </a:br>
            <a:endParaRPr lang="en-US" sz="1400" b="1" i="0" u="none" strike="noStrike" cap="none">
              <a:solidFill>
                <a:schemeClr val="dk1"/>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08092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Gondolatok a HPC-kompatibilitásról</a:t>
            </a:r>
            <a:br>
              <a:rPr lang="hu-HU" sz="2800" b="1" i="0" u="none" strike="noStrike" cap="none" dirty="0">
                <a:solidFill>
                  <a:schemeClr val="dk2"/>
                </a:solidFill>
                <a:latin typeface="Arial"/>
                <a:ea typeface="Arial"/>
                <a:cs typeface="Arial"/>
                <a:sym typeface="Arial"/>
              </a:rPr>
            </a:br>
            <a:r>
              <a:rPr lang="hu-HU" sz="2000" b="1" i="1" strike="noStrike" cap="none" dirty="0">
                <a:solidFill>
                  <a:schemeClr val="dk2"/>
                </a:solidFill>
                <a:latin typeface="Arial"/>
                <a:ea typeface="Arial"/>
                <a:cs typeface="Arial"/>
                <a:sym typeface="Arial"/>
              </a:rPr>
              <a:t>(mit nem érdemes </a:t>
            </a:r>
            <a:r>
              <a:rPr lang="hu-HU" sz="2000" b="1" i="1" strike="noStrike" cap="none" dirty="0" err="1">
                <a:solidFill>
                  <a:schemeClr val="dk2"/>
                </a:solidFill>
                <a:latin typeface="Arial"/>
                <a:ea typeface="Arial"/>
                <a:cs typeface="Arial"/>
                <a:sym typeface="Arial"/>
              </a:rPr>
              <a:t>vs</a:t>
            </a:r>
            <a:r>
              <a:rPr lang="hu-HU" sz="2000" b="1" i="1" strike="noStrike" cap="none" dirty="0">
                <a:solidFill>
                  <a:schemeClr val="dk2"/>
                </a:solidFill>
                <a:latin typeface="Arial"/>
                <a:ea typeface="Arial"/>
                <a:cs typeface="Arial"/>
                <a:sym typeface="Arial"/>
              </a:rPr>
              <a:t>. mit szükség HPC-alapon megoldani?)</a:t>
            </a:r>
            <a:br>
              <a:rPr lang="hu-HU" sz="2000" b="1" i="1" strike="noStrike" cap="none" dirty="0">
                <a:solidFill>
                  <a:schemeClr val="dk2"/>
                </a:solidFill>
                <a:latin typeface="Arial"/>
                <a:ea typeface="Arial"/>
                <a:cs typeface="Arial"/>
                <a:sym typeface="Arial"/>
              </a:rPr>
            </a:br>
            <a:br>
              <a:rPr lang="hu-HU" sz="2000" b="1" i="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A „PI”-projekt részletei</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vö. HpiC_v2.xlsx</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alapozás:</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hlinkClick r:id="rId4"/>
              </a:rPr>
              <a:t>https://miau.my-x.hu/miau/273/Naiv_optimalizalt_verziok2.docx</a:t>
            </a:r>
            <a:r>
              <a:rPr lang="hu-HU" sz="2000" b="1" u="none" strike="noStrike" cap="none" dirty="0">
                <a:solidFill>
                  <a:schemeClr val="dk2"/>
                </a:solidFill>
                <a:latin typeface="Arial"/>
                <a:ea typeface="Arial"/>
                <a:cs typeface="Arial"/>
                <a:sym typeface="Arial"/>
              </a:rPr>
              <a:t> </a:t>
            </a: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rPr>
              <a:t>ill.</a:t>
            </a:r>
            <a:br>
              <a:rPr lang="hu-HU" sz="2000" b="1" u="none" strike="noStrike" cap="none" dirty="0">
                <a:solidFill>
                  <a:schemeClr val="dk2"/>
                </a:solidFill>
                <a:latin typeface="Arial"/>
                <a:ea typeface="Arial"/>
                <a:cs typeface="Arial"/>
                <a:sym typeface="Arial"/>
              </a:rPr>
            </a:br>
            <a:r>
              <a:rPr lang="hu-HU" sz="2000" b="1" u="none" strike="noStrike" cap="none" dirty="0">
                <a:solidFill>
                  <a:schemeClr val="dk2"/>
                </a:solidFill>
                <a:latin typeface="Arial"/>
                <a:ea typeface="Arial"/>
                <a:cs typeface="Arial"/>
                <a:sym typeface="Arial"/>
                <a:hlinkClick r:id="rId5"/>
              </a:rPr>
              <a:t>http://miau.my-x.hu/miau/111/chf30.doc</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r>
              <a:rPr lang="hu-HU" sz="2000" b="1" u="none" strike="noStrike" cap="none">
                <a:solidFill>
                  <a:schemeClr val="dk2"/>
                </a:solidFill>
                <a:latin typeface="Arial"/>
                <a:ea typeface="Arial"/>
                <a:cs typeface="Arial"/>
                <a:sym typeface="Arial"/>
              </a:rPr>
              <a:t>emelt szint:</a:t>
            </a:r>
            <a:br>
              <a:rPr lang="hu-HU" sz="2000" b="1" u="none" strike="noStrike" cap="none">
                <a:solidFill>
                  <a:schemeClr val="dk2"/>
                </a:solidFill>
                <a:latin typeface="Arial"/>
                <a:ea typeface="Arial"/>
                <a:cs typeface="Arial"/>
                <a:sym typeface="Arial"/>
              </a:rPr>
            </a:br>
            <a:r>
              <a:rPr lang="hu-HU" sz="2000" b="1" u="none" strike="noStrike" cap="none">
                <a:solidFill>
                  <a:schemeClr val="dk2"/>
                </a:solidFill>
                <a:latin typeface="Arial"/>
                <a:ea typeface="Arial"/>
                <a:cs typeface="Arial"/>
                <a:sym typeface="Arial"/>
                <a:hlinkClick r:id="rId6"/>
              </a:rPr>
              <a:t>https://miau.my-x.hu/miau/274/real_values_of_attributes.docx</a:t>
            </a:r>
            <a:r>
              <a:rPr lang="hu-HU" sz="2000" b="1" u="none" strike="noStrike" cap="none">
                <a:solidFill>
                  <a:schemeClr val="dk2"/>
                </a:solidFill>
                <a:latin typeface="Arial"/>
                <a:ea typeface="Arial"/>
                <a:cs typeface="Arial"/>
                <a:sym typeface="Arial"/>
              </a:rPr>
              <a:t>  </a:t>
            </a: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br>
              <a:rPr lang="hu-HU" sz="2000" b="1"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sp>
        <p:nvSpPr>
          <p:cNvPr id="165" name="Shape 165"/>
          <p:cNvSpPr txBox="1">
            <a:spLocks noGrp="1"/>
          </p:cNvSpPr>
          <p:nvPr>
            <p:ph type="subTitle" idx="1"/>
          </p:nvPr>
        </p:nvSpPr>
        <p:spPr>
          <a:xfrm>
            <a:off x="1370012" y="5916612"/>
            <a:ext cx="6400799" cy="17526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br>
              <a:rPr lang="en-US" sz="1400" b="1" i="0" u="none" strike="noStrike" cap="none">
                <a:solidFill>
                  <a:schemeClr val="dk1"/>
                </a:solidFill>
                <a:latin typeface="Arial"/>
                <a:ea typeface="Arial"/>
                <a:cs typeface="Arial"/>
                <a:sym typeface="Arial"/>
              </a:rPr>
            </a:br>
            <a:endParaRPr lang="en-US" sz="1400" b="1" i="0" u="none" strike="noStrike" cap="none">
              <a:solidFill>
                <a:schemeClr val="dk1"/>
              </a:solidFill>
              <a:latin typeface="Arial"/>
              <a:ea typeface="Arial"/>
              <a:cs typeface="Arial"/>
              <a:sym typeface="Arial"/>
            </a:endParaRPr>
          </a:p>
        </p:txBody>
      </p:sp>
      <p:pic>
        <p:nvPicPr>
          <p:cNvPr id="166" name="Shape 166" descr="portal_top_de"/>
          <p:cNvPicPr preferRelativeResize="0"/>
          <p:nvPr/>
        </p:nvPicPr>
        <p:blipFill rotWithShape="1">
          <a:blip r:embed="rId7">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74680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4344" y="343744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Alapvetés: </a:t>
            </a:r>
            <a:r>
              <a:rPr lang="hu-HU" sz="2000" b="1" i="0" u="none" strike="noStrike" cap="none" dirty="0">
                <a:solidFill>
                  <a:schemeClr val="dk2"/>
                </a:solidFill>
                <a:latin typeface="Arial"/>
                <a:ea typeface="Arial"/>
                <a:cs typeface="Arial"/>
                <a:sym typeface="Arial"/>
              </a:rPr>
              <a:t>Számításigényes feladatoknál hatékonysági okokból programozási eszközökhöz szokás nyúlni (pl. alkalmazott programnyelv: C++)…</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Megoldás</a:t>
            </a:r>
            <a:r>
              <a:rPr lang="hu-HU" sz="2000" b="1" i="0" u="none" strike="noStrike" cap="none" dirty="0">
                <a:solidFill>
                  <a:schemeClr val="dk2"/>
                </a:solidFill>
                <a:latin typeface="Arial"/>
                <a:ea typeface="Arial"/>
                <a:cs typeface="Arial"/>
                <a:sym typeface="Arial"/>
              </a:rPr>
              <a:t>: Az emberi számítási sebességet a számítógép nagyságrendekkel meghaladja, de hamar belátható, hogy a kombinatorikai robbanás racionálisan nem kivárható futási időkhöz vezethet még így is. Ennek kapcsán a párhuzamosított (többszálú) futtatás egy bevett gyakorlat megfelelő hardware-környezet rendelkezésre állása esetén (pl. Magyarország: KIFÜ szuperszámítógépek). A megoldás készítésénél gyakran jól elválasztható a funkcionális helyesség (jó eredményt ad-e a program) és a nemfunkcionális tulajdonságok közül pl. a párhuzamosított végrehajtás vizsgálata, értékelése…</a:t>
            </a: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66767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0. fázis: </a:t>
            </a:r>
            <a:r>
              <a:rPr lang="hu-HU" sz="2000" b="1" i="0" u="none" strike="noStrike" cap="none" dirty="0">
                <a:solidFill>
                  <a:schemeClr val="dk2"/>
                </a:solidFill>
                <a:latin typeface="Arial"/>
                <a:ea typeface="Arial"/>
                <a:cs typeface="Arial"/>
                <a:sym typeface="Arial"/>
              </a:rPr>
              <a:t>Az elvégzendő számítások funkcionális helyességének megalapozásához egy prototípus-program készült egyszerűnek nevezhető procedurális megközelítéssel (főprogram + alprogramok szerinti egyszerű tagolás). Az egyetlen cél ebben a fázisban, hogy adott bemenő adatokra az elvárt kimenet keletkezzen. (Ráadásul így a program viszonylag jól hordozható marad, kisebb feladatokra lokálisan (vagy akár egy online szolgáltatás keretében) is használható)</a:t>
            </a:r>
            <a:r>
              <a:rPr lang="hu-HU" sz="1600" b="1" i="0" u="none" strike="noStrike" cap="none" dirty="0">
                <a:solidFill>
                  <a:schemeClr val="dk2"/>
                </a:solidFill>
                <a:latin typeface="Arial"/>
                <a:ea typeface="Arial"/>
                <a:cs typeface="Arial"/>
                <a:sym typeface="Arial"/>
              </a:rPr>
              <a:t>.</a:t>
            </a:r>
            <a:br>
              <a:rPr lang="hu-HU" sz="2000" b="1" dirty="0"/>
            </a:b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135421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102637" y="3563937"/>
            <a:ext cx="9010882" cy="1470024"/>
          </a:xfrm>
          <a:prstGeom prst="rect">
            <a:avLst/>
          </a:prstGeom>
          <a:noFill/>
          <a:ln>
            <a:noFill/>
          </a:ln>
        </p:spPr>
        <p:txBody>
          <a:bodyPr wrap="square" lIns="91425" tIns="45700" rIns="91425" bIns="45700" anchor="ctr" anchorCtr="0">
            <a:noAutofit/>
          </a:bodyPr>
          <a:lstStyle/>
          <a:p>
            <a:pPr marR="0" lvl="0" algn="ctr" rtl="0">
              <a:lnSpc>
                <a:spcPct val="100000"/>
              </a:lnSpc>
              <a:spcBef>
                <a:spcPts val="0"/>
              </a:spcBef>
              <a:spcAft>
                <a:spcPts val="0"/>
              </a:spcAft>
              <a:buClr>
                <a:schemeClr val="dk2"/>
              </a:buClr>
              <a:buSzPct val="25000"/>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Méretezés: </a:t>
            </a:r>
            <a:r>
              <a:rPr lang="hu-HU" sz="2000" b="1" i="0" u="none" strike="noStrike" cap="none" dirty="0">
                <a:solidFill>
                  <a:schemeClr val="dk2"/>
                </a:solidFill>
                <a:latin typeface="Arial"/>
                <a:ea typeface="Arial"/>
                <a:cs typeface="Arial"/>
                <a:sym typeface="Arial"/>
              </a:rPr>
              <a:t>A program legyen képes </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sng" strike="noStrike" cap="none" dirty="0">
                <a:solidFill>
                  <a:schemeClr val="dk2"/>
                </a:solidFill>
                <a:latin typeface="Arial"/>
                <a:ea typeface="Arial"/>
                <a:cs typeface="Arial"/>
                <a:sym typeface="Arial"/>
              </a:rPr>
              <a:t>y</a:t>
            </a:r>
            <a:r>
              <a:rPr lang="hu-HU" sz="2000" b="1" i="0" u="none" strike="noStrike" cap="none" dirty="0">
                <a:solidFill>
                  <a:schemeClr val="dk2"/>
                </a:solidFill>
                <a:latin typeface="Arial"/>
                <a:ea typeface="Arial"/>
                <a:cs typeface="Arial"/>
                <a:sym typeface="Arial"/>
              </a:rPr>
              <a:t> db teszt-objektumhoz becsléseket készíteni (</a:t>
            </a:r>
            <a:r>
              <a:rPr lang="hu-HU" sz="2000" b="1" i="0" u="sng" strike="noStrike" cap="none" dirty="0">
                <a:solidFill>
                  <a:schemeClr val="dk2"/>
                </a:solidFill>
                <a:latin typeface="Arial"/>
                <a:ea typeface="Arial"/>
                <a:cs typeface="Arial"/>
                <a:sym typeface="Arial"/>
              </a:rPr>
              <a:t>y</a:t>
            </a:r>
            <a:r>
              <a:rPr lang="hu-HU" sz="2000" b="1" i="0" u="none" strike="noStrike" cap="none" dirty="0">
                <a:solidFill>
                  <a:schemeClr val="dk2"/>
                </a:solidFill>
                <a:latin typeface="Arial"/>
                <a:ea typeface="Arial"/>
                <a:cs typeface="Arial"/>
                <a:sym typeface="Arial"/>
              </a:rPr>
              <a:t> lehet végtelen)</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ehhez objektumonként mind az </a:t>
            </a:r>
            <a:r>
              <a:rPr lang="hu-HU" sz="2000" b="1" i="0" u="sng" strike="noStrike" cap="none" dirty="0">
                <a:solidFill>
                  <a:schemeClr val="dk2"/>
                </a:solidFill>
                <a:latin typeface="Arial"/>
                <a:ea typeface="Arial"/>
                <a:cs typeface="Arial"/>
                <a:sym typeface="Arial"/>
              </a:rPr>
              <a:t>n</a:t>
            </a:r>
            <a:r>
              <a:rPr lang="hu-HU" sz="2000" b="1" i="0" u="none" strike="noStrike" cap="none" dirty="0">
                <a:solidFill>
                  <a:schemeClr val="dk2"/>
                </a:solidFill>
                <a:latin typeface="Arial"/>
                <a:ea typeface="Arial"/>
                <a:cs typeface="Arial"/>
                <a:sym typeface="Arial"/>
              </a:rPr>
              <a:t> db attribútum-érték sorszámait előállítja a tanulási adatokhoz képest adott irányú sorba rendezés mellett</a:t>
            </a: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a:t>
            </a:r>
            <a:r>
              <a:rPr lang="hu-HU" sz="2000" b="1" i="0" u="sng" strike="noStrike" cap="none" dirty="0">
                <a:solidFill>
                  <a:schemeClr val="dk2"/>
                </a:solidFill>
                <a:latin typeface="Arial"/>
                <a:ea typeface="Arial"/>
                <a:cs typeface="Arial"/>
                <a:sym typeface="Arial"/>
              </a:rPr>
              <a:t>n</a:t>
            </a:r>
            <a:r>
              <a:rPr lang="hu-HU" sz="2000" b="1" i="0" u="none" strike="noStrike" cap="none" dirty="0">
                <a:solidFill>
                  <a:schemeClr val="dk2"/>
                </a:solidFill>
                <a:latin typeface="Arial"/>
                <a:ea typeface="Arial"/>
                <a:cs typeface="Arial"/>
                <a:sym typeface="Arial"/>
              </a:rPr>
              <a:t> véges sok – nyers és/vagy származtatott) </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a lehetséges sorszám-kombinációkhoz (2^n) tartozó (lépcsőértékek szerinti) becsléseket számol</a:t>
            </a:r>
            <a:br>
              <a:rPr lang="hu-HU" sz="2000" b="1" i="0" u="none" strike="noStrike" cap="none" dirty="0">
                <a:solidFill>
                  <a:schemeClr val="dk2"/>
                </a:solidFill>
                <a:latin typeface="Arial"/>
                <a:ea typeface="Arial"/>
                <a:cs typeface="Arial"/>
                <a:sym typeface="Arial"/>
              </a:rPr>
            </a:br>
            <a:br>
              <a:rPr lang="hu-HU" sz="20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az objektumonként így előálló becslési „felhő”, mint eredmény értelmezése azonban már egy új (nem feltétlenül HPC-) feladat része…</a:t>
            </a: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383246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63937"/>
            <a:ext cx="8215312" cy="1470024"/>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2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I.: </a:t>
            </a:r>
            <a:r>
              <a:rPr lang="hu-HU" sz="2000" b="1" i="0" u="none" strike="noStrike" cap="none" dirty="0">
                <a:solidFill>
                  <a:schemeClr val="dk2"/>
                </a:solidFill>
                <a:latin typeface="Arial"/>
                <a:ea typeface="Arial"/>
                <a:cs typeface="Arial"/>
                <a:sym typeface="Arial"/>
              </a:rPr>
              <a:t>A párhuzamosítás irányába tett lépések igazából program-transzformációknak tekinthetők. A meglévő kódrészleteket kell átstrukturálni olyan módon, hogy az eredmény ne változzon, de közben – ha a környezet lehetővé teszi – nagyságrendileg rövidebb idő alatt érjen véget a program futása (ugyanis a párhuzamos futáshoz készített kódot is el lehetne indítani egyszálú környezetben)…</a:t>
            </a:r>
            <a:br>
              <a:rPr lang="hu-HU" sz="2000" b="1" dirty="0"/>
            </a:br>
            <a:br>
              <a:rPr lang="hu-HU" sz="20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3982560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Shape 163" descr="centerback"/>
          <p:cNvPicPr preferRelativeResize="0"/>
          <p:nvPr/>
        </p:nvPicPr>
        <p:blipFill rotWithShape="1">
          <a:blip r:embed="rId3">
            <a:alphaModFix/>
          </a:blip>
          <a:srcRect/>
          <a:stretch/>
        </p:blipFill>
        <p:spPr>
          <a:xfrm>
            <a:off x="0" y="19878"/>
            <a:ext cx="9113519" cy="6835139"/>
          </a:xfrm>
          <a:prstGeom prst="rect">
            <a:avLst/>
          </a:prstGeom>
          <a:noFill/>
          <a:ln>
            <a:noFill/>
          </a:ln>
        </p:spPr>
      </p:pic>
      <p:sp>
        <p:nvSpPr>
          <p:cNvPr id="164" name="Shape 164"/>
          <p:cNvSpPr txBox="1">
            <a:spLocks noGrp="1"/>
          </p:cNvSpPr>
          <p:nvPr>
            <p:ph type="ctrTitle"/>
          </p:nvPr>
        </p:nvSpPr>
        <p:spPr>
          <a:xfrm>
            <a:off x="463550" y="3582955"/>
            <a:ext cx="8215312" cy="145100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hu-HU" sz="2800" b="1" i="0" u="none" strike="noStrike" cap="none" dirty="0">
                <a:solidFill>
                  <a:schemeClr val="dk2"/>
                </a:solidFill>
                <a:latin typeface="Arial"/>
                <a:ea typeface="Arial"/>
                <a:cs typeface="Arial"/>
                <a:sym typeface="Arial"/>
              </a:rPr>
              <a:t>Egy saját HPC-projekt lépései</a:t>
            </a:r>
            <a:br>
              <a:rPr lang="hu-HU" sz="2800" b="1" i="0" u="none" strike="noStrike" cap="none" dirty="0">
                <a:solidFill>
                  <a:schemeClr val="dk2"/>
                </a:solidFill>
                <a:latin typeface="Arial"/>
                <a:ea typeface="Arial"/>
                <a:cs typeface="Arial"/>
                <a:sym typeface="Arial"/>
              </a:rPr>
            </a:br>
            <a:r>
              <a:rPr lang="hu-HU" sz="2000" b="1" i="1" u="none" strike="noStrike" cap="none" dirty="0">
                <a:solidFill>
                  <a:schemeClr val="dk2"/>
                </a:solidFill>
                <a:latin typeface="Arial"/>
                <a:ea typeface="Arial"/>
                <a:cs typeface="Arial"/>
                <a:sym typeface="Arial"/>
              </a:rPr>
              <a:t>(a jogosultságszerzéstől a homokozón át a párhuzamosításig)</a:t>
            </a:r>
            <a:br>
              <a:rPr lang="hu-HU" sz="2800" b="1" i="0" u="none" strike="noStrike" cap="none" dirty="0">
                <a:solidFill>
                  <a:schemeClr val="dk2"/>
                </a:solidFill>
                <a:latin typeface="Arial"/>
                <a:ea typeface="Arial"/>
                <a:cs typeface="Arial"/>
                <a:sym typeface="Arial"/>
              </a:rPr>
            </a:br>
            <a:br>
              <a:rPr lang="hu-HU" sz="1800" b="1" i="0" u="none" strike="noStrike" cap="none" dirty="0">
                <a:solidFill>
                  <a:schemeClr val="dk2"/>
                </a:solidFill>
                <a:latin typeface="Arial"/>
                <a:ea typeface="Arial"/>
                <a:cs typeface="Arial"/>
                <a:sym typeface="Arial"/>
              </a:rPr>
            </a:br>
            <a:r>
              <a:rPr lang="hu-HU" sz="2800" b="1" i="0" u="none" strike="noStrike" cap="none" dirty="0">
                <a:solidFill>
                  <a:schemeClr val="dk2"/>
                </a:solidFill>
                <a:latin typeface="Arial"/>
                <a:ea typeface="Arial"/>
                <a:cs typeface="Arial"/>
                <a:sym typeface="Arial"/>
              </a:rPr>
              <a:t>Párhuzamosítás II.: </a:t>
            </a:r>
            <a:r>
              <a:rPr lang="hu-HU" sz="2000" b="1" i="0" u="none" strike="noStrike" cap="none" dirty="0">
                <a:solidFill>
                  <a:schemeClr val="dk2"/>
                </a:solidFill>
                <a:latin typeface="Arial"/>
                <a:ea typeface="Arial"/>
                <a:cs typeface="Arial"/>
                <a:sym typeface="Arial"/>
              </a:rPr>
              <a:t>Néhány általánosság a párhuzamosítható problémák felbonthatóságához:</a:t>
            </a:r>
            <a:br>
              <a:rPr lang="hu-HU" sz="20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logikailag elkülönülő egységeket kell beazonosítani</a:t>
            </a:r>
            <a:br>
              <a:rPr lang="hu-HU" sz="20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ez lehet pl. ciklus-iterációk szerinti egységek egyidejű végrehajtása (vezérlés-alapú?)</a:t>
            </a:r>
            <a:br>
              <a:rPr lang="hu-HU" sz="20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vagy futószalag-jelleggel a lépéssorozat elemeit párhuzamosan végző egységek kialakítása (feladat-alapú?)</a:t>
            </a:r>
            <a:br>
              <a:rPr lang="hu-HU" sz="2000" b="1" i="0" u="none" strike="noStrike" cap="none" dirty="0">
                <a:solidFill>
                  <a:schemeClr val="dk2"/>
                </a:solidFill>
                <a:latin typeface="Arial"/>
                <a:ea typeface="Arial"/>
                <a:cs typeface="Arial"/>
                <a:sym typeface="Arial"/>
              </a:rPr>
            </a:br>
            <a:br>
              <a:rPr lang="hu-HU" sz="1600" b="1" i="0" u="none" strike="noStrike" cap="none" dirty="0">
                <a:solidFill>
                  <a:schemeClr val="dk2"/>
                </a:solidFill>
                <a:latin typeface="Arial"/>
                <a:ea typeface="Arial"/>
                <a:cs typeface="Arial"/>
                <a:sym typeface="Arial"/>
              </a:rPr>
            </a:br>
            <a:r>
              <a:rPr lang="hu-HU" sz="2000" b="1" i="0" u="none" strike="noStrike" cap="none" dirty="0">
                <a:solidFill>
                  <a:schemeClr val="dk2"/>
                </a:solidFill>
                <a:latin typeface="Arial"/>
                <a:ea typeface="Arial"/>
                <a:cs typeface="Arial"/>
                <a:sym typeface="Arial"/>
              </a:rPr>
              <a:t>de speciálisabb helyzetben lehet a feladatot a mögöttes hardware (pl. rengeteg számítási egység) tulajdonságainak megfelelően felbontani (adat-alapú?)</a:t>
            </a:r>
            <a:br>
              <a:rPr lang="hu-HU" sz="1600" b="1" dirty="0"/>
            </a:br>
            <a:br>
              <a:rPr lang="hu-HU" sz="1600" b="1" dirty="0"/>
            </a:br>
            <a:br>
              <a:rPr lang="en-US" sz="2000" b="1" i="0" u="none" strike="noStrike" cap="none" dirty="0">
                <a:solidFill>
                  <a:schemeClr val="dk2"/>
                </a:solidFill>
                <a:latin typeface="Arial"/>
                <a:ea typeface="Arial"/>
                <a:cs typeface="Arial"/>
                <a:sym typeface="Arial"/>
              </a:rPr>
            </a:br>
            <a:endParaRPr lang="en-US" sz="2800" b="1" i="0" u="none" strike="noStrike" cap="none" dirty="0">
              <a:solidFill>
                <a:schemeClr val="dk2"/>
              </a:solidFill>
              <a:latin typeface="Arial"/>
              <a:ea typeface="Arial"/>
              <a:cs typeface="Arial"/>
              <a:sym typeface="Arial"/>
            </a:endParaRPr>
          </a:p>
        </p:txBody>
      </p:sp>
      <p:pic>
        <p:nvPicPr>
          <p:cNvPr id="166" name="Shape 166" descr="portal_top_de"/>
          <p:cNvPicPr preferRelativeResize="0"/>
          <p:nvPr/>
        </p:nvPicPr>
        <p:blipFill rotWithShape="1">
          <a:blip r:embed="rId4">
            <a:alphaModFix/>
          </a:blip>
          <a:srcRect/>
          <a:stretch/>
        </p:blipFill>
        <p:spPr>
          <a:xfrm>
            <a:off x="0" y="0"/>
            <a:ext cx="9144000" cy="1166345"/>
          </a:xfrm>
          <a:prstGeom prst="rect">
            <a:avLst/>
          </a:prstGeom>
          <a:noFill/>
          <a:ln>
            <a:noFill/>
          </a:ln>
        </p:spPr>
      </p:pic>
    </p:spTree>
    <p:extLst>
      <p:ext uri="{BB962C8B-B14F-4D97-AF65-F5344CB8AC3E}">
        <p14:creationId xmlns:p14="http://schemas.microsoft.com/office/powerpoint/2010/main" val="4107599746"/>
      </p:ext>
    </p:extLst>
  </p:cSld>
  <p:clrMapOvr>
    <a:masterClrMapping/>
  </p:clrMapOvr>
</p:sld>
</file>

<file path=ppt/theme/theme1.xml><?xml version="1.0" encoding="utf-8"?>
<a:theme xmlns:a="http://schemas.openxmlformats.org/drawingml/2006/main" name="1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TotalTime>
  <Words>1646</Words>
  <Application>Microsoft Office PowerPoint</Application>
  <PresentationFormat>Diavetítés a képernyőre (4:3 oldalarány)</PresentationFormat>
  <Paragraphs>32</Paragraphs>
  <Slides>18</Slides>
  <Notes>17</Notes>
  <HiddenSlides>0</HiddenSlides>
  <MMClips>0</MMClips>
  <ScaleCrop>false</ScaleCrop>
  <HeadingPairs>
    <vt:vector size="6" baseType="variant">
      <vt:variant>
        <vt:lpstr>Használt betűtípusok</vt:lpstr>
      </vt:variant>
      <vt:variant>
        <vt:i4>2</vt:i4>
      </vt:variant>
      <vt:variant>
        <vt:lpstr>Téma</vt:lpstr>
      </vt:variant>
      <vt:variant>
        <vt:i4>10</vt:i4>
      </vt:variant>
      <vt:variant>
        <vt:lpstr>Diacímek</vt:lpstr>
      </vt:variant>
      <vt:variant>
        <vt:i4>18</vt:i4>
      </vt:variant>
    </vt:vector>
  </HeadingPairs>
  <TitlesOfParts>
    <vt:vector size="30" baseType="lpstr">
      <vt:lpstr>Arial</vt:lpstr>
      <vt:lpstr>Menlo</vt:lpstr>
      <vt:lpstr>1_Alapértelmezett terv</vt:lpstr>
      <vt:lpstr>2_Alapértelmezett terv</vt:lpstr>
      <vt:lpstr>3_Alapértelmezett terv</vt:lpstr>
      <vt:lpstr>4_Alapértelmezett terv</vt:lpstr>
      <vt:lpstr>5_Alapértelmezett terv</vt:lpstr>
      <vt:lpstr>6_Alapértelmezett terv</vt:lpstr>
      <vt:lpstr>7_Alapértelmezett terv</vt:lpstr>
      <vt:lpstr>8_Alapértelmezett terv</vt:lpstr>
      <vt:lpstr>9_Alapértelmezett terv</vt:lpstr>
      <vt:lpstr>10_Alapértelmezett terv</vt:lpstr>
      <vt:lpstr>Saját HPC-projekt indításának  tapasztalatai, lépései  </vt:lpstr>
      <vt:lpstr>Tartalom  Gondolatok a HPC-kompatibilitásról (mit nem érdemes vs. mit szükség HPC-alapon megoldani?)  Egy saját HPC-projekt lépései (a jogosultságszerzéstől a homokozón át a párhuzamosításig)  HPC-projektek közös tervezése (avagy az információs többletérték fogalma)   </vt:lpstr>
      <vt:lpstr>Gondolatok a HPC-kompatibilitásról (mit nem érdemes vs. mit szükség HPC-alapon megoldani?)  (végtelen sok) Big Data és/vagy (végtelen) sok számítás  tér/idő modellezés  korlátlan sok (attribútum) származtatás  nagyértékű versenyelőny / pontosság-hasznosulás  (pl. előrejelzések – tőzsde/fenntarthatóság  kombinatorikai robbanás  végtelensok alternatív megoldás, …  </vt:lpstr>
      <vt:lpstr>Gondolatok a HPC-kompatibilitásról (mit nem érdemes vs. mit szükség HPC-alapon megoldani?)  A „PI”-projekt részletei  vö. HpiC_v2.xlsx  alapozás:  https://miau.my-x.hu/miau/273/Naiv_optimalizalt_verziok2.docx  ill. http://miau.my-x.hu/miau/111/chf30.doc  emelt szint: https://miau.my-x.hu/miau/274/real_values_of_attributes.docx     </vt:lpstr>
      <vt:lpstr>Egy saját HPC-projekt lépései (a jogosultságszerzéstől a homokozón át a párhuzamosításig)  Alapvetés: Számításigényes feladatoknál hatékonysági okokból programozási eszközökhöz szokás nyúlni (pl. alkalmazott programnyelv: C++)…  Megoldás: Az emberi számítási sebességet a számítógép nagyságrendekkel meghaladja, de hamar belátható, hogy a kombinatorikai robbanás racionálisan nem kivárható futási időkhöz vezethet még így is. Ennek kapcsán a párhuzamosított (többszálú) futtatás egy bevett gyakorlat megfelelő hardware-környezet rendelkezésre állása esetén (pl. Magyarország: KIFÜ szuperszámítógépek). A megoldás készítésénél gyakran jól elválasztható a funkcionális helyesség (jó eredményt ad-e a program) és a nemfunkcionális tulajdonságok közül pl. a párhuzamosított végrehajtás vizsgálata, értékelése… </vt:lpstr>
      <vt:lpstr>Egy saját HPC-projekt lépései (a jogosultságszerzéstől a homokozón át a párhuzamosításig)  0. fázis: Az elvégzendő számítások funkcionális helyességének megalapozásához egy prototípus-program készült egyszerűnek nevezhető procedurális megközelítéssel (főprogram + alprogramok szerinti egyszerű tagolás). Az egyetlen cél ebben a fázisban, hogy adott bemenő adatokra az elvárt kimenet keletkezzen. (Ráadásul így a program viszonylag jól hordozható marad, kisebb feladatokra lokálisan (vagy akár egy online szolgáltatás keretében) is használható).   </vt:lpstr>
      <vt:lpstr>Egy saját HPC-projekt lépései (a jogosultságszerzéstől a homokozón át a párhuzamosításig)  Méretezés: A program legyen képes   y db teszt-objektumhoz becsléseket készíteni (y lehet végtelen)  ehhez objektumonként mind az n db attribútum-érték sorszámait előállítja a tanulási adatokhoz képest adott irányú sorba rendezés mellett (n véges sok – nyers és/vagy származtatott)   a lehetséges sorszám-kombinációkhoz (2^n) tartozó (lépcsőértékek szerinti) becsléseket számol  az objektumonként így előálló becslési „felhő”, mint eredmény értelmezése azonban már egy új (nem feltétlenül HPC-) feladat része…  </vt:lpstr>
      <vt:lpstr>Egy saját HPC-projekt lépései (a jogosultságszerzéstől a homokozón át a párhuzamosításig)  Párhuzamosítás I.: A párhuzamosítás irányába tett lépések igazából program-transzformációknak tekinthetők. A meglévő kódrészleteket kell átstrukturálni olyan módon, hogy az eredmény ne változzon, de közben – ha a környezet lehetővé teszi – nagyságrendileg rövidebb idő alatt érjen véget a program futása (ugyanis a párhuzamos futáshoz készített kódot is el lehetne indítani egyszálú környezetben)…   </vt:lpstr>
      <vt:lpstr>Egy saját HPC-projekt lépései (a jogosultságszerzéstől a homokozón át a párhuzamosításig)  Párhuzamosítás II.: Néhány általánosság a párhuzamosítható problémák felbonthatóságához:  logikailag elkülönülő egységeket kell beazonosítani  ez lehet pl. ciklus-iterációk szerinti egységek egyidejű végrehajtása (vezérlés-alapú?)  vagy futószalag-jelleggel a lépéssorozat elemeit párhuzamosan végző egységek kialakítása (feladat-alapú?)  de speciálisabb helyzetben lehet a feladatot a mögöttes hardware (pl. rengeteg számítási egység) tulajdonságainak megfelelően felbontani (adat-alapú?)   </vt:lpstr>
      <vt:lpstr>Egy saját HPC-projekt lépései (a jogosultságszerzéstől a homokozón át a párhuzamosításig)  Párhuzamosítás III.: A futtatási környezetnek befolyásolni illik a párhuzamosítási megfontolásokat: ugyanis a párhuzamos futás a számítási egységet kommunikációját követeli meg, ami rendkívüli esetben a sima szekvenciális végrehajtásnál is kedvezőtlenebb eredményre vezethet. Egy jó megoldás pedig akár automatikusan konfigurálódik a futási környezetnek megfelelően, ahol nagy mennyiségű, koordinált erőforrás biztosítja a számítási kapacitást és számos elterjedt software-eszköz áll előtelepítetten rendelkezésre…  </vt:lpstr>
      <vt:lpstr>Egy saját HPC-projekt lépései (a jogosultságszerzéstől a homokozón át a párhuzamosításig)  Párhuzamosítás IV.: C++ esetében pl. a PVM kódkönyvtárra esett a választás… „A PVM (Parallel Virtual Machine) rendszert az Oak Ridge National Laboratories több más résztvevővel együtt fejlesztette ki. Céljuk egy olyan szoftver-rendszer kifejlesztése volt, mely támogatja elosztott alkalmazások készítését (UNIX esetén). A PVM lehetőséget ad több - például TCP/IP protokollal hálózatba kapcsolt - számítógép erőforrásainak összevonására, ezzel egy virtuális számítógép létrehozására, amelyben a futó programok egységes interfésszel kapcsolódhatnak egymáshoz.” https://regi.tankonyvtar.hu/hu/tartalom/tamop425/0046_parhuzamos_algoritmusok/ch03s02.html   </vt:lpstr>
      <vt:lpstr>Egy saját HPC-projekt lépései (a jogosultságszerzéstől a homokozón át a párhuzamosításig)  Párhuzamosítás V.: jövőkép – multithreading programozás – futásidő optimalizálás érdekében…            http://ooprogramozas.blogspot.com/2016/12/a-thread-folyamatszal-esemenyszal.html    </vt:lpstr>
      <vt:lpstr>PowerPoint-bemutató</vt:lpstr>
      <vt:lpstr>Egy saját HPC-projekt lépései (a jogosultságszerzéstől a homokozón át a párhuzamosításig)  Párhuzamosítás VI.: Esetünkben tesztobjektumok párhuzamos kiértékelése tűnik a legracionálisabb megközelítésnek, mert a sorszámok és becslésértékek kiszámításához folyamatosan szükség van a közös input adatokra, és ezeket az alfolyamatok számára meg kell küldeni. További alábontás is elképzelhető, de általánosságban elmondható, hogy kerülni szokás a nagy számosságú, de számításigényre csekély folyamatok létrehozását. Természetesen más programozási technikákkal és eszközökkel másik megközelítés is megfontolandó lehet. Az ilyen kérdéseknél alapos előzetes tájékozódás, valamint futási időre (memóriaigényre, …) vonatkozó mérések szükségesek a megalapozott döntések meghozásához.   </vt:lpstr>
      <vt:lpstr>Egy saját HPC-projekt lépései (a jogosultságszerzéstől a homokozón át a párhuzamosításig)  Részletes paraméterek:   Minimalista környezet, szöveges inputok/outputok, konzolos hozzáférés  Operációs rendszer: Linux  C++ (részletes program-szerkezet vö. szekvencia-diagram, ill.  változókhoz használt adatszerkezetek/típusok, valamint általános sorszám-meghatározás és sorszám-kombinációk algoritmusai)   PVM (saját telepítés pl. ELTE szerver,  futtatókörnyezet vö. daemon, console, használat részletei vö. fordítás, futtatás, konfiguráció, párhuzamosításhoz felhasznált konkrét függvény-hívások vö. folyamatok létrehozása, indítás, kommunikáció, bevárása, …)  </vt:lpstr>
      <vt:lpstr>Egy saját HPC-projekt lépései (a jogosultságszerzéstől a homokozón át a párhuzamosításig)  Projektfolyamatok: (KIFÜ/HPC felé)   szuperszámítógép hozzáférés (jogosultságok kérelmezése)  „homokozó” (fejgép home könyvtár)  erőforráskihasználás, ütemezés, felhasználó általi gépidő(-becslés)  (külső engine – pl. COCO-felé)  esetlegesen valós-idejű C-URL-hívások tanulási folyamatokhoz, visszakapott eredmények feldolgozása </vt:lpstr>
      <vt:lpstr>Köszönöm a figyelmet!  Email:  pitlik@my-x.hu   További részletek: https://miau.my-x.hu/miau/276/hpc_2021_nke.pptx   ill. https://miau.my-x.hu/miau/276/HpiC_v2.xlsx   https://miau.my-x.hu/miau/268/ceteris_paribus_domestication.docx  https://miau.my-x.hu/miau/quilt/2020/proaktiv_it.docx  https://miau.my-x.hu/miau/268/context_free_hermeneutics.pdf  (https://miau.my-x.hu/miau/256/hpc.docx ill. https://miau.my-x.hu/miau/262/excel_plus.xls)  https://miau.my-x.hu/miau/270/roboteszteta.docx  https://miau.my-x.hu/miau2009/index_tki.php3?_filterText0=*hpc </vt:lpstr>
      <vt:lpstr>További hasznos linkek/kulcsszavak:  https://moralmachine.mit.edu/   https://www.youtube.com/watch?v=jbkSRLYSojo  https://books.google.com/ngrams/graph?content=artificial+intelligence%2Cbig+data%2Cdata+mining%2COLAP%2Cgenetic+algorithm   https://books.google.com/ngrams/graph?content=hpc&amp;year_start=1800&amp;year_end=2019  Szathmári Sándor: Kazohinia  Robotlektor  AWS (academic writing skills)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Latitude</dc:creator>
  <cp:lastModifiedBy>Lttd</cp:lastModifiedBy>
  <cp:revision>74</cp:revision>
  <dcterms:modified xsi:type="dcterms:W3CDTF">2021-05-27T11:00:27Z</dcterms:modified>
</cp:coreProperties>
</file>