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2" r:id="rId3"/>
    <p:sldId id="257" r:id="rId4"/>
    <p:sldId id="262" r:id="rId5"/>
    <p:sldId id="259" r:id="rId6"/>
    <p:sldId id="260" r:id="rId7"/>
    <p:sldId id="263" r:id="rId8"/>
    <p:sldId id="261" r:id="rId9"/>
    <p:sldId id="258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éter Kovács" initials="PK" lastIdx="2" clrIdx="0">
    <p:extLst>
      <p:ext uri="{19B8F6BF-5375-455C-9EA6-DF929625EA0E}">
        <p15:presenceInfo xmlns:p15="http://schemas.microsoft.com/office/powerpoint/2012/main" userId="543b03ca4971702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2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48D3-19B6-41DD-BEF5-8654742D21DD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E7F50-9E2C-4301-B3E0-36F3E9F2D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1660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951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299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088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084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9440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4903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35670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358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0054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3583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3188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E50C8-1B65-40B9-AB97-5F2DD8709406}" type="datetimeFigureOut">
              <a:rPr lang="hu-HU" smtClean="0"/>
              <a:t>2019. 06. 26.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6C9B7-A91B-46D9-A734-5160CD810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3736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0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openxmlformats.org/officeDocument/2006/relationships/image" Target="../media/image8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3EEF8"/>
            </a:gs>
            <a:gs pos="51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348344" y="333829"/>
            <a:ext cx="232228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Témavezető:</a:t>
            </a:r>
          </a:p>
          <a:p>
            <a:pPr>
              <a:lnSpc>
                <a:spcPct val="150000"/>
              </a:lnSpc>
            </a:pPr>
            <a:r>
              <a:rPr lang="hu-HU" dirty="0" smtClean="0"/>
              <a:t>Dr. Tóth András József</a:t>
            </a:r>
          </a:p>
          <a:p>
            <a:r>
              <a:rPr lang="hu-HU" dirty="0" smtClean="0"/>
              <a:t>Egyetemi adjunktus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6734627" y="5543757"/>
            <a:ext cx="248194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hu-HU" sz="2000" b="1" dirty="0" smtClean="0"/>
              <a:t>Készítette:</a:t>
            </a:r>
            <a:endParaRPr lang="hu-HU" sz="2000" b="1" dirty="0"/>
          </a:p>
          <a:p>
            <a:r>
              <a:rPr lang="hu-HU" dirty="0" smtClean="0"/>
              <a:t>Kovács Péter Pál</a:t>
            </a:r>
          </a:p>
          <a:p>
            <a:r>
              <a:rPr lang="hu-HU" dirty="0" smtClean="0"/>
              <a:t>Vegyészmérnök </a:t>
            </a:r>
            <a:r>
              <a:rPr lang="hu-HU" dirty="0" err="1" smtClean="0"/>
              <a:t>BSc</a:t>
            </a:r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1052285" y="2792325"/>
            <a:ext cx="6923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b="1" dirty="0"/>
              <a:t>Gőz-folyadék egyensúlyok konzisztencia </a:t>
            </a:r>
            <a:r>
              <a:rPr lang="hu-HU" sz="3600" b="1" dirty="0" smtClean="0"/>
              <a:t>vizsgálata</a:t>
            </a:r>
            <a:endParaRPr lang="hu-HU" sz="3600" b="1" dirty="0"/>
          </a:p>
        </p:txBody>
      </p:sp>
      <p:pic>
        <p:nvPicPr>
          <p:cNvPr id="9" name="Kép 8" descr="muegyetem_logo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52285" y="5366071"/>
            <a:ext cx="2497211" cy="700906"/>
          </a:xfrm>
          <a:prstGeom prst="rect">
            <a:avLst/>
          </a:prstGeom>
        </p:spPr>
      </p:pic>
      <p:sp>
        <p:nvSpPr>
          <p:cNvPr id="10" name="Szövegdoboz 9"/>
          <p:cNvSpPr txBox="1"/>
          <p:nvPr/>
        </p:nvSpPr>
        <p:spPr>
          <a:xfrm>
            <a:off x="-648572" y="6066977"/>
            <a:ext cx="5849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dirty="0"/>
              <a:t>Budapesti Műszaki és Gazdaságtudományi Egyetem</a:t>
            </a:r>
          </a:p>
          <a:p>
            <a:pPr algn="ctr"/>
            <a:r>
              <a:rPr lang="hu-HU" sz="1400" dirty="0"/>
              <a:t>Vegyészmérnöki és </a:t>
            </a:r>
            <a:r>
              <a:rPr lang="hu-HU" sz="1400" dirty="0" err="1"/>
              <a:t>Biomérnöki</a:t>
            </a:r>
            <a:r>
              <a:rPr lang="hu-HU" sz="1400" dirty="0"/>
              <a:t> Kar</a:t>
            </a:r>
          </a:p>
          <a:p>
            <a:pPr algn="ctr"/>
            <a:r>
              <a:rPr lang="hu-HU" sz="1400" dirty="0"/>
              <a:t>Kémiai és Környezeti Folyamatmérnök </a:t>
            </a:r>
            <a:r>
              <a:rPr lang="hu-HU" sz="1400" dirty="0" smtClean="0"/>
              <a:t>Tanszék</a:t>
            </a:r>
            <a:endParaRPr lang="hu-HU" sz="1400" dirty="0"/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C9B7-A91B-46D9-A734-5160CD810496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856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3697826" y="191447"/>
            <a:ext cx="1764000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L-W teszt</a:t>
            </a:r>
            <a:endParaRPr lang="hu-HU" sz="2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682172" y="896300"/>
            <a:ext cx="7402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Ez a teszt alkalmas  az adatsort egyben, illetve a pontokat egyenként vizsgálni.</a:t>
            </a:r>
            <a:endParaRPr lang="hu-H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zövegdoboz 7"/>
              <p:cNvSpPr txBox="1"/>
              <p:nvPr/>
            </p:nvSpPr>
            <p:spPr>
              <a:xfrm>
                <a:off x="2516428" y="1757408"/>
                <a:ext cx="4126795" cy="66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Sup>
                                <m:sSubSup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b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𝛥</m:t>
                                  </m:r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bSup>
                            </m:e>
                          </m:nary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hu-HU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p>
                          </m:sSup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hu-HU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hu-HU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8" name="Szövegdoboz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6428" y="1757408"/>
                <a:ext cx="4126795" cy="6617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Kép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72" y="2483704"/>
            <a:ext cx="3676509" cy="32862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955" y="2483704"/>
            <a:ext cx="4182126" cy="32862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Szövegdoboz 9"/>
          <p:cNvSpPr txBox="1"/>
          <p:nvPr/>
        </p:nvSpPr>
        <p:spPr>
          <a:xfrm>
            <a:off x="8519886" y="161337"/>
            <a:ext cx="398479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8</a:t>
            </a:r>
            <a:endParaRPr lang="hu-HU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Szövegdoboz 4"/>
              <p:cNvSpPr txBox="1"/>
              <p:nvPr/>
            </p:nvSpPr>
            <p:spPr>
              <a:xfrm>
                <a:off x="4763069" y="5977719"/>
                <a:ext cx="2388358" cy="630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/>
                          </m:ctrlPr>
                        </m:sSubPr>
                        <m:e>
                          <m:r>
                            <a:rPr lang="hu-HU" i="1"/>
                            <m:t>𝐷</m:t>
                          </m:r>
                        </m:e>
                        <m:sub>
                          <m:r>
                            <a:rPr lang="hu-HU" i="1"/>
                            <m:t>𝐿𝑊</m:t>
                          </m:r>
                        </m:sub>
                      </m:sSub>
                      <m:r>
                        <a:rPr lang="hu-HU" i="1"/>
                        <m:t>=100</m:t>
                      </m:r>
                      <m:f>
                        <m:fPr>
                          <m:ctrlPr>
                            <a:rPr lang="hu-HU" i="1"/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hu-HU" i="1"/>
                              </m:ctrlPr>
                            </m:dPr>
                            <m:e>
                              <m:r>
                                <a:rPr lang="hu-HU" i="1"/>
                                <m:t>𝐿</m:t>
                              </m:r>
                              <m:r>
                                <a:rPr lang="hu-HU" i="1"/>
                                <m:t>−</m:t>
                              </m:r>
                              <m:r>
                                <a:rPr lang="hu-HU" i="1"/>
                                <m:t>𝑊</m:t>
                              </m:r>
                            </m:e>
                          </m:d>
                        </m:num>
                        <m:den>
                          <m:r>
                            <a:rPr lang="hu-HU" i="1"/>
                            <m:t>𝐿</m:t>
                          </m:r>
                          <m:r>
                            <a:rPr lang="hu-HU" i="1"/>
                            <m:t>+</m:t>
                          </m:r>
                          <m:r>
                            <a:rPr lang="hu-HU" i="1"/>
                            <m:t>𝑊</m:t>
                          </m:r>
                        </m:den>
                      </m:f>
                    </m:oMath>
                  </m:oMathPara>
                </a14:m>
                <a:endParaRPr lang="hu-HU" dirty="0"/>
              </a:p>
            </p:txBody>
          </p:sp>
        </mc:Choice>
        <mc:Fallback>
          <p:sp>
            <p:nvSpPr>
              <p:cNvPr id="5" name="Szövegdoboz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3069" y="5977719"/>
                <a:ext cx="2388358" cy="6303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84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2431921" y="173579"/>
            <a:ext cx="3904343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Tesztek gyenge pontjai 1.</a:t>
            </a:r>
            <a:endParaRPr lang="hu-HU" sz="28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615" y="856455"/>
            <a:ext cx="6616957" cy="524147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8519886" y="161337"/>
            <a:ext cx="398479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9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67559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2472388" y="173581"/>
            <a:ext cx="4154792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Tesztek gyenge pontjai 2.</a:t>
            </a:r>
            <a:endParaRPr lang="hu-HU" sz="2800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12" y="1016115"/>
            <a:ext cx="7069344" cy="48728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Szövegdoboz 4"/>
          <p:cNvSpPr txBox="1"/>
          <p:nvPr/>
        </p:nvSpPr>
        <p:spPr>
          <a:xfrm>
            <a:off x="8284192" y="161337"/>
            <a:ext cx="634174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10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23266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2612570" y="231637"/>
            <a:ext cx="3947886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Tesztek gyenge pontjai 3.</a:t>
            </a:r>
            <a:endParaRPr lang="hu-HU" sz="2800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114466"/>
            <a:ext cx="7344229" cy="50002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8284192" y="161337"/>
            <a:ext cx="634174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11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02989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2764971" y="161337"/>
            <a:ext cx="3672114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Eredmények </a:t>
            </a:r>
            <a:r>
              <a:rPr lang="hu-HU" sz="2800" dirty="0" smtClean="0"/>
              <a:t>(THF – Víz)</a:t>
            </a:r>
            <a:endParaRPr lang="hu-HU" sz="28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737" y="760062"/>
            <a:ext cx="5596582" cy="2630768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085" y="3184629"/>
            <a:ext cx="4963886" cy="357103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Szövegdoboz 7"/>
          <p:cNvSpPr txBox="1"/>
          <p:nvPr/>
        </p:nvSpPr>
        <p:spPr>
          <a:xfrm>
            <a:off x="8284192" y="161337"/>
            <a:ext cx="634174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82617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1911566" y="161337"/>
            <a:ext cx="5327817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Eredmények </a:t>
            </a:r>
            <a:r>
              <a:rPr lang="hu-HU" sz="2800" dirty="0" smtClean="0"/>
              <a:t>(Acetaldehid – Etanol)</a:t>
            </a:r>
            <a:endParaRPr lang="hu-HU" sz="28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810" y="843800"/>
            <a:ext cx="6379332" cy="231734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83" y="2936053"/>
            <a:ext cx="5205585" cy="376538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Szövegdoboz 7"/>
          <p:cNvSpPr txBox="1"/>
          <p:nvPr/>
        </p:nvSpPr>
        <p:spPr>
          <a:xfrm>
            <a:off x="8284192" y="161337"/>
            <a:ext cx="634174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12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2743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3367314" y="202609"/>
            <a:ext cx="2423886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Összefoglalás</a:t>
            </a:r>
            <a:endParaRPr lang="hu-HU" sz="2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777922" y="725829"/>
            <a:ext cx="762909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000" dirty="0" smtClean="0"/>
              <a:t>Tesztek hátrányai:</a:t>
            </a:r>
          </a:p>
          <a:p>
            <a:pPr algn="just"/>
            <a:endParaRPr lang="hu-HU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000" dirty="0" smtClean="0"/>
              <a:t>Univerzálisak próbálnak lenni, éppen ezért nem megbízhatóak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000" dirty="0" smtClean="0"/>
              <a:t>„Ideális” adatsor esetében sem értenek egyet (lehet rossz a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000" dirty="0" smtClean="0"/>
              <a:t>Ha hiányos az adatsor, akkor képtelenség a megbízható eredmény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000" dirty="0" smtClean="0"/>
              <a:t>Sokszor egyedi döntés szükséges, ebben a formában nem automatizálható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873456" y="3534988"/>
            <a:ext cx="74380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/>
              <a:t>Megoldás egy szoftver lehet, mely képes lehet: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 smtClean="0"/>
              <a:t>A pontsorra akár több polinomot illeszteni, majd azokat integrálni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 smtClean="0"/>
              <a:t>Ahol nem megoldható ott numerikusan integrálni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 smtClean="0"/>
              <a:t>Automatikusan jól dönteni ahol egyedi döntést kell hozni</a:t>
            </a:r>
          </a:p>
          <a:p>
            <a:endParaRPr lang="hu-HU" sz="2000" dirty="0"/>
          </a:p>
          <a:p>
            <a:r>
              <a:rPr lang="hu-HU" sz="2000" dirty="0" smtClean="0"/>
              <a:t>Bonyolult algoritmus ami sok bemeneti paramétert követelne, </a:t>
            </a:r>
            <a:r>
              <a:rPr lang="hu-HU" sz="2000" dirty="0" err="1" smtClean="0"/>
              <a:t>elveszne</a:t>
            </a:r>
            <a:r>
              <a:rPr lang="hu-HU" sz="2000" dirty="0" smtClean="0"/>
              <a:t> a konzisztencia tesztek értelme.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8284192" y="161337"/>
            <a:ext cx="634174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13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05368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3EEF8"/>
            </a:gs>
            <a:gs pos="51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348344" y="333829"/>
            <a:ext cx="232228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/>
              <a:t>Témavezető:</a:t>
            </a:r>
          </a:p>
          <a:p>
            <a:pPr>
              <a:lnSpc>
                <a:spcPct val="150000"/>
              </a:lnSpc>
            </a:pPr>
            <a:r>
              <a:rPr lang="hu-HU" dirty="0" smtClean="0"/>
              <a:t>Dr. Tóth András József</a:t>
            </a:r>
          </a:p>
          <a:p>
            <a:r>
              <a:rPr lang="hu-HU" dirty="0" smtClean="0"/>
              <a:t>Egyetemi adjunktus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6734627" y="5543757"/>
            <a:ext cx="248194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hu-HU" sz="2000" b="1" dirty="0" smtClean="0"/>
              <a:t>Készítette:</a:t>
            </a:r>
            <a:endParaRPr lang="hu-HU" sz="2000" b="1" dirty="0"/>
          </a:p>
          <a:p>
            <a:r>
              <a:rPr lang="hu-HU" dirty="0" smtClean="0"/>
              <a:t>Kovács Péter Pál</a:t>
            </a:r>
          </a:p>
          <a:p>
            <a:r>
              <a:rPr lang="hu-HU" dirty="0" smtClean="0"/>
              <a:t>Vegyészmérnök </a:t>
            </a:r>
            <a:r>
              <a:rPr lang="hu-HU" dirty="0" err="1" smtClean="0"/>
              <a:t>BSc</a:t>
            </a:r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697444" y="2334424"/>
            <a:ext cx="78051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6600" b="1" dirty="0" smtClean="0"/>
              <a:t>Köszönöm a figyelmet!</a:t>
            </a:r>
            <a:endParaRPr lang="hu-HU" sz="6600" b="1" dirty="0"/>
          </a:p>
        </p:txBody>
      </p:sp>
      <p:pic>
        <p:nvPicPr>
          <p:cNvPr id="9" name="Kép 8" descr="muegyetem_logo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52285" y="5366071"/>
            <a:ext cx="2497211" cy="700906"/>
          </a:xfrm>
          <a:prstGeom prst="rect">
            <a:avLst/>
          </a:prstGeom>
        </p:spPr>
      </p:pic>
      <p:sp>
        <p:nvSpPr>
          <p:cNvPr id="10" name="Szövegdoboz 9"/>
          <p:cNvSpPr txBox="1"/>
          <p:nvPr/>
        </p:nvSpPr>
        <p:spPr>
          <a:xfrm>
            <a:off x="-648572" y="6066977"/>
            <a:ext cx="5849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dirty="0"/>
              <a:t>Budapesti Műszaki és Gazdaságtudományi Egyetem</a:t>
            </a:r>
          </a:p>
          <a:p>
            <a:pPr algn="ctr"/>
            <a:r>
              <a:rPr lang="hu-HU" sz="1400" dirty="0"/>
              <a:t>Vegyészmérnöki és </a:t>
            </a:r>
            <a:r>
              <a:rPr lang="hu-HU" sz="1400" dirty="0" err="1"/>
              <a:t>Biomérnöki</a:t>
            </a:r>
            <a:r>
              <a:rPr lang="hu-HU" sz="1400" dirty="0"/>
              <a:t> Kar</a:t>
            </a:r>
          </a:p>
          <a:p>
            <a:pPr algn="ctr"/>
            <a:r>
              <a:rPr lang="hu-HU" sz="1400" dirty="0"/>
              <a:t>Kémiai és Környezeti Folyamatmérnök </a:t>
            </a:r>
            <a:r>
              <a:rPr lang="hu-HU" sz="1400" dirty="0" smtClean="0"/>
              <a:t>Tanszék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366080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3826137" y="376780"/>
            <a:ext cx="1578376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Tartalom</a:t>
            </a:r>
            <a:endParaRPr lang="hu-HU" sz="28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818866" y="1241946"/>
            <a:ext cx="74653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Bevezetés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Konzisztencia tesztek menete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Konzisztencia tesztek gyenge pontjai, hibái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Összefoglalás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90461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2365827" y="161337"/>
            <a:ext cx="4428000" cy="954107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Mérési adatsorok eredete és szükségessége</a:t>
            </a:r>
            <a:endParaRPr lang="hu-HU" sz="2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696684" y="1318644"/>
            <a:ext cx="8011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400" b="1" dirty="0" smtClean="0"/>
              <a:t>VLE:</a:t>
            </a:r>
            <a:r>
              <a:rPr lang="hu-HU" sz="2400" dirty="0" smtClean="0"/>
              <a:t> </a:t>
            </a:r>
            <a:r>
              <a:rPr lang="hu-HU" sz="2400" dirty="0" err="1" smtClean="0"/>
              <a:t>Vapor-Liquid</a:t>
            </a:r>
            <a:r>
              <a:rPr lang="hu-HU" sz="2400" dirty="0" smtClean="0"/>
              <a:t> </a:t>
            </a:r>
            <a:r>
              <a:rPr lang="hu-HU" sz="2400" dirty="0" err="1" smtClean="0"/>
              <a:t>equilibrium</a:t>
            </a:r>
            <a:r>
              <a:rPr lang="hu-HU" sz="2400" dirty="0" smtClean="0"/>
              <a:t> egy olyan adatsort jelöl, mely többkomponensű folyadék elegyre adja meg X, Y, p, T adatokat.</a:t>
            </a:r>
            <a:endParaRPr lang="hu-HU" sz="24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696684" y="2352841"/>
            <a:ext cx="7823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400" b="1" dirty="0" err="1" smtClean="0"/>
              <a:t>Beszerezhetőek</a:t>
            </a:r>
            <a:r>
              <a:rPr lang="hu-HU" sz="2400" dirty="0" smtClean="0"/>
              <a:t> ha saját magunk mérjük le, fizetős adatbázisokból, publikációkból, drága VLE adatsor </a:t>
            </a:r>
            <a:r>
              <a:rPr lang="hu-HU" sz="2400" dirty="0" err="1" smtClean="0"/>
              <a:t>kötetekből</a:t>
            </a:r>
            <a:r>
              <a:rPr lang="hu-HU" sz="2400" dirty="0" smtClean="0"/>
              <a:t>.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696684" y="3387038"/>
            <a:ext cx="75619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Szükségesek</a:t>
            </a:r>
            <a:r>
              <a:rPr lang="hu-HU" sz="2400" dirty="0" smtClean="0"/>
              <a:t>, ha egy folyamatot szeretnénk megtervezni, ugyanis nem minden esetben támaszkodhatunk olyan modellekre, melyek az egyedi komponensek értékeiből számolnak. Bizonyos </a:t>
            </a:r>
            <a:r>
              <a:rPr lang="hu-HU" sz="2400" b="1" dirty="0" smtClean="0"/>
              <a:t>x, p, T </a:t>
            </a:r>
            <a:r>
              <a:rPr lang="hu-HU" sz="2400" dirty="0"/>
              <a:t>t</a:t>
            </a:r>
            <a:r>
              <a:rPr lang="hu-HU" sz="2400" dirty="0" smtClean="0"/>
              <a:t>artományokon torzíthatnak. Esetleg hamisan jósolnak </a:t>
            </a:r>
            <a:r>
              <a:rPr lang="hu-HU" sz="2400" dirty="0" err="1" smtClean="0"/>
              <a:t>azeotrópot</a:t>
            </a:r>
            <a:r>
              <a:rPr lang="hu-HU" sz="2400" dirty="0"/>
              <a:t> </a:t>
            </a:r>
            <a:r>
              <a:rPr lang="hu-HU" sz="2400" dirty="0" smtClean="0"/>
              <a:t>vagy fordítva.</a:t>
            </a:r>
            <a:endParaRPr lang="hu-HU" sz="24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8519886" y="161337"/>
            <a:ext cx="398479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7792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2977827" y="161337"/>
            <a:ext cx="3204000" cy="954107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Modellezett mérési adatsorok (THF-Víz)</a:t>
            </a:r>
            <a:endParaRPr lang="hu-HU" sz="28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92" y="1549400"/>
            <a:ext cx="8764470" cy="40966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Szövegdoboz 4"/>
          <p:cNvSpPr txBox="1"/>
          <p:nvPr/>
        </p:nvSpPr>
        <p:spPr>
          <a:xfrm>
            <a:off x="8519886" y="161337"/>
            <a:ext cx="398479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2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4250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2916285" y="172207"/>
            <a:ext cx="3384000" cy="954107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Konzisztencia tesztek lényegessége</a:t>
            </a:r>
            <a:endParaRPr lang="hu-HU" sz="2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696684" y="1318644"/>
            <a:ext cx="8011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400" dirty="0" smtClean="0"/>
              <a:t>Az adatsor tartalmazhat mérési hibákat. Akkor, jó ha ezek véletlenszerűek.</a:t>
            </a:r>
            <a:endParaRPr lang="hu-HU" sz="24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696684" y="2352841"/>
            <a:ext cx="78232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400" b="1" dirty="0" smtClean="0"/>
              <a:t>Hibák okai:</a:t>
            </a:r>
          </a:p>
          <a:p>
            <a:pPr algn="just"/>
            <a:r>
              <a:rPr lang="hu-HU" sz="2400" dirty="0" smtClean="0"/>
              <a:t>-a mérőműszer nem alkalmas (adott anyagpárra, p, T)</a:t>
            </a:r>
          </a:p>
          <a:p>
            <a:pPr algn="just"/>
            <a:r>
              <a:rPr lang="hu-HU" sz="2400" dirty="0" smtClean="0"/>
              <a:t>-régi az adatsor</a:t>
            </a:r>
          </a:p>
          <a:p>
            <a:pPr algn="just"/>
            <a:r>
              <a:rPr lang="hu-HU" sz="2400" dirty="0" smtClean="0"/>
              <a:t>-egyszeri ismeretlen okú hibák, melyek nem </a:t>
            </a:r>
            <a:r>
              <a:rPr lang="hu-HU" sz="2400" dirty="0" err="1" smtClean="0"/>
              <a:t>feltűnőek</a:t>
            </a:r>
            <a:r>
              <a:rPr lang="hu-HU" sz="2400" dirty="0" smtClean="0"/>
              <a:t> </a:t>
            </a:r>
            <a:endParaRPr lang="hu-HU" sz="2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696684" y="4114831"/>
            <a:ext cx="76490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A </a:t>
            </a:r>
            <a:r>
              <a:rPr lang="hu-HU" sz="2400" b="1" dirty="0" err="1" smtClean="0"/>
              <a:t>konzisztecia</a:t>
            </a:r>
            <a:r>
              <a:rPr lang="hu-HU" sz="2400" b="1" dirty="0" smtClean="0"/>
              <a:t>-teszt feladata</a:t>
            </a:r>
            <a:r>
              <a:rPr lang="hu-HU" sz="2400" dirty="0" smtClean="0"/>
              <a:t>: Könnyen, gyorsan és egyszerűen kevés paraméterrel megállapítsa egy adatsorról, hogy megfelel-e a termodinamika szabályainak, mielőtt felhasználnánk vagy modellt illesztenénk a mérési pontokra.</a:t>
            </a:r>
            <a:endParaRPr lang="hu-HU" sz="24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8519886" y="161337"/>
            <a:ext cx="398479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3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62859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3640628" y="186588"/>
            <a:ext cx="2124000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Előtesztelés</a:t>
            </a:r>
            <a:endParaRPr lang="hu-HU" sz="2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696684" y="1318644"/>
            <a:ext cx="8011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400" dirty="0" smtClean="0"/>
              <a:t>Bizonyos kritériumokat meg kell vizsgálni mielőtt végrehajtanánk a teszteket.</a:t>
            </a:r>
            <a:endParaRPr lang="hu-HU" sz="2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696684" y="2237697"/>
            <a:ext cx="8011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Érdemes ábrázolni az </a:t>
            </a:r>
            <a:r>
              <a:rPr lang="hu-HU" sz="2400" b="1" dirty="0" smtClean="0"/>
              <a:t>T-</a:t>
            </a:r>
            <a:r>
              <a:rPr lang="hu-HU" sz="2400" b="1" dirty="0" err="1" smtClean="0"/>
              <a:t>x,y</a:t>
            </a:r>
            <a:r>
              <a:rPr lang="hu-HU" sz="2400" dirty="0" smtClean="0"/>
              <a:t> és az </a:t>
            </a:r>
            <a:r>
              <a:rPr lang="hu-HU" sz="2400" b="1" dirty="0" smtClean="0"/>
              <a:t>x-y</a:t>
            </a:r>
            <a:r>
              <a:rPr lang="hu-HU" sz="2400" dirty="0" smtClean="0"/>
              <a:t> diagramokat és átvizsgálni, hogy látható-e bármilyen rendellenes pont.</a:t>
            </a:r>
            <a:endParaRPr lang="hu-HU" sz="24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696684" y="3367314"/>
            <a:ext cx="83021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/>
              <a:t>Ábrázolni az aktivitásokat a folyadék móltört függvényében és a következő kritériumokat figyelni:</a:t>
            </a:r>
          </a:p>
          <a:p>
            <a:pPr algn="just"/>
            <a:r>
              <a:rPr lang="hu-HU" sz="2400" dirty="0" smtClean="0"/>
              <a:t>-az aktivitásoknak az ideálistól egy irányba kell eltérniük, magyarul vagy 1 alatt vagy 1 felett kell futniuk, de nem léphetik át azt.</a:t>
            </a:r>
          </a:p>
          <a:p>
            <a:r>
              <a:rPr lang="hu-HU" sz="2400" dirty="0" smtClean="0"/>
              <a:t>-ahol az egyik görbének maximuma van, ott a másiknak minimuma</a:t>
            </a:r>
            <a:endParaRPr lang="hu-HU" sz="2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8519886" y="161337"/>
            <a:ext cx="398479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4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09249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2916285" y="169935"/>
            <a:ext cx="3384000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Előtesztelés</a:t>
            </a:r>
            <a:endParaRPr lang="hu-HU" sz="28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690" y="900953"/>
            <a:ext cx="3548595" cy="5115453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8519886" y="161337"/>
            <a:ext cx="398479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5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79631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3280628" y="220481"/>
            <a:ext cx="2844000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Herington - teszt</a:t>
            </a:r>
            <a:endParaRPr lang="hu-HU" sz="28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696684" y="1058331"/>
            <a:ext cx="8011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400" dirty="0" smtClean="0"/>
              <a:t>A </a:t>
            </a:r>
            <a:r>
              <a:rPr lang="hu-HU" sz="2400" dirty="0" err="1" smtClean="0"/>
              <a:t>Gibbs-Duhem</a:t>
            </a:r>
            <a:r>
              <a:rPr lang="hu-HU" sz="2400" dirty="0" smtClean="0"/>
              <a:t> összefüggésből indul ki. Egyik legelterjedtebb teszt annak ellenére, hogy durva becsléseket és elhanyagolásokat alkalmaz.</a:t>
            </a:r>
            <a:endParaRPr lang="hu-H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zövegdoboz 4"/>
              <p:cNvSpPr txBox="1"/>
              <p:nvPr/>
            </p:nvSpPr>
            <p:spPr>
              <a:xfrm>
                <a:off x="559558" y="2933272"/>
                <a:ext cx="3263710" cy="735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100 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∑ </m:t>
                          </m:r>
                        </m:den>
                      </m:f>
                      <m:r>
                        <a:rPr lang="hu-HU" i="1">
                          <a:latin typeface="Cambria Math" panose="02040503050406030204" pitchFamily="18" charset="0"/>
                        </a:rPr>
                        <m:t>&lt;50</m:t>
                      </m:r>
                      <m:d>
                        <m:dPr>
                          <m:begChr m:val="|"/>
                          <m:endChr m:val="|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p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e>
                            <m:sup/>
                          </m:sSup>
                        </m:den>
                      </m:f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5" name="Szövegdoboz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58" y="2933272"/>
                <a:ext cx="3263710" cy="7355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Szövegdoboz 11"/>
              <p:cNvSpPr txBox="1"/>
              <p:nvPr/>
            </p:nvSpPr>
            <p:spPr>
              <a:xfrm>
                <a:off x="696684" y="3805701"/>
                <a:ext cx="1321216" cy="951479"/>
              </a:xfrm>
              <a:prstGeom prst="rect">
                <a:avLst/>
              </a:prstGeom>
              <a:noFill/>
            </p:spPr>
            <p:txBody>
              <a:bodyPr wrap="square" numCol="1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hu-HU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hu-HU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100 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∑</m:t>
                          </m:r>
                        </m:den>
                      </m:f>
                    </m:oMath>
                  </m:oMathPara>
                </a14:m>
                <a:endParaRPr lang="hu-HU" dirty="0" smtClean="0"/>
              </a:p>
              <a:p>
                <a:pPr algn="ctr"/>
                <a:endParaRPr lang="hu-HU" dirty="0" smtClean="0"/>
              </a:p>
            </p:txBody>
          </p:sp>
        </mc:Choice>
        <mc:Fallback xmlns="">
          <p:sp>
            <p:nvSpPr>
              <p:cNvPr id="12" name="Szövegdoboz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684" y="3805701"/>
                <a:ext cx="1321216" cy="9514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zövegdoboz 12"/>
              <p:cNvSpPr txBox="1"/>
              <p:nvPr/>
            </p:nvSpPr>
            <p:spPr>
              <a:xfrm>
                <a:off x="696684" y="4558896"/>
                <a:ext cx="2473925" cy="716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=150</m:t>
                      </m:r>
                      <m:d>
                        <m:dPr>
                          <m:begChr m:val="|"/>
                          <m:endChr m:val="|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13" name="Szövegdoboz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684" y="4558896"/>
                <a:ext cx="2473925" cy="7161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Kép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268" y="2751292"/>
            <a:ext cx="5057721" cy="36152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Szövegdoboz 8"/>
          <p:cNvSpPr txBox="1"/>
          <p:nvPr/>
        </p:nvSpPr>
        <p:spPr>
          <a:xfrm>
            <a:off x="8519886" y="161337"/>
            <a:ext cx="398479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6</a:t>
            </a:r>
            <a:endParaRPr lang="hu-HU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Szövegdoboz 5"/>
              <p:cNvSpPr txBox="1"/>
              <p:nvPr/>
            </p:nvSpPr>
            <p:spPr>
              <a:xfrm>
                <a:off x="696685" y="5366978"/>
                <a:ext cx="1321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u-HU" i="1"/>
                        </m:ctrlPr>
                      </m:dPr>
                      <m:e>
                        <m:r>
                          <a:rPr lang="hu-HU" i="1"/>
                          <m:t>𝐷</m:t>
                        </m:r>
                        <m:r>
                          <a:rPr lang="hu-HU" i="1"/>
                          <m:t>−</m:t>
                        </m:r>
                        <m:r>
                          <a:rPr lang="hu-HU" i="1"/>
                          <m:t>𝐽</m:t>
                        </m:r>
                      </m:e>
                    </m:d>
                  </m:oMath>
                </a14:m>
                <a:r>
                  <a:rPr lang="hu-HU" dirty="0"/>
                  <a:t> </a:t>
                </a:r>
                <a:r>
                  <a:rPr lang="hu-HU" dirty="0" smtClean="0"/>
                  <a:t>&lt; 10</a:t>
                </a:r>
                <a:endParaRPr lang="hu-HU" dirty="0"/>
              </a:p>
            </p:txBody>
          </p:sp>
        </mc:Choice>
        <mc:Fallback>
          <p:sp>
            <p:nvSpPr>
              <p:cNvPr id="6" name="Szövegdoboz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685" y="5366978"/>
                <a:ext cx="1321216" cy="369332"/>
              </a:xfrm>
              <a:prstGeom prst="rect">
                <a:avLst/>
              </a:prstGeom>
              <a:blipFill>
                <a:blip r:embed="rId8"/>
                <a:stretch>
                  <a:fillRect t="-8197" r="-3226" b="-2459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921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6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003" y="4818744"/>
            <a:ext cx="4336983" cy="2892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zövegdoboz 1"/>
          <p:cNvSpPr txBox="1"/>
          <p:nvPr/>
        </p:nvSpPr>
        <p:spPr>
          <a:xfrm>
            <a:off x="2351313" y="223882"/>
            <a:ext cx="4428000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Módosított Herington - teszt</a:t>
            </a:r>
            <a:endParaRPr lang="hu-H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doboz 2"/>
              <p:cNvSpPr txBox="1"/>
              <p:nvPr/>
            </p:nvSpPr>
            <p:spPr>
              <a:xfrm>
                <a:off x="682172" y="1277257"/>
                <a:ext cx="7402286" cy="1049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400" dirty="0" smtClean="0"/>
                  <a:t>Ez a teszt </a:t>
                </a:r>
                <a:r>
                  <a:rPr lang="hu-HU" sz="2400" dirty="0" err="1" smtClean="0"/>
                  <a:t>Wisniak</a:t>
                </a:r>
                <a:r>
                  <a:rPr lang="hu-HU" sz="2400" dirty="0" smtClean="0"/>
                  <a:t> nevéhez fűződik, aki más módszerrel állította elő a Herington tesztjében lévő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u-HU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hu-HU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sz="2400" i="1">
                                <a:latin typeface="Cambria Math" panose="02040503050406030204" pitchFamily="18" charset="0"/>
                              </a:rPr>
                              <m:t>𝛥</m:t>
                            </m:r>
                            <m:sSub>
                              <m:sSubPr>
                                <m:ctrlPr>
                                  <a:rPr lang="hu-HU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2400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hu-HU" sz="2400" i="1"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num>
                          <m:den>
                            <m:r>
                              <a:rPr lang="hu-HU" sz="2400" i="1">
                                <a:latin typeface="Cambria Math" panose="02040503050406030204" pitchFamily="18" charset="0"/>
                              </a:rPr>
                              <m:t>𝛥</m:t>
                            </m:r>
                            <m:sSub>
                              <m:sSubPr>
                                <m:ctrlPr>
                                  <a:rPr lang="hu-HU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p>
                                  <m:sSupPr>
                                    <m:ctrlPr>
                                      <a:rPr lang="hu-H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sz="24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p>
                                    <m:r>
                                      <a:rPr lang="hu-HU" sz="24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hu-HU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hu-HU" sz="2400" dirty="0" smtClean="0"/>
                  <a:t> tagot.</a:t>
                </a:r>
                <a:endParaRPr lang="hu-HU" sz="2400" dirty="0"/>
              </a:p>
            </p:txBody>
          </p:sp>
        </mc:Choice>
        <mc:Fallback xmlns="">
          <p:sp>
            <p:nvSpPr>
              <p:cNvPr id="3" name="Szövegdoboz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172" y="1277257"/>
                <a:ext cx="7402286" cy="1049583"/>
              </a:xfrm>
              <a:prstGeom prst="rect">
                <a:avLst/>
              </a:prstGeom>
              <a:blipFill>
                <a:blip r:embed="rId4"/>
                <a:stretch>
                  <a:fillRect l="-1318" t="-4651" b="-116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ép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868" y="2704097"/>
            <a:ext cx="4621577" cy="378031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/>
              <p:cNvSpPr txBox="1"/>
              <p:nvPr/>
            </p:nvSpPr>
            <p:spPr>
              <a:xfrm>
                <a:off x="682172" y="2704097"/>
                <a:ext cx="3090981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</a:rPr>
                        <m:t>𝛥</m:t>
                      </m:r>
                      <m:sSup>
                        <m:sSup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</m:sSup>
                      <m:r>
                        <a:rPr lang="hu-HU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𝑅𝑇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func>
                            <m:func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hu-HU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func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func>
                            <m:func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hu-HU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6" name="Szövegdoboz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172" y="2704097"/>
                <a:ext cx="3090981" cy="374270"/>
              </a:xfrm>
              <a:prstGeom prst="rect">
                <a:avLst/>
              </a:prstGeom>
              <a:blipFill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/>
              <p:cNvSpPr txBox="1"/>
              <p:nvPr/>
            </p:nvSpPr>
            <p:spPr>
              <a:xfrm>
                <a:off x="532263" y="3387150"/>
                <a:ext cx="3705909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i="1">
                          <a:latin typeface="Cambria Math" panose="02040503050406030204" pitchFamily="18" charset="0"/>
                        </a:rPr>
                        <m:t>𝛥</m:t>
                      </m:r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</a:rPr>
                        <m:t>=−237,02+1,3863 </m:t>
                      </m:r>
                      <m:r>
                        <a:rPr lang="hu-HU" i="1">
                          <a:latin typeface="Cambria Math" panose="02040503050406030204" pitchFamily="18" charset="0"/>
                        </a:rPr>
                        <m:t>𝛥</m:t>
                      </m:r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p>
                          </m:sSup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7" name="Szövegdoboz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263" y="3387150"/>
                <a:ext cx="3705909" cy="37427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zövegdoboz 7"/>
          <p:cNvSpPr txBox="1"/>
          <p:nvPr/>
        </p:nvSpPr>
        <p:spPr>
          <a:xfrm>
            <a:off x="8519886" y="161337"/>
            <a:ext cx="398479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  <a:effectLst>
            <a:glow>
              <a:schemeClr val="accent1">
                <a:alpha val="40000"/>
              </a:schemeClr>
            </a:glow>
            <a:softEdge rad="1016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hu-HU" sz="2800" dirty="0" smtClean="0"/>
              <a:t>7</a:t>
            </a:r>
            <a:endParaRPr lang="hu-HU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Szövegdoboz 8"/>
              <p:cNvSpPr txBox="1"/>
              <p:nvPr/>
            </p:nvSpPr>
            <p:spPr>
              <a:xfrm>
                <a:off x="617272" y="4135691"/>
                <a:ext cx="1539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u-HU" i="1"/>
                        </m:ctrlPr>
                      </m:dPr>
                      <m:e>
                        <m:r>
                          <a:rPr lang="hu-HU" i="1"/>
                          <m:t>𝐷</m:t>
                        </m:r>
                        <m:r>
                          <a:rPr lang="hu-HU" i="1"/>
                          <m:t>−</m:t>
                        </m:r>
                        <m:sSubSup>
                          <m:sSubSupPr>
                            <m:ctrlPr>
                              <a:rPr lang="hu-HU" i="1"/>
                            </m:ctrlPr>
                          </m:sSubSupPr>
                          <m:e>
                            <m:r>
                              <a:rPr lang="hu-HU" i="1"/>
                              <m:t>𝐽</m:t>
                            </m:r>
                          </m:e>
                          <m:sub>
                            <m:r>
                              <a:rPr lang="hu-HU" i="1"/>
                              <m:t>𝑚</m:t>
                            </m:r>
                          </m:sub>
                          <m:sup>
                            <m:r>
                              <a:rPr lang="hu-HU" i="1"/>
                              <m:t>∗</m:t>
                            </m:r>
                          </m:sup>
                        </m:sSubSup>
                      </m:e>
                    </m:d>
                  </m:oMath>
                </a14:m>
                <a:r>
                  <a:rPr lang="hu-HU" dirty="0" smtClean="0"/>
                  <a:t> &lt; 10</a:t>
                </a:r>
                <a:endParaRPr lang="hu-HU" dirty="0"/>
              </a:p>
            </p:txBody>
          </p:sp>
        </mc:Choice>
        <mc:Fallback>
          <p:sp>
            <p:nvSpPr>
              <p:cNvPr id="9" name="Szövegdoboz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72" y="4135691"/>
                <a:ext cx="1539074" cy="369332"/>
              </a:xfrm>
              <a:prstGeom prst="rect">
                <a:avLst/>
              </a:prstGeom>
              <a:blipFill>
                <a:blip r:embed="rId8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910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528</Words>
  <Application>Microsoft Office PowerPoint</Application>
  <PresentationFormat>Diavetítés a képernyőre (4:3 oldalarány)</PresentationFormat>
  <Paragraphs>92</Paragraphs>
  <Slides>17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Péter Kovács</dc:creator>
  <cp:lastModifiedBy>Péter Kovács</cp:lastModifiedBy>
  <cp:revision>35</cp:revision>
  <dcterms:created xsi:type="dcterms:W3CDTF">2019-06-23T16:01:56Z</dcterms:created>
  <dcterms:modified xsi:type="dcterms:W3CDTF">2019-06-26T08:49:23Z</dcterms:modified>
</cp:coreProperties>
</file>