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713" r:id="rId2"/>
    <p:sldMasterId id="2147483695" r:id="rId3"/>
  </p:sldMasterIdLst>
  <p:notesMasterIdLst>
    <p:notesMasterId r:id="rId10"/>
  </p:notesMasterIdLst>
  <p:sldIdLst>
    <p:sldId id="264" r:id="rId4"/>
    <p:sldId id="311" r:id="rId5"/>
    <p:sldId id="310" r:id="rId6"/>
    <p:sldId id="312" r:id="rId7"/>
    <p:sldId id="313" r:id="rId8"/>
    <p:sldId id="30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648ACE"/>
    <a:srgbClr val="8DC84F"/>
    <a:srgbClr val="E7E6E6"/>
    <a:srgbClr val="9A9A9A"/>
    <a:srgbClr val="000000"/>
    <a:srgbClr val="404040"/>
    <a:srgbClr val="C2B582"/>
    <a:srgbClr val="BC9E5D"/>
    <a:srgbClr val="151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5320" autoAdjust="0"/>
  </p:normalViewPr>
  <p:slideViewPr>
    <p:cSldViewPr snapToGrid="0" snapToObjects="1">
      <p:cViewPr varScale="1">
        <p:scale>
          <a:sx n="83" d="100"/>
          <a:sy n="83" d="100"/>
        </p:scale>
        <p:origin x="82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1CC1C-E04F-5746-9273-0C628152FE6F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A3923D-B9BF-9F44-A2FF-065E37B8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6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olap.com/business-intelligence-systems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Easy OLAP Definition</a:t>
            </a:r>
          </a:p>
          <a:p>
            <a:r>
              <a:rPr lang="en-US" b="1" dirty="0"/>
              <a:t>OLAP (Online Analytical Processing)</a:t>
            </a:r>
            <a:r>
              <a:rPr lang="en-US" dirty="0"/>
              <a:t> is the technology behind many </a:t>
            </a:r>
            <a:r>
              <a:rPr lang="en-US" dirty="0">
                <a:hlinkClick r:id="rId3" tooltip="Business Intelligence Systems"/>
              </a:rPr>
              <a:t>Business Intelligence (BI) </a:t>
            </a:r>
            <a:r>
              <a:rPr lang="en-US" dirty="0"/>
              <a:t>applications. OLAP is a powerful technology for data discovery, including capabilities for limitless report viewing, complex analytical calculations, and predictive “what if” scenario (budget, forecast) planning.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A3923D-B9BF-9F44-A2FF-065E37B81C7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27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A3923D-B9BF-9F44-A2FF-065E37B81C7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47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A3923D-B9BF-9F44-A2FF-065E37B81C7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54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A3923D-B9BF-9F44-A2FF-065E37B81C7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404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A3923D-B9BF-9F44-A2FF-065E37B81C7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262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07318E8-703A-BA48-94E1-A34ED2B00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3810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B6CFAE2F-D457-D54D-98DE-AFFA939FA1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67722"/>
            <a:ext cx="5157787" cy="252145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87F2D69A-668C-C64F-96BD-D418479495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3810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A8F7C07C-AB39-DD48-A6BD-8BE5BB7CDE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67722"/>
            <a:ext cx="5183188" cy="252145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7344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038064-8CB6-2444-A59C-0493416AF9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C4991F-AA6E-004A-A503-3E8A284C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1780"/>
            <a:ext cx="4495800" cy="123444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65F41F0-4A8E-9644-B870-18EEFA583C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126959"/>
            <a:ext cx="4495800" cy="847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03518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038064-8CB6-2444-A59C-0493416AF9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89506" y="0"/>
            <a:ext cx="8602494" cy="6858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B0F55F91-E516-2F42-AECB-A2C9794DB3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2584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038064-8CB6-2444-A59C-0493416AF9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9048" cy="3429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8BB0511D-F4E3-EB4D-9398-BC16C61CCAE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3429000"/>
            <a:ext cx="6099048" cy="3429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ADA934-CF10-584F-ADA7-3750CC5FA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1780"/>
            <a:ext cx="4495800" cy="123444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A3A5498-60CC-C044-8D47-5D2DBDE57AB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126959"/>
            <a:ext cx="4495800" cy="847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8746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BE502-E6F3-4444-87C9-A65E26F2B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3810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828866-35B6-914A-B5A9-66E613168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67722"/>
            <a:ext cx="5157787" cy="252145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B4A01-0ECA-DD4F-A09C-3173A65A8B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3810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F074BC-6EDF-0944-8B3C-7AE6E8073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67722"/>
            <a:ext cx="5183188" cy="252145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F86274-631A-A049-82B8-538E67B8221C}"/>
              </a:ext>
            </a:extLst>
          </p:cNvPr>
          <p:cNvSpPr/>
          <p:nvPr userDrawn="1"/>
        </p:nvSpPr>
        <p:spPr>
          <a:xfrm>
            <a:off x="0" y="6156960"/>
            <a:ext cx="12192000" cy="70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377D49C4-A45D-644B-AD2B-6EAFFDE1B1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FC6DBA27-BAB5-D54C-A3FF-2FAC923232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55241" y="6373382"/>
            <a:ext cx="2281518" cy="268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653D0B01-4F09-DE4A-B06A-AC8D639893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282" y="6363519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0979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BE502-E6F3-4444-87C9-A65E26F2B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3810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828866-35B6-914A-B5A9-66E613168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67722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B4A01-0ECA-DD4F-A09C-3173A65A8B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3810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F074BC-6EDF-0944-8B3C-7AE6E8073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67722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0593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FC43AB-7C91-2C44-A6E8-FB516DF33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6B77-3FC3-A04F-9C6A-B25B169093BF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BEEA50-37C6-504C-8E89-238830200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9E83E-2118-7D46-A2B7-564DD3660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ACF1-2035-ED44-A2A6-3FD409EE1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396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0D866-7B0F-D24F-A3B2-7610C442B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335BEB9-1C26-2341-AB69-AAB37C032B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808779"/>
            <a:ext cx="10515600" cy="488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solidFill>
                  <a:srgbClr val="BC9E5D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03698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07318E8-703A-BA48-94E1-A34ED2B00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3810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B6CFAE2F-D457-D54D-98DE-AFFA939FA1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67722"/>
            <a:ext cx="5157787" cy="252145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87F2D69A-668C-C64F-96BD-D418479495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3810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A8F7C07C-AB39-DD48-A6BD-8BE5BB7CDE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67722"/>
            <a:ext cx="5183188" cy="252145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0060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2E0DD5-FA42-9540-9E85-C87711BB84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1" cy="606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90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B4FE14-9782-F24F-AAF7-2412D63618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1" cy="606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337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0D866-7B0F-D24F-A3B2-7610C442B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335BEB9-1C26-2341-AB69-AAB37C032B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808779"/>
            <a:ext cx="10515600" cy="488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70813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4329C0F-8A39-A546-9B46-50A917653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6C91376-F297-BF48-B1FC-54E4E7F892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808779"/>
            <a:ext cx="10515600" cy="488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134BB3-7602-2C47-A466-6F52D5506C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1" cy="606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7336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A34F64-341C-8C48-AB77-8A949DA1BBBA}"/>
              </a:ext>
            </a:extLst>
          </p:cNvPr>
          <p:cNvSpPr/>
          <p:nvPr userDrawn="1"/>
        </p:nvSpPr>
        <p:spPr>
          <a:xfrm>
            <a:off x="0" y="6156960"/>
            <a:ext cx="12192000" cy="70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17D5CDA5-3A53-5E46-A290-DF842A007B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D599F495-558F-9649-98B4-9F3CA9A8D2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55241" y="6373382"/>
            <a:ext cx="2281518" cy="268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AE1DD68F-DA22-9C49-8064-CEC7C15FE9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282" y="6363519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BA62B47-10A1-3843-8172-B8DA5B45E3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808779"/>
            <a:ext cx="10515600" cy="488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25610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8348" y="806583"/>
            <a:ext cx="5118370" cy="556101"/>
          </a:xfrm>
        </p:spPr>
        <p:txBody>
          <a:bodyPr>
            <a:normAutofit/>
          </a:bodyPr>
          <a:lstStyle>
            <a:lvl1pPr algn="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A86EBA-0968-9642-BB27-D1324B637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1" cy="606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9749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BDE6A3-B10C-404C-BF18-0CEA514C730B}"/>
              </a:ext>
            </a:extLst>
          </p:cNvPr>
          <p:cNvSpPr/>
          <p:nvPr userDrawn="1"/>
        </p:nvSpPr>
        <p:spPr>
          <a:xfrm>
            <a:off x="0" y="6156960"/>
            <a:ext cx="12192000" cy="70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E7C5F65-E688-C44D-B885-54F94A8788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3D50DA09-5E37-6E42-89A9-4C14752908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55241" y="6373382"/>
            <a:ext cx="2281518" cy="268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38D02627-B6B2-DB44-915E-A33E4A4D2E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282" y="6363519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E7188B1-F720-F542-B8A9-136104F52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79AA0AC-9570-9047-AE45-03EF8A9947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808779"/>
            <a:ext cx="10515600" cy="488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solidFill>
                  <a:srgbClr val="BC9E5D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84387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24F8D7F-90CE-8F40-ABFC-EA424E711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03D028F-85E4-8C48-BB8B-072AE25016E1}"/>
              </a:ext>
            </a:extLst>
          </p:cNvPr>
          <p:cNvSpPr txBox="1">
            <a:spLocks/>
          </p:cNvSpPr>
          <p:nvPr userDrawn="1"/>
        </p:nvSpPr>
        <p:spPr>
          <a:xfrm>
            <a:off x="838200" y="3859451"/>
            <a:ext cx="10515600" cy="556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0" i="0" dirty="0">
                <a:solidFill>
                  <a:srgbClr val="BC9E5D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14694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038064-8CB6-2444-A59C-0493416AF9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C4991F-AA6E-004A-A503-3E8A284C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1780"/>
            <a:ext cx="4495800" cy="123444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65F41F0-4A8E-9644-B870-18EEFA583C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126959"/>
            <a:ext cx="4495800" cy="847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solidFill>
                  <a:srgbClr val="BC9E5D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61460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038064-8CB6-2444-A59C-0493416AF9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89506" y="0"/>
            <a:ext cx="8602494" cy="6858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B0F55F91-E516-2F42-AECB-A2C9794DB3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82443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038064-8CB6-2444-A59C-0493416AF9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9048" cy="3429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8BB0511D-F4E3-EB4D-9398-BC16C61CCAE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3429000"/>
            <a:ext cx="6099048" cy="3429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ADA934-CF10-584F-ADA7-3750CC5FA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1780"/>
            <a:ext cx="4495800" cy="123444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A3A5498-60CC-C044-8D47-5D2DBDE57AB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126959"/>
            <a:ext cx="4495800" cy="847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solidFill>
                  <a:srgbClr val="BC9E5D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7303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BE502-E6F3-4444-87C9-A65E26F2B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3810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828866-35B6-914A-B5A9-66E613168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67722"/>
            <a:ext cx="5157787" cy="252145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B4A01-0ECA-DD4F-A09C-3173A65A8B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3810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F074BC-6EDF-0944-8B3C-7AE6E8073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67722"/>
            <a:ext cx="5183188" cy="252145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F86274-631A-A049-82B8-538E67B8221C}"/>
              </a:ext>
            </a:extLst>
          </p:cNvPr>
          <p:cNvSpPr/>
          <p:nvPr userDrawn="1"/>
        </p:nvSpPr>
        <p:spPr>
          <a:xfrm>
            <a:off x="0" y="6156960"/>
            <a:ext cx="12192000" cy="70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377D49C4-A45D-644B-AD2B-6EAFFDE1B1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FC6DBA27-BAB5-D54C-A3FF-2FAC923232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55241" y="6373382"/>
            <a:ext cx="2281518" cy="268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653D0B01-4F09-DE4A-B06A-AC8D639893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282" y="6363519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5556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BE502-E6F3-4444-87C9-A65E26F2B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3810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828866-35B6-914A-B5A9-66E613168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67722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B4A01-0ECA-DD4F-A09C-3173A65A8B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3810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F074BC-6EDF-0944-8B3C-7AE6E8073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67722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3884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76A5761-D429-B04A-9733-2E130C124B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0" cy="606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5341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FC43AB-7C91-2C44-A6E8-FB516DF33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6B77-3FC3-A04F-9C6A-B25B169093BF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BEEA50-37C6-504C-8E89-238830200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9E83E-2118-7D46-A2B7-564DD3660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ACF1-2035-ED44-A2A6-3FD409EE1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1495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0ABC5-90F5-2B43-92CE-FCEA12370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E50F7B33-5DE4-E542-B2C7-02EC672566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808779"/>
            <a:ext cx="10515600" cy="488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solidFill>
                  <a:srgbClr val="151F39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87617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73A58E-836B-5245-B6BB-5425F07041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1" cy="606552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1AD49B3-D0B4-2D40-B5D8-84A546CF0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6B0CBD62-F547-3044-BFFF-B6405A68A1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808779"/>
            <a:ext cx="10515600" cy="488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solidFill>
                  <a:srgbClr val="151F39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20219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B62DD3-0690-5E42-8CF2-2A7B35324B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1" cy="60655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3286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A34F64-341C-8C48-AB77-8A949DA1BBBA}"/>
              </a:ext>
            </a:extLst>
          </p:cNvPr>
          <p:cNvSpPr/>
          <p:nvPr userDrawn="1"/>
        </p:nvSpPr>
        <p:spPr>
          <a:xfrm>
            <a:off x="0" y="6156960"/>
            <a:ext cx="12192000" cy="70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17D5CDA5-3A53-5E46-A290-DF842A007B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D599F495-558F-9649-98B4-9F3CA9A8D2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55241" y="6373382"/>
            <a:ext cx="2281518" cy="268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AE1DD68F-DA22-9C49-8064-CEC7C15FE9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282" y="6363519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87474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8348" y="806583"/>
            <a:ext cx="5118370" cy="556101"/>
          </a:xfrm>
        </p:spPr>
        <p:txBody>
          <a:bodyPr>
            <a:normAutofit/>
          </a:bodyPr>
          <a:lstStyle>
            <a:lvl1pPr algn="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A0E217-BECC-F54E-9AE8-9C9BE9DB93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1" cy="606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9507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BDE6A3-B10C-404C-BF18-0CEA514C730B}"/>
              </a:ext>
            </a:extLst>
          </p:cNvPr>
          <p:cNvSpPr/>
          <p:nvPr userDrawn="1"/>
        </p:nvSpPr>
        <p:spPr>
          <a:xfrm>
            <a:off x="0" y="6156960"/>
            <a:ext cx="12192000" cy="70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E7C5F65-E688-C44D-B885-54F94A8788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3D50DA09-5E37-6E42-89A9-4C14752908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55241" y="6373382"/>
            <a:ext cx="2281518" cy="268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38D02627-B6B2-DB44-915E-A33E4A4D2E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282" y="6363519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02004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43513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24F8D7F-90CE-8F40-ABFC-EA424E711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03D028F-85E4-8C48-BB8B-072AE25016E1}"/>
              </a:ext>
            </a:extLst>
          </p:cNvPr>
          <p:cNvSpPr txBox="1">
            <a:spLocks/>
          </p:cNvSpPr>
          <p:nvPr userDrawn="1"/>
        </p:nvSpPr>
        <p:spPr>
          <a:xfrm>
            <a:off x="838200" y="3859451"/>
            <a:ext cx="10515600" cy="556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0" i="0" dirty="0">
                <a:solidFill>
                  <a:srgbClr val="151F39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14801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038064-8CB6-2444-A59C-0493416AF9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5B3AE6-A227-BE4C-9540-F0403DB76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1780"/>
            <a:ext cx="4495800" cy="123444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F04BB957-5494-AB49-B40D-BF3A6889D8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126959"/>
            <a:ext cx="4495800" cy="847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solidFill>
                  <a:srgbClr val="151F39"/>
                </a:solidFill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2828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9C6D6-6171-8649-B2ED-2939CA2AB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0" cy="606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9471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038064-8CB6-2444-A59C-0493416AF9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89506" y="0"/>
            <a:ext cx="8602494" cy="6858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B0F55F91-E516-2F42-AECB-A2C9794DB3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48027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172EDBD-51F8-B943-9EA9-8241793D7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1780"/>
            <a:ext cx="4495800" cy="123444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038064-8CB6-2444-A59C-0493416AF9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9048" cy="3429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8BB0511D-F4E3-EB4D-9398-BC16C61CCAE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3429000"/>
            <a:ext cx="6099048" cy="3429000"/>
          </a:xfrm>
          <a:prstGeom prst="rect">
            <a:avLst/>
          </a:prstGeom>
          <a:pattFill prst="solidDmn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4595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BE502-E6F3-4444-87C9-A65E26F2B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3810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828866-35B6-914A-B5A9-66E613168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67722"/>
            <a:ext cx="5157787" cy="2521454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B4A01-0ECA-DD4F-A09C-3173A65A8B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3810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F074BC-6EDF-0944-8B3C-7AE6E8073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67722"/>
            <a:ext cx="5183188" cy="2521454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F86274-631A-A049-82B8-538E67B8221C}"/>
              </a:ext>
            </a:extLst>
          </p:cNvPr>
          <p:cNvSpPr/>
          <p:nvPr userDrawn="1"/>
        </p:nvSpPr>
        <p:spPr>
          <a:xfrm>
            <a:off x="0" y="6156960"/>
            <a:ext cx="12192000" cy="70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377D49C4-A45D-644B-AD2B-6EAFFDE1B1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FC6DBA27-BAB5-D54C-A3FF-2FAC923232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55241" y="6373382"/>
            <a:ext cx="2281518" cy="268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653D0B01-4F09-DE4A-B06A-AC8D639893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282" y="6363519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9742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BE502-E6F3-4444-87C9-A65E26F2B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3810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828866-35B6-914A-B5A9-66E613168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67722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B4A01-0ECA-DD4F-A09C-3173A65A8B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3810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F074BC-6EDF-0944-8B3C-7AE6E8073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67722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54432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FC43AB-7C91-2C44-A6E8-FB516DF33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6B77-3FC3-A04F-9C6A-B25B169093BF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BEEA50-37C6-504C-8E89-238830200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9E83E-2118-7D46-A2B7-564DD3660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ACF1-2035-ED44-A2A6-3FD409EE1D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414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D9C6D6-6171-8649-B2ED-2939CA2AB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0" cy="606552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4329C0F-8A39-A546-9B46-50A917653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6C91376-F297-BF48-B1FC-54E4E7F892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808779"/>
            <a:ext cx="10515600" cy="488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44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A34F64-341C-8C48-AB77-8A949DA1BBBA}"/>
              </a:ext>
            </a:extLst>
          </p:cNvPr>
          <p:cNvSpPr/>
          <p:nvPr userDrawn="1"/>
        </p:nvSpPr>
        <p:spPr>
          <a:xfrm>
            <a:off x="0" y="6156960"/>
            <a:ext cx="12192000" cy="70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17D5CDA5-3A53-5E46-A290-DF842A007B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D599F495-558F-9649-98B4-9F3CA9A8D2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55241" y="6373382"/>
            <a:ext cx="2281518" cy="268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AE1DD68F-DA22-9C49-8064-CEC7C15FE9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282" y="6363519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BA62B47-10A1-3843-8172-B8DA5B45E3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808779"/>
            <a:ext cx="10515600" cy="488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700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E464B05-4D02-4A4D-9267-0541C0FD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8348" y="806583"/>
            <a:ext cx="5118370" cy="556101"/>
          </a:xfrm>
        </p:spPr>
        <p:txBody>
          <a:bodyPr>
            <a:normAutofit/>
          </a:bodyPr>
          <a:lstStyle>
            <a:lvl1pPr algn="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9C6D6-6171-8649-B2ED-2939CA2AB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4579620" y="396240"/>
            <a:ext cx="3032760" cy="606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22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BDE6A3-B10C-404C-BF18-0CEA514C730B}"/>
              </a:ext>
            </a:extLst>
          </p:cNvPr>
          <p:cNvSpPr/>
          <p:nvPr userDrawn="1"/>
        </p:nvSpPr>
        <p:spPr>
          <a:xfrm>
            <a:off x="0" y="6156960"/>
            <a:ext cx="12192000" cy="70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E7C5F65-E688-C44D-B885-54F94A8788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6373383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3D50DA09-5E37-6E42-89A9-4C14752908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55241" y="6373382"/>
            <a:ext cx="2281518" cy="268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38D02627-B6B2-DB44-915E-A33E4A4D2E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282" y="6363519"/>
            <a:ext cx="2281518" cy="268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E7188B1-F720-F542-B8A9-136104F52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79AA0AC-9570-9047-AE45-03EF8A9947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808779"/>
            <a:ext cx="10515600" cy="488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0" i="0"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73460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24F8D7F-90CE-8F40-ABFC-EA424E711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50950"/>
            <a:ext cx="10515600" cy="5561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03D028F-85E4-8C48-BB8B-072AE25016E1}"/>
              </a:ext>
            </a:extLst>
          </p:cNvPr>
          <p:cNvSpPr txBox="1">
            <a:spLocks/>
          </p:cNvSpPr>
          <p:nvPr userDrawn="1"/>
        </p:nvSpPr>
        <p:spPr>
          <a:xfrm>
            <a:off x="838200" y="3859451"/>
            <a:ext cx="10515600" cy="556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b="0" i="0" dirty="0">
                <a:latin typeface="Open Sans Light" panose="020B0606030504020204" pitchFamily="34" charset="0"/>
                <a:ea typeface="Open Sans Light" panose="020B0606030504020204" pitchFamily="34" charset="0"/>
                <a:cs typeface="Open Sans Light" panose="020B0606030504020204" pitchFamily="34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327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6" Type="http://schemas.openxmlformats.org/officeDocument/2006/relationships/image" Target="../media/image5.emf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51F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38E1F3-57A4-974B-A247-1B459E350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79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/>
              <a:t>Minta</a:t>
            </a:r>
            <a:r>
              <a:rPr lang="en-US" dirty="0"/>
              <a:t> </a:t>
            </a:r>
            <a:r>
              <a:rPr lang="hu-HU" dirty="0"/>
              <a:t>Cím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3C24C3-A5B2-274A-A455-F541304AFD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6F46B77-3FC3-A04F-9C6A-B25B169093BF}" type="datetimeFigureOut">
              <a:rPr lang="en-US" smtClean="0"/>
              <a:pPr/>
              <a:t>12/19/2021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370234-2A1C-6C42-9BEC-FE38847B0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E95E1-C8FC-3144-845B-25603A5E2D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1E5ACF1-2035-ED44-A2A6-3FD409EE1DA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833428-928D-8E4E-9844-FFCBC123EBA8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69900" y="365125"/>
            <a:ext cx="1860924" cy="103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316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711" r:id="rId2"/>
    <p:sldLayoutId id="2147483682" r:id="rId3"/>
    <p:sldLayoutId id="2147483683" r:id="rId4"/>
    <p:sldLayoutId id="2147483712" r:id="rId5"/>
    <p:sldLayoutId id="2147483684" r:id="rId6"/>
    <p:sldLayoutId id="2147483685" r:id="rId7"/>
    <p:sldLayoutId id="2147483686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bg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51F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38E1F3-57A4-974B-A247-1B459E350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79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/>
              <a:t>Minta</a:t>
            </a:r>
            <a:r>
              <a:rPr lang="en-US" dirty="0"/>
              <a:t> </a:t>
            </a:r>
            <a:r>
              <a:rPr lang="hu-HU" dirty="0"/>
              <a:t>Cím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3C24C3-A5B2-274A-A455-F541304AFD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6F46B77-3FC3-A04F-9C6A-B25B169093BF}" type="datetimeFigureOut">
              <a:rPr lang="en-US" smtClean="0"/>
              <a:pPr/>
              <a:t>12/19/2021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370234-2A1C-6C42-9BEC-FE38847B0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E95E1-C8FC-3144-845B-25603A5E2D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1E5ACF1-2035-ED44-A2A6-3FD409EE1DA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9D9029-CE71-1445-BA90-9B0325BFA2F3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69900" y="365124"/>
            <a:ext cx="1860924" cy="103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33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4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rgbClr val="BC9E5D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38E1F3-57A4-974B-A247-1B459E350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79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/>
              <a:t>Minta</a:t>
            </a:r>
            <a:r>
              <a:rPr lang="en-US" dirty="0"/>
              <a:t> </a:t>
            </a:r>
            <a:r>
              <a:rPr lang="hu-HU" dirty="0"/>
              <a:t>Cím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3C24C3-A5B2-274A-A455-F541304AFD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6F46B77-3FC3-A04F-9C6A-B25B169093BF}" type="datetimeFigureOut">
              <a:rPr lang="en-US" smtClean="0"/>
              <a:pPr/>
              <a:t>12/19/2021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370234-2A1C-6C42-9BEC-FE38847B0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E95E1-C8FC-3144-845B-25603A5E2D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1E5ACF1-2035-ED44-A2A6-3FD409EE1DA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D93250-EE10-6042-A579-2EC1C23C3F1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69901" y="365122"/>
            <a:ext cx="1860924" cy="103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0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rgbClr val="151F39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commons.wikimedia.org/wiki/File:JavaScript-logo.png" TargetMode="External"/><Relationship Id="rId13" Type="http://schemas.openxmlformats.org/officeDocument/2006/relationships/image" Target="../media/image15.png"/><Relationship Id="rId18" Type="http://schemas.openxmlformats.org/officeDocument/2006/relationships/hyperlink" Target="https://www.marcus-povey.co.uk/2013/04/05/jquery-1-9-for-elgg/" TargetMode="External"/><Relationship Id="rId3" Type="http://schemas.openxmlformats.org/officeDocument/2006/relationships/image" Target="../media/image9.png"/><Relationship Id="rId21" Type="http://schemas.openxmlformats.org/officeDocument/2006/relationships/hyperlink" Target="http://www.coetail.com/smpeters/2013/03/10/starting-somewhere/" TargetMode="External"/><Relationship Id="rId7" Type="http://schemas.openxmlformats.org/officeDocument/2006/relationships/image" Target="../media/image12.png"/><Relationship Id="rId12" Type="http://schemas.openxmlformats.org/officeDocument/2006/relationships/hyperlink" Target="http://ercunningham8.github.io/Bitcamp/" TargetMode="External"/><Relationship Id="rId17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6" Type="http://schemas.openxmlformats.org/officeDocument/2006/relationships/hyperlink" Target="http://pngimg.com/download/60279" TargetMode="External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34.xml"/><Relationship Id="rId6" Type="http://schemas.openxmlformats.org/officeDocument/2006/relationships/hyperlink" Target="https://kossoff.ru/2016/8/13/ruby-rails-zurb-foundation-%D0%BA%D0%B0%D0%BA-%D1%83%D0%B1%D1%80%D0%B0%D1%82%D1%8C-%D0%BD%D0%B5%D0%B8%D1%81%D0%BF%D0%BE%D0%BB%D1%8C%D0%B7%D1%83%D0%B5%D0%BC%D1%8B%D0%B5-%D1%87%D0%B0%D1%81%D1%82%D0%B8-foundation-%D0%B8%D0%B7-%D0%B0%D1%81%D1%81%D0%B5%D1%82%D0%BE%D0%B2" TargetMode="External"/><Relationship Id="rId11" Type="http://schemas.openxmlformats.org/officeDocument/2006/relationships/image" Target="../media/image14.jpg"/><Relationship Id="rId5" Type="http://schemas.openxmlformats.org/officeDocument/2006/relationships/image" Target="../media/image11.png"/><Relationship Id="rId15" Type="http://schemas.openxmlformats.org/officeDocument/2006/relationships/image" Target="../media/image16.png"/><Relationship Id="rId10" Type="http://schemas.openxmlformats.org/officeDocument/2006/relationships/hyperlink" Target="http://mariademolina.blogspot.com/2016/09/python.html" TargetMode="External"/><Relationship Id="rId19" Type="http://schemas.openxmlformats.org/officeDocument/2006/relationships/image" Target="../media/image18.jpeg"/><Relationship Id="rId4" Type="http://schemas.openxmlformats.org/officeDocument/2006/relationships/image" Target="../media/image10.png"/><Relationship Id="rId9" Type="http://schemas.openxmlformats.org/officeDocument/2006/relationships/image" Target="../media/image13.jpg"/><Relationship Id="rId14" Type="http://schemas.openxmlformats.org/officeDocument/2006/relationships/hyperlink" Target="http://www.sixteensmallstones.org/wordpress-login-security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hyperlink" Target="https://www.adhugger.net/2013/10/15/eurostat-close-to-60-of-eus-internet-users-are-shopping-online/" TargetMode="Externa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lap.com/olap-definition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4E58DA36-FE36-4877-A089-F480AAFED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1161" y="332955"/>
            <a:ext cx="1182253" cy="87574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B7FD5E-5CA3-B040-B62D-DFCB731DB4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/>
              <a:t>2021-2022 I. félév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C7C407E-EE6B-E54E-B10B-509B2CB94ED5}"/>
              </a:ext>
            </a:extLst>
          </p:cNvPr>
          <p:cNvSpPr txBox="1">
            <a:spLocks/>
          </p:cNvSpPr>
          <p:nvPr/>
        </p:nvSpPr>
        <p:spPr>
          <a:xfrm>
            <a:off x="767861" y="5366327"/>
            <a:ext cx="10515600" cy="997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rgbClr val="151F3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hu-HU" sz="1600" dirty="0"/>
              <a:t>Készítette: Burian Sándor, AWXYHE</a:t>
            </a:r>
          </a:p>
          <a:p>
            <a:r>
              <a:rPr lang="hu-HU" sz="1600" dirty="0"/>
              <a:t>Egészségügyi informatikai rendszerek biztonsága - NBXEI1OMNE/EI1_EA_MS_N_OM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1BF6047D-D6DD-4982-BC88-B495F0A65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1000" y="2721621"/>
            <a:ext cx="88666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en-US" sz="4000" b="0" i="0" u="none" strike="noStrike" cap="none" normalizeH="0" baseline="0" dirty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Egészségügyi adatok OLAP szintű keresője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0F217F-3EA7-4484-A8CB-04BD4A15C8E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35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B531-7CD9-4D17-B39D-A7CF507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1636" y="527822"/>
            <a:ext cx="5673436" cy="556101"/>
          </a:xfrm>
        </p:spPr>
        <p:txBody>
          <a:bodyPr>
            <a:normAutofit fontScale="90000"/>
          </a:bodyPr>
          <a:lstStyle/>
          <a:p>
            <a:pPr algn="r"/>
            <a:r>
              <a:rPr lang="hu-HU" dirty="0"/>
              <a:t>Cél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0D87A-C147-4C5D-83B7-E02B446C12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B82F38-445E-432F-97AC-37D84719E5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B3C97B-B4D1-48CD-B7B6-B49D8D3EC2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picture containing chart&#10;&#10;Description automatically generated">
            <a:extLst>
              <a:ext uri="{FF2B5EF4-FFF2-40B4-BE49-F238E27FC236}">
                <a16:creationId xmlns:a16="http://schemas.microsoft.com/office/drawing/2014/main" id="{A11F2F20-5B86-4C63-87B0-F5AA2F8750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28" y="1771367"/>
            <a:ext cx="12192000" cy="508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8877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B531-7CD9-4D17-B39D-A7CF507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4874" y="303309"/>
            <a:ext cx="6180198" cy="556101"/>
          </a:xfrm>
        </p:spPr>
        <p:txBody>
          <a:bodyPr>
            <a:normAutofit fontScale="90000"/>
          </a:bodyPr>
          <a:lstStyle/>
          <a:p>
            <a:pPr algn="r"/>
            <a:r>
              <a:rPr lang="hu-HU" dirty="0"/>
              <a:t>Használt technológiák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0D87A-C147-4C5D-83B7-E02B446C12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B82F38-445E-432F-97AC-37D84719E5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559C231-6D2F-469A-9FE1-DE929C1B4832}"/>
              </a:ext>
            </a:extLst>
          </p:cNvPr>
          <p:cNvGrpSpPr/>
          <p:nvPr/>
        </p:nvGrpSpPr>
        <p:grpSpPr>
          <a:xfrm>
            <a:off x="349661" y="1788392"/>
            <a:ext cx="3421191" cy="1689477"/>
            <a:chOff x="349661" y="1788392"/>
            <a:chExt cx="3421191" cy="1689477"/>
          </a:xfrm>
        </p:grpSpPr>
        <p:pic>
          <p:nvPicPr>
            <p:cNvPr id="7" name="Picture 6" descr="Core kódrészlet&#10;">
              <a:extLst>
                <a:ext uri="{FF2B5EF4-FFF2-40B4-BE49-F238E27FC236}">
                  <a16:creationId xmlns:a16="http://schemas.microsoft.com/office/drawing/2014/main" id="{0A6F5A60-3861-4AF8-B886-0A3B702D82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8871" t="70538" r="9678" b="12688"/>
            <a:stretch/>
          </p:blipFill>
          <p:spPr>
            <a:xfrm>
              <a:off x="349661" y="1788392"/>
              <a:ext cx="3421191" cy="150481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C45F22F-3191-43E1-BD71-83688C1C3C68}"/>
                </a:ext>
              </a:extLst>
            </p:cNvPr>
            <p:cNvSpPr txBox="1"/>
            <p:nvPr/>
          </p:nvSpPr>
          <p:spPr>
            <a:xfrm>
              <a:off x="418264" y="3108537"/>
              <a:ext cx="2217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hu-HU" dirty="0"/>
                <a:t>A teljes projekt magja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73516E2-0F61-48D5-BBB1-B32BC1F48F5F}"/>
              </a:ext>
            </a:extLst>
          </p:cNvPr>
          <p:cNvGrpSpPr/>
          <p:nvPr/>
        </p:nvGrpSpPr>
        <p:grpSpPr>
          <a:xfrm>
            <a:off x="266059" y="3806190"/>
            <a:ext cx="3588393" cy="1869539"/>
            <a:chOff x="3992885" y="1608330"/>
            <a:chExt cx="3588393" cy="186953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987B260-ECE4-448B-A4C8-D0063BB05F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8871" t="71111" r="8629" b="10108"/>
            <a:stretch/>
          </p:blipFill>
          <p:spPr>
            <a:xfrm>
              <a:off x="3992885" y="1608330"/>
              <a:ext cx="3588393" cy="168487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EA19429-7A89-4852-A979-EC808C4CA38C}"/>
                </a:ext>
              </a:extLst>
            </p:cNvPr>
            <p:cNvSpPr txBox="1"/>
            <p:nvPr/>
          </p:nvSpPr>
          <p:spPr>
            <a:xfrm>
              <a:off x="3992885" y="3108537"/>
              <a:ext cx="2849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hu-HU" dirty="0"/>
                <a:t>A projekt tanulmányok része</a:t>
              </a:r>
            </a:p>
          </p:txBody>
        </p:sp>
      </p:grpSp>
      <p:pic>
        <p:nvPicPr>
          <p:cNvPr id="8" name="Picture 7" descr="A cartoon of a shark&#10;&#10;Description automatically generated with low confidence">
            <a:extLst>
              <a:ext uri="{FF2B5EF4-FFF2-40B4-BE49-F238E27FC236}">
                <a16:creationId xmlns:a16="http://schemas.microsoft.com/office/drawing/2014/main" id="{49306CCF-FB6F-47C6-A86A-E2C49537EB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596508" y="4201810"/>
            <a:ext cx="819917" cy="959531"/>
          </a:xfrm>
          <a:prstGeom prst="rect">
            <a:avLst/>
          </a:prstGeom>
        </p:spPr>
      </p:pic>
      <p:pic>
        <p:nvPicPr>
          <p:cNvPr id="19" name="Picture 18" descr="Logo&#10;&#10;Description automatically generated">
            <a:extLst>
              <a:ext uri="{FF2B5EF4-FFF2-40B4-BE49-F238E27FC236}">
                <a16:creationId xmlns:a16="http://schemas.microsoft.com/office/drawing/2014/main" id="{60EBD75C-6048-4EF8-B318-AD791F95A2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723231" y="4201810"/>
            <a:ext cx="1013542" cy="1013542"/>
          </a:xfrm>
          <a:prstGeom prst="rect">
            <a:avLst/>
          </a:prstGeom>
        </p:spPr>
      </p:pic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B6BD884D-BD3C-42BA-9D4F-A76AC0E8F1B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971090" y="3232169"/>
            <a:ext cx="1354697" cy="914421"/>
          </a:xfrm>
          <a:prstGeom prst="rect">
            <a:avLst/>
          </a:prstGeom>
        </p:spPr>
      </p:pic>
      <p:pic>
        <p:nvPicPr>
          <p:cNvPr id="25" name="Picture 2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B1FBA59-413A-44FF-A48D-862D1D43CE5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rcRect b="38073"/>
          <a:stretch/>
        </p:blipFill>
        <p:spPr>
          <a:xfrm>
            <a:off x="4225418" y="4258261"/>
            <a:ext cx="1334586" cy="84662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5243063-AB82-4A92-BDB0-01D9999B8CE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5457000" y="3060121"/>
            <a:ext cx="1514475" cy="1238250"/>
          </a:xfrm>
          <a:prstGeom prst="rect">
            <a:avLst/>
          </a:prstGeom>
        </p:spPr>
      </p:pic>
      <p:pic>
        <p:nvPicPr>
          <p:cNvPr id="31" name="Picture 30" descr="Logo&#10;&#10;Description automatically generated">
            <a:extLst>
              <a:ext uri="{FF2B5EF4-FFF2-40B4-BE49-F238E27FC236}">
                <a16:creationId xmlns:a16="http://schemas.microsoft.com/office/drawing/2014/main" id="{BAD6BCB5-0945-4359-9FB6-456CB14A55D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10274119" y="3354968"/>
            <a:ext cx="1651822" cy="695504"/>
          </a:xfrm>
          <a:prstGeom prst="rect">
            <a:avLst/>
          </a:prstGeom>
        </p:spPr>
      </p:pic>
      <p:pic>
        <p:nvPicPr>
          <p:cNvPr id="34" name="Picture 33" descr="Logo, company name&#10;&#10;Description automatically generated">
            <a:extLst>
              <a:ext uri="{FF2B5EF4-FFF2-40B4-BE49-F238E27FC236}">
                <a16:creationId xmlns:a16="http://schemas.microsoft.com/office/drawing/2014/main" id="{445CD4C9-A983-4E60-8C43-3C585E522FC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7813811" y="4206641"/>
            <a:ext cx="1053158" cy="1053158"/>
          </a:xfrm>
          <a:prstGeom prst="rect">
            <a:avLst/>
          </a:prstGeom>
        </p:spPr>
      </p:pic>
      <p:pic>
        <p:nvPicPr>
          <p:cNvPr id="23" name="Picture 22" descr="Diagram&#10;&#10;Description automatically generated">
            <a:extLst>
              <a:ext uri="{FF2B5EF4-FFF2-40B4-BE49-F238E27FC236}">
                <a16:creationId xmlns:a16="http://schemas.microsoft.com/office/drawing/2014/main" id="{D39C14DC-C71F-4686-9C50-6874BE627CFA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1" b="5190"/>
          <a:stretch/>
        </p:blipFill>
        <p:spPr>
          <a:xfrm>
            <a:off x="6639121" y="785090"/>
            <a:ext cx="3402537" cy="2335407"/>
          </a:xfrm>
          <a:prstGeom prst="rect">
            <a:avLst/>
          </a:prstGeom>
        </p:spPr>
      </p:pic>
      <p:pic>
        <p:nvPicPr>
          <p:cNvPr id="16" name="Picture 15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9E8B8D44-E73A-49A7-BFD3-9121B439C99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1"/>
              </a:ext>
            </a:extLst>
          </a:blip>
          <a:stretch>
            <a:fillRect/>
          </a:stretch>
        </p:blipFill>
        <p:spPr>
          <a:xfrm>
            <a:off x="9145262" y="4258261"/>
            <a:ext cx="806274" cy="95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89711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B531-7CD9-4D17-B39D-A7CF507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4874" y="527822"/>
            <a:ext cx="6180198" cy="556101"/>
          </a:xfrm>
        </p:spPr>
        <p:txBody>
          <a:bodyPr>
            <a:normAutofit fontScale="90000"/>
          </a:bodyPr>
          <a:lstStyle/>
          <a:p>
            <a:pPr algn="r"/>
            <a:r>
              <a:rPr lang="hu-HU" dirty="0"/>
              <a:t>Bekötött adatbázisok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0D87A-C147-4C5D-83B7-E02B446C12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B82F38-445E-432F-97AC-37D84719E5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B3C97B-B4D1-48CD-B7B6-B49D8D3EC2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A4EA9252-79E5-47A2-A0A8-714B23F117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063" y="2026058"/>
            <a:ext cx="2521527" cy="822018"/>
          </a:xfrm>
          <a:prstGeom prst="rect">
            <a:avLst/>
          </a:prstGeom>
        </p:spPr>
      </p:pic>
      <p:pic>
        <p:nvPicPr>
          <p:cNvPr id="9" name="Picture 8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CB2F263-FA5E-4182-95F9-8982E3CC6E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012" y="3736592"/>
            <a:ext cx="1337627" cy="1337627"/>
          </a:xfrm>
          <a:prstGeom prst="rect">
            <a:avLst/>
          </a:prstGeom>
        </p:spPr>
      </p:pic>
      <p:pic>
        <p:nvPicPr>
          <p:cNvPr id="12" name="Picture 11" descr="Logo, company name&#10;&#10;Description automatically generated">
            <a:extLst>
              <a:ext uri="{FF2B5EF4-FFF2-40B4-BE49-F238E27FC236}">
                <a16:creationId xmlns:a16="http://schemas.microsoft.com/office/drawing/2014/main" id="{C37349BE-B294-4FCF-B3E1-189CE60AFF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530949" y="2600419"/>
            <a:ext cx="3743325" cy="3609975"/>
          </a:xfrm>
          <a:prstGeom prst="rect">
            <a:avLst/>
          </a:prstGeom>
        </p:spPr>
      </p:pic>
      <p:pic>
        <p:nvPicPr>
          <p:cNvPr id="16" name="Picture 15" descr="Logo&#10;&#10;Description automatically generated with medium confidence">
            <a:extLst>
              <a:ext uri="{FF2B5EF4-FFF2-40B4-BE49-F238E27FC236}">
                <a16:creationId xmlns:a16="http://schemas.microsoft.com/office/drawing/2014/main" id="{2AFCD388-9F61-4D01-8D09-3B94AF2D24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398" y="1246911"/>
            <a:ext cx="3952429" cy="222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25481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2343D79-6A68-4D3E-966D-69ADE0FE93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95" r="87735" b="13626"/>
          <a:stretch/>
        </p:blipFill>
        <p:spPr>
          <a:xfrm>
            <a:off x="9706564" y="1722594"/>
            <a:ext cx="2478508" cy="2441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FB531-7CD9-4D17-B39D-A7CF507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98544" y="527822"/>
            <a:ext cx="1886527" cy="556101"/>
          </a:xfrm>
        </p:spPr>
        <p:txBody>
          <a:bodyPr>
            <a:normAutofit fontScale="90000"/>
          </a:bodyPr>
          <a:lstStyle/>
          <a:p>
            <a:pPr algn="r"/>
            <a:r>
              <a:rPr lang="hu-HU" dirty="0"/>
              <a:t>Felület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0D87A-C147-4C5D-83B7-E02B446C12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B82F38-445E-432F-97AC-37D84719E5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B3C97B-B4D1-48CD-B7B6-B49D8D3EC2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" name="Picture 1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944AD3E9-6EA9-4EB4-AA31-9EF4C9217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0" y="1391961"/>
            <a:ext cx="9332648" cy="5249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65404D-9E3A-442E-A451-0892B9461B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7710" r="91927" b="16683"/>
          <a:stretch/>
        </p:blipFill>
        <p:spPr>
          <a:xfrm>
            <a:off x="9706564" y="1931453"/>
            <a:ext cx="1534091" cy="59931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F17B874-6F9F-4096-B86D-16D373595490}"/>
              </a:ext>
            </a:extLst>
          </p:cNvPr>
          <p:cNvSpPr/>
          <p:nvPr/>
        </p:nvSpPr>
        <p:spPr>
          <a:xfrm>
            <a:off x="9706564" y="1722594"/>
            <a:ext cx="2485436" cy="2441543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7DF6CE-DBBD-4072-8A4A-A03F213A14A9}"/>
              </a:ext>
            </a:extLst>
          </p:cNvPr>
          <p:cNvSpPr/>
          <p:nvPr/>
        </p:nvSpPr>
        <p:spPr>
          <a:xfrm>
            <a:off x="69970" y="4895273"/>
            <a:ext cx="1490975" cy="1052945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59DDD92-6CF5-4B9E-BADF-70A22205F535}"/>
              </a:ext>
            </a:extLst>
          </p:cNvPr>
          <p:cNvCxnSpPr/>
          <p:nvPr/>
        </p:nvCxnSpPr>
        <p:spPr>
          <a:xfrm flipV="1">
            <a:off x="1560945" y="4164137"/>
            <a:ext cx="8145619" cy="1784081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17A90BF-D811-4B02-875E-D32617E4AB54}"/>
              </a:ext>
            </a:extLst>
          </p:cNvPr>
          <p:cNvCxnSpPr>
            <a:cxnSpLocks/>
          </p:cNvCxnSpPr>
          <p:nvPr/>
        </p:nvCxnSpPr>
        <p:spPr>
          <a:xfrm flipV="1">
            <a:off x="1554017" y="1722594"/>
            <a:ext cx="8152547" cy="317268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09637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B531-7CD9-4D17-B39D-A7CF507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1636" y="527822"/>
            <a:ext cx="5673436" cy="556101"/>
          </a:xfrm>
        </p:spPr>
        <p:txBody>
          <a:bodyPr>
            <a:normAutofit fontScale="90000"/>
          </a:bodyPr>
          <a:lstStyle/>
          <a:p>
            <a:pPr algn="r"/>
            <a:r>
              <a:rPr lang="hu-HU" dirty="0"/>
              <a:t>források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0D87A-C147-4C5D-83B7-E02B446C12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B82F38-445E-432F-97AC-37D84719E5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B3C97B-B4D1-48CD-B7B6-B49D8D3EC2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49C467-8046-4F49-9F70-A579AF3A6B0F}"/>
              </a:ext>
            </a:extLst>
          </p:cNvPr>
          <p:cNvSpPr txBox="1"/>
          <p:nvPr/>
        </p:nvSpPr>
        <p:spPr>
          <a:xfrm>
            <a:off x="-6927" y="2389824"/>
            <a:ext cx="1219199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gabboraron. Felh˝osz´am´ıt´asi rendszerek. original-date: 2021-09-07T09:53:13Z. 2021. nov. url: https: //github.com/gabboraron/felhoszamitasi_rendszerek (el´er´es d´atuma 2021. 11. 28.).</a:t>
            </a:r>
          </a:p>
          <a:p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[3] General prerequisites for connecting to your instance - Amazon Elastic Compute Cloud. url: https: //docs.aws.amazon.com/AWSEC2/latest/UserGuide/connection-prereqs.html#connectionprereqs-get-info-about-instance (el´er´es d´atuma 2021. 11. 04.).</a:t>
            </a:r>
          </a:p>
          <a:p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[4] Burian S´andor. “”Tananyagok megoszt´as´at ´es tanul´ast seg´ıt˝o oktat´ooldal””. (2020. ju´n.). Accepted: 2021-05-19T10:02:00Z. url: https://edit.elte.hu/xmlui/handle/10831/56291 (el´er´es d´atuma 2021. 10. 24.).</a:t>
            </a:r>
          </a:p>
          <a:p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[5] Tutorial: Create an Amazon VPC for use with a DB instance - Amazon Relational Database Service. url: https://docs.aws.amazon.com/AmazonRDS/latest/UserGuide/CHAP_Tutorials. WebServerDB.CreateVPC.html#CHAP_Tutorials.WebServerDB.CreateVPC.SecurityGroupEC2 (el´er´es d´atuma 2021. 11. 05.)</a:t>
            </a:r>
          </a:p>
          <a:p>
            <a:r>
              <a:rPr lang="hu-H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OLAP kép: </a:t>
            </a:r>
            <a:r>
              <a:rPr lang="hu-H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https://olap.com/olap-definition/</a:t>
            </a:r>
            <a:r>
              <a:rPr lang="hu-H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dátuma: 2021 11 28</a:t>
            </a:r>
          </a:p>
          <a:p>
            <a:endParaRPr lang="hu-H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[1](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alias:gabboraron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hu-HU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Burian S ́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andor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Felh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̋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osz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́am ́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ıt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́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asi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rendszerek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. original-date: 2021-09-07T09:53:13Z. 2021. 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nov.</a:t>
            </a:r>
            <a:b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url: https://github.com/gabboraron/felhoszamitasi_rendszerek/blob/ce25cd27867d2515fa682adddb58018f1d8111c2/</a:t>
            </a:r>
            <a:b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beadando-dokumentacio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/Felhoszamitasi_rendszerek.pdf (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́er ́es d ́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atuma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2021. 11. 28.).</a:t>
            </a:r>
            <a:b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[2] Burian S ́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andor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. “”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Tananyagok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megoszt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́as ́at ́es 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tanul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́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ast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seg ́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ıt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̋o 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oktat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́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ooldal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””. (2020. j ́un.). Accepted:</a:t>
            </a:r>
            <a:b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2021-05-19T10:02:00Z. url: https://edit.elte.hu/xmlui/handle/10831/56291 (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́er ́es d ́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atuma</a:t>
            </a:r>
            <a:b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2021. 10. 24.).</a:t>
            </a:r>
            <a:b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[3] What is the Definition of OLAP? OLAP Definition. 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-US. url: https://olap.com/olap-definition/</a:t>
            </a:r>
            <a:b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el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́er ́es d ́</a:t>
            </a:r>
            <a:r>
              <a:rPr lang="en-US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atuma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2021. 11. 22.)</a:t>
            </a:r>
          </a:p>
        </p:txBody>
      </p:sp>
    </p:spTree>
    <p:extLst>
      <p:ext uri="{BB962C8B-B14F-4D97-AF65-F5344CB8AC3E}">
        <p14:creationId xmlns:p14="http://schemas.microsoft.com/office/powerpoint/2010/main" val="313489164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</TotalTime>
  <Words>538</Words>
  <Application>Microsoft Office PowerPoint</Application>
  <PresentationFormat>Widescreen</PresentationFormat>
  <Paragraphs>25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Open Sans</vt:lpstr>
      <vt:lpstr>Open Sans Light</vt:lpstr>
      <vt:lpstr>2_Office Theme</vt:lpstr>
      <vt:lpstr>4_Office Theme</vt:lpstr>
      <vt:lpstr>3_Office Theme</vt:lpstr>
      <vt:lpstr>PowerPoint Presentation</vt:lpstr>
      <vt:lpstr>Cél</vt:lpstr>
      <vt:lpstr>Használt technológiák</vt:lpstr>
      <vt:lpstr>Bekötött adatbázisok</vt:lpstr>
      <vt:lpstr>Felület</vt:lpstr>
      <vt:lpstr>források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Sándor Burian</cp:lastModifiedBy>
  <cp:revision>207</cp:revision>
  <cp:lastPrinted>2019-02-21T16:11:42Z</cp:lastPrinted>
  <dcterms:created xsi:type="dcterms:W3CDTF">2019-01-21T14:36:44Z</dcterms:created>
  <dcterms:modified xsi:type="dcterms:W3CDTF">2021-12-19T04:29:02Z</dcterms:modified>
</cp:coreProperties>
</file>