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sldIdLst>
    <p:sldId id="259" r:id="rId5"/>
    <p:sldId id="261" r:id="rId6"/>
    <p:sldId id="263" r:id="rId7"/>
    <p:sldId id="285" r:id="rId8"/>
    <p:sldId id="264" r:id="rId9"/>
    <p:sldId id="266" r:id="rId10"/>
    <p:sldId id="265" r:id="rId11"/>
    <p:sldId id="268" r:id="rId12"/>
    <p:sldId id="267" r:id="rId13"/>
    <p:sldId id="269" r:id="rId14"/>
    <p:sldId id="276" r:id="rId15"/>
    <p:sldId id="270" r:id="rId16"/>
    <p:sldId id="284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8" r:id="rId25"/>
    <p:sldId id="282" r:id="rId26"/>
    <p:sldId id="286" r:id="rId27"/>
    <p:sldId id="287" r:id="rId28"/>
    <p:sldId id="283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323"/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6057D-13F4-4B55-B211-07609164E5EA}" type="datetimeFigureOut">
              <a:rPr lang="hu-HU" smtClean="0"/>
              <a:pPr/>
              <a:t>2021. 11. 16.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CFFFE-9F72-43CC-A0BC-A9B7AFC675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215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915240" y="908721"/>
            <a:ext cx="10363200" cy="1470025"/>
          </a:xfrm>
        </p:spPr>
        <p:txBody>
          <a:bodyPr anchor="t"/>
          <a:lstStyle>
            <a:lvl1pPr algn="ctr">
              <a:defRPr sz="3600">
                <a:latin typeface="Franklin Gothic Demi" panose="020B0703020102020204" pitchFamily="34" charset="0"/>
              </a:defRPr>
            </a:lvl1pPr>
          </a:lstStyle>
          <a:p>
            <a:r>
              <a:rPr lang="hu-HU"/>
              <a:t>TDK DOLGozat címe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871531" y="2420888"/>
            <a:ext cx="8534400" cy="576064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Szerző(k)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86380" y="3232807"/>
            <a:ext cx="8449336" cy="795496"/>
          </a:xfrm>
        </p:spPr>
        <p:txBody>
          <a:bodyPr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2323"/>
              </a:buClr>
              <a:buSzPct val="70000"/>
              <a:buFont typeface="Wingdings" pitchFamily="2" charset="2"/>
              <a:buNone/>
              <a:tabLst/>
              <a:defRPr sz="2000" b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2323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hu-HU" dirty="0"/>
              <a:t>Tudományos Diákköri Konferencia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2323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hu-HU" dirty="0"/>
              <a:t>2021</a:t>
            </a:r>
          </a:p>
        </p:txBody>
      </p:sp>
      <p:sp>
        <p:nvSpPr>
          <p:cNvPr id="16" name="Szöveg helye 14"/>
          <p:cNvSpPr>
            <a:spLocks noGrp="1"/>
          </p:cNvSpPr>
          <p:nvPr>
            <p:ph type="body" sz="quarter" idx="11"/>
          </p:nvPr>
        </p:nvSpPr>
        <p:spPr>
          <a:xfrm>
            <a:off x="1950840" y="5605861"/>
            <a:ext cx="8449336" cy="360040"/>
          </a:xfrm>
        </p:spPr>
        <p:txBody>
          <a:bodyPr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2323"/>
              </a:buClr>
              <a:buSzPct val="70000"/>
              <a:buFont typeface="Wingdings" pitchFamily="2" charset="2"/>
              <a:buNone/>
              <a:tabLst/>
              <a:defRPr sz="160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2323"/>
              </a:buClr>
              <a:buSzPct val="70000"/>
              <a:buFont typeface="Wingdings" pitchFamily="2" charset="2"/>
              <a:buNone/>
              <a:tabLst/>
              <a:defRPr/>
            </a:pPr>
            <a:endParaRPr lang="hu-HU"/>
          </a:p>
        </p:txBody>
      </p:sp>
      <p:sp>
        <p:nvSpPr>
          <p:cNvPr id="17" name="Téglalap 16"/>
          <p:cNvSpPr/>
          <p:nvPr userDrawn="1"/>
        </p:nvSpPr>
        <p:spPr>
          <a:xfrm>
            <a:off x="6096000" y="6066000"/>
            <a:ext cx="6048213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9042400" y="0"/>
            <a:ext cx="3149600" cy="705659"/>
            <a:chOff x="6912000" y="0"/>
            <a:chExt cx="2232000" cy="705659"/>
          </a:xfrm>
        </p:grpSpPr>
        <p:sp>
          <p:nvSpPr>
            <p:cNvPr id="6" name="Téglalap 5"/>
            <p:cNvSpPr/>
            <p:nvPr userDrawn="1"/>
          </p:nvSpPr>
          <p:spPr>
            <a:xfrm>
              <a:off x="7360946" y="0"/>
              <a:ext cx="1152128" cy="705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 descr="lenia_1.e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912000" y="575998"/>
              <a:ext cx="2232000" cy="54001"/>
            </a:xfrm>
            <a:prstGeom prst="rect">
              <a:avLst/>
            </a:prstGeom>
          </p:spPr>
        </p:pic>
      </p:grpSp>
      <p:pic>
        <p:nvPicPr>
          <p:cNvPr id="8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757" y="629999"/>
            <a:ext cx="0" cy="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7514" y="3926151"/>
            <a:ext cx="1915988" cy="139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Franklin Gothic Medium" panose="020B06030201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908721"/>
            <a:ext cx="10972800" cy="521744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</p:txBody>
      </p:sp>
      <p:pic>
        <p:nvPicPr>
          <p:cNvPr id="7" name="Kép 6" descr="lenia_1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16000" y="575999"/>
            <a:ext cx="2976000" cy="54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</p:txBody>
      </p:sp>
      <p:pic>
        <p:nvPicPr>
          <p:cNvPr id="8" name="Kép 7" descr="lenia_1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16000" y="575999"/>
            <a:ext cx="2976000" cy="54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</p:txBody>
      </p:sp>
      <p:pic>
        <p:nvPicPr>
          <p:cNvPr id="10" name="Kép 9" descr="lenia_1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16000" y="575999"/>
            <a:ext cx="2976000" cy="54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pic>
        <p:nvPicPr>
          <p:cNvPr id="6" name="Kép 5" descr="lenia_1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16000" y="575999"/>
            <a:ext cx="2976000" cy="54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336000" y="180001"/>
            <a:ext cx="8832341" cy="490065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147444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589242"/>
            <a:ext cx="7315200" cy="28803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8" name="Kép 7" descr="lenia_1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16000" y="575999"/>
            <a:ext cx="2976000" cy="5400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EGR_logo_hu_RGB_187_35_35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999" y="6217200"/>
            <a:ext cx="3153228" cy="52888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336000" y="180001"/>
            <a:ext cx="8832341" cy="4900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</p:txBody>
      </p:sp>
      <p:pic>
        <p:nvPicPr>
          <p:cNvPr id="8" name="Kép 7" descr="lenia_2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92000" y="6663600"/>
            <a:ext cx="8400000" cy="50740"/>
          </a:xfrm>
          <a:prstGeom prst="rect">
            <a:avLst/>
          </a:prstGeom>
        </p:spPr>
      </p:pic>
      <p:pic>
        <p:nvPicPr>
          <p:cNvPr id="13" name="Kép 12" descr="lenia_1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16000" y="575999"/>
            <a:ext cx="2976000" cy="54001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3791744" y="6237313"/>
            <a:ext cx="8400256" cy="461665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Pitlik Marcell | </a:t>
            </a:r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Égések zaj alapú elemzése mesterséges intelligenciával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</a:t>
            </a:r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2021</a:t>
            </a:r>
            <a:r>
              <a:rPr lang="hu-H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TDK– Energetikai modellezés| 2021. november. 16.| </a:t>
            </a:r>
            <a:fld id="{EA337E79-4404-4FDB-B26A-71D0D55D86D4}" type="slidenum">
              <a:rPr lang="hu-HU" sz="1200" b="1" smtClean="0">
                <a:solidFill>
                  <a:srgbClr val="BB2323"/>
                </a:solidFill>
              </a:rPr>
              <a:pPr algn="r"/>
              <a:t>‹#›</a:t>
            </a:fld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10" name="Picture 4" descr="GPK Logo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6307421"/>
            <a:ext cx="1717516" cy="32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47" y="-22825"/>
            <a:ext cx="923853" cy="69289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91843" y="5020"/>
            <a:ext cx="876304" cy="6372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9050" r="9051" b="9050"/>
          <a:stretch/>
        </p:blipFill>
        <p:spPr>
          <a:xfrm>
            <a:off x="4771187" y="6307938"/>
            <a:ext cx="202023" cy="200059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cap="all" baseline="0">
          <a:solidFill>
            <a:srgbClr val="BB2323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B2323"/>
        </a:buClr>
        <a:buSzPct val="70000"/>
        <a:buFont typeface="Wingdings" pitchFamily="2" charset="2"/>
        <a:buChar char=""/>
        <a:defRPr sz="28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TDK2021-EN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Égések zaj alapú elemzése </a:t>
            </a:r>
            <a:br>
              <a:rPr lang="hu-HU" dirty="0"/>
            </a:br>
            <a:r>
              <a:rPr lang="hu-HU" dirty="0"/>
              <a:t>mesterséges intelligenciával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86380" y="2304214"/>
            <a:ext cx="8534400" cy="576064"/>
          </a:xfrm>
        </p:spPr>
        <p:txBody>
          <a:bodyPr/>
          <a:lstStyle/>
          <a:p>
            <a:r>
              <a:rPr lang="hu-HU" dirty="0"/>
              <a:t>Pitlik Marcell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1886380" y="2917847"/>
            <a:ext cx="8449336" cy="795496"/>
          </a:xfrm>
        </p:spPr>
        <p:txBody>
          <a:bodyPr>
            <a:normAutofit/>
          </a:bodyPr>
          <a:lstStyle/>
          <a:p>
            <a:r>
              <a:rPr lang="hu-HU" dirty="0"/>
              <a:t>Tudományos Diákköri Konferencia</a:t>
            </a:r>
          </a:p>
          <a:p>
            <a:r>
              <a:rPr lang="hu-HU" dirty="0"/>
              <a:t>2021. november 16. 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2927499" y="5495672"/>
            <a:ext cx="6337002" cy="648072"/>
          </a:xfrm>
        </p:spPr>
        <p:txBody>
          <a:bodyPr/>
          <a:lstStyle/>
          <a:p>
            <a:r>
              <a:rPr lang="hu-HU" dirty="0"/>
              <a:t>Szekció: Energetikai modellezés</a:t>
            </a:r>
          </a:p>
          <a:p>
            <a:r>
              <a:rPr lang="hu-HU" altLang="hu-HU" sz="1400" kern="0" dirty="0">
                <a:solidFill>
                  <a:srgbClr val="000000"/>
                </a:solidFill>
                <a:latin typeface="Arial"/>
              </a:rPr>
              <a:t>Helyszín: </a:t>
            </a:r>
            <a:r>
              <a:rPr lang="en-US" dirty="0"/>
              <a:t>MS Teams </a:t>
            </a:r>
            <a:r>
              <a:rPr lang="hu-HU" dirty="0">
                <a:hlinkClick r:id="rId2"/>
              </a:rPr>
              <a:t>https://bit.ly/TDK2021-ENM</a:t>
            </a: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C9D8FE6-5CDA-4BB6-B0EE-1C37A80F3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3158" y="5607432"/>
            <a:ext cx="2718842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hu-HU" sz="1600" dirty="0"/>
              <a:t>Konzulens:</a:t>
            </a:r>
          </a:p>
          <a:p>
            <a:pPr>
              <a:buNone/>
            </a:pPr>
            <a:r>
              <a:rPr lang="hu-HU" sz="1600" dirty="0"/>
              <a:t>Dr. Józsa Viktor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6359C-0BFD-438E-ACDA-E200577B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Modellalkotási stratégiák 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12ED1-03BF-4515-B9BA-67C2AAC5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Cél:</a:t>
            </a:r>
          </a:p>
          <a:p>
            <a:pPr lvl="1"/>
            <a:r>
              <a:rPr lang="hu-HU" dirty="0"/>
              <a:t>A tanulási korreláció maximalizálása</a:t>
            </a:r>
          </a:p>
          <a:p>
            <a:pPr lvl="1"/>
            <a:r>
              <a:rPr lang="hu-HU" dirty="0"/>
              <a:t>Futási idő minimalizálása (mátrix méretének csökkentése)</a:t>
            </a:r>
          </a:p>
          <a:p>
            <a:r>
              <a:rPr lang="hu-HU" dirty="0"/>
              <a:t>Lehetőségek</a:t>
            </a:r>
          </a:p>
          <a:p>
            <a:pPr lvl="1"/>
            <a:r>
              <a:rPr lang="hu-HU" dirty="0"/>
              <a:t>Szimpla/</a:t>
            </a:r>
            <a:r>
              <a:rPr lang="hu-HU" b="1" dirty="0"/>
              <a:t>dupla</a:t>
            </a:r>
            <a:r>
              <a:rPr lang="hu-HU" dirty="0"/>
              <a:t> modell</a:t>
            </a:r>
          </a:p>
          <a:p>
            <a:pPr lvl="1"/>
            <a:r>
              <a:rPr lang="hu-HU" dirty="0"/>
              <a:t>Magyarázó változók számának változtatása</a:t>
            </a:r>
          </a:p>
          <a:p>
            <a:pPr lvl="1"/>
            <a:r>
              <a:rPr lang="hu-HU" dirty="0"/>
              <a:t>Hibrid modell:</a:t>
            </a:r>
          </a:p>
          <a:p>
            <a:pPr lvl="2"/>
            <a:r>
              <a:rPr lang="hu-HU" dirty="0"/>
              <a:t>Tanulási eredmény felhasználása újabb tanulás</a:t>
            </a:r>
            <a:br>
              <a:rPr lang="hu-HU" dirty="0"/>
            </a:br>
            <a:r>
              <a:rPr lang="hu-HU" dirty="0"/>
              <a:t>magyarázó változójaként</a:t>
            </a:r>
          </a:p>
        </p:txBody>
      </p:sp>
    </p:spTree>
    <p:extLst>
      <p:ext uri="{BB962C8B-B14F-4D97-AF65-F5344CB8AC3E}">
        <p14:creationId xmlns:p14="http://schemas.microsoft.com/office/powerpoint/2010/main" val="357107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6359C-0BFD-438E-ACDA-E200577B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Modellalkotási stratégiák II.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12ED1-03BF-4515-B9BA-67C2AAC5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70066"/>
            <a:ext cx="10972800" cy="5217444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Tanító minták (sorszámozott nézet)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7954799-DD34-4684-9445-0F3C6B0923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7" y="1147934"/>
            <a:ext cx="2139138" cy="50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C4E5F4B-28BB-4B3D-AE10-5FC08F5B8A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04" y="1160131"/>
            <a:ext cx="1935148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1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6359C-0BFD-438E-ACDA-E200577B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 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12ED1-03BF-4515-B9BA-67C2AAC5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0066"/>
            <a:ext cx="12192000" cy="5217444"/>
          </a:xfrm>
        </p:spPr>
        <p:txBody>
          <a:bodyPr/>
          <a:lstStyle/>
          <a:p>
            <a:r>
              <a:rPr lang="hu-HU" dirty="0"/>
              <a:t>Fizikai jellemzők tanulhatósága </a:t>
            </a:r>
            <a:br>
              <a:rPr lang="hu-HU" dirty="0"/>
            </a:br>
            <a:r>
              <a:rPr lang="hu-HU" dirty="0"/>
              <a:t>	   8 amplitúdó</a:t>
            </a:r>
          </a:p>
          <a:p>
            <a:pPr marL="0" indent="0">
              <a:buNone/>
            </a:pPr>
            <a:r>
              <a:rPr lang="hu-HU" dirty="0"/>
              <a:t>	korreláció: 0.91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6B61EB3-7C9A-4569-AB04-3767B4593B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9922"/>
            <a:ext cx="6120000" cy="3787588"/>
          </a:xfrm>
          <a:prstGeom prst="rect">
            <a:avLst/>
          </a:prstGeom>
          <a:noFill/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09DDC59-5B57-48AE-935E-AC32446222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00" y="2099922"/>
            <a:ext cx="6120000" cy="3787588"/>
          </a:xfrm>
          <a:prstGeom prst="rect">
            <a:avLst/>
          </a:prstGeom>
          <a:noFill/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64536E51-8929-46B9-9A09-AE23F5D903E4}"/>
              </a:ext>
            </a:extLst>
          </p:cNvPr>
          <p:cNvSpPr txBox="1">
            <a:spLocks/>
          </p:cNvSpPr>
          <p:nvPr/>
        </p:nvSpPr>
        <p:spPr>
          <a:xfrm>
            <a:off x="6466389" y="1147376"/>
            <a:ext cx="10972800" cy="5217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BB2323"/>
              </a:buClr>
              <a:buSzPct val="70000"/>
              <a:buFont typeface="Wingdings" pitchFamily="2" charset="2"/>
              <a:buChar char="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4 amplitúdó + 4 frekvencia</a:t>
            </a:r>
          </a:p>
          <a:p>
            <a:pPr marL="0" indent="0">
              <a:buFont typeface="Wingdings" pitchFamily="2" charset="2"/>
              <a:buNone/>
            </a:pPr>
            <a:r>
              <a:rPr lang="hu-HU" dirty="0"/>
              <a:t>	korreláció: 0.96</a:t>
            </a:r>
          </a:p>
          <a:p>
            <a:pPr marL="0" indent="0">
              <a:buFont typeface="Wingdings" pitchFamily="2" charset="2"/>
              <a:buNone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199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6359C-0BFD-438E-ACDA-E200577B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 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12ED1-03BF-4515-B9BA-67C2AAC5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0066"/>
            <a:ext cx="12192000" cy="5217444"/>
          </a:xfrm>
        </p:spPr>
        <p:txBody>
          <a:bodyPr/>
          <a:lstStyle/>
          <a:p>
            <a:r>
              <a:rPr lang="hu-HU" dirty="0"/>
              <a:t>Fizikai jellemzők tanulhatósága </a:t>
            </a:r>
            <a:br>
              <a:rPr lang="hu-HU" dirty="0"/>
            </a:br>
            <a:r>
              <a:rPr lang="hu-HU" dirty="0"/>
              <a:t>	 8 amplitúdó + 8 frekvencia</a:t>
            </a:r>
          </a:p>
          <a:p>
            <a:pPr marL="0" indent="0">
              <a:buNone/>
            </a:pPr>
            <a:r>
              <a:rPr lang="hu-HU" dirty="0"/>
              <a:t>	    korreláció: 0.98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64536E51-8929-46B9-9A09-AE23F5D903E4}"/>
              </a:ext>
            </a:extLst>
          </p:cNvPr>
          <p:cNvSpPr txBox="1">
            <a:spLocks/>
          </p:cNvSpPr>
          <p:nvPr/>
        </p:nvSpPr>
        <p:spPr>
          <a:xfrm>
            <a:off x="6466389" y="1147376"/>
            <a:ext cx="10972800" cy="5217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BB2323"/>
              </a:buClr>
              <a:buSzPct val="70000"/>
              <a:buFont typeface="Wingdings" pitchFamily="2" charset="2"/>
              <a:buChar char="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7 amplitúdó +becslés (hibrid) </a:t>
            </a:r>
            <a:br>
              <a:rPr lang="hu-HU" dirty="0"/>
            </a:br>
            <a:r>
              <a:rPr lang="hu-HU" dirty="0"/>
              <a:t>	korreláció: 1.00</a:t>
            </a:r>
          </a:p>
          <a:p>
            <a:pPr marL="0" indent="0">
              <a:buFont typeface="Wingdings" pitchFamily="2" charset="2"/>
              <a:buNone/>
            </a:pPr>
            <a:r>
              <a:rPr lang="hu-HU" dirty="0"/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DBD25C3-0A29-4339-A045-69BB4A5419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" y="2099922"/>
            <a:ext cx="6052707" cy="3787588"/>
          </a:xfrm>
          <a:prstGeom prst="rect">
            <a:avLst/>
          </a:prstGeom>
          <a:noFill/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9722524-DAFA-4AFD-9D95-25F6E745B6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9922"/>
            <a:ext cx="6096000" cy="3787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312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6359C-0BFD-438E-ACDA-E200577B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 3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12ED1-03BF-4515-B9BA-67C2AAC5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NO tanulhatósága(8 amplitúdó + 8 frekvencia)</a:t>
            </a:r>
          </a:p>
          <a:p>
            <a:pPr marL="0" indent="0">
              <a:buNone/>
            </a:pPr>
            <a:r>
              <a:rPr lang="hu-HU" dirty="0"/>
              <a:t>	korreláció: 0.93 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700FAAA-D6E8-46CB-8869-6F5CFAEFE2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36" y="1979270"/>
            <a:ext cx="8013540" cy="4146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28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6359C-0BFD-438E-ACDA-E200577B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 4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12ED1-03BF-4515-B9BA-67C2AAC5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CO tanulhatósága(8 amplitúdó + 8 frekvencia)</a:t>
            </a:r>
          </a:p>
          <a:p>
            <a:pPr marL="0" indent="0">
              <a:buNone/>
            </a:pPr>
            <a:r>
              <a:rPr lang="hu-HU" dirty="0"/>
              <a:t>	korreláció: 0.86 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885C486-4B5F-42AD-843E-5F7E33A467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30" y="1979271"/>
            <a:ext cx="8013540" cy="4146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706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6359C-0BFD-438E-ACDA-E200577B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 5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12ED1-03BF-4515-B9BA-67C2AAC5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 O</a:t>
            </a:r>
            <a:r>
              <a:rPr lang="hu-HU" baseline="-25000" dirty="0"/>
              <a:t>2 </a:t>
            </a:r>
            <a:r>
              <a:rPr lang="hu-HU" dirty="0"/>
              <a:t>tanulhatósága(8 amplitúdó + 8 frekvencia)</a:t>
            </a:r>
          </a:p>
          <a:p>
            <a:pPr marL="0" indent="0">
              <a:buNone/>
            </a:pPr>
            <a:r>
              <a:rPr lang="hu-HU" dirty="0"/>
              <a:t>	korreláció: 0.95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885C486-4B5F-42AD-843E-5F7E33A467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30" y="1979271"/>
            <a:ext cx="8013540" cy="4146894"/>
          </a:xfrm>
          <a:prstGeom prst="rect">
            <a:avLst/>
          </a:prstGeom>
          <a:noFill/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31513F6-9FDC-49B6-8586-8C4D944B85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29" y="1979271"/>
            <a:ext cx="8013539" cy="4146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3480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6359C-0BFD-438E-ACDA-E200577B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 6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12ED1-03BF-4515-B9BA-67C2AAC5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 CO</a:t>
            </a:r>
            <a:r>
              <a:rPr lang="hu-HU" baseline="-25000" dirty="0"/>
              <a:t>2 </a:t>
            </a:r>
            <a:r>
              <a:rPr lang="hu-HU" dirty="0"/>
              <a:t>tanulhatósága(8 amplitúdó + 8 frekvencia)</a:t>
            </a:r>
          </a:p>
          <a:p>
            <a:pPr marL="0" indent="0">
              <a:buNone/>
            </a:pPr>
            <a:r>
              <a:rPr lang="hu-HU" dirty="0"/>
              <a:t>	korreláció: 0.996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885C486-4B5F-42AD-843E-5F7E33A467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30" y="1979271"/>
            <a:ext cx="8013540" cy="4146894"/>
          </a:xfrm>
          <a:prstGeom prst="rect">
            <a:avLst/>
          </a:prstGeom>
          <a:noFill/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31513F6-9FDC-49B6-8586-8C4D944B85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29" y="1979271"/>
            <a:ext cx="8013539" cy="4146894"/>
          </a:xfrm>
          <a:prstGeom prst="rect">
            <a:avLst/>
          </a:prstGeom>
          <a:noFill/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C25350B-D974-43B3-8CF9-0A67E82973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27" y="1979271"/>
            <a:ext cx="8013539" cy="4146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76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6359C-0BFD-438E-ACDA-E200577B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 7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12ED1-03BF-4515-B9BA-67C2AAC5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 CO és NO </a:t>
            </a:r>
            <a:r>
              <a:rPr lang="hu-HU" dirty="0" err="1"/>
              <a:t>előrejelezhetősége</a:t>
            </a:r>
            <a:br>
              <a:rPr lang="hu-HU" dirty="0"/>
            </a:br>
            <a:r>
              <a:rPr lang="hu-HU" dirty="0"/>
              <a:t> 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97468AF-1AAE-4B39-A7D6-2EA8A6EBD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52" y="1494148"/>
            <a:ext cx="5335587" cy="353963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484BECB-155C-46CD-B151-3D3295698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39" y="1494147"/>
            <a:ext cx="5335586" cy="35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12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6359C-0BFD-438E-ACDA-E200577B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 8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1AA723B-840C-4832-82F2-698D7EC112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15117" y="3195100"/>
            <a:ext cx="7329576" cy="286098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1CC87CC-2631-41F2-BA54-A88C5953A1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6000" y="670066"/>
            <a:ext cx="5828725" cy="25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7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1504" y="172577"/>
            <a:ext cx="7704376" cy="490065"/>
          </a:xfrm>
        </p:spPr>
        <p:txBody>
          <a:bodyPr/>
          <a:lstStyle/>
          <a:p>
            <a:r>
              <a:rPr lang="hu-HU" dirty="0"/>
              <a:t>Tartalom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86005" y="820278"/>
            <a:ext cx="10972800" cy="5217444"/>
          </a:xfrm>
        </p:spPr>
        <p:txBody>
          <a:bodyPr/>
          <a:lstStyle/>
          <a:p>
            <a:r>
              <a:rPr lang="hu-HU" sz="3600" dirty="0"/>
              <a:t>Előzmények</a:t>
            </a:r>
          </a:p>
          <a:p>
            <a:r>
              <a:rPr lang="hu-HU" sz="3600" dirty="0"/>
              <a:t>Célok</a:t>
            </a:r>
          </a:p>
          <a:p>
            <a:r>
              <a:rPr lang="hu-HU" sz="3600" dirty="0"/>
              <a:t>Vizsgált rendszer</a:t>
            </a:r>
          </a:p>
          <a:p>
            <a:r>
              <a:rPr lang="hu-HU" sz="3600" dirty="0"/>
              <a:t>Mérések és adatvagyon</a:t>
            </a:r>
          </a:p>
          <a:p>
            <a:r>
              <a:rPr lang="hu-HU" sz="3600" dirty="0"/>
              <a:t>Hasonlóságelemzés</a:t>
            </a:r>
          </a:p>
          <a:p>
            <a:r>
              <a:rPr lang="hu-HU" sz="3600" dirty="0"/>
              <a:t>Modellalkotási stratégiák</a:t>
            </a:r>
          </a:p>
          <a:p>
            <a:r>
              <a:rPr lang="hu-HU" sz="3600" dirty="0"/>
              <a:t>Fejlesztési lehetőségek</a:t>
            </a:r>
          </a:p>
          <a:p>
            <a:r>
              <a:rPr lang="hu-HU" sz="3600" dirty="0"/>
              <a:t>Jövőkép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6359C-0BFD-438E-ACDA-E200577B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Fejlesztési lehetőségek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12ED1-03BF-4515-B9BA-67C2AAC5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0555"/>
            <a:ext cx="10972800" cy="5217444"/>
          </a:xfrm>
        </p:spPr>
        <p:txBody>
          <a:bodyPr/>
          <a:lstStyle/>
          <a:p>
            <a:r>
              <a:rPr lang="hu-HU" dirty="0"/>
              <a:t>Tanulási korreláció helyett tesztelési pontosságra kell optimalizálni a tanító mintát (magyarázó változókat)</a:t>
            </a:r>
          </a:p>
          <a:p>
            <a:endParaRPr lang="hu-HU" dirty="0"/>
          </a:p>
          <a:p>
            <a:r>
              <a:rPr lang="hu-HU" dirty="0"/>
              <a:t>Maximális amplitúdó </a:t>
            </a:r>
            <a:r>
              <a:rPr lang="hu-HU" dirty="0" err="1"/>
              <a:t>intervallumonként</a:t>
            </a:r>
            <a:r>
              <a:rPr lang="hu-HU" dirty="0"/>
              <a:t> (nem az x legnagyobb)</a:t>
            </a:r>
          </a:p>
          <a:p>
            <a:endParaRPr lang="hu-HU" dirty="0"/>
          </a:p>
          <a:p>
            <a:r>
              <a:rPr lang="hu-HU" dirty="0"/>
              <a:t>Delta FFT hatása (két egymás utáni időegység FFT-je ahol legjobban eltér azokat az amplitúdó frekvencia értékeket is betenni a modellbe</a:t>
            </a:r>
          </a:p>
          <a:p>
            <a:endParaRPr lang="hu-HU" dirty="0"/>
          </a:p>
          <a:p>
            <a:r>
              <a:rPr lang="hu-HU" dirty="0"/>
              <a:t>Hang esetében 2 mp-es időablak</a:t>
            </a:r>
          </a:p>
        </p:txBody>
      </p:sp>
    </p:spTree>
    <p:extLst>
      <p:ext uri="{BB962C8B-B14F-4D97-AF65-F5344CB8AC3E}">
        <p14:creationId xmlns:p14="http://schemas.microsoft.com/office/powerpoint/2010/main" val="2997478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1504" y="116633"/>
            <a:ext cx="7704376" cy="490065"/>
          </a:xfrm>
        </p:spPr>
        <p:txBody>
          <a:bodyPr/>
          <a:lstStyle/>
          <a:p>
            <a:r>
              <a:rPr lang="hu-HU" dirty="0"/>
              <a:t>Jövőkép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70767"/>
            <a:ext cx="12192000" cy="5217444"/>
          </a:xfrm>
        </p:spPr>
        <p:txBody>
          <a:bodyPr/>
          <a:lstStyle/>
          <a:p>
            <a:r>
              <a:rPr lang="hu-HU" dirty="0"/>
              <a:t>Zaj alapú szabályzás megvalósítása:</a:t>
            </a:r>
          </a:p>
          <a:p>
            <a:pPr lvl="1"/>
            <a:r>
              <a:rPr lang="hu-HU" dirty="0"/>
              <a:t>Zaj és rendszerparaméter alapú szabályzás:</a:t>
            </a:r>
          </a:p>
          <a:p>
            <a:pPr lvl="2"/>
            <a:r>
              <a:rPr lang="hu-HU" sz="2300" dirty="0"/>
              <a:t>Az ideális égés fogalmának megalkotása a robot számára (korábban)</a:t>
            </a:r>
          </a:p>
          <a:p>
            <a:pPr lvl="2"/>
            <a:r>
              <a:rPr lang="hu-HU" sz="2300" dirty="0"/>
              <a:t>Az </a:t>
            </a:r>
            <a:r>
              <a:rPr lang="hu-HU" sz="2300" dirty="0" err="1"/>
              <a:t>idealitás</a:t>
            </a:r>
            <a:r>
              <a:rPr lang="hu-HU" sz="2300" dirty="0"/>
              <a:t>-index és rendszer-paraméterek közötti összefüggés levezetése  (korábban)</a:t>
            </a:r>
          </a:p>
          <a:p>
            <a:pPr lvl="2"/>
            <a:r>
              <a:rPr lang="hu-HU" sz="2300" dirty="0"/>
              <a:t>Füstgáz mérés időkésleltetésnek kiküszöbölése (most)</a:t>
            </a:r>
          </a:p>
          <a:p>
            <a:pPr lvl="2"/>
            <a:r>
              <a:rPr lang="hu-HU" sz="2300" b="1" i="1" dirty="0">
                <a:solidFill>
                  <a:schemeClr val="tx1"/>
                </a:solidFill>
              </a:rPr>
              <a:t>Szabályázás zaj és rendszer-paraméterek alapján (jövő)</a:t>
            </a:r>
          </a:p>
          <a:p>
            <a:pPr lvl="1"/>
            <a:r>
              <a:rPr lang="hu-HU" dirty="0"/>
              <a:t>Tisztán zaj alapú szabályzás:</a:t>
            </a:r>
          </a:p>
          <a:p>
            <a:pPr lvl="2"/>
            <a:r>
              <a:rPr lang="hu-HU" sz="2300" dirty="0"/>
              <a:t>Akusztikai jelek és rendszer-paraméterek közötti összefüggés levezetése (most)</a:t>
            </a:r>
          </a:p>
          <a:p>
            <a:pPr lvl="2"/>
            <a:r>
              <a:rPr lang="hu-HU" sz="2300" b="1" i="1" dirty="0" err="1">
                <a:solidFill>
                  <a:schemeClr val="tx1"/>
                </a:solidFill>
              </a:rPr>
              <a:t>Idealitás</a:t>
            </a:r>
            <a:r>
              <a:rPr lang="hu-HU" sz="2300" b="1" i="1" dirty="0">
                <a:solidFill>
                  <a:schemeClr val="tx1"/>
                </a:solidFill>
              </a:rPr>
              <a:t>-index levezetése akusztikai jel alapján (jövő)</a:t>
            </a:r>
          </a:p>
          <a:p>
            <a:pPr lvl="2"/>
            <a:r>
              <a:rPr lang="hu-HU" sz="2300" b="1" i="1" dirty="0">
                <a:solidFill>
                  <a:schemeClr val="tx1"/>
                </a:solidFill>
              </a:rPr>
              <a:t>Szabályázás tisztán akusztikai jelek alapján (jövő)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2890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6359C-0BFD-438E-ACDA-E200577B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12ED1-03BF-4515-B9BA-67C2AAC5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673" y="2899567"/>
            <a:ext cx="8418653" cy="850631"/>
          </a:xfrm>
        </p:spPr>
        <p:txBody>
          <a:bodyPr/>
          <a:lstStyle/>
          <a:p>
            <a:pPr marL="0" indent="0" algn="ctr">
              <a:buNone/>
            </a:pPr>
            <a:r>
              <a:rPr lang="hu-HU" sz="4400" dirty="0"/>
              <a:t>Köszönöm a megtisztelő figyelmet!</a:t>
            </a:r>
            <a:endParaRPr lang="hu-H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7228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6359C-0BFD-438E-ACDA-E200577B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80001"/>
            <a:ext cx="8832341" cy="490065"/>
          </a:xfrm>
        </p:spPr>
        <p:txBody>
          <a:bodyPr/>
          <a:lstStyle/>
          <a:p>
            <a:r>
              <a:rPr lang="hu-HU" dirty="0"/>
              <a:t>Bírálói kérdés 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12ED1-03BF-4515-B9BA-67C2AAC5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8721"/>
            <a:ext cx="10972800" cy="5217444"/>
          </a:xfrm>
        </p:spPr>
        <p:txBody>
          <a:bodyPr/>
          <a:lstStyle/>
          <a:p>
            <a:r>
              <a:rPr lang="hu-HU" dirty="0"/>
              <a:t>„A nemzetközi szakirodalomban/gyakorlatban milyen példákat ismer az akusztikai égési vizsgálatokra/szabályozásra?”</a:t>
            </a:r>
          </a:p>
          <a:p>
            <a:endParaRPr lang="hu-HU" dirty="0"/>
          </a:p>
          <a:p>
            <a:pPr lvl="1" indent="-342900"/>
            <a:r>
              <a:rPr lang="hu-HU" dirty="0"/>
              <a:t>Égési stabilitás vizsgálat</a:t>
            </a:r>
          </a:p>
          <a:p>
            <a:pPr lvl="1" indent="-342900"/>
            <a:endParaRPr lang="hu-HU" dirty="0"/>
          </a:p>
          <a:p>
            <a:pPr lvl="1" indent="-342900"/>
            <a:r>
              <a:rPr lang="hu-HU" dirty="0"/>
              <a:t>Alkatrész meghibásodás detektálása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21550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6359C-0BFD-438E-ACDA-E200577B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80001"/>
            <a:ext cx="8832341" cy="490065"/>
          </a:xfrm>
        </p:spPr>
        <p:txBody>
          <a:bodyPr/>
          <a:lstStyle/>
          <a:p>
            <a:r>
              <a:rPr lang="hu-HU" dirty="0"/>
              <a:t>Bírálói kérdés II.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12ED1-03BF-4515-B9BA-67C2AAC5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8721"/>
            <a:ext cx="10972800" cy="5217444"/>
          </a:xfrm>
        </p:spPr>
        <p:txBody>
          <a:bodyPr/>
          <a:lstStyle/>
          <a:p>
            <a:r>
              <a:rPr lang="hu-HU" dirty="0"/>
              <a:t>„A számos gépi tanulási algoritmus közül miért pont a COCO-t használta a feladat megoldására? Milyen más eljárások jöhetnének még szóba?”</a:t>
            </a:r>
          </a:p>
          <a:p>
            <a:endParaRPr lang="hu-HU" dirty="0"/>
          </a:p>
          <a:p>
            <a:pPr lvl="1"/>
            <a:r>
              <a:rPr lang="hu-HU" dirty="0"/>
              <a:t>Cél a lépcsős függvény-alapú tudásreprezentáció tesztelése volt </a:t>
            </a:r>
          </a:p>
          <a:p>
            <a:pPr lvl="2" indent="-342900"/>
            <a:r>
              <a:rPr lang="hu-HU" dirty="0"/>
              <a:t>Nincs túltanulás (pl. neurális háló)</a:t>
            </a:r>
          </a:p>
          <a:p>
            <a:pPr lvl="2" indent="-342900"/>
            <a:r>
              <a:rPr lang="hu-HU" dirty="0"/>
              <a:t>Más gépi tanulás esetén nincs kidolgozott Jóság-index alkotási lehetőség</a:t>
            </a:r>
          </a:p>
          <a:p>
            <a:pPr marL="800100" lvl="2" indent="0">
              <a:buNone/>
            </a:pPr>
            <a:r>
              <a:rPr lang="hu-HU" dirty="0"/>
              <a:t>		(korábbi eredményekkel kompatibilis modellek)</a:t>
            </a:r>
          </a:p>
          <a:p>
            <a:pPr marL="800100" lvl="2" indent="0">
              <a:buNone/>
            </a:pPr>
            <a:endParaRPr lang="hu-HU" dirty="0"/>
          </a:p>
          <a:p>
            <a:pPr lvl="1" indent="-342900"/>
            <a:r>
              <a:rPr lang="hu-HU" dirty="0"/>
              <a:t>ANN,LR,RF,DT</a:t>
            </a:r>
          </a:p>
          <a:p>
            <a:pPr lvl="2" indent="-342900"/>
            <a:endParaRPr lang="hu-HU" dirty="0"/>
          </a:p>
          <a:p>
            <a:pPr lvl="2" indent="-342900"/>
            <a:endParaRPr lang="hu-HU" dirty="0"/>
          </a:p>
          <a:p>
            <a:pPr lvl="2" indent="-34290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1839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6359C-0BFD-438E-ACDA-E200577B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80001"/>
            <a:ext cx="8832341" cy="490065"/>
          </a:xfrm>
        </p:spPr>
        <p:txBody>
          <a:bodyPr/>
          <a:lstStyle/>
          <a:p>
            <a:r>
              <a:rPr lang="hu-HU"/>
              <a:t>Bírálói Megjegyzés: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12ED1-03BF-4515-B9BA-67C2AAC5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8721"/>
            <a:ext cx="10972800" cy="5217444"/>
          </a:xfrm>
        </p:spPr>
        <p:txBody>
          <a:bodyPr/>
          <a:lstStyle/>
          <a:p>
            <a:r>
              <a:rPr lang="hu-HU" dirty="0"/>
              <a:t>„a legtöbb gépi tanulási módszer univerzális </a:t>
            </a:r>
            <a:r>
              <a:rPr lang="hu-HU" dirty="0" err="1"/>
              <a:t>approximátor</a:t>
            </a:r>
            <a:r>
              <a:rPr lang="hu-HU" dirty="0"/>
              <a:t>”</a:t>
            </a:r>
          </a:p>
          <a:p>
            <a:endParaRPr lang="hu-HU" dirty="0"/>
          </a:p>
          <a:p>
            <a:r>
              <a:rPr lang="hu-HU" dirty="0"/>
              <a:t>                                                                                  korreláció: 0.55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FEFE1E9-A4EA-45C8-98A4-948120C53A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51008"/>
            <a:ext cx="7538977" cy="4398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67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1504" y="116633"/>
            <a:ext cx="7704376" cy="490065"/>
          </a:xfrm>
        </p:spPr>
        <p:txBody>
          <a:bodyPr/>
          <a:lstStyle/>
          <a:p>
            <a:r>
              <a:rPr lang="hu-HU" dirty="0"/>
              <a:t>Előzmények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34964"/>
            <a:ext cx="10972800" cy="5217444"/>
          </a:xfrm>
        </p:spPr>
        <p:txBody>
          <a:bodyPr/>
          <a:lstStyle/>
          <a:p>
            <a:r>
              <a:rPr lang="hu-HU" dirty="0"/>
              <a:t>Tanulságok:</a:t>
            </a:r>
          </a:p>
          <a:p>
            <a:pPr lvl="1"/>
            <a:r>
              <a:rPr lang="hu-HU" dirty="0"/>
              <a:t>A rendszer fizikai rendszer a robot számára is</a:t>
            </a:r>
          </a:p>
          <a:p>
            <a:pPr lvl="1"/>
            <a:r>
              <a:rPr lang="hu-HU" dirty="0"/>
              <a:t>Az összefüggések lépcsős függvényként állnak rendelkezésre</a:t>
            </a:r>
          </a:p>
          <a:p>
            <a:pPr marL="914400" lvl="2" indent="0">
              <a:buNone/>
            </a:pPr>
            <a:r>
              <a:rPr lang="hu-HU" dirty="0"/>
              <a:t>Nincs túltanulás (Hasonlóságelemzés sajátossága STD modellek esetén)</a:t>
            </a:r>
          </a:p>
          <a:p>
            <a:pPr lvl="1"/>
            <a:r>
              <a:rPr lang="hu-HU" dirty="0"/>
              <a:t>Levezethető a rendszer </a:t>
            </a:r>
            <a:r>
              <a:rPr lang="hu-HU" dirty="0" err="1"/>
              <a:t>idealitás</a:t>
            </a:r>
            <a:r>
              <a:rPr lang="hu-HU" dirty="0"/>
              <a:t>-indexe (füstgáz összetétel alapján)</a:t>
            </a:r>
          </a:p>
          <a:p>
            <a:pPr lvl="1"/>
            <a:r>
              <a:rPr lang="hu-HU" dirty="0"/>
              <a:t>MI alapú szimulátor építhető a mért adatokból</a:t>
            </a:r>
          </a:p>
          <a:p>
            <a:pPr lvl="1"/>
            <a:r>
              <a:rPr lang="hu-HU" dirty="0"/>
              <a:t>Feltárható a rendszer genetikai potenciálja</a:t>
            </a:r>
          </a:p>
          <a:p>
            <a:pPr marL="457200" lvl="1" indent="0">
              <a:buNone/>
            </a:pPr>
            <a:r>
              <a:rPr lang="hu-HU" dirty="0"/>
              <a:t>(TDK, Szakdolgozat, OTDK)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546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1504" y="116633"/>
            <a:ext cx="7704376" cy="490065"/>
          </a:xfrm>
        </p:spPr>
        <p:txBody>
          <a:bodyPr/>
          <a:lstStyle/>
          <a:p>
            <a:r>
              <a:rPr lang="hu-HU" dirty="0"/>
              <a:t>Célok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70767"/>
            <a:ext cx="12192000" cy="5217444"/>
          </a:xfrm>
        </p:spPr>
        <p:txBody>
          <a:bodyPr/>
          <a:lstStyle/>
          <a:p>
            <a:r>
              <a:rPr lang="hu-HU" dirty="0"/>
              <a:t>Zaj alapú szabályzás megvalósítása:</a:t>
            </a:r>
          </a:p>
          <a:p>
            <a:pPr lvl="1"/>
            <a:r>
              <a:rPr lang="hu-HU" dirty="0"/>
              <a:t>Zaj és rendszerparaméter alapú szabályzás:</a:t>
            </a:r>
          </a:p>
          <a:p>
            <a:pPr lvl="2"/>
            <a:r>
              <a:rPr lang="hu-HU" sz="2300" dirty="0"/>
              <a:t>Az ideális égés fogalmának megalkotása a robot számára (korábban)</a:t>
            </a:r>
          </a:p>
          <a:p>
            <a:pPr lvl="2"/>
            <a:r>
              <a:rPr lang="hu-HU" sz="2300" dirty="0"/>
              <a:t>Az </a:t>
            </a:r>
            <a:r>
              <a:rPr lang="hu-HU" sz="2300" dirty="0" err="1"/>
              <a:t>idealitás</a:t>
            </a:r>
            <a:r>
              <a:rPr lang="hu-HU" sz="2300" dirty="0"/>
              <a:t>-index és rendszer-paraméterek közötti összefüggés levezetése  (korábban)</a:t>
            </a:r>
          </a:p>
          <a:p>
            <a:pPr lvl="2"/>
            <a:r>
              <a:rPr lang="hu-HU" sz="2300" b="1" i="1" dirty="0"/>
              <a:t>Füstgáz mérés időkésleltetésnek kiküszöbölése (most)</a:t>
            </a:r>
          </a:p>
          <a:p>
            <a:pPr lvl="2"/>
            <a:r>
              <a:rPr lang="hu-HU" sz="2300" dirty="0">
                <a:solidFill>
                  <a:schemeClr val="bg1">
                    <a:lumMod val="75000"/>
                  </a:schemeClr>
                </a:solidFill>
              </a:rPr>
              <a:t>Szabályázás zaj és rendszer-paraméterek alapján (jövő)</a:t>
            </a:r>
          </a:p>
          <a:p>
            <a:pPr lvl="1"/>
            <a:r>
              <a:rPr lang="hu-HU" dirty="0"/>
              <a:t>Tisztán zaj alapú szabályzás:</a:t>
            </a:r>
          </a:p>
          <a:p>
            <a:pPr lvl="2"/>
            <a:r>
              <a:rPr lang="hu-HU" sz="2300" b="1" i="1" dirty="0"/>
              <a:t>Akusztikai jelek és rendszer-paraméterek közötti összefüggés levezetése (most)</a:t>
            </a:r>
          </a:p>
          <a:p>
            <a:pPr lvl="2"/>
            <a:r>
              <a:rPr lang="hu-HU" sz="2300" dirty="0" err="1">
                <a:solidFill>
                  <a:schemeClr val="bg1">
                    <a:lumMod val="75000"/>
                  </a:schemeClr>
                </a:solidFill>
              </a:rPr>
              <a:t>Idealitás</a:t>
            </a:r>
            <a:r>
              <a:rPr lang="hu-HU" sz="2300" dirty="0">
                <a:solidFill>
                  <a:schemeClr val="bg1">
                    <a:lumMod val="75000"/>
                  </a:schemeClr>
                </a:solidFill>
              </a:rPr>
              <a:t>-index levezetése akusztikai jel alapján (jövő)</a:t>
            </a:r>
          </a:p>
          <a:p>
            <a:pPr lvl="2"/>
            <a:r>
              <a:rPr lang="hu-HU" sz="2300" dirty="0">
                <a:solidFill>
                  <a:schemeClr val="bg1">
                    <a:lumMod val="75000"/>
                  </a:schemeClr>
                </a:solidFill>
              </a:rPr>
              <a:t>Szabályázás tisztán akusztikai jelek alapján (jövő)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643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6000" y="180001"/>
            <a:ext cx="8832341" cy="49006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u-HU" altLang="hu-HU" b="1"/>
              <a:t>A vizsgált rendszer I.</a:t>
            </a:r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A8FD1D4-A4A0-4B4C-8327-D44B610F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986"/>
            <a:ext cx="4973598" cy="5437484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3FFE26C-92ED-4EBA-89CB-BB215BF07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4660" y="1424942"/>
            <a:ext cx="53848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u-HU" altLang="hu-HU" dirty="0"/>
              <a:t>Tüzelőanyag: dízel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dirty="0"/>
          </a:p>
          <a:p>
            <a:pPr>
              <a:spcBef>
                <a:spcPct val="0"/>
              </a:spcBef>
              <a:buFontTx/>
              <a:buNone/>
            </a:pPr>
            <a:endParaRPr lang="hu-HU" altLang="hu-HU" dirty="0"/>
          </a:p>
          <a:p>
            <a:pPr>
              <a:spcBef>
                <a:spcPct val="0"/>
              </a:spcBef>
            </a:pPr>
            <a:r>
              <a:rPr lang="hu-HU" altLang="hu-HU" dirty="0"/>
              <a:t>Változtatott paraméterek:</a:t>
            </a:r>
          </a:p>
          <a:p>
            <a:pPr lvl="1">
              <a:spcBef>
                <a:spcPct val="0"/>
              </a:spcBef>
            </a:pPr>
            <a:r>
              <a:rPr lang="hu-HU" altLang="hu-HU" dirty="0"/>
              <a:t>Légfelesleg-tényező</a:t>
            </a:r>
          </a:p>
          <a:p>
            <a:pPr lvl="1">
              <a:spcBef>
                <a:spcPct val="0"/>
              </a:spcBef>
            </a:pPr>
            <a:r>
              <a:rPr lang="hu-HU" altLang="hu-HU" dirty="0"/>
              <a:t>Porlasztási levegő</a:t>
            </a:r>
          </a:p>
          <a:p>
            <a:pPr lvl="1">
              <a:spcBef>
                <a:spcPct val="0"/>
              </a:spcBef>
            </a:pPr>
            <a:r>
              <a:rPr lang="hu-HU" altLang="hu-HU" dirty="0"/>
              <a:t>Égéslevegő</a:t>
            </a:r>
          </a:p>
          <a:p>
            <a:pPr lvl="1">
              <a:spcBef>
                <a:spcPct val="0"/>
              </a:spcBef>
            </a:pPr>
            <a:r>
              <a:rPr lang="hu-HU" altLang="hu-HU" dirty="0"/>
              <a:t>Lángalak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6000" y="180001"/>
            <a:ext cx="8832341" cy="49006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u-HU" altLang="hu-HU" b="1" dirty="0"/>
              <a:t>A vizsgált rendszer II.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A8FD1D4-A4A0-4B4C-8327-D44B610F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791986"/>
            <a:ext cx="4973598" cy="5437484"/>
          </a:xfrm>
          <a:prstGeom prst="rect">
            <a:avLst/>
          </a:prstGeom>
          <a:noFill/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60248BF-8424-4307-A1A8-DD798671F0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008" y="868680"/>
            <a:ext cx="5087331" cy="536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84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8C6CE7-81DF-461E-B57C-65F70098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Mérések és adatvagyon I.</a:t>
            </a:r>
            <a:br>
              <a:rPr lang="hu-HU" dirty="0"/>
            </a:b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B931DC13-B586-4C76-8BCD-17072B14E4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Mért mennyiségek:</a:t>
                </a:r>
              </a:p>
              <a:p>
                <a:pPr lvl="1"/>
                <a:r>
                  <a:rPr lang="hu-HU" dirty="0"/>
                  <a:t>Füstgáz összetétel:</a:t>
                </a:r>
              </a:p>
              <a:p>
                <a:pPr lvl="2"/>
                <a:r>
                  <a:rPr lang="hu-HU" dirty="0"/>
                  <a:t>CO, NO,O</a:t>
                </a:r>
                <a:r>
                  <a:rPr lang="hu-HU" baseline="-25000" dirty="0"/>
                  <a:t>2 </a:t>
                </a:r>
                <a:r>
                  <a:rPr lang="hu-HU" dirty="0"/>
                  <a:t>,CO</a:t>
                </a:r>
                <a:r>
                  <a:rPr lang="hu-HU" baseline="-25000" dirty="0"/>
                  <a:t>2</a:t>
                </a:r>
              </a:p>
              <a:p>
                <a:pPr lvl="2"/>
                <a:r>
                  <a:rPr lang="hu-HU" dirty="0"/>
                  <a:t>Mintavételezés: 2 mp</a:t>
                </a:r>
              </a:p>
              <a:p>
                <a:pPr lvl="1"/>
                <a:r>
                  <a:rPr lang="hu-HU" dirty="0"/>
                  <a:t>A rendszer fizikai jellemzői:</a:t>
                </a:r>
              </a:p>
              <a:p>
                <a:pPr lvl="2"/>
                <a:r>
                  <a:rPr lang="hu-HU" dirty="0"/>
                  <a:t>Nyomás [</a:t>
                </a:r>
                <a14:m>
                  <m:oMath xmlns:m="http://schemas.openxmlformats.org/officeDocument/2006/math">
                    <m:r>
                      <a:rPr lang="hu-HU" altLang="hu-HU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u-HU" dirty="0"/>
                  <a:t>], hőmérséklet [</a:t>
                </a:r>
                <a14:m>
                  <m:oMath xmlns:m="http://schemas.openxmlformats.org/officeDocument/2006/math">
                    <m:r>
                      <a:rPr lang="hu-HU" altLang="hu-HU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hu-HU" dirty="0"/>
                  <a:t>], térfogatáram [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hu-HU" altLang="hu-H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alt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hu-HU" dirty="0"/>
                  <a:t>]</a:t>
                </a:r>
              </a:p>
              <a:p>
                <a:pPr lvl="2"/>
                <a:r>
                  <a:rPr lang="hu-HU" dirty="0"/>
                  <a:t>Mintavételezés: 5 mp</a:t>
                </a:r>
              </a:p>
              <a:p>
                <a:pPr lvl="1"/>
                <a:r>
                  <a:rPr lang="hu-HU" dirty="0"/>
                  <a:t>Akusztikai jel:</a:t>
                </a:r>
              </a:p>
              <a:p>
                <a:pPr lvl="2"/>
                <a:r>
                  <a:rPr lang="hu-HU" dirty="0"/>
                  <a:t>Mintavételezés: 20 kHz </a:t>
                </a:r>
              </a:p>
              <a:p>
                <a:pPr lvl="2"/>
                <a:r>
                  <a:rPr lang="hu-HU" dirty="0"/>
                  <a:t>1 mérés hossza 30 mp (</a:t>
                </a:r>
                <a:r>
                  <a:rPr lang="hu-HU" b="1" dirty="0"/>
                  <a:t>6 időegység</a:t>
                </a:r>
                <a:r>
                  <a:rPr lang="hu-HU" dirty="0"/>
                  <a:t>)</a:t>
                </a:r>
              </a:p>
              <a:p>
                <a:pPr marL="571500" indent="-457200"/>
                <a:r>
                  <a:rPr lang="hu-HU" dirty="0"/>
                  <a:t>A 21 mérési beállítás esetén a közös 5 mp-es időegységgel</a:t>
                </a:r>
                <a:br>
                  <a:rPr lang="hu-HU" dirty="0"/>
                </a:br>
                <a:r>
                  <a:rPr lang="hu-HU" b="1" dirty="0"/>
                  <a:t>126</a:t>
                </a:r>
                <a:r>
                  <a:rPr lang="hu-HU" dirty="0"/>
                  <a:t> elemű idősor áll rendelkezésre a további számításokhoz</a:t>
                </a:r>
              </a:p>
              <a:p>
                <a:pPr lvl="2"/>
                <a:endParaRPr lang="hu-HU" dirty="0"/>
              </a:p>
              <a:p>
                <a:pPr lvl="2"/>
                <a:endParaRPr lang="hu-HU" dirty="0"/>
              </a:p>
              <a:p>
                <a:pPr lvl="2"/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B931DC13-B586-4C76-8BCD-17072B14E4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0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783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8C6CE7-81DF-461E-B57C-65F70098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Mérések és adatvagyon II.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31DC13-B586-4C76-8BCD-17072B14E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0556"/>
            <a:ext cx="10972800" cy="5217444"/>
          </a:xfrm>
        </p:spPr>
        <p:txBody>
          <a:bodyPr/>
          <a:lstStyle/>
          <a:p>
            <a:pPr marL="571500" indent="-457200"/>
            <a:r>
              <a:rPr lang="hu-HU" dirty="0"/>
              <a:t>Akusztikai jelek sűrítése:</a:t>
            </a:r>
          </a:p>
          <a:p>
            <a:pPr marL="971550" lvl="1" indent="-457200"/>
            <a:r>
              <a:rPr lang="hu-HU" dirty="0"/>
              <a:t>Egy-egy időegységhez kell ”sűríteni” az akusztikai jelet</a:t>
            </a:r>
          </a:p>
          <a:p>
            <a:pPr marL="971550" lvl="1" indent="-457200"/>
            <a:r>
              <a:rPr lang="hu-HU" dirty="0"/>
              <a:t>Fourier-transzformáció (FFT) 5 mp-es időablakra</a:t>
            </a:r>
          </a:p>
          <a:p>
            <a:pPr marL="971550" lvl="1" indent="-457200"/>
            <a:r>
              <a:rPr lang="hu-HU" dirty="0"/>
              <a:t>Felhasznált értékek FFT után:</a:t>
            </a:r>
          </a:p>
          <a:p>
            <a:pPr marL="4114800" lvl="8" indent="-457200"/>
            <a:r>
              <a:rPr lang="hu-HU" sz="2400" dirty="0"/>
              <a:t>8 legnagyobb amplitúdó</a:t>
            </a:r>
          </a:p>
          <a:p>
            <a:pPr marL="4114800" lvl="8" indent="-457200"/>
            <a:r>
              <a:rPr lang="hu-HU" sz="2400" dirty="0"/>
              <a:t>Az amplitúdókhoz tartozó frekvencia</a:t>
            </a:r>
          </a:p>
          <a:p>
            <a:pPr marL="971550" lvl="1" indent="-457200"/>
            <a:r>
              <a:rPr lang="hu-HU" dirty="0" err="1"/>
              <a:t>Időegységenként</a:t>
            </a:r>
            <a:r>
              <a:rPr lang="hu-HU" dirty="0"/>
              <a:t> 2×8 magyarázó változó</a:t>
            </a:r>
          </a:p>
        </p:txBody>
      </p:sp>
    </p:spTree>
    <p:extLst>
      <p:ext uri="{BB962C8B-B14F-4D97-AF65-F5344CB8AC3E}">
        <p14:creationId xmlns:p14="http://schemas.microsoft.com/office/powerpoint/2010/main" val="116239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165BF3-6E7D-4E19-B94D-C6E799E5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Hasonlóságelemzés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A02956-718D-46D3-A9A2-8714BD340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hu-HU" altLang="hu-HU" sz="2600" b="1" dirty="0"/>
              <a:t>Célja</a:t>
            </a:r>
            <a:r>
              <a:rPr lang="hu-HU" altLang="hu-HU" sz="2600" dirty="0"/>
              <a:t>: A vizsgált objektumok mért tulajdonságaik alapján való </a:t>
            </a:r>
            <a:br>
              <a:rPr lang="hu-HU" altLang="hu-HU" sz="2600" dirty="0"/>
            </a:br>
            <a:r>
              <a:rPr lang="hu-HU" altLang="hu-HU" sz="2600" dirty="0"/>
              <a:t>		egymáshoz képesti értékelése</a:t>
            </a:r>
          </a:p>
          <a:p>
            <a:pPr marL="514350" indent="-457200"/>
            <a:r>
              <a:rPr lang="hu-HU" altLang="hu-HU" sz="2600" b="1" dirty="0"/>
              <a:t>Eszköze</a:t>
            </a:r>
            <a:r>
              <a:rPr lang="hu-HU" altLang="hu-HU" sz="2600" dirty="0"/>
              <a:t>: Lineáris egyenletrendszerek közelítő megoldása </a:t>
            </a:r>
            <a:br>
              <a:rPr lang="hu-HU" altLang="hu-HU" sz="2600" dirty="0"/>
            </a:br>
            <a:r>
              <a:rPr lang="hu-HU" altLang="hu-HU" sz="2600" dirty="0"/>
              <a:t>		a legkisebb négyzetek elvére támaszkodó hiba alapján </a:t>
            </a:r>
          </a:p>
          <a:p>
            <a:pPr marL="514350" indent="-457200"/>
            <a:r>
              <a:rPr lang="hu-HU" altLang="hu-HU" sz="2600" b="1" dirty="0"/>
              <a:t>Fajtái</a:t>
            </a:r>
            <a:r>
              <a:rPr lang="hu-HU" altLang="hu-HU" sz="2200" dirty="0"/>
              <a:t>:</a:t>
            </a:r>
          </a:p>
          <a:p>
            <a:pPr marL="57150" indent="0">
              <a:buNone/>
            </a:pPr>
            <a:endParaRPr lang="hu-HU" altLang="hu-HU" sz="2200" dirty="0"/>
          </a:p>
          <a:p>
            <a:endParaRPr lang="hu-HU" dirty="0"/>
          </a:p>
        </p:txBody>
      </p:sp>
      <p:sp>
        <p:nvSpPr>
          <p:cNvPr id="4" name="Szövegdoboz 1">
            <a:extLst>
              <a:ext uri="{FF2B5EF4-FFF2-40B4-BE49-F238E27FC236}">
                <a16:creationId xmlns:a16="http://schemas.microsoft.com/office/drawing/2014/main" id="{4B1C236C-0993-41BB-8A9C-2AC9FA65F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527" y="4970383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dirty="0"/>
              <a:t>Standard modell</a:t>
            </a:r>
            <a:br>
              <a:rPr lang="hu-HU" altLang="hu-HU" sz="1800" dirty="0"/>
            </a:br>
            <a:r>
              <a:rPr lang="hu-HU" altLang="hu-HU" sz="1800" dirty="0"/>
              <a:t>(termelési függvény)</a:t>
            </a:r>
          </a:p>
        </p:txBody>
      </p:sp>
      <p:pic>
        <p:nvPicPr>
          <p:cNvPr id="5" name="Kép 2">
            <a:extLst>
              <a:ext uri="{FF2B5EF4-FFF2-40B4-BE49-F238E27FC236}">
                <a16:creationId xmlns:a16="http://schemas.microsoft.com/office/drawing/2014/main" id="{F22080CB-60F1-4C6F-8888-335C9418B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21" y="3552745"/>
            <a:ext cx="1143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4" descr="A képen égbolt látható&#10;&#10;Automatikusan generált leírás">
            <a:extLst>
              <a:ext uri="{FF2B5EF4-FFF2-40B4-BE49-F238E27FC236}">
                <a16:creationId xmlns:a16="http://schemas.microsoft.com/office/drawing/2014/main" id="{DE02D2C8-36F1-4A5F-A854-9CBC60FC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234" y="3541633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A képen égbolt látható&#10;&#10;Automatikusan generált leírás">
            <a:extLst>
              <a:ext uri="{FF2B5EF4-FFF2-40B4-BE49-F238E27FC236}">
                <a16:creationId xmlns:a16="http://schemas.microsoft.com/office/drawing/2014/main" id="{F5CA308A-C3B6-4EEF-9D8A-C4999EBA0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09" y="3555920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8">
            <a:extLst>
              <a:ext uri="{FF2B5EF4-FFF2-40B4-BE49-F238E27FC236}">
                <a16:creationId xmlns:a16="http://schemas.microsoft.com/office/drawing/2014/main" id="{EE0EF29C-CC3C-4306-AFBF-D67C0C771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585" y="4992608"/>
            <a:ext cx="200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MCM: </a:t>
            </a:r>
            <a:r>
              <a:rPr lang="hu-HU" altLang="hu-HU" sz="1800" dirty="0" err="1"/>
              <a:t>exploratív</a:t>
            </a:r>
            <a:r>
              <a:rPr lang="hu-HU" altLang="hu-HU" sz="1800" dirty="0"/>
              <a:t> </a:t>
            </a:r>
            <a:br>
              <a:rPr lang="hu-HU" altLang="hu-HU" sz="1800" dirty="0"/>
            </a:br>
            <a:r>
              <a:rPr lang="hu-HU" altLang="hu-HU" sz="1800" dirty="0"/>
              <a:t>      modell</a:t>
            </a:r>
          </a:p>
        </p:txBody>
      </p:sp>
      <p:sp>
        <p:nvSpPr>
          <p:cNvPr id="9" name="Szövegdoboz 9">
            <a:extLst>
              <a:ext uri="{FF2B5EF4-FFF2-40B4-BE49-F238E27FC236}">
                <a16:creationId xmlns:a16="http://schemas.microsoft.com/office/drawing/2014/main" id="{7E489EE3-AD99-45C6-BF20-75DF4895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11" y="5010070"/>
            <a:ext cx="2864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dirty="0"/>
              <a:t>Y0: </a:t>
            </a:r>
            <a:r>
              <a:rPr lang="hu-HU" altLang="hu-HU" sz="1800" dirty="0" err="1"/>
              <a:t>anti</a:t>
            </a:r>
            <a:r>
              <a:rPr lang="hu-HU" altLang="hu-HU" sz="1800" dirty="0"/>
              <a:t>-diszkriminatív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dirty="0"/>
              <a:t> (fogalom-alkotó) modell</a:t>
            </a:r>
          </a:p>
        </p:txBody>
      </p:sp>
    </p:spTree>
    <p:extLst>
      <p:ext uri="{BB962C8B-B14F-4D97-AF65-F5344CB8AC3E}">
        <p14:creationId xmlns:p14="http://schemas.microsoft.com/office/powerpoint/2010/main" val="599099468"/>
      </p:ext>
    </p:extLst>
  </p:cSld>
  <p:clrMapOvr>
    <a:masterClrMapping/>
  </p:clrMapOvr>
</p:sld>
</file>

<file path=ppt/theme/theme1.xml><?xml version="1.0" encoding="utf-8"?>
<a:theme xmlns:a="http://schemas.openxmlformats.org/drawingml/2006/main" name="EGR_vetites_sablon_h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18815F93D34EAC438607556D65480BDA" ma:contentTypeVersion="2" ma:contentTypeDescription="Új dokumentum létrehozása." ma:contentTypeScope="" ma:versionID="db3165c515f5dd2e2ca7440beee51570">
  <xsd:schema xmlns:xsd="http://www.w3.org/2001/XMLSchema" xmlns:xs="http://www.w3.org/2001/XMLSchema" xmlns:p="http://schemas.microsoft.com/office/2006/metadata/properties" xmlns:ns2="d00ba667-3d9a-42f5-a495-e71aec8190e4" targetNamespace="http://schemas.microsoft.com/office/2006/metadata/properties" ma:root="true" ma:fieldsID="16975ff5aabd55d61cb9f18ca16dea52" ns2:_="">
    <xsd:import namespace="d00ba667-3d9a-42f5-a495-e71aec8190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ba667-3d9a-42f5-a495-e71aec8190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6FEE4-5F27-4C46-9F67-45DDC42AEB47}">
  <ds:schemaRefs>
    <ds:schemaRef ds:uri="http://www.w3.org/XML/1998/namespace"/>
    <ds:schemaRef ds:uri="http://purl.org/dc/dcmitype/"/>
    <ds:schemaRef ds:uri="d00ba667-3d9a-42f5-a495-e71aec8190e4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4CDBB25-3812-45A3-909B-9DCFF8AC89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DF8D96-ABC4-4AD1-92C9-23F81FA68D67}">
  <ds:schemaRefs>
    <ds:schemaRef ds:uri="d00ba667-3d9a-42f5-a495-e71aec8190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Szélesvásznú</PresentationFormat>
  <Paragraphs>165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Franklin Gothic Book</vt:lpstr>
      <vt:lpstr>Franklin Gothic Demi</vt:lpstr>
      <vt:lpstr>Franklin Gothic Medium</vt:lpstr>
      <vt:lpstr>Wingdings</vt:lpstr>
      <vt:lpstr>EGR_vetites_sablon_hu</vt:lpstr>
      <vt:lpstr>Égések zaj alapú elemzése  mesterséges intelligenciával</vt:lpstr>
      <vt:lpstr>Tartalom</vt:lpstr>
      <vt:lpstr>Előzmények</vt:lpstr>
      <vt:lpstr>Célok</vt:lpstr>
      <vt:lpstr>A vizsgált rendszer I.</vt:lpstr>
      <vt:lpstr>A vizsgált rendszer II.</vt:lpstr>
      <vt:lpstr>Mérések és adatvagyon I. </vt:lpstr>
      <vt:lpstr>Mérések és adatvagyon II. </vt:lpstr>
      <vt:lpstr>Hasonlóságelemzés</vt:lpstr>
      <vt:lpstr>Modellalkotási stratégiák I.</vt:lpstr>
      <vt:lpstr>Modellalkotási stratégiák II.</vt:lpstr>
      <vt:lpstr>Eredmények 1</vt:lpstr>
      <vt:lpstr>Eredmények 2</vt:lpstr>
      <vt:lpstr>Eredmények 3</vt:lpstr>
      <vt:lpstr>Eredmények 4</vt:lpstr>
      <vt:lpstr>Eredmények 5</vt:lpstr>
      <vt:lpstr>Eredmények 6</vt:lpstr>
      <vt:lpstr>Eredmények 7</vt:lpstr>
      <vt:lpstr>Eredmények 8</vt:lpstr>
      <vt:lpstr>Fejlesztési lehetőségek</vt:lpstr>
      <vt:lpstr>Jövőkép</vt:lpstr>
      <vt:lpstr>PowerPoint-bemutató</vt:lpstr>
      <vt:lpstr>Bírálói kérdés I.</vt:lpstr>
      <vt:lpstr>Bírálói kérdés II.</vt:lpstr>
      <vt:lpstr>Bírálói Megjegyzés: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Égések zaj alapú elemzése  mesterséges intelligenciával</dc:title>
  <dc:creator>Pitlik Marcell</dc:creator>
  <cp:lastModifiedBy>Pitlik Marcell</cp:lastModifiedBy>
  <cp:revision>49</cp:revision>
  <dcterms:created xsi:type="dcterms:W3CDTF">2021-11-15T07:48:32Z</dcterms:created>
  <dcterms:modified xsi:type="dcterms:W3CDTF">2021-11-16T11:15:36Z</dcterms:modified>
</cp:coreProperties>
</file>