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6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mesterséges intelligencia a labdarúgásban</a:t>
            </a:r>
            <a:endParaRPr lang="hu-HU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hu-HU" sz="28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Gergics </a:t>
            </a:r>
            <a:r>
              <a:rPr lang="hu-HU" sz="28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Miléna</a:t>
            </a:r>
          </a:p>
          <a:p>
            <a:pPr algn="ctr"/>
            <a:r>
              <a:rPr lang="hu-HU" sz="28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Konzulens: Dr. Pitlik László</a:t>
            </a:r>
            <a:endParaRPr lang="hu-HU" sz="2800" cap="none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8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18NBGAMF</a:t>
            </a:r>
            <a:endParaRPr lang="hu-HU" sz="28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09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Milyen szempontok szerint választotta meg a 29 külföldi, illetve a 20 hazai játékost? A vizsgálat végeredménye után mely kiválasztási szempontokon változtatna?</a:t>
            </a:r>
            <a:endParaRPr lang="hu-HU" sz="3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Hazai játékosok </a:t>
            </a:r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 csapattársaim és én (valóság)</a:t>
            </a:r>
          </a:p>
          <a:p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Külföldi játékosok  megfelelő számú adatvagyon</a:t>
            </a:r>
          </a:p>
          <a:p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Még több adat  még pontosabb elemzés</a:t>
            </a:r>
            <a:endParaRPr lang="hu-H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94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Mely attribútumokat vizsgálná részletesebben és hogyan? Mely attribútumokat nem alkalmazná már egy újabb vizsgálatban és miért?</a:t>
            </a:r>
            <a:endParaRPr lang="hu-HU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Kapus és védő is szerezhet gólt</a:t>
            </a:r>
            <a:endParaRPr lang="hu-H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67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Milyen vizsgálati célokat tűzött ki a vizsgálat elején? Hogyan fogalmazná meg a vizsgálati kérdéseket?</a:t>
            </a:r>
            <a:endParaRPr lang="hu-HU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átékosok gólerősségére ható tényezők</a:t>
            </a:r>
          </a:p>
          <a:p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Játékosok piaci érték-növelésének lehetséges módjai</a:t>
            </a:r>
            <a:endParaRPr lang="hu-H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93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Milyen összegzésre jutott? Milyen további fejlesztésekre lenne szükség?</a:t>
            </a:r>
            <a:endParaRPr lang="hu-HU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Segítség a játékosoknak</a:t>
            </a:r>
          </a:p>
          <a:p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Támogatás az edzőknek</a:t>
            </a:r>
            <a:endParaRPr lang="hu-H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60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robot-edző dolgozatban bemutatott funkcionalitásai mellett a jövőben milyen további döntési problémák kezelését látja még megvalósíthatónak a labdarúgásban?</a:t>
            </a:r>
            <a:endParaRPr lang="hu-HU" sz="3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Játékosok pszichológia állapotának felmérése</a:t>
            </a:r>
          </a:p>
          <a:p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Képességek fejlesztése</a:t>
            </a:r>
            <a:endParaRPr lang="hu-H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85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0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Közgazdászként tekintve a robot fejlesztésre/ a mesterséges intelligencia alkalmazására: milyen forrásai vannak a hasznosságnak/információs többletértéknek?</a:t>
            </a:r>
            <a:endParaRPr lang="hu-HU" sz="3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Időigény csökkenése</a:t>
            </a:r>
          </a:p>
          <a:p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Téves intuíciók arányának csökkenése</a:t>
            </a:r>
          </a:p>
          <a:p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Kezelhető problémák</a:t>
            </a:r>
            <a:endParaRPr lang="hu-H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55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Köszönöm a figyelmet!</a:t>
            </a:r>
            <a:endParaRPr lang="hu-HU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Gergics Miléna, </a:t>
            </a:r>
            <a:r>
              <a:rPr lang="hu-HU" sz="280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18NBGAMF</a:t>
            </a:r>
            <a:endParaRPr lang="hu-HU" sz="28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1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Problémafelvetés, célkitűzés</a:t>
            </a:r>
            <a:endParaRPr lang="hu-HU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076360" y="2756847"/>
            <a:ext cx="100361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dolgozat célja, hogy minél inkább közérthetően bemutassa, milyen (sport)-teljesítmény adatokat képes a robotedző elemezni, és ezekből milyen következtetéseket tud levonni – jelen esetben a labdarúgást alapul véve.</a:t>
            </a:r>
            <a:endParaRPr lang="hu-H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9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Hipotézis</a:t>
            </a:r>
            <a:endParaRPr lang="hu-HU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072035" y="2765828"/>
            <a:ext cx="1004475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2400"/>
              </a:spcAft>
            </a:pPr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adat-vezérelt döntéstámogatás potenciálja a labdarúgásban – avagy a robotedző képes lehet támogatni az edzőt bizonyos szakmai döntések meghozatalában, illetve a játékosokat a fejlődésben.</a:t>
            </a:r>
            <a:endParaRPr lang="hu-H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12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Vizsgálati szempontból különleges posztok</a:t>
            </a:r>
            <a:endParaRPr lang="hu-HU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133450" y="2743200"/>
            <a:ext cx="992192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Védő</a:t>
            </a:r>
            <a:endParaRPr lang="hu-H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81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Saját adatvagyonok jellemzése</a:t>
            </a:r>
            <a:endParaRPr lang="hu-HU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003797" y="2661313"/>
            <a:ext cx="1018123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Játékosok különféle mutatói (MLSZ, </a:t>
            </a:r>
            <a:r>
              <a:rPr lang="hu-HU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Transfermarkt</a:t>
            </a:r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fő magyar és 29 fő nemzetközi </a:t>
            </a:r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játékos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 vizsgálat </a:t>
            </a:r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 </a:t>
            </a:r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hasonlóságelemzés</a:t>
            </a:r>
          </a:p>
        </p:txBody>
      </p:sp>
    </p:spTree>
    <p:extLst>
      <p:ext uri="{BB962C8B-B14F-4D97-AF65-F5344CB8AC3E}">
        <p14:creationId xmlns:p14="http://schemas.microsoft.com/office/powerpoint/2010/main" val="38192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449" y="423080"/>
            <a:ext cx="10301783" cy="1978925"/>
          </a:xfrm>
        </p:spPr>
        <p:txBody>
          <a:bodyPr>
            <a:normAutofit/>
          </a:bodyPr>
          <a:lstStyle/>
          <a:p>
            <a:pPr algn="ctr"/>
            <a:r>
              <a:rPr lang="hu-HU" cap="none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korrelációk és irányok az egyes mutatók esetében (direkt)</a:t>
            </a:r>
            <a:endParaRPr lang="hu-HU" cap="none" dirty="0">
              <a:solidFill>
                <a:schemeClr val="bg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Kép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184" y="2620370"/>
            <a:ext cx="8892312" cy="21154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219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1413" y="791713"/>
            <a:ext cx="9905998" cy="1478570"/>
          </a:xfrm>
        </p:spPr>
        <p:txBody>
          <a:bodyPr>
            <a:noAutofit/>
          </a:bodyPr>
          <a:lstStyle/>
          <a:p>
            <a:pPr algn="ctr"/>
            <a:r>
              <a:rPr lang="hu-HU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Hány százalékban járulnak hozzá az egyes mutatók a játékosok </a:t>
            </a:r>
            <a:r>
              <a:rPr lang="hu-HU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gólerősségéhez (inverz)</a:t>
            </a:r>
            <a:endParaRPr lang="hu-HU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141413" y="2483893"/>
            <a:ext cx="10090694" cy="3275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1705970" y="2483893"/>
            <a:ext cx="9621672" cy="237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graphicFrame>
        <p:nvGraphicFramePr>
          <p:cNvPr id="8" name="Tábláza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487807"/>
              </p:ext>
            </p:extLst>
          </p:nvPr>
        </p:nvGraphicFramePr>
        <p:xfrm>
          <a:off x="1427434" y="3415986"/>
          <a:ext cx="9518651" cy="1411275"/>
        </p:xfrm>
        <a:graphic>
          <a:graphicData uri="http://schemas.openxmlformats.org/drawingml/2006/table">
            <a:tbl>
              <a:tblPr/>
              <a:tblGrid>
                <a:gridCol w="714395">
                  <a:extLst>
                    <a:ext uri="{9D8B030D-6E8A-4147-A177-3AD203B41FA5}">
                      <a16:colId xmlns:a16="http://schemas.microsoft.com/office/drawing/2014/main" val="404710568"/>
                    </a:ext>
                  </a:extLst>
                </a:gridCol>
                <a:gridCol w="767313">
                  <a:extLst>
                    <a:ext uri="{9D8B030D-6E8A-4147-A177-3AD203B41FA5}">
                      <a16:colId xmlns:a16="http://schemas.microsoft.com/office/drawing/2014/main" val="1602622722"/>
                    </a:ext>
                  </a:extLst>
                </a:gridCol>
                <a:gridCol w="767313">
                  <a:extLst>
                    <a:ext uri="{9D8B030D-6E8A-4147-A177-3AD203B41FA5}">
                      <a16:colId xmlns:a16="http://schemas.microsoft.com/office/drawing/2014/main" val="3920169606"/>
                    </a:ext>
                  </a:extLst>
                </a:gridCol>
                <a:gridCol w="899609">
                  <a:extLst>
                    <a:ext uri="{9D8B030D-6E8A-4147-A177-3AD203B41FA5}">
                      <a16:colId xmlns:a16="http://schemas.microsoft.com/office/drawing/2014/main" val="4153124264"/>
                    </a:ext>
                  </a:extLst>
                </a:gridCol>
                <a:gridCol w="899609">
                  <a:extLst>
                    <a:ext uri="{9D8B030D-6E8A-4147-A177-3AD203B41FA5}">
                      <a16:colId xmlns:a16="http://schemas.microsoft.com/office/drawing/2014/main" val="2501849729"/>
                    </a:ext>
                  </a:extLst>
                </a:gridCol>
                <a:gridCol w="939297">
                  <a:extLst>
                    <a:ext uri="{9D8B030D-6E8A-4147-A177-3AD203B41FA5}">
                      <a16:colId xmlns:a16="http://schemas.microsoft.com/office/drawing/2014/main" val="4116610727"/>
                    </a:ext>
                  </a:extLst>
                </a:gridCol>
                <a:gridCol w="939297">
                  <a:extLst>
                    <a:ext uri="{9D8B030D-6E8A-4147-A177-3AD203B41FA5}">
                      <a16:colId xmlns:a16="http://schemas.microsoft.com/office/drawing/2014/main" val="3013266612"/>
                    </a:ext>
                  </a:extLst>
                </a:gridCol>
                <a:gridCol w="942604">
                  <a:extLst>
                    <a:ext uri="{9D8B030D-6E8A-4147-A177-3AD203B41FA5}">
                      <a16:colId xmlns:a16="http://schemas.microsoft.com/office/drawing/2014/main" val="120058762"/>
                    </a:ext>
                  </a:extLst>
                </a:gridCol>
                <a:gridCol w="939297">
                  <a:extLst>
                    <a:ext uri="{9D8B030D-6E8A-4147-A177-3AD203B41FA5}">
                      <a16:colId xmlns:a16="http://schemas.microsoft.com/office/drawing/2014/main" val="3482946591"/>
                    </a:ext>
                  </a:extLst>
                </a:gridCol>
                <a:gridCol w="942604">
                  <a:extLst>
                    <a:ext uri="{9D8B030D-6E8A-4147-A177-3AD203B41FA5}">
                      <a16:colId xmlns:a16="http://schemas.microsoft.com/office/drawing/2014/main" val="3521243934"/>
                    </a:ext>
                  </a:extLst>
                </a:gridCol>
                <a:gridCol w="767313">
                  <a:extLst>
                    <a:ext uri="{9D8B030D-6E8A-4147-A177-3AD203B41FA5}">
                      <a16:colId xmlns:a16="http://schemas.microsoft.com/office/drawing/2014/main" val="512545459"/>
                    </a:ext>
                  </a:extLst>
                </a:gridCol>
              </a:tblGrid>
              <a:tr h="265368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irány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367965"/>
                  </a:ext>
                </a:extLst>
              </a:tr>
              <a:tr h="31361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súly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69009"/>
                  </a:ext>
                </a:extLst>
              </a:tr>
              <a:tr h="83229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Lépcsők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egy életévre jutó meccsek száma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egy meccsre jutó öngólok száma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egy meccsre jutó sárgalapok száma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egy meccsre jutó piroslapok száma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hány százalékban csere?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hány százalékban kispad?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egy gólra jutó sárgalapok száma?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egy gólra jutó piroslapok száma?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hány százalékban kezdő?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poszt-kódok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841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8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Eredmények</a:t>
            </a:r>
            <a:endParaRPr lang="hu-HU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099331" y="2647666"/>
            <a:ext cx="999016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Hasznosság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Információs többletérték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Tanácsadás</a:t>
            </a:r>
          </a:p>
        </p:txBody>
      </p:sp>
    </p:spTree>
    <p:extLst>
      <p:ext uri="{BB962C8B-B14F-4D97-AF65-F5344CB8AC3E}">
        <p14:creationId xmlns:p14="http://schemas.microsoft.com/office/powerpoint/2010/main" val="223961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Következtetések, javaslatok</a:t>
            </a:r>
            <a:endParaRPr lang="hu-HU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112979" y="2634017"/>
            <a:ext cx="996286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robotedző jelenlegi állapota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Sportpszichológia</a:t>
            </a:r>
          </a:p>
        </p:txBody>
      </p:sp>
    </p:spTree>
    <p:extLst>
      <p:ext uri="{BB962C8B-B14F-4D97-AF65-F5344CB8AC3E}">
        <p14:creationId xmlns:p14="http://schemas.microsoft.com/office/powerpoint/2010/main" val="6202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kör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TM04033919[[fn=Áramkör]]</Template>
  <TotalTime>254</TotalTime>
  <Words>394</Words>
  <Application>Microsoft Office PowerPoint</Application>
  <PresentationFormat>Szélesvásznú</PresentationFormat>
  <Paragraphs>78</Paragraphs>
  <Slides>16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Tw Cen MT</vt:lpstr>
      <vt:lpstr>Wingdings</vt:lpstr>
      <vt:lpstr>Áramkör</vt:lpstr>
      <vt:lpstr>A mesterséges intelligencia a labdarúgásban</vt:lpstr>
      <vt:lpstr>Problémafelvetés, célkitűzés</vt:lpstr>
      <vt:lpstr>Hipotézis</vt:lpstr>
      <vt:lpstr>Vizsgálati szempontból különleges posztok</vt:lpstr>
      <vt:lpstr>Saját adatvagyonok jellemzése</vt:lpstr>
      <vt:lpstr>A korrelációk és irányok az egyes mutatók esetében (direkt)</vt:lpstr>
      <vt:lpstr>Hány százalékban járulnak hozzá az egyes mutatók a játékosok gólerősségéhez (inverz)</vt:lpstr>
      <vt:lpstr>Eredmények</vt:lpstr>
      <vt:lpstr>Következtetések, javaslatok</vt:lpstr>
      <vt:lpstr>Milyen szempontok szerint választotta meg a 29 külföldi, illetve a 20 hazai játékost? A vizsgálat végeredménye után mely kiválasztási szempontokon változtatna?</vt:lpstr>
      <vt:lpstr>Mely attribútumokat vizsgálná részletesebben és hogyan? Mely attribútumokat nem alkalmazná már egy újabb vizsgálatban és miért?</vt:lpstr>
      <vt:lpstr>Milyen vizsgálati célokat tűzött ki a vizsgálat elején? Hogyan fogalmazná meg a vizsgálati kérdéseket?</vt:lpstr>
      <vt:lpstr>Milyen összegzésre jutott? Milyen további fejlesztésekre lenne szükség?</vt:lpstr>
      <vt:lpstr>A robot-edző dolgozatban bemutatott funkcionalitásai mellett a jövőben milyen további döntési problémák kezelését látja még megvalósíthatónak a labdarúgásban?</vt:lpstr>
      <vt:lpstr>Közgazdászként tekintve a robot fejlesztésre/ a mesterséges intelligencia alkalmazására: milyen forrásai vannak a hasznosságnak/információs többletértéknek?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mesterséges intelligencia a labdarúgásban</dc:title>
  <dc:creator>Miléna Gergics</dc:creator>
  <cp:lastModifiedBy>Miléna Gergics</cp:lastModifiedBy>
  <cp:revision>43</cp:revision>
  <dcterms:created xsi:type="dcterms:W3CDTF">2021-11-18T16:16:42Z</dcterms:created>
  <dcterms:modified xsi:type="dcterms:W3CDTF">2022-01-27T13:54:18Z</dcterms:modified>
</cp:coreProperties>
</file>