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0" r:id="rId3"/>
    <p:sldId id="273" r:id="rId4"/>
    <p:sldId id="257" r:id="rId5"/>
    <p:sldId id="274" r:id="rId6"/>
    <p:sldId id="275" r:id="rId7"/>
    <p:sldId id="276" r:id="rId8"/>
    <p:sldId id="267" r:id="rId9"/>
    <p:sldId id="277" r:id="rId10"/>
    <p:sldId id="281" r:id="rId11"/>
    <p:sldId id="286" r:id="rId12"/>
    <p:sldId id="278" r:id="rId13"/>
    <p:sldId id="282" r:id="rId14"/>
    <p:sldId id="279" r:id="rId15"/>
    <p:sldId id="283" r:id="rId16"/>
    <p:sldId id="285" r:id="rId17"/>
    <p:sldId id="259" r:id="rId18"/>
    <p:sldId id="260" r:id="rId19"/>
    <p:sldId id="268" r:id="rId20"/>
    <p:sldId id="269" r:id="rId21"/>
    <p:sldId id="270" r:id="rId22"/>
    <p:sldId id="271" r:id="rId23"/>
    <p:sldId id="272" r:id="rId24"/>
    <p:sldId id="284" r:id="rId25"/>
    <p:sldId id="258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Világos stílus 1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76523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/>
              <a:t>Felhasznált attribútum: 32.000db/összes attribútum: 46.600db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10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FAE-43F3-A4F5-6B2D07E25189}"/>
              </c:ext>
            </c:extLst>
          </c:dPt>
          <c:dPt>
            <c:idx val="1"/>
            <c:bubble3D val="0"/>
            <c:spPr>
              <a:solidFill>
                <a:schemeClr val="accent2">
                  <a:tint val="10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AE-43F3-A4F5-6B2D07E25189}"/>
              </c:ext>
            </c:extLst>
          </c:dPt>
          <c:dPt>
            <c:idx val="2"/>
            <c:bubble3D val="0"/>
            <c:spPr>
              <a:solidFill>
                <a:schemeClr val="accent3">
                  <a:tint val="10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AE-43F3-A4F5-6B2D07E25189}"/>
              </c:ext>
            </c:extLst>
          </c:dPt>
          <c:dLbls>
            <c:dLbl>
              <c:idx val="0"/>
              <c:layout>
                <c:manualLayout>
                  <c:x val="5.8038177881266334E-2"/>
                  <c:y val="-2.2992721029417174E-2"/>
                </c:manualLayout>
              </c:layout>
              <c:tx>
                <c:rich>
                  <a:bodyPr/>
                  <a:lstStyle/>
                  <a:p>
                    <a:fld id="{3DE497EA-FB9F-4D1D-9C24-B113BE2BCCA0}" type="CATEGORYNAME">
                      <a:rPr lang="en-US" dirty="0"/>
                      <a:pPr/>
                      <a:t>[KATEGÓRIA NEVE]</a:t>
                    </a:fld>
                    <a:r>
                      <a:rPr lang="en-US" baseline="0" dirty="0"/>
                      <a:t>; </a:t>
                    </a:r>
                    <a:fld id="{43FB04AC-3F21-429D-B0F9-25B6B912C6B6}" type="VALUE">
                      <a:rPr lang="en-US" baseline="0" smtClean="0"/>
                      <a:pPr/>
                      <a:t>[ÉRTÉK]</a:t>
                    </a:fld>
                    <a:r>
                      <a:rPr lang="en-US" baseline="0" dirty="0"/>
                      <a:t>db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38871814190817"/>
                      <c:h val="0.1221995574120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FAE-43F3-A4F5-6B2D07E25189}"/>
                </c:ext>
              </c:extLst>
            </c:dLbl>
            <c:dLbl>
              <c:idx val="1"/>
              <c:layout>
                <c:manualLayout>
                  <c:x val="8.4569426694627053E-2"/>
                  <c:y val="3.7581509651774064E-2"/>
                </c:manualLayout>
              </c:layout>
              <c:tx>
                <c:rich>
                  <a:bodyPr/>
                  <a:lstStyle/>
                  <a:p>
                    <a:fld id="{D0E52249-67EE-4B7A-9E88-3BDA898D2006}" type="CATEGORYNAME">
                      <a:rPr lang="en-US"/>
                      <a:pPr/>
                      <a:t>[KATEGÓRIA NEVE]</a:t>
                    </a:fld>
                    <a:r>
                      <a:rPr lang="en-US" dirty="0"/>
                      <a:t>; </a:t>
                    </a:r>
                    <a:fld id="{62582CF1-D294-49C5-82AB-BE5940F7F86A}" type="VALUE">
                      <a:rPr lang="en-US"/>
                      <a:pPr/>
                      <a:t>[ÉRTÉK]</a:t>
                    </a:fld>
                    <a:r>
                      <a:rPr lang="en-US" dirty="0"/>
                      <a:t>db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270833333333334"/>
                      <c:h val="0.163381113139717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FAE-43F3-A4F5-6B2D07E25189}"/>
                </c:ext>
              </c:extLst>
            </c:dLbl>
            <c:dLbl>
              <c:idx val="2"/>
              <c:layout>
                <c:manualLayout>
                  <c:x val="-5.3905064198021505E-2"/>
                  <c:y val="-0.17640778007922672"/>
                </c:manualLayout>
              </c:layout>
              <c:tx>
                <c:rich>
                  <a:bodyPr/>
                  <a:lstStyle/>
                  <a:p>
                    <a:fld id="{BE200DB5-79EB-49A4-8AB5-82386C47F7AC}" type="CATEGORYNAME">
                      <a:rPr lang="en-US" smtClean="0"/>
                      <a:pPr/>
                      <a:t>[KATEGÓRIA NEVE]</a:t>
                    </a:fld>
                    <a:r>
                      <a:rPr lang="en-US" dirty="0"/>
                      <a:t>; </a:t>
                    </a:r>
                    <a:fld id="{7CF9D0EA-6B73-4B7F-B717-155D61E71137}" type="VALUE">
                      <a:rPr lang="en-US" smtClean="0"/>
                      <a:pPr/>
                      <a:t>[ÉRTÉK]</a:t>
                    </a:fld>
                    <a:r>
                      <a:rPr lang="en-US" dirty="0"/>
                      <a:t>db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7355643044619"/>
                      <c:h val="0.101880539414630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FAE-43F3-A4F5-6B2D07E251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Munka1!$A$2:$A$4</c:f>
              <c:strCache>
                <c:ptCount val="3"/>
                <c:pt idx="0">
                  <c:v>Eredeménykimutatás</c:v>
                </c:pt>
                <c:pt idx="1">
                  <c:v>Pénzügyi mutatók</c:v>
                </c:pt>
                <c:pt idx="2">
                  <c:v>Mérleg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9240</c:v>
                </c:pt>
                <c:pt idx="1">
                  <c:v>600</c:v>
                </c:pt>
                <c:pt idx="2">
                  <c:v>22160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AE-43F3-A4F5-6B2D07E25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dirty="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DD428-5CCB-4D4F-B6DF-590F507D78F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3E49A-E2C2-4F1C-B9CC-EC5C7961DE5D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Beszélni</a:t>
            </a:r>
            <a:r>
              <a:rPr lang="hu-HU" baseline="0" dirty="0"/>
              <a:t> a következőkről: </a:t>
            </a:r>
          </a:p>
          <a:p>
            <a:r>
              <a:rPr lang="hu-HU" baseline="0" dirty="0"/>
              <a:t>Megfogalmazni a problémafelvetést, a választott téma jelentőségét, esetleg a személyes érintettséget ha van. MAXIMUM 1 PERC, DE INKÁBB KEVESEBB!!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4</a:t>
            </a:fld>
            <a:endParaRPr lang="hu-H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KB.</a:t>
            </a:r>
            <a:r>
              <a:rPr lang="hu-HU" baseline="0" dirty="0"/>
              <a:t> Kilenc percre kalibrálják a mondanivalójukat, és ne lepődjenek meg, hogyha a bizottság nem kíváncsi valamelyik diára és azt kéri, hogy lapozzanak tovább. Ilyenkor ugrani kell. 10 percnél többet biztosan nem engednek, az időhúzás nem ajánlatos, mert az lesz a vége, hogy félbeszakítják önöket és éppen a lényeget nem tudják majd elmondani. Érdemes előtte egy párszor elpróbálni, ne ott szembesüljenek vele, hogy tovább tart, mint amennyi idejük van.</a:t>
            </a:r>
          </a:p>
          <a:p>
            <a:r>
              <a:rPr lang="hu-HU" baseline="0" dirty="0"/>
              <a:t>A HALLGATÓK JELLEMZŐEN MINDIG TÖBB ANYAGOT AKARNAK ELMONDANI, MINT AMENNYI IDEJÜK VAN!! Figyeljenek erre, a bizottság értékelni fogja a frappáns, jól összeszedett előadást.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25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Beszélni</a:t>
            </a:r>
            <a:r>
              <a:rPr lang="hu-HU" baseline="0" dirty="0"/>
              <a:t> a következőkről: </a:t>
            </a:r>
          </a:p>
          <a:p>
            <a:r>
              <a:rPr lang="hu-HU" dirty="0"/>
              <a:t>Csak</a:t>
            </a:r>
            <a:r>
              <a:rPr lang="hu-HU" baseline="0" dirty="0"/>
              <a:t> elmondani egy mondatban a hipotézist, esetleg azt, hogy miért gondoltuk így.  MAX. 10 MÁSODPERC, ÉS LAPOZZUNK TOVÁBB.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8</a:t>
            </a:fld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DIÁN NEM LEHET TÖBB HÉT SZÓNÁL!!! Csak vázlatpontokban írjuk le, hogy miről akarunk beszélni, három témánál többet NE</a:t>
            </a:r>
            <a:r>
              <a:rPr lang="hu-HU" baseline="0" dirty="0"/>
              <a:t> fogalmazzunk meg. MAXIMUM 1,5 perc, mert NEM EZ LESZ A LÉNYEG! Ha nagyon nem jut eszükbe témaspecifikus cím, akkor írják be címnek a szakdolgozat második fejezetének címét: „A vizsgálat elméleti háttere”.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17</a:t>
            </a:fld>
            <a:endParaRPr lang="hu-H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Szóban</a:t>
            </a:r>
            <a:r>
              <a:rPr lang="hu-HU" baseline="0" dirty="0"/>
              <a:t> elmondani:</a:t>
            </a:r>
          </a:p>
          <a:p>
            <a:r>
              <a:rPr lang="hu-HU" baseline="0" dirty="0"/>
              <a:t>Ha vállalatot vizsgált, azt mikor és hol, vagy ha makrogazdasági mutatókat vizsgált – milyen adatokból, milyen forrásokból. </a:t>
            </a:r>
          </a:p>
          <a:p>
            <a:r>
              <a:rPr lang="hu-HU" baseline="0" dirty="0"/>
              <a:t>Módszerek: szekunder vizsgálat, hogyha nem saját adatokból dolgozott, hanem másodlagos adatokat elemzett. Primer vizsgálat, hogyha saját maga végezte az adatgyűjtést, itt részletezni kell, hogy milyen formában (kérdőívezés, mélyinterjú?), mekkora volt a minta stb. MAXIMUM 1 PERC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18</a:t>
            </a:fld>
            <a:endParaRPr lang="hu-H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Itt már nagyon témaspecifikus, hogy mit teszünk be. Szerencsés, ha ábrák, táblázatok jelennek</a:t>
            </a:r>
            <a:r>
              <a:rPr lang="hu-HU" baseline="0" dirty="0"/>
              <a:t> meg, de nagyon fontos, hogy EGYSZERRE CSAK EGY, ÉS MINDIG JÓL OLVASHATÓ FORMÁBAN!!! Ne tegyünk be olyan táblázatokat, amelyikhez távcső kell az adatok kisilabizálásához! A diagramok feliratai legyenek jól láthatóak, ne apró betűsek. Az ábra hasonlóan helyezkedjen el mint ezen a slide-on, legyen meg az egyensúly.</a:t>
            </a:r>
          </a:p>
          <a:p>
            <a:r>
              <a:rPr lang="hu-HU" baseline="0" dirty="0"/>
              <a:t>MAXIMUM 1 PERC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19</a:t>
            </a:fld>
            <a:endParaRPr lang="hu-H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Ez lehet pl. egy SWOT analízis,</a:t>
            </a:r>
            <a:r>
              <a:rPr lang="hu-HU" baseline="0" dirty="0"/>
              <a:t> de nem olyan részletes, mint ahogy a szakdolgozatban szerepel, hanem csak vázlatpontok, és mindent magyarázni kell!!</a:t>
            </a:r>
          </a:p>
          <a:p>
            <a:r>
              <a:rPr lang="hu-HU" baseline="0" dirty="0"/>
              <a:t>NAGYON FIGYELJÜNK ARRA, HOGY A KEVESEBB TÖBB, NE LEGYEN A DIÁKON SOK A SZÖVEG, NEM ARRA VALÓK, HOGY MEGISMÉTELJÉK A MONDANIVALÓNKAT, HANEM ARRA, HOGY ALÁTÁMASSZÁK. </a:t>
            </a:r>
          </a:p>
          <a:p>
            <a:r>
              <a:rPr lang="hu-HU" dirty="0"/>
              <a:t>H</a:t>
            </a:r>
            <a:r>
              <a:rPr lang="hu-HU" baseline="0" dirty="0"/>
              <a:t>a nincs SWOT analízise, akkor lehet egy táblázat, néhány adat, bármi, amit fontosnak tart. MAXIMUM 1 PERC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20</a:t>
            </a:fld>
            <a:endParaRPr lang="hu-H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Ez legyen az utolsó elemző rész, három</a:t>
            </a:r>
            <a:r>
              <a:rPr lang="hu-HU" baseline="0" dirty="0"/>
              <a:t> slide-on össze kell szedni a téma lényegét. MAXIMUM 1 PERC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21</a:t>
            </a:fld>
            <a:endParaRPr lang="hu-H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Minden csak egy vagy két írott szóban, a többit elmondjuk hozzá! MAXIMUM 1,5</a:t>
            </a:r>
            <a:r>
              <a:rPr lang="hu-HU" baseline="0" dirty="0"/>
              <a:t> PERC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22</a:t>
            </a:fld>
            <a:endParaRPr lang="hu-H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Minden következtetéshez szóban megfogalmazni a saját javaslatokat! MAXIMUM 1 PERC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3E49A-E2C2-4F1C-B9CC-EC5C7961DE5D}" type="slidenum">
              <a:rPr lang="hu-HU" smtClean="0"/>
              <a:pPr/>
              <a:t>23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hu-HU" altLang="ja-JP"/>
              <a:t>Alcím mintájának szerkesztése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hu-HU" altLang="ja-JP"/>
              <a:t>Alcím mintájának szerkesztése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hu-HU" altLang="ja-JP"/>
              <a:t>Mintacím szerkesztése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hu-HU" altLang="ja-JP"/>
              <a:t>Mintacím szerkesztése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hu-HU" altLang="ja-JP"/>
              <a:t>Mintacím szerkesztése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hu-HU" altLang="ja-JP" dirty="0"/>
              <a:t>Kép beszúrásához kattintson az ikonra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hu-HU" altLang="ja-JP"/>
              <a:t>Mintaszöveg szerkesztése</a:t>
            </a:r>
          </a:p>
          <a:p>
            <a:pPr lvl="1"/>
            <a:r>
              <a:rPr kumimoji="1" lang="hu-HU" altLang="ja-JP"/>
              <a:t>Második szint</a:t>
            </a:r>
          </a:p>
          <a:p>
            <a:pPr lvl="2"/>
            <a:r>
              <a:rPr kumimoji="1" lang="hu-HU" altLang="ja-JP"/>
              <a:t>Harmadik szint</a:t>
            </a:r>
          </a:p>
          <a:p>
            <a:pPr lvl="3"/>
            <a:r>
              <a:rPr kumimoji="1" lang="hu-HU" altLang="ja-JP"/>
              <a:t>Negyedik szint</a:t>
            </a:r>
          </a:p>
          <a:p>
            <a:pPr lvl="4"/>
            <a:r>
              <a:rPr kumimoji="1" lang="hu-HU" altLang="ja-JP"/>
              <a:t>Ötödik szint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</a:t>
            </a:r>
            <a:r>
              <a:rPr kumimoji="1" lang="en-US" altLang="ja-JP" dirty="0"/>
              <a:t>9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9E02A91-0257-4E1C-883E-AF0CAF3478C9}" type="datetimeFigureOut">
              <a:rPr lang="hu-HU" smtClean="0"/>
              <a:pPr/>
              <a:t>2022. 06. 13.</a:t>
            </a:fld>
            <a:endParaRPr lang="hu-HU" dirty="0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C4F482-F1ED-4C0A-9F02-131B50CFB0E1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enzugysziget.hu/index.php?option=com_content&amp;view=article&amp;id=455:az-immaterialis-javak-fogalma-fajtai-jellemzi-szerepe-a-gazdalkodasban-megjelenese-a-beszamoloban-az-immaterialis-javak-nyilvantartasi-rendszere-az-allomanyvaltozasok-bizonylatolasa-fkoenyvi-elszamolasa-a-bizonylati-rend-es-a-bizonylati-fegyelem-a-nyilvan&amp;catid=40&amp;Itemid=218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val.dataracing.hu/web/challenges/challenge-page/4/overview" TargetMode="External"/><Relationship Id="rId2" Type="http://schemas.openxmlformats.org/officeDocument/2006/relationships/hyperlink" Target="https://docplayer.hu/2571312-Me-edzsme-t-i-formacios-re-dszerek-gazdasagi-elemzese-doktori-ertekezes-keszitette-szalay-zsigmond-gabor-szent-istvan-egyetem-godollo-2009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>
                <a:solidFill>
                  <a:schemeClr val="accent2">
                    <a:lumMod val="75000"/>
                  </a:schemeClr>
                </a:solidFill>
              </a:rPr>
              <a:t>Vállalatirányítási rendszerek KKV-k részére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Ujlaki Richárd</a:t>
            </a:r>
          </a:p>
          <a:p>
            <a:r>
              <a:rPr lang="hu-HU" dirty="0"/>
              <a:t>TBGAMB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565D171-5328-4326-8CD2-7B6575ACE088}"/>
              </a:ext>
            </a:extLst>
          </p:cNvPr>
          <p:cNvSpPr txBox="1"/>
          <p:nvPr/>
        </p:nvSpPr>
        <p:spPr>
          <a:xfrm>
            <a:off x="28262" y="229467"/>
            <a:ext cx="47597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+mj-lt"/>
              </a:rPr>
              <a:t>Kodolányi János Egyetem</a:t>
            </a:r>
          </a:p>
          <a:p>
            <a:r>
              <a:rPr lang="hu-HU" sz="2000" dirty="0">
                <a:latin typeface="+mj-lt"/>
              </a:rPr>
              <a:t>Gazdálkodási és Menedzsment Tanszék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02AA2585-D6EA-42A4-B85E-8FA479E34A8E}"/>
              </a:ext>
            </a:extLst>
          </p:cNvPr>
          <p:cNvSpPr txBox="1"/>
          <p:nvPr/>
        </p:nvSpPr>
        <p:spPr>
          <a:xfrm>
            <a:off x="2966664" y="58052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2022.06.14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66FEC2B2-8379-4AB3-8CB2-1F709D156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8" y="1700808"/>
            <a:ext cx="9087004" cy="3768049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71EF0979-B0B8-44B3-BDF6-70914176C022}"/>
              </a:ext>
            </a:extLst>
          </p:cNvPr>
          <p:cNvSpPr txBox="1"/>
          <p:nvPr/>
        </p:nvSpPr>
        <p:spPr>
          <a:xfrm>
            <a:off x="1331640" y="364907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+mj-lt"/>
              </a:rPr>
              <a:t>10. ábra</a:t>
            </a:r>
          </a:p>
          <a:p>
            <a:pPr algn="ctr"/>
            <a:r>
              <a:rPr lang="hu-HU" sz="2000" b="1" dirty="0">
                <a:latin typeface="+mj-lt"/>
              </a:rPr>
              <a:t>III. Szimulátor, Ingatlanok és kapcsolódó vagyoni értékű jogok, több/kevesebb-H1 </a:t>
            </a:r>
            <a:endParaRPr lang="hu-HU" sz="2000" dirty="0">
              <a:latin typeface="+mj-lt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3EF9472B-BEBE-4BC8-8342-FBC242E0344A}"/>
              </a:ext>
            </a:extLst>
          </p:cNvPr>
          <p:cNvSpPr txBox="1"/>
          <p:nvPr/>
        </p:nvSpPr>
        <p:spPr>
          <a:xfrm>
            <a:off x="4860032" y="5647087"/>
            <a:ext cx="442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(forrás: Adatbázis, tobb_kevesebb munkalap) </a:t>
            </a:r>
          </a:p>
        </p:txBody>
      </p:sp>
    </p:spTree>
    <p:extLst>
      <p:ext uri="{BB962C8B-B14F-4D97-AF65-F5344CB8AC3E}">
        <p14:creationId xmlns:p14="http://schemas.microsoft.com/office/powerpoint/2010/main" val="2266580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946913F4-A218-49EE-9408-D40DD5F79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73" y="1268760"/>
            <a:ext cx="8621654" cy="4738808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55593C05-6185-474A-9BF9-CC9699DB4E58}"/>
              </a:ext>
            </a:extLst>
          </p:cNvPr>
          <p:cNvSpPr txBox="1"/>
          <p:nvPr/>
        </p:nvSpPr>
        <p:spPr>
          <a:xfrm>
            <a:off x="4792824" y="6037589"/>
            <a:ext cx="435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(forrás: Adatábázis, 200_28 (5) munkalap, C213:AE415 tartomány) 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54E7771E-CCA3-4B06-A619-78F727FF4818}"/>
              </a:ext>
            </a:extLst>
          </p:cNvPr>
          <p:cNvSpPr txBox="1"/>
          <p:nvPr/>
        </p:nvSpPr>
        <p:spPr>
          <a:xfrm>
            <a:off x="1763688" y="174080"/>
            <a:ext cx="56166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pPr algn="ctr"/>
            <a:r>
              <a:rPr lang="hu-HU" sz="2000" b="1" dirty="0">
                <a:latin typeface="+mj-lt"/>
              </a:rPr>
              <a:t>14. ábra Számítás menete abszolút számokkal 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827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DB94B0-A33C-4D0B-BD77-8C0D2907B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8520" y="332656"/>
            <a:ext cx="9252520" cy="3214686"/>
          </a:xfrm>
        </p:spPr>
        <p:txBody>
          <a:bodyPr>
            <a:normAutofit fontScale="90000"/>
          </a:bodyPr>
          <a:lstStyle/>
          <a:p>
            <a:r>
              <a:rPr lang="hu-HU" dirty="0">
                <a:ea typeface="MS Mincho" panose="02020609040205080304" pitchFamily="49" charset="-128"/>
              </a:rPr>
              <a:t>H2-a: Egy cég tetszőlegesen lekönyvelt „X” évének pénzügyi adatait összehasonlítva lehetséges-e megbecsülni/levezetni, hogy adott KKV romló vagy fejlődő tendenciát ért el?</a:t>
            </a:r>
            <a:br>
              <a:rPr lang="hu-HU" dirty="0">
                <a:ea typeface="MS Mincho" panose="02020609040205080304" pitchFamily="49" charset="-128"/>
              </a:rPr>
            </a:br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5E493C9F-0090-46AE-BA79-81E0B6249F2C}"/>
              </a:ext>
            </a:extLst>
          </p:cNvPr>
          <p:cNvSpPr txBox="1"/>
          <p:nvPr/>
        </p:nvSpPr>
        <p:spPr>
          <a:xfrm>
            <a:off x="251520" y="2852936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700" dirty="0"/>
              <a:t>A válasz igen, a </a:t>
            </a:r>
            <a:r>
              <a:rPr lang="hu-HU" sz="2700" b="1" dirty="0"/>
              <a:t>Szimulátor</a:t>
            </a:r>
            <a:r>
              <a:rPr lang="hu-HU" sz="2700" dirty="0"/>
              <a:t> képes egy cég tetszőlegesen lekönyvelt „X” évének adatait összehasonlítani és ezalapján megbecsülni/levezetni, hogy adott KKV romló vagy fejlődő tendenciát ért el a mérleg-és eredménykimutatások értékei alapján, ami egyfajta objektív önellenőrzést ad, hogy mennyire gazdálkodott sikeresen az adott vállalat a rendelkezésére álló pénzügyi eszközökkel a múltban (lásd: 4.1, I. Szimulátor, 8. ábra).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2306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A3305B57-9D73-468B-B9F2-CCE379D00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80" y="1190162"/>
            <a:ext cx="8843039" cy="4840062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A04B8F3-1775-447D-98B8-DBFC5E48C4A3}"/>
              </a:ext>
            </a:extLst>
          </p:cNvPr>
          <p:cNvSpPr txBox="1"/>
          <p:nvPr/>
        </p:nvSpPr>
        <p:spPr>
          <a:xfrm>
            <a:off x="899592" y="150668"/>
            <a:ext cx="66247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+mj-lt"/>
              </a:rPr>
              <a:t>8. Ábra</a:t>
            </a:r>
            <a:endParaRPr lang="hu-HU" b="1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I. </a:t>
            </a:r>
            <a:r>
              <a:rPr lang="pt-BR" sz="2000" b="1" dirty="0">
                <a:latin typeface="+mj-lt"/>
              </a:rPr>
              <a:t>Szimulátor</a:t>
            </a:r>
            <a:r>
              <a:rPr lang="pt-BR" b="1" dirty="0">
                <a:latin typeface="+mj-lt"/>
              </a:rPr>
              <a:t>, tendenciák jellege-H2-a </a:t>
            </a:r>
            <a:endParaRPr lang="hu-HU" dirty="0">
              <a:latin typeface="+mj-lt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C7C7BC2-9FD6-4864-8449-589A4EAFF5EF}"/>
              </a:ext>
            </a:extLst>
          </p:cNvPr>
          <p:cNvSpPr txBox="1"/>
          <p:nvPr/>
        </p:nvSpPr>
        <p:spPr>
          <a:xfrm>
            <a:off x="2771800" y="6061664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(forrás: Adatbázis, 200 28 (10) munkalap, EQ675:FB697 tartomány) </a:t>
            </a:r>
          </a:p>
        </p:txBody>
      </p:sp>
    </p:spTree>
    <p:extLst>
      <p:ext uri="{BB962C8B-B14F-4D97-AF65-F5344CB8AC3E}">
        <p14:creationId xmlns:p14="http://schemas.microsoft.com/office/powerpoint/2010/main" val="668887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5D7262-5B3E-47EC-9906-857D4CB83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2741262"/>
          </a:xfrm>
        </p:spPr>
        <p:txBody>
          <a:bodyPr>
            <a:normAutofit fontScale="90000"/>
          </a:bodyPr>
          <a:lstStyle/>
          <a:p>
            <a:r>
              <a:rPr lang="hu-HU" dirty="0">
                <a:ea typeface="MS Mincho" panose="02020609040205080304" pitchFamily="49" charset="-128"/>
              </a:rPr>
              <a:t>H2-b: Egy adott cég bármely, egymással összefüggő mutatóján változtatni akarna, akkor az hogyan hatna az adott KKV jövedelemtermelő képességére? </a:t>
            </a:r>
            <a:br>
              <a:rPr lang="hu-HU" dirty="0">
                <a:ea typeface="MS Mincho" panose="02020609040205080304" pitchFamily="49" charset="-128"/>
              </a:rPr>
            </a:b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4C266A2-518F-4B76-9C35-4DF9D1DF6E0F}"/>
              </a:ext>
            </a:extLst>
          </p:cNvPr>
          <p:cNvSpPr txBox="1"/>
          <p:nvPr/>
        </p:nvSpPr>
        <p:spPr>
          <a:xfrm>
            <a:off x="323528" y="2852937"/>
            <a:ext cx="84969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/>
              <a:t>A II. </a:t>
            </a:r>
            <a:r>
              <a:rPr lang="hu-HU" sz="2400" b="1" dirty="0"/>
              <a:t>Szimulátor</a:t>
            </a:r>
            <a:r>
              <a:rPr lang="hu-HU" sz="2400" dirty="0"/>
              <a:t> (lásd: 4.1, II. Szimulátor, 9. ábra), arra adja meg a választ, hogy milyen mértékben hat pl. az „Immateriális javak” arányán történt módosítás a vállalati profit növelésének érdekében (bármely más mutatóval is helyettesíthető). Az itt lévő irány a minél kisebb, annál jobb elvet követi. Ahhoz, hogy adott vállalatnak pozitív legyen az árbevétele, változtatnia kell az „Immateriális javak” arányán.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2825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015F055E-C74E-43D6-8F94-58DDDD036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0" y="1831459"/>
            <a:ext cx="9097550" cy="3384376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B4F0BE2E-FD91-4600-9C80-5DE02B9AB663}"/>
              </a:ext>
            </a:extLst>
          </p:cNvPr>
          <p:cNvSpPr txBox="1"/>
          <p:nvPr/>
        </p:nvSpPr>
        <p:spPr>
          <a:xfrm>
            <a:off x="1475656" y="260648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+mj-lt"/>
              </a:rPr>
              <a:t>9. ábra </a:t>
            </a:r>
          </a:p>
          <a:p>
            <a:pPr algn="ctr"/>
            <a:r>
              <a:rPr lang="hu-HU" sz="2000" b="1" dirty="0">
                <a:latin typeface="+mj-lt"/>
              </a:rPr>
              <a:t>II. Szimulátor, bármely egymással összefüggő mutató változtatása-H2-b </a:t>
            </a:r>
            <a:endParaRPr lang="hu-HU" sz="2000" dirty="0">
              <a:latin typeface="+mj-lt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0DD16C0-A5C3-4DC8-A18B-52FAF1D3B168}"/>
              </a:ext>
            </a:extLst>
          </p:cNvPr>
          <p:cNvSpPr txBox="1"/>
          <p:nvPr/>
        </p:nvSpPr>
        <p:spPr>
          <a:xfrm>
            <a:off x="3743400" y="530120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(forrás: Adatbázis, 200 28 (10) munkalap, CH649:EF670 tartomány) </a:t>
            </a:r>
          </a:p>
        </p:txBody>
      </p:sp>
    </p:spTree>
    <p:extLst>
      <p:ext uri="{BB962C8B-B14F-4D97-AF65-F5344CB8AC3E}">
        <p14:creationId xmlns:p14="http://schemas.microsoft.com/office/powerpoint/2010/main" val="9840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6676A143-793B-49B6-9723-900192C04B84}"/>
              </a:ext>
            </a:extLst>
          </p:cNvPr>
          <p:cNvSpPr txBox="1"/>
          <p:nvPr/>
        </p:nvSpPr>
        <p:spPr>
          <a:xfrm>
            <a:off x="1151620" y="404664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Immateriális javak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73D99679-2D50-43FB-BE17-15021E050342}"/>
              </a:ext>
            </a:extLst>
          </p:cNvPr>
          <p:cNvSpPr txBox="1"/>
          <p:nvPr/>
        </p:nvSpPr>
        <p:spPr>
          <a:xfrm>
            <a:off x="863588" y="1988840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Az immateriális javak: azok a nem anyagi (kézzel nem fogható), a vállalkozás számára forgalomképes dolgok vagy jogok (eszközök), melyek tartósan, egy éven túl szolgálják a vállalkozás tevékenységét.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9A91BA5C-FBAC-4A63-9FB5-908101C44146}"/>
              </a:ext>
            </a:extLst>
          </p:cNvPr>
          <p:cNvSpPr txBox="1"/>
          <p:nvPr/>
        </p:nvSpPr>
        <p:spPr>
          <a:xfrm>
            <a:off x="5508104" y="5157192"/>
            <a:ext cx="3240360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075337C3-B7B9-43FC-88EC-5ED2DFD44B80}"/>
              </a:ext>
            </a:extLst>
          </p:cNvPr>
          <p:cNvSpPr txBox="1"/>
          <p:nvPr/>
        </p:nvSpPr>
        <p:spPr>
          <a:xfrm>
            <a:off x="3635896" y="3861048"/>
            <a:ext cx="464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/>
              <a:t>Forrás: Pénzügysziget.hu</a:t>
            </a:r>
          </a:p>
          <a:p>
            <a:pPr algn="r"/>
            <a:r>
              <a:rPr lang="hu-HU" dirty="0">
                <a:hlinkClick r:id="rId2"/>
              </a:rPr>
              <a:t>Link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326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A vizsgálat elméleti háttere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8356" y="1844824"/>
            <a:ext cx="8507288" cy="3888432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u="sng" dirty="0"/>
              <a:t>Közgazdasági aspektus: </a:t>
            </a:r>
          </a:p>
          <a:p>
            <a:pPr marL="0" indent="0">
              <a:buNone/>
            </a:pPr>
            <a:r>
              <a:rPr lang="hu-HU" dirty="0"/>
              <a:t>	Magyarországi KKV-k, </a:t>
            </a:r>
          </a:p>
          <a:p>
            <a:pPr marL="0" indent="0">
              <a:buNone/>
            </a:pPr>
            <a:r>
              <a:rPr lang="hu-HU" dirty="0"/>
              <a:t>	Versenyképesség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u="sng" dirty="0"/>
              <a:t>IT aspektus: </a:t>
            </a:r>
          </a:p>
          <a:p>
            <a:pPr marL="0" indent="0">
              <a:buNone/>
            </a:pPr>
            <a:r>
              <a:rPr lang="hu-HU" dirty="0"/>
              <a:t>	Vállalatirányitási rendszerek, </a:t>
            </a:r>
          </a:p>
          <a:p>
            <a:pPr marL="0" indent="0">
              <a:buNone/>
            </a:pPr>
            <a:r>
              <a:rPr lang="hu-HU" dirty="0"/>
              <a:t>	Felhő vs. Nem felhő alapú Vállalatirányítási rendszerek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u="sng" dirty="0"/>
              <a:t>Matematikai aspektus:</a:t>
            </a:r>
            <a:r>
              <a:rPr lang="hu-HU" dirty="0"/>
              <a:t> </a:t>
            </a:r>
          </a:p>
          <a:p>
            <a:pPr marL="457200" lvl="1" indent="0">
              <a:buNone/>
            </a:pPr>
            <a:r>
              <a:rPr lang="hu-HU" dirty="0"/>
              <a:t>	</a:t>
            </a:r>
            <a:r>
              <a:rPr lang="hu-HU" sz="3200" dirty="0"/>
              <a:t>Szimulációs módszertanok, </a:t>
            </a:r>
          </a:p>
          <a:p>
            <a:pPr marL="457200" lvl="1" indent="0">
              <a:buNone/>
            </a:pPr>
            <a:r>
              <a:rPr lang="hu-HU" sz="3200" dirty="0"/>
              <a:t>	Modellezés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Szimulációs módszertan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KKV-k mérleg-és eredménykimutatása Céginformáció.hu riportok alapján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Objektum-Attribútum Mátrix (OAM) készítése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20 hazai KKV pénzügyi beszámolója (2020-2010 között), 180 Excel riport, 46.600 nyers rekord/32.000 ellenőrzött rekord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Adatbázis felépítése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AC3F8FD-4688-4312-B6D1-8FB6EC3D89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3807059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28A29B-2650-44AF-8242-C4A49F2C7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8064896" cy="3456384"/>
          </a:xfrm>
        </p:spPr>
        <p:txBody>
          <a:bodyPr>
            <a:normAutofit fontScale="90000"/>
          </a:bodyPr>
          <a:lstStyle/>
          <a:p>
            <a:r>
              <a:rPr lang="hu-HU" dirty="0">
                <a:effectLst/>
              </a:rPr>
              <a:t>Miként lehet ANÉLKÜL vizsgálni a vállalatirányítási rendszerek gazdasági hatását, hogy teljeskörű adatvagyon állna rendelkezésre? </a:t>
            </a:r>
            <a:br>
              <a:rPr lang="hu-HU" dirty="0">
                <a:effectLst/>
              </a:rPr>
            </a:br>
            <a:r>
              <a:rPr lang="hu-HU" sz="2700" dirty="0">
                <a:effectLst/>
              </a:rPr>
              <a:t>(ilyen jellegű adatok üzleti titoknak minősülnek, pl. saját munkahelyemnél sem adták ki)</a:t>
            </a:r>
            <a:endParaRPr lang="hu-HU" sz="27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FDE7010A-028A-473D-954B-955B4B166FBD}"/>
              </a:ext>
            </a:extLst>
          </p:cNvPr>
          <p:cNvSpPr txBox="1"/>
          <p:nvPr/>
        </p:nvSpPr>
        <p:spPr>
          <a:xfrm>
            <a:off x="2123728" y="548680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latin typeface="+mj-lt"/>
              </a:rPr>
              <a:t>Alapvetés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E60D9CB9-77E7-4740-B000-39B5B2F63013}"/>
              </a:ext>
            </a:extLst>
          </p:cNvPr>
          <p:cNvSpPr txBox="1"/>
          <p:nvPr/>
        </p:nvSpPr>
        <p:spPr>
          <a:xfrm>
            <a:off x="0" y="553987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Alap gondolatmenet:</a:t>
            </a:r>
          </a:p>
          <a:p>
            <a:pPr algn="ctr"/>
            <a:r>
              <a:rPr lang="hu-HU" dirty="0"/>
              <a:t> </a:t>
            </a: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hu-HU" dirty="0"/>
              <a:t>Szalay Zsigmond Gábor: Menedzsment információs rendszerek gazdasági elemzése, PhD </a:t>
            </a:r>
            <a:r>
              <a:rPr lang="hu-HU" dirty="0">
                <a:hlinkClick r:id="rId2"/>
              </a:rPr>
              <a:t>PhD</a:t>
            </a:r>
            <a:endParaRPr lang="hu-HU" dirty="0"/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hu-HU" dirty="0"/>
              <a:t>Dataracing 2022, BME és MNB</a:t>
            </a:r>
            <a:r>
              <a:rPr lang="hu-HU" dirty="0">
                <a:hlinkClick r:id="rId3"/>
              </a:rPr>
              <a:t>Dataracing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6079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119876"/>
          </a:xfrm>
        </p:spPr>
        <p:txBody>
          <a:bodyPr>
            <a:normAutofit fontScale="90000"/>
          </a:bodyPr>
          <a:lstStyle/>
          <a:p>
            <a:r>
              <a:rPr lang="hu-HU" dirty="0"/>
              <a:t>SWOT elemzés</a:t>
            </a:r>
            <a:br>
              <a:rPr lang="hu-HU" dirty="0"/>
            </a:br>
            <a:r>
              <a:rPr lang="hu-HU" sz="2700" dirty="0"/>
              <a:t>(Vállalatirányítási rendszerek megtérülése és a dolgozat elemzése)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160843"/>
              </p:ext>
            </p:extLst>
          </p:nvPr>
        </p:nvGraphicFramePr>
        <p:xfrm>
          <a:off x="457200" y="1236508"/>
          <a:ext cx="8229602" cy="525658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1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8292">
                <a:tc>
                  <a:txBody>
                    <a:bodyPr/>
                    <a:lstStyle/>
                    <a:p>
                      <a:pPr algn="ctr"/>
                      <a:r>
                        <a:rPr lang="hu-HU" sz="2400" b="0" dirty="0"/>
                        <a:t>ERŐSSÉGEK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b="0" dirty="0"/>
                        <a:t>Elméleti megalapozás, félépítés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b="0" dirty="0"/>
                        <a:t>Reprodukálhatóság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b="0" dirty="0"/>
                        <a:t>Hatékonyság objektív mérése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0" dirty="0"/>
                        <a:t>GYENGESÉGEK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b="0" dirty="0"/>
                        <a:t>Különböző formátumok pénzügyi riportok során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b="0" dirty="0"/>
                        <a:t>Fizetett szolgáltatás esetén is csak zavaros adatbázishoz lehet hozzájutni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29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LEHETŐSÉGEK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/>
                        <a:t>Kibővítés multinacionális vállalatokra/több telephellyel rendelkező KKV-kra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VESZÉLYEK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/>
                        <a:t>A kapott eredmény erősen függ a felhasznált adatok/beszámolók hitelességétől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Elért eredmények összegzése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Adatbázis elkészült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Minőség-ellenőrzés megtörtént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Hipotézisek bizonyítva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Reprodukálhatóság biztosítva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Következtetések/javaslatok összefoglalva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Eredmények objektív értékelése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17646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I. Szimulátor: tendencia levezetése, H2-a 	   bizonyítása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II. Szimulátor: bármely mutató 	    	   	    módosítása, H2-b bizonyítása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III. Szimulátor: Vállalatirányítási rendszerek bevezetése/üzemeltetése, H1 bizonyítása 	  	   	     		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Következtetések, javaslatok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	Múltbéli pénzügyi mutatók alapján 	mérhető a 	jövőbeni profit.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	Szubjektívan meghozott pénzügyi 	döntések helyett, objektív megközelítés 	használata.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	Rendelkezésre álló adatok minőségének 	fejlesztése.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69BD27E3-52A5-40E1-AD7A-447FC66CD1BD}"/>
              </a:ext>
            </a:extLst>
          </p:cNvPr>
          <p:cNvSpPr txBox="1"/>
          <p:nvPr/>
        </p:nvSpPr>
        <p:spPr>
          <a:xfrm>
            <a:off x="1835696" y="692696"/>
            <a:ext cx="4752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hu-HU" sz="4400" dirty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rPr>
              <a:t>Jövőkép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E62D6B8-AA2D-46EA-9047-28E02371B5D2}"/>
              </a:ext>
            </a:extLst>
          </p:cNvPr>
          <p:cNvSpPr txBox="1"/>
          <p:nvPr/>
        </p:nvSpPr>
        <p:spPr>
          <a:xfrm>
            <a:off x="1043608" y="198884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hu-HU" sz="3200" dirty="0">
                <a:solidFill>
                  <a:schemeClr val="tx2"/>
                </a:solidFill>
              </a:rPr>
              <a:t>Egy vállalatirányítási rendszereket forgalmazó cég már érdeklődött a Szimulátorok iránt.</a:t>
            </a:r>
          </a:p>
        </p:txBody>
      </p:sp>
    </p:spTree>
    <p:extLst>
      <p:ext uri="{BB962C8B-B14F-4D97-AF65-F5344CB8AC3E}">
        <p14:creationId xmlns:p14="http://schemas.microsoft.com/office/powerpoint/2010/main" val="85980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3452" y="2060848"/>
            <a:ext cx="8229600" cy="1143000"/>
          </a:xfrm>
        </p:spPr>
        <p:txBody>
          <a:bodyPr/>
          <a:lstStyle/>
          <a:p>
            <a:r>
              <a:rPr lang="hu-HU" dirty="0"/>
              <a:t>Köszönöm a megtisztelő figyelmet!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23528" y="4077072"/>
            <a:ext cx="8229600" cy="710952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1" lang="hu-HU" sz="3600" kern="0" dirty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rPr>
              <a:t>Ujlaki Richárd</a:t>
            </a:r>
            <a:r>
              <a:rPr kumimoji="1" lang="hu-HU" sz="3600" b="0" i="0" u="none" strike="noStrike" kern="0" cap="none" spc="0" normalizeH="0" baseline="0" noProof="0" dirty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1" lang="hu-HU" sz="3600" kern="0" dirty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rPr>
              <a:t>TBGAMB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213E6D-9942-4D04-A4D0-4A6476CC9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826" y="-54746"/>
            <a:ext cx="7172348" cy="1470025"/>
          </a:xfrm>
        </p:spPr>
        <p:txBody>
          <a:bodyPr/>
          <a:lstStyle/>
          <a:p>
            <a:r>
              <a:rPr lang="hu-HU" dirty="0"/>
              <a:t>Tartalomjegyzék</a:t>
            </a:r>
          </a:p>
        </p:txBody>
      </p:sp>
      <p:sp>
        <p:nvSpPr>
          <p:cNvPr id="4" name="Lekerekített téglalap 12">
            <a:extLst>
              <a:ext uri="{FF2B5EF4-FFF2-40B4-BE49-F238E27FC236}">
                <a16:creationId xmlns:a16="http://schemas.microsoft.com/office/drawing/2014/main" id="{D3C6647F-2F77-42BE-9710-606BD122930E}"/>
              </a:ext>
            </a:extLst>
          </p:cNvPr>
          <p:cNvSpPr/>
          <p:nvPr/>
        </p:nvSpPr>
        <p:spPr>
          <a:xfrm>
            <a:off x="240068" y="1225376"/>
            <a:ext cx="2160240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Problémafelvetés, Célkitűzés</a:t>
            </a:r>
          </a:p>
        </p:txBody>
      </p:sp>
      <p:sp>
        <p:nvSpPr>
          <p:cNvPr id="5" name="Lekerekített téglalap 12">
            <a:extLst>
              <a:ext uri="{FF2B5EF4-FFF2-40B4-BE49-F238E27FC236}">
                <a16:creationId xmlns:a16="http://schemas.microsoft.com/office/drawing/2014/main" id="{B0AF6C25-B6B9-47E3-ADE7-B6AA15C39CB8}"/>
              </a:ext>
            </a:extLst>
          </p:cNvPr>
          <p:cNvSpPr/>
          <p:nvPr/>
        </p:nvSpPr>
        <p:spPr>
          <a:xfrm>
            <a:off x="3333638" y="1225376"/>
            <a:ext cx="2160240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Hipotézis(ek)</a:t>
            </a:r>
          </a:p>
        </p:txBody>
      </p:sp>
      <p:sp>
        <p:nvSpPr>
          <p:cNvPr id="6" name="Lekerekített téglalap 12">
            <a:extLst>
              <a:ext uri="{FF2B5EF4-FFF2-40B4-BE49-F238E27FC236}">
                <a16:creationId xmlns:a16="http://schemas.microsoft.com/office/drawing/2014/main" id="{297146B2-AA4B-48B4-AC73-E773B92EE16E}"/>
              </a:ext>
            </a:extLst>
          </p:cNvPr>
          <p:cNvSpPr/>
          <p:nvPr/>
        </p:nvSpPr>
        <p:spPr>
          <a:xfrm>
            <a:off x="6427208" y="1245999"/>
            <a:ext cx="2160240" cy="103605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A vizsgálat elméleti háttere</a:t>
            </a:r>
          </a:p>
        </p:txBody>
      </p:sp>
      <p:sp>
        <p:nvSpPr>
          <p:cNvPr id="8" name="Lekerekített téglalap 19">
            <a:extLst>
              <a:ext uri="{FF2B5EF4-FFF2-40B4-BE49-F238E27FC236}">
                <a16:creationId xmlns:a16="http://schemas.microsoft.com/office/drawing/2014/main" id="{209E09C4-2F48-40B6-BBA4-C7EC821B1B2F}"/>
              </a:ext>
            </a:extLst>
          </p:cNvPr>
          <p:cNvSpPr/>
          <p:nvPr/>
        </p:nvSpPr>
        <p:spPr>
          <a:xfrm>
            <a:off x="251973" y="3230189"/>
            <a:ext cx="2160240" cy="103605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SWOT elemzés</a:t>
            </a:r>
          </a:p>
        </p:txBody>
      </p:sp>
      <p:sp>
        <p:nvSpPr>
          <p:cNvPr id="9" name="Lekerekített téglalap 19">
            <a:extLst>
              <a:ext uri="{FF2B5EF4-FFF2-40B4-BE49-F238E27FC236}">
                <a16:creationId xmlns:a16="http://schemas.microsoft.com/office/drawing/2014/main" id="{0D1FB177-F671-4B2A-9EF0-5F9DB76CCA4D}"/>
              </a:ext>
            </a:extLst>
          </p:cNvPr>
          <p:cNvSpPr/>
          <p:nvPr/>
        </p:nvSpPr>
        <p:spPr>
          <a:xfrm>
            <a:off x="3333638" y="3295768"/>
            <a:ext cx="2160240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Adatbázis felépítése</a:t>
            </a:r>
          </a:p>
        </p:txBody>
      </p:sp>
      <p:sp>
        <p:nvSpPr>
          <p:cNvPr id="10" name="Lekerekített téglalap 19">
            <a:extLst>
              <a:ext uri="{FF2B5EF4-FFF2-40B4-BE49-F238E27FC236}">
                <a16:creationId xmlns:a16="http://schemas.microsoft.com/office/drawing/2014/main" id="{B72861E2-898F-411D-B208-8C18FA76287D}"/>
              </a:ext>
            </a:extLst>
          </p:cNvPr>
          <p:cNvSpPr/>
          <p:nvPr/>
        </p:nvSpPr>
        <p:spPr>
          <a:xfrm>
            <a:off x="6444208" y="3263879"/>
            <a:ext cx="2160240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Szimulációs módszertan</a:t>
            </a:r>
          </a:p>
        </p:txBody>
      </p:sp>
      <p:sp>
        <p:nvSpPr>
          <p:cNvPr id="11" name="Lekerekített téglalap 19">
            <a:extLst>
              <a:ext uri="{FF2B5EF4-FFF2-40B4-BE49-F238E27FC236}">
                <a16:creationId xmlns:a16="http://schemas.microsoft.com/office/drawing/2014/main" id="{E39450D9-6CA4-40D7-B969-79A83CF05406}"/>
              </a:ext>
            </a:extLst>
          </p:cNvPr>
          <p:cNvSpPr/>
          <p:nvPr/>
        </p:nvSpPr>
        <p:spPr>
          <a:xfrm>
            <a:off x="3410186" y="5291040"/>
            <a:ext cx="2199373" cy="103605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Következtetések,</a:t>
            </a:r>
          </a:p>
          <a:p>
            <a:pPr algn="ctr"/>
            <a:r>
              <a:rPr lang="hu-HU" sz="2000" dirty="0"/>
              <a:t>Javaslatok</a:t>
            </a:r>
          </a:p>
        </p:txBody>
      </p:sp>
      <p:sp>
        <p:nvSpPr>
          <p:cNvPr id="12" name="Lekerekített téglalap 19">
            <a:extLst>
              <a:ext uri="{FF2B5EF4-FFF2-40B4-BE49-F238E27FC236}">
                <a16:creationId xmlns:a16="http://schemas.microsoft.com/office/drawing/2014/main" id="{EE3310B3-661B-4A1A-B1F0-309DD0AFC63E}"/>
              </a:ext>
            </a:extLst>
          </p:cNvPr>
          <p:cNvSpPr/>
          <p:nvPr/>
        </p:nvSpPr>
        <p:spPr>
          <a:xfrm>
            <a:off x="260773" y="5291040"/>
            <a:ext cx="2160240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/>
              <a:t>Eredmények objektív összegzése</a:t>
            </a:r>
          </a:p>
        </p:txBody>
      </p:sp>
      <p:sp>
        <p:nvSpPr>
          <p:cNvPr id="16" name="Nyíl: jobbra mutató 15">
            <a:extLst>
              <a:ext uri="{FF2B5EF4-FFF2-40B4-BE49-F238E27FC236}">
                <a16:creationId xmlns:a16="http://schemas.microsoft.com/office/drawing/2014/main" id="{AB68CD58-11A1-4E2D-8503-C5B49EE127D8}"/>
              </a:ext>
            </a:extLst>
          </p:cNvPr>
          <p:cNvSpPr/>
          <p:nvPr/>
        </p:nvSpPr>
        <p:spPr>
          <a:xfrm>
            <a:off x="2421013" y="1620008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7" name="Nyíl: jobbra mutató 16">
            <a:extLst>
              <a:ext uri="{FF2B5EF4-FFF2-40B4-BE49-F238E27FC236}">
                <a16:creationId xmlns:a16="http://schemas.microsoft.com/office/drawing/2014/main" id="{007BF691-19A2-4A7D-84A6-F8902AB20E78}"/>
              </a:ext>
            </a:extLst>
          </p:cNvPr>
          <p:cNvSpPr/>
          <p:nvPr/>
        </p:nvSpPr>
        <p:spPr>
          <a:xfrm>
            <a:off x="5505783" y="1658387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Nyíl: jobbra mutató 17">
            <a:extLst>
              <a:ext uri="{FF2B5EF4-FFF2-40B4-BE49-F238E27FC236}">
                <a16:creationId xmlns:a16="http://schemas.microsoft.com/office/drawing/2014/main" id="{FA792468-8A48-4D16-83B2-0A7AE67214B0}"/>
              </a:ext>
            </a:extLst>
          </p:cNvPr>
          <p:cNvSpPr/>
          <p:nvPr/>
        </p:nvSpPr>
        <p:spPr>
          <a:xfrm rot="10800000">
            <a:off x="2401869" y="3681635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9" name="Nyíl: jobbra mutató 18">
            <a:extLst>
              <a:ext uri="{FF2B5EF4-FFF2-40B4-BE49-F238E27FC236}">
                <a16:creationId xmlns:a16="http://schemas.microsoft.com/office/drawing/2014/main" id="{FB298720-21B5-43BA-A4B5-6962AF2E5114}"/>
              </a:ext>
            </a:extLst>
          </p:cNvPr>
          <p:cNvSpPr/>
          <p:nvPr/>
        </p:nvSpPr>
        <p:spPr>
          <a:xfrm rot="10800000">
            <a:off x="5504222" y="3691425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Nyíl: jobbra mutató 19">
            <a:extLst>
              <a:ext uri="{FF2B5EF4-FFF2-40B4-BE49-F238E27FC236}">
                <a16:creationId xmlns:a16="http://schemas.microsoft.com/office/drawing/2014/main" id="{74FF0BD2-6FC1-424C-BF33-7A4A3F33F3A6}"/>
              </a:ext>
            </a:extLst>
          </p:cNvPr>
          <p:cNvSpPr/>
          <p:nvPr/>
        </p:nvSpPr>
        <p:spPr>
          <a:xfrm rot="5400000">
            <a:off x="7082452" y="2659150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1" name="Nyíl: jobbra mutató 20">
            <a:extLst>
              <a:ext uri="{FF2B5EF4-FFF2-40B4-BE49-F238E27FC236}">
                <a16:creationId xmlns:a16="http://schemas.microsoft.com/office/drawing/2014/main" id="{94025ADA-8BF3-4BC8-B89C-EA015FDC46E3}"/>
              </a:ext>
            </a:extLst>
          </p:cNvPr>
          <p:cNvSpPr/>
          <p:nvPr/>
        </p:nvSpPr>
        <p:spPr>
          <a:xfrm rot="5400000">
            <a:off x="859475" y="4673222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2" name="Nyíl: jobbra mutató 21">
            <a:extLst>
              <a:ext uri="{FF2B5EF4-FFF2-40B4-BE49-F238E27FC236}">
                <a16:creationId xmlns:a16="http://schemas.microsoft.com/office/drawing/2014/main" id="{3B3621FE-A406-4170-8020-9B4780440F25}"/>
              </a:ext>
            </a:extLst>
          </p:cNvPr>
          <p:cNvSpPr/>
          <p:nvPr/>
        </p:nvSpPr>
        <p:spPr>
          <a:xfrm>
            <a:off x="2454887" y="5701996"/>
            <a:ext cx="92142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4" name="Csillag: 5 ágú 23">
            <a:extLst>
              <a:ext uri="{FF2B5EF4-FFF2-40B4-BE49-F238E27FC236}">
                <a16:creationId xmlns:a16="http://schemas.microsoft.com/office/drawing/2014/main" id="{7003C5D6-22C0-47AB-885B-A854AC86B594}"/>
              </a:ext>
            </a:extLst>
          </p:cNvPr>
          <p:cNvSpPr/>
          <p:nvPr/>
        </p:nvSpPr>
        <p:spPr>
          <a:xfrm>
            <a:off x="5820917" y="5191122"/>
            <a:ext cx="288033" cy="30248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246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/>
              <a:t>Problémafelvetés, célkitűzés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46449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Mérhető-e egy adott vállalatnál (KKV) vállalatirányítási rendszer beruházásának megtérülése? 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Javítható-e egy adott vállalat (KKV) versenyképessége?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Megtérül-e egy vállalatirányítási rendszer bevezetése egy KKV életében?</a:t>
            </a: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Személyes kötődés: érdeklődés a téma iránt/a magyarországi KKV-k támogatása/személyes környezetemben lévő KKV-k </a:t>
            </a: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  <a:p>
            <a:pPr marL="0" indent="0">
              <a:buNone/>
            </a:pPr>
            <a:r>
              <a:rPr lang="hu-HU" dirty="0"/>
              <a:t>      	(KKV specialitások: egy KKV esetében sokkal nagyobb gazdasági 	hatása van bármely beruházásnak.)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6F398E-10EA-486F-9831-014EB7B53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559" y="1196752"/>
            <a:ext cx="8568952" cy="1357893"/>
          </a:xfrm>
        </p:spPr>
        <p:txBody>
          <a:bodyPr>
            <a:normAutofit fontScale="90000"/>
          </a:bodyPr>
          <a:lstStyle/>
          <a:p>
            <a:r>
              <a:rPr lang="hu-HU" dirty="0"/>
              <a:t>Mérhető-e egy adott vállalatnál (KKV) vállalatirányítási rendszer beruházásának megtérülése? </a:t>
            </a:r>
            <a:br>
              <a:rPr lang="hu-HU" dirty="0"/>
            </a:br>
            <a:br>
              <a:rPr lang="hu-HU" dirty="0"/>
            </a:br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791CA086-7E5C-4AE5-A5C3-2C536B1DBB55}"/>
              </a:ext>
            </a:extLst>
          </p:cNvPr>
          <p:cNvSpPr txBox="1"/>
          <p:nvPr/>
        </p:nvSpPr>
        <p:spPr>
          <a:xfrm>
            <a:off x="323528" y="2492896"/>
            <a:ext cx="8820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700" dirty="0"/>
              <a:t>Megállapítható, hogy igenis létezik módja egy adott informatikai beruházás (vállalatirányítási rendszer) megtérülésének vizsgálatára/bizonyítására és szimulátorok segítségével igenis lehetséges különböző szcenáriók kölcsönhatásait vizsgálni, adott beruházás megtérülését mérni (lásd: 4.1 A szimulátor-koncepció bemutatása). </a:t>
            </a:r>
          </a:p>
        </p:txBody>
      </p:sp>
    </p:spTree>
    <p:extLst>
      <p:ext uri="{BB962C8B-B14F-4D97-AF65-F5344CB8AC3E}">
        <p14:creationId xmlns:p14="http://schemas.microsoft.com/office/powerpoint/2010/main" val="412619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FECD29-B7AD-4AA7-9709-C31A6AADF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107" y="924111"/>
            <a:ext cx="7675786" cy="1285884"/>
          </a:xfrm>
        </p:spPr>
        <p:txBody>
          <a:bodyPr>
            <a:normAutofit fontScale="90000"/>
          </a:bodyPr>
          <a:lstStyle/>
          <a:p>
            <a:r>
              <a:rPr lang="hu-HU" dirty="0"/>
              <a:t>Javítható-e egy adott vállalat (KKV) versenyképessége?</a:t>
            </a:r>
            <a:br>
              <a:rPr lang="hu-HU" dirty="0"/>
            </a:b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01B86D9-6174-4391-99BA-55DAC8482119}"/>
              </a:ext>
            </a:extLst>
          </p:cNvPr>
          <p:cNvSpPr txBox="1"/>
          <p:nvPr/>
        </p:nvSpPr>
        <p:spPr>
          <a:xfrm>
            <a:off x="528817" y="2236229"/>
            <a:ext cx="8086365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700" dirty="0"/>
              <a:t>Különböző konzisztencia-vizsgálatokat futtatva, javítható a versenyképesség. Pl. a tény (Y) és a becsült (robot által számolt jövedelmezőségi Y-értékek) alapján pozitív hatásmértékeket kaptunk az immateriális javak és a gazdálkodás sikeressége között – noha az immateriális javak ki is eshettek volna a modellezés során. </a:t>
            </a:r>
          </a:p>
        </p:txBody>
      </p:sp>
    </p:spTree>
    <p:extLst>
      <p:ext uri="{BB962C8B-B14F-4D97-AF65-F5344CB8AC3E}">
        <p14:creationId xmlns:p14="http://schemas.microsoft.com/office/powerpoint/2010/main" val="325943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D94987-F420-488F-B152-018EE8C09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568592"/>
            <a:ext cx="7704856" cy="2068319"/>
          </a:xfrm>
        </p:spPr>
        <p:txBody>
          <a:bodyPr>
            <a:normAutofit fontScale="90000"/>
          </a:bodyPr>
          <a:lstStyle/>
          <a:p>
            <a:r>
              <a:rPr lang="hu-HU" dirty="0"/>
              <a:t>Megtérül-e egy vállalatirányítási rendszer bevezetése egy KKV életében?</a:t>
            </a:r>
            <a:br>
              <a:rPr lang="hu-HU" dirty="0"/>
            </a:br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05BFD59-498E-4E13-900E-DBA61A35A005}"/>
              </a:ext>
            </a:extLst>
          </p:cNvPr>
          <p:cNvSpPr txBox="1"/>
          <p:nvPr/>
        </p:nvSpPr>
        <p:spPr>
          <a:xfrm>
            <a:off x="323528" y="2636911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700" dirty="0"/>
              <a:t>Az információs többletérték/megtérülés akkor érhető tetten, ha az adatfeldolgozás (információs rendszer fejlesztésének) költsége alacsonyabb az adatfeldolgozás által katalizált hasznosságnál.</a:t>
            </a:r>
          </a:p>
        </p:txBody>
      </p:sp>
    </p:spTree>
    <p:extLst>
      <p:ext uri="{BB962C8B-B14F-4D97-AF65-F5344CB8AC3E}">
        <p14:creationId xmlns:p14="http://schemas.microsoft.com/office/powerpoint/2010/main" val="171567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u-HU" dirty="0"/>
              <a:t>Hipotézis(ek)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55776" y="2492896"/>
            <a:ext cx="6131024" cy="2304256"/>
          </a:xfrm>
        </p:spPr>
        <p:txBody>
          <a:bodyPr/>
          <a:lstStyle/>
          <a:p>
            <a:pPr>
              <a:buNone/>
            </a:pPr>
            <a:r>
              <a:rPr lang="hu-HU" dirty="0"/>
              <a:t>	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D825521C-BE48-4CFC-98B1-AA48015A3E7C}"/>
              </a:ext>
            </a:extLst>
          </p:cNvPr>
          <p:cNvSpPr/>
          <p:nvPr/>
        </p:nvSpPr>
        <p:spPr>
          <a:xfrm>
            <a:off x="107504" y="1196752"/>
            <a:ext cx="8229600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400" dirty="0">
                <a:ea typeface="MS Mincho" panose="02020609040205080304" pitchFamily="49" charset="-128"/>
              </a:rPr>
              <a:t>H1: A vállalatirányítási rendszer bevezetése/üzemeltetése (az informatikai kiadások) pozitívan képesek befolyásolni a gazdálkodás sikerességét.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400" dirty="0">
                <a:ea typeface="MS Mincho" panose="02020609040205080304" pitchFamily="49" charset="-128"/>
              </a:rPr>
              <a:t>H2-a: Egy cég tetszőlegesen lekönyvelt „X” évének pénzügyi adatait összehasonlítva lehetséges-e megbecsülni/levezetni, hogy adott KKV romló vagy fejlődő tendenciát ért el?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400" dirty="0">
                <a:ea typeface="MS Mincho" panose="02020609040205080304" pitchFamily="49" charset="-128"/>
              </a:rPr>
              <a:t>H2-b: Egy adott cég bármely, egymással összefüggő mutatóján változtatni akarna, akkor az hogyan hatna az adott KKV jövedelemtermelő képességére?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88BD06-5065-4107-9517-1689B610F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640960" cy="2016223"/>
          </a:xfrm>
        </p:spPr>
        <p:txBody>
          <a:bodyPr>
            <a:normAutofit fontScale="90000"/>
          </a:bodyPr>
          <a:lstStyle/>
          <a:p>
            <a:r>
              <a:rPr lang="hu-HU" dirty="0">
                <a:ea typeface="MS Mincho" panose="02020609040205080304" pitchFamily="49" charset="-128"/>
              </a:rPr>
              <a:t>H1: A vállalatirányítási rendszer bevezetése/üzemeltetése (az informatikai kiadások) pozitívan képesek befolyásolni a gazdálkodás sikerességét.</a:t>
            </a:r>
            <a:br>
              <a:rPr lang="hu-HU" dirty="0">
                <a:ea typeface="MS Mincho" panose="02020609040205080304" pitchFamily="49" charset="-128"/>
              </a:rPr>
            </a:br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1D3C219-BF1F-4A15-854F-E10A3E51FDBC}"/>
              </a:ext>
            </a:extLst>
          </p:cNvPr>
          <p:cNvSpPr txBox="1"/>
          <p:nvPr/>
        </p:nvSpPr>
        <p:spPr>
          <a:xfrm>
            <a:off x="291276" y="2996952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700" dirty="0"/>
              <a:t>Az „Ingatlanok és kapcsolódó vagyoni értékű jogok” többlete/hiánya alapján modellezhető az átlagos jövedelmezőség (lásd: 4.1, III. Szimulátor, 10. ábra), illetve,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700" dirty="0"/>
              <a:t>ha az „Immateriális javak” egyenes arányossági hatása nagyobb, mint a fordított arányossági hatása (vö. 4.1.1 A számítás menete fejezet). 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7420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1224</TotalTime>
  <Words>1603</Words>
  <Application>Microsoft Office PowerPoint</Application>
  <PresentationFormat>Diavetítés a képernyőre (4:3 oldalarány)</PresentationFormat>
  <Paragraphs>146</Paragraphs>
  <Slides>25</Slides>
  <Notes>10</Notes>
  <HiddenSlides>9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2" baseType="lpstr">
      <vt:lpstr>MS Mincho</vt:lpstr>
      <vt:lpstr>ＭＳ Ｐゴシック</vt:lpstr>
      <vt:lpstr>Arial</vt:lpstr>
      <vt:lpstr>Calibri</vt:lpstr>
      <vt:lpstr>Symbol</vt:lpstr>
      <vt:lpstr>Wingdings</vt:lpstr>
      <vt:lpstr>YamatoPainting</vt:lpstr>
      <vt:lpstr>Vállalatirányítási rendszerek KKV-k részére</vt:lpstr>
      <vt:lpstr>Miként lehet ANÉLKÜL vizsgálni a vállalatirányítási rendszerek gazdasági hatását, hogy teljeskörű adatvagyon állna rendelkezésre?  (ilyen jellegű adatok üzleti titoknak minősülnek, pl. saját munkahelyemnél sem adták ki)</vt:lpstr>
      <vt:lpstr>Tartalomjegyzék</vt:lpstr>
      <vt:lpstr>Problémafelvetés, célkitűzés</vt:lpstr>
      <vt:lpstr>Mérhető-e egy adott vállalatnál (KKV) vállalatirányítási rendszer beruházásának megtérülése?   </vt:lpstr>
      <vt:lpstr>Javítható-e egy adott vállalat (KKV) versenyképessége? </vt:lpstr>
      <vt:lpstr>Megtérül-e egy vállalatirányítási rendszer bevezetése egy KKV életében? </vt:lpstr>
      <vt:lpstr>Hipotézis(ek)</vt:lpstr>
      <vt:lpstr>H1: A vállalatirányítási rendszer bevezetése/üzemeltetése (az informatikai kiadások) pozitívan képesek befolyásolni a gazdálkodás sikerességét. </vt:lpstr>
      <vt:lpstr>PowerPoint-bemutató</vt:lpstr>
      <vt:lpstr>PowerPoint-bemutató</vt:lpstr>
      <vt:lpstr>H2-a: Egy cég tetszőlegesen lekönyvelt „X” évének pénzügyi adatait összehasonlítva lehetséges-e megbecsülni/levezetni, hogy adott KKV romló vagy fejlődő tendenciát ért el? </vt:lpstr>
      <vt:lpstr>PowerPoint-bemutató</vt:lpstr>
      <vt:lpstr>H2-b: Egy adott cég bármely, egymással összefüggő mutatóján változtatni akarna, akkor az hogyan hatna az adott KKV jövedelemtermelő képességére?  </vt:lpstr>
      <vt:lpstr>PowerPoint-bemutató</vt:lpstr>
      <vt:lpstr>PowerPoint-bemutató</vt:lpstr>
      <vt:lpstr>A vizsgálat elméleti háttere</vt:lpstr>
      <vt:lpstr>Szimulációs módszertan</vt:lpstr>
      <vt:lpstr>Adatbázis felépítése</vt:lpstr>
      <vt:lpstr>SWOT elemzés (Vállalatirányítási rendszerek megtérülése és a dolgozat elemzése)</vt:lpstr>
      <vt:lpstr>Elért eredmények összegzése</vt:lpstr>
      <vt:lpstr>Eredmények objektív értékelése</vt:lpstr>
      <vt:lpstr>Következtetések, javaslatok</vt:lpstr>
      <vt:lpstr>PowerPoint-bemutató</vt:lpstr>
      <vt:lpstr>Köszönöm a megtisztelő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Mile_Csilla</dc:creator>
  <cp:lastModifiedBy>Újlaki Richárd</cp:lastModifiedBy>
  <cp:revision>73</cp:revision>
  <dcterms:created xsi:type="dcterms:W3CDTF">2011-12-08T17:07:31Z</dcterms:created>
  <dcterms:modified xsi:type="dcterms:W3CDTF">2022-06-13T12:56:13Z</dcterms:modified>
</cp:coreProperties>
</file>