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62" r:id="rId7"/>
    <p:sldId id="263" r:id="rId8"/>
    <p:sldId id="264" r:id="rId9"/>
    <p:sldId id="258" r:id="rId10"/>
    <p:sldId id="267" r:id="rId11"/>
    <p:sldId id="269" r:id="rId12"/>
    <p:sldId id="259" r:id="rId13"/>
    <p:sldId id="260" r:id="rId14"/>
    <p:sldId id="272" r:id="rId15"/>
    <p:sldId id="274" r:id="rId16"/>
    <p:sldId id="270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Light" panose="020B03060305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gzAJa28VQRW6Owwb++1heiKST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5553" autoAdjust="0"/>
  </p:normalViewPr>
  <p:slideViewPr>
    <p:cSldViewPr snapToGrid="0">
      <p:cViewPr varScale="1">
        <p:scale>
          <a:sx n="111" d="100"/>
          <a:sy n="111" d="100"/>
        </p:scale>
        <p:origin x="161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Üdvözlünk mindenkit!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Ebben a prezentációban szeretnénk bemutatni a projektmunkánkat.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 félévben azokat general problem solving szükséges "lego" elemeket készítettük el, amivel a továbbiakban tovább tudunk építkezni.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Ehhez megkellett fogalmaznunk a jóság mesterséges inteligencia orientált fogalmát és a repüpőgép kvintettek kockázat fókuszú megkülönböztethetőségét szerettük volna bebizonyítani.</a:t>
            </a:r>
            <a:endParaRPr dirty="0"/>
          </a:p>
        </p:txBody>
      </p:sp>
      <p:sp>
        <p:nvSpPr>
          <p:cNvPr id="210" name="Google Shape;2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0932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u-HU" dirty="0"/>
              <a:t>Szélirány</a:t>
            </a:r>
          </a:p>
          <a:p>
            <a:pPr>
              <a:buFontTx/>
              <a:buChar char="-"/>
            </a:pPr>
            <a:r>
              <a:rPr lang="hu-HU" dirty="0"/>
              <a:t>Leszállásra készülő gépek</a:t>
            </a:r>
          </a:p>
          <a:p>
            <a:pPr>
              <a:buFontTx/>
              <a:buChar char="-"/>
            </a:pPr>
            <a:r>
              <a:rPr lang="hu-HU" dirty="0"/>
              <a:t>Felszálló repülő</a:t>
            </a:r>
          </a:p>
          <a:p>
            <a:pPr>
              <a:buFontTx/>
              <a:buChar char="-"/>
            </a:pPr>
            <a:r>
              <a:rPr lang="hu-HU" dirty="0"/>
              <a:t>Áthaladó repülő</a:t>
            </a:r>
          </a:p>
          <a:p>
            <a:pPr>
              <a:buFontTx/>
              <a:buChar char="-"/>
            </a:pPr>
            <a:r>
              <a:rPr lang="hu-HU" dirty="0"/>
              <a:t>Időjárási tényezők (zivatarok és viharfelhők) </a:t>
            </a:r>
            <a:r>
              <a:rPr lang="hu-HU" dirty="0">
                <a:sym typeface="Wingdings" panose="05000000000000000000" pitchFamily="2" charset="2"/>
              </a:rPr>
              <a:t> MINT TEGNAP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hu-HU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60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3" name="Google Shape;3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Törekszünk az önvezető járművek létrehozására: autó, M4 metró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Eddig csak robotpilóta </a:t>
            </a:r>
            <a:r>
              <a:rPr lang="hu-HU" dirty="0">
                <a:sym typeface="Wingdings" panose="05000000000000000000" pitchFamily="2" charset="2"/>
              </a:rPr>
              <a:t> csak magát vezérli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Ezt szeretnénk megoldani, távolról</a:t>
            </a:r>
            <a:endParaRPr dirty="0"/>
          </a:p>
        </p:txBody>
      </p:sp>
      <p:sp>
        <p:nvSpPr>
          <p:cNvPr id="217" name="Google Shape;2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KEVESET BESZÉLNI ERRŐL!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Csak említeni</a:t>
            </a:r>
            <a:endParaRPr dirty="0"/>
          </a:p>
        </p:txBody>
      </p:sp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5 járat vizualizálva </a:t>
            </a:r>
            <a:r>
              <a:rPr lang="hu-HU" dirty="0">
                <a:sym typeface="Wingdings" panose="05000000000000000000" pitchFamily="2" charset="2"/>
              </a:rPr>
              <a:t> néhány késik/siet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Ha tartaná a menetrendek, akkor nem állna fel ilyen</a:t>
            </a:r>
            <a:endParaRPr lang="hu-HU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Sok felesleges kitérő</a:t>
            </a:r>
            <a:endParaRPr dirty="0"/>
          </a:p>
        </p:txBody>
      </p:sp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Megmutatni a feltorlódást, középső három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Hol kezdenek ereszkedni (meredek szakasz)</a:t>
            </a:r>
            <a:endParaRPr dirty="0"/>
          </a:p>
        </p:txBody>
      </p:sp>
      <p:sp>
        <p:nvSpPr>
          <p:cNvPr id="272" name="Google Shape;27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Adatlogolás: API-n keresztül kérjük le és miket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Adatbázis: tárolás és adatszűrés, kiszolgálja a függvényt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Függvények: kvintet attribútumokat állítanak elő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OAM: kvintetek kiértékelése és összehasonlítás</a:t>
            </a:r>
            <a:endParaRPr dirty="0"/>
          </a:p>
        </p:txBody>
      </p:sp>
      <p:sp>
        <p:nvSpPr>
          <p:cNvPr id="228" name="Google Shape;2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Csak felsorolni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Esetleg a timestamp-et &amp; hívójelet megmagyarázni egy mondatban</a:t>
            </a:r>
            <a:endParaRPr dirty="0"/>
          </a:p>
        </p:txBody>
      </p:sp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/>
              <a:t>Egyszerűbb mint a CSV </a:t>
            </a:r>
            <a:r>
              <a:rPr lang="hu-HU" dirty="0">
                <a:sym typeface="Wingdings" panose="05000000000000000000" pitchFamily="2" charset="2"/>
              </a:rPr>
              <a:t> dinamikusabb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hu-HU" dirty="0">
                <a:sym typeface="Wingdings" panose="05000000000000000000" pitchFamily="2" charset="2"/>
              </a:rPr>
              <a:t>Függvényekkel már előre tudjuk szűrni az adatokat, (paraméterekkel)</a:t>
            </a:r>
          </a:p>
        </p:txBody>
      </p:sp>
      <p:sp>
        <p:nvSpPr>
          <p:cNvPr id="315" name="Google Shape;3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5" name="Google Shape;2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>
  <p:cSld name="Címdia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156520" y="840261"/>
            <a:ext cx="8777574" cy="2347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body" idx="1"/>
          </p:nvPr>
        </p:nvSpPr>
        <p:spPr>
          <a:xfrm>
            <a:off x="156519" y="3703170"/>
            <a:ext cx="8777575" cy="97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body" idx="2"/>
          </p:nvPr>
        </p:nvSpPr>
        <p:spPr>
          <a:xfrm>
            <a:off x="2378754" y="5196960"/>
            <a:ext cx="4333104" cy="84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ím és tartalom">
  <p:cSld name="2_Cím és tartalom">
    <p:bg>
      <p:bgPr>
        <a:solidFill>
          <a:srgbClr val="1D294D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body" idx="1"/>
          </p:nvPr>
        </p:nvSpPr>
        <p:spPr>
          <a:xfrm>
            <a:off x="156518" y="1726557"/>
            <a:ext cx="8777575" cy="448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6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>
  <p:cSld name="2 tartalomrész">
    <p:bg>
      <p:bgPr>
        <a:solidFill>
          <a:srgbClr val="1D294D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156519" y="1986756"/>
            <a:ext cx="4242486" cy="396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2"/>
          </p:nvPr>
        </p:nvSpPr>
        <p:spPr>
          <a:xfrm>
            <a:off x="4691608" y="1986756"/>
            <a:ext cx="4242486" cy="396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7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2 tartalomrész">
  <p:cSld name="5_2 tartalomrész">
    <p:bg>
      <p:bgPr>
        <a:solidFill>
          <a:srgbClr val="1D294D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>
            <a:off x="156519" y="1986756"/>
            <a:ext cx="4242486" cy="396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2"/>
          </p:nvPr>
        </p:nvSpPr>
        <p:spPr>
          <a:xfrm>
            <a:off x="4691608" y="1986756"/>
            <a:ext cx="4242486" cy="3960985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8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2 tartalomrész">
  <p:cSld name="6_2 tartalomrész">
    <p:bg>
      <p:bgPr>
        <a:solidFill>
          <a:srgbClr val="1D294D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>
            <a:off x="156519" y="1986756"/>
            <a:ext cx="4242486" cy="396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2"/>
          </p:nvPr>
        </p:nvSpPr>
        <p:spPr>
          <a:xfrm>
            <a:off x="4691608" y="1986756"/>
            <a:ext cx="4242486" cy="3960985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9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9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2 tartalomrész">
  <p:cSld name="2_2 tartalomrész">
    <p:bg>
      <p:bgPr>
        <a:solidFill>
          <a:srgbClr val="1D294D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0"/>
          <p:cNvSpPr txBox="1">
            <a:spLocks noGrp="1"/>
          </p:cNvSpPr>
          <p:nvPr>
            <p:ph type="body" idx="1"/>
          </p:nvPr>
        </p:nvSpPr>
        <p:spPr>
          <a:xfrm>
            <a:off x="156519" y="1986756"/>
            <a:ext cx="4242486" cy="396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body" idx="2"/>
          </p:nvPr>
        </p:nvSpPr>
        <p:spPr>
          <a:xfrm>
            <a:off x="4691608" y="1986756"/>
            <a:ext cx="4242486" cy="3960985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0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2 tartalomrész">
  <p:cSld name="3_2 tartalomrész">
    <p:bg>
      <p:bgPr>
        <a:solidFill>
          <a:srgbClr val="1D294D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1"/>
          <p:cNvSpPr txBox="1">
            <a:spLocks noGrp="1"/>
          </p:cNvSpPr>
          <p:nvPr>
            <p:ph type="body" idx="1"/>
          </p:nvPr>
        </p:nvSpPr>
        <p:spPr>
          <a:xfrm>
            <a:off x="156519" y="1986756"/>
            <a:ext cx="4242486" cy="396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body" idx="2"/>
          </p:nvPr>
        </p:nvSpPr>
        <p:spPr>
          <a:xfrm>
            <a:off x="4691608" y="1986756"/>
            <a:ext cx="4242486" cy="3960985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2 tartalomrész">
  <p:cSld name="7_2 tartalomrész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2"/>
          <p:cNvSpPr txBox="1">
            <a:spLocks noGrp="1"/>
          </p:cNvSpPr>
          <p:nvPr>
            <p:ph type="body" idx="1"/>
          </p:nvPr>
        </p:nvSpPr>
        <p:spPr>
          <a:xfrm>
            <a:off x="156519" y="1986756"/>
            <a:ext cx="4242486" cy="396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32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32"/>
          <p:cNvSpPr txBox="1">
            <a:spLocks noGrp="1"/>
          </p:cNvSpPr>
          <p:nvPr>
            <p:ph type="body" idx="2"/>
          </p:nvPr>
        </p:nvSpPr>
        <p:spPr>
          <a:xfrm>
            <a:off x="4691608" y="1986756"/>
            <a:ext cx="4242486" cy="3960985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3"/>
          <p:cNvSpPr txBox="1">
            <a:spLocks noGrp="1"/>
          </p:cNvSpPr>
          <p:nvPr>
            <p:ph type="body" idx="1"/>
          </p:nvPr>
        </p:nvSpPr>
        <p:spPr>
          <a:xfrm>
            <a:off x="156519" y="1862398"/>
            <a:ext cx="43416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body" idx="2"/>
          </p:nvPr>
        </p:nvSpPr>
        <p:spPr>
          <a:xfrm>
            <a:off x="156520" y="2726723"/>
            <a:ext cx="4341663" cy="333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33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body" idx="3"/>
          </p:nvPr>
        </p:nvSpPr>
        <p:spPr>
          <a:xfrm>
            <a:off x="4592432" y="1862398"/>
            <a:ext cx="43416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body" idx="4"/>
          </p:nvPr>
        </p:nvSpPr>
        <p:spPr>
          <a:xfrm>
            <a:off x="4592432" y="2726723"/>
            <a:ext cx="4341663" cy="333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3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Összehasonlítás">
  <p:cSld name="2_Összehasonlítá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4"/>
          <p:cNvSpPr txBox="1">
            <a:spLocks noGrp="1"/>
          </p:cNvSpPr>
          <p:nvPr>
            <p:ph type="body" idx="1"/>
          </p:nvPr>
        </p:nvSpPr>
        <p:spPr>
          <a:xfrm>
            <a:off x="156519" y="1862398"/>
            <a:ext cx="43416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34"/>
          <p:cNvSpPr txBox="1">
            <a:spLocks noGrp="1"/>
          </p:cNvSpPr>
          <p:nvPr>
            <p:ph type="body" idx="2"/>
          </p:nvPr>
        </p:nvSpPr>
        <p:spPr>
          <a:xfrm>
            <a:off x="156520" y="2726723"/>
            <a:ext cx="4341663" cy="333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34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3"/>
          </p:nvPr>
        </p:nvSpPr>
        <p:spPr>
          <a:xfrm>
            <a:off x="4592432" y="1862398"/>
            <a:ext cx="4341663" cy="823912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4"/>
          </p:nvPr>
        </p:nvSpPr>
        <p:spPr>
          <a:xfrm>
            <a:off x="4592432" y="2726723"/>
            <a:ext cx="4341663" cy="3339371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4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Összehasonlítás">
  <p:cSld name="3_Összehasonlítás">
    <p:bg>
      <p:bgPr>
        <a:solidFill>
          <a:srgbClr val="1D294D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5"/>
          <p:cNvSpPr txBox="1">
            <a:spLocks noGrp="1"/>
          </p:cNvSpPr>
          <p:nvPr>
            <p:ph type="body" idx="1"/>
          </p:nvPr>
        </p:nvSpPr>
        <p:spPr>
          <a:xfrm>
            <a:off x="156519" y="1862398"/>
            <a:ext cx="43416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35"/>
          <p:cNvSpPr txBox="1">
            <a:spLocks noGrp="1"/>
          </p:cNvSpPr>
          <p:nvPr>
            <p:ph type="body" idx="2"/>
          </p:nvPr>
        </p:nvSpPr>
        <p:spPr>
          <a:xfrm>
            <a:off x="156520" y="2726723"/>
            <a:ext cx="4341663" cy="333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35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35"/>
          <p:cNvSpPr txBox="1">
            <a:spLocks noGrp="1"/>
          </p:cNvSpPr>
          <p:nvPr>
            <p:ph type="body" idx="3"/>
          </p:nvPr>
        </p:nvSpPr>
        <p:spPr>
          <a:xfrm>
            <a:off x="4592432" y="1862398"/>
            <a:ext cx="4341663" cy="823912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94D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35"/>
          <p:cNvSpPr txBox="1">
            <a:spLocks noGrp="1"/>
          </p:cNvSpPr>
          <p:nvPr>
            <p:ph type="body" idx="4"/>
          </p:nvPr>
        </p:nvSpPr>
        <p:spPr>
          <a:xfrm>
            <a:off x="4592432" y="2726723"/>
            <a:ext cx="4341663" cy="3339371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94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5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zakaszfejléc">
  <p:cSld name="1_Szakaszfejléc">
    <p:bg>
      <p:bgPr>
        <a:solidFill>
          <a:srgbClr val="1D294D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body" idx="1"/>
          </p:nvPr>
        </p:nvSpPr>
        <p:spPr>
          <a:xfrm>
            <a:off x="156519" y="4803648"/>
            <a:ext cx="877757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body" idx="2"/>
          </p:nvPr>
        </p:nvSpPr>
        <p:spPr>
          <a:xfrm>
            <a:off x="156518" y="1630663"/>
            <a:ext cx="8777575" cy="290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8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>
  <p:cSld name="Tartalomrész képaláírással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6"/>
          <p:cNvSpPr txBox="1">
            <a:spLocks noGrp="1"/>
          </p:cNvSpPr>
          <p:nvPr>
            <p:ph type="body" idx="1"/>
          </p:nvPr>
        </p:nvSpPr>
        <p:spPr>
          <a:xfrm>
            <a:off x="3838833" y="1713470"/>
            <a:ext cx="5095262" cy="453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body" idx="2"/>
          </p:nvPr>
        </p:nvSpPr>
        <p:spPr>
          <a:xfrm>
            <a:off x="156519" y="1713470"/>
            <a:ext cx="3422500" cy="453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36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36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6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artalomrész képaláírással">
  <p:cSld name="2_Tartalomrész képaláírással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7"/>
          <p:cNvSpPr txBox="1">
            <a:spLocks noGrp="1"/>
          </p:cNvSpPr>
          <p:nvPr>
            <p:ph type="body" idx="1"/>
          </p:nvPr>
        </p:nvSpPr>
        <p:spPr>
          <a:xfrm>
            <a:off x="3838833" y="1713470"/>
            <a:ext cx="5095262" cy="4534466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37"/>
          <p:cNvSpPr txBox="1">
            <a:spLocks noGrp="1"/>
          </p:cNvSpPr>
          <p:nvPr>
            <p:ph type="body" idx="2"/>
          </p:nvPr>
        </p:nvSpPr>
        <p:spPr>
          <a:xfrm>
            <a:off x="156519" y="1713470"/>
            <a:ext cx="3422500" cy="453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37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7" name="Google Shape;137;p37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7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artalomrész képaláírással">
  <p:cSld name="3_Tartalomrész képaláíráss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8"/>
          <p:cNvSpPr txBox="1">
            <a:spLocks noGrp="1"/>
          </p:cNvSpPr>
          <p:nvPr>
            <p:ph type="body" idx="1"/>
          </p:nvPr>
        </p:nvSpPr>
        <p:spPr>
          <a:xfrm>
            <a:off x="3838833" y="1713470"/>
            <a:ext cx="5095262" cy="4534466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294D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38"/>
          <p:cNvSpPr txBox="1">
            <a:spLocks noGrp="1"/>
          </p:cNvSpPr>
          <p:nvPr>
            <p:ph type="body" idx="2"/>
          </p:nvPr>
        </p:nvSpPr>
        <p:spPr>
          <a:xfrm>
            <a:off x="156519" y="1713470"/>
            <a:ext cx="3422500" cy="4534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8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8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>
  <p:cSld name="Kép képaláírással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9"/>
          <p:cNvSpPr>
            <a:spLocks noGrp="1"/>
          </p:cNvSpPr>
          <p:nvPr>
            <p:ph type="pic" idx="2"/>
          </p:nvPr>
        </p:nvSpPr>
        <p:spPr>
          <a:xfrm>
            <a:off x="156518" y="1660654"/>
            <a:ext cx="8777575" cy="461319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39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9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>
  <p:cSld name="Üre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>
            <a:spLocks noGrp="1"/>
          </p:cNvSpPr>
          <p:nvPr>
            <p:ph type="pic" idx="2"/>
          </p:nvPr>
        </p:nvSpPr>
        <p:spPr>
          <a:xfrm>
            <a:off x="156519" y="696827"/>
            <a:ext cx="8777575" cy="5796048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40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0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Kép képaláírással">
  <p:cSld name="2_Kép képaláírással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1"/>
          <p:cNvSpPr>
            <a:spLocks noGrp="1"/>
          </p:cNvSpPr>
          <p:nvPr>
            <p:ph type="pic" idx="2"/>
          </p:nvPr>
        </p:nvSpPr>
        <p:spPr>
          <a:xfrm>
            <a:off x="164757" y="827478"/>
            <a:ext cx="8769337" cy="2730836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41"/>
          <p:cNvSpPr>
            <a:spLocks noGrp="1"/>
          </p:cNvSpPr>
          <p:nvPr>
            <p:ph type="pic" idx="3"/>
          </p:nvPr>
        </p:nvSpPr>
        <p:spPr>
          <a:xfrm>
            <a:off x="164757" y="3566984"/>
            <a:ext cx="8769337" cy="2730836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41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1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Kép képaláírással">
  <p:cSld name="6_Kép képaláírással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2"/>
          <p:cNvSpPr>
            <a:spLocks noGrp="1"/>
          </p:cNvSpPr>
          <p:nvPr>
            <p:ph type="pic" idx="2"/>
          </p:nvPr>
        </p:nvSpPr>
        <p:spPr>
          <a:xfrm>
            <a:off x="4532116" y="691978"/>
            <a:ext cx="4401978" cy="5800897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42"/>
          <p:cNvSpPr>
            <a:spLocks noGrp="1"/>
          </p:cNvSpPr>
          <p:nvPr>
            <p:ph type="pic" idx="3"/>
          </p:nvPr>
        </p:nvSpPr>
        <p:spPr>
          <a:xfrm>
            <a:off x="130138" y="691977"/>
            <a:ext cx="4401978" cy="5800897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42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2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Kép képaláírással">
  <p:cSld name="10_Kép képaláírással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3"/>
          <p:cNvSpPr>
            <a:spLocks noGrp="1"/>
          </p:cNvSpPr>
          <p:nvPr>
            <p:ph type="pic" idx="2"/>
          </p:nvPr>
        </p:nvSpPr>
        <p:spPr>
          <a:xfrm>
            <a:off x="4532116" y="840261"/>
            <a:ext cx="4401978" cy="3774347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43"/>
          <p:cNvSpPr txBox="1">
            <a:spLocks noGrp="1"/>
          </p:cNvSpPr>
          <p:nvPr>
            <p:ph type="body" idx="1"/>
          </p:nvPr>
        </p:nvSpPr>
        <p:spPr>
          <a:xfrm>
            <a:off x="156519" y="4803648"/>
            <a:ext cx="877757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43"/>
          <p:cNvSpPr>
            <a:spLocks noGrp="1"/>
          </p:cNvSpPr>
          <p:nvPr>
            <p:ph type="pic" idx="3"/>
          </p:nvPr>
        </p:nvSpPr>
        <p:spPr>
          <a:xfrm>
            <a:off x="156519" y="840261"/>
            <a:ext cx="4375597" cy="3774347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43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3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Kép képaláírással">
  <p:cSld name="3_Kép képaláírással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4"/>
          <p:cNvSpPr>
            <a:spLocks noGrp="1"/>
          </p:cNvSpPr>
          <p:nvPr>
            <p:ph type="pic" idx="2"/>
          </p:nvPr>
        </p:nvSpPr>
        <p:spPr>
          <a:xfrm>
            <a:off x="3426941" y="2061455"/>
            <a:ext cx="5507153" cy="3811588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44"/>
          <p:cNvSpPr txBox="1">
            <a:spLocks noGrp="1"/>
          </p:cNvSpPr>
          <p:nvPr>
            <p:ph type="body" idx="1"/>
          </p:nvPr>
        </p:nvSpPr>
        <p:spPr>
          <a:xfrm>
            <a:off x="156519" y="2061455"/>
            <a:ext cx="3250726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44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4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Kép képaláírással">
  <p:cSld name="4_Kép képaláírással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5"/>
          <p:cNvSpPr>
            <a:spLocks noGrp="1"/>
          </p:cNvSpPr>
          <p:nvPr>
            <p:ph type="pic" idx="2"/>
          </p:nvPr>
        </p:nvSpPr>
        <p:spPr>
          <a:xfrm>
            <a:off x="5601730" y="1716492"/>
            <a:ext cx="3332364" cy="4501514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45"/>
          <p:cNvSpPr txBox="1">
            <a:spLocks noGrp="1"/>
          </p:cNvSpPr>
          <p:nvPr>
            <p:ph type="body" idx="1"/>
          </p:nvPr>
        </p:nvSpPr>
        <p:spPr>
          <a:xfrm>
            <a:off x="156518" y="1716492"/>
            <a:ext cx="5445211" cy="450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45"/>
          <p:cNvSpPr txBox="1"/>
          <p:nvPr/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</a:pPr>
            <a:r>
              <a:rPr lang="hu-HU"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Diacím szerkesztése</a:t>
            </a:r>
            <a:endParaRPr sz="3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45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5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zakaszfejléc">
  <p:cSld name="2_Szakaszfejléc">
    <p:bg>
      <p:bgPr>
        <a:solidFill>
          <a:srgbClr val="1D294D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156519" y="3395878"/>
            <a:ext cx="8777575" cy="290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2"/>
          </p:nvPr>
        </p:nvSpPr>
        <p:spPr>
          <a:xfrm>
            <a:off x="156518" y="1668657"/>
            <a:ext cx="877757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9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Kép képaláírással">
  <p:cSld name="1_Kép képaláírással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6"/>
          <p:cNvSpPr>
            <a:spLocks noGrp="1"/>
          </p:cNvSpPr>
          <p:nvPr>
            <p:ph type="pic" idx="2"/>
          </p:nvPr>
        </p:nvSpPr>
        <p:spPr>
          <a:xfrm>
            <a:off x="4532116" y="840261"/>
            <a:ext cx="4401978" cy="2685536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46"/>
          <p:cNvSpPr txBox="1">
            <a:spLocks noGrp="1"/>
          </p:cNvSpPr>
          <p:nvPr>
            <p:ph type="body" idx="1"/>
          </p:nvPr>
        </p:nvSpPr>
        <p:spPr>
          <a:xfrm>
            <a:off x="156519" y="840263"/>
            <a:ext cx="4375598" cy="268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46"/>
          <p:cNvSpPr>
            <a:spLocks noGrp="1"/>
          </p:cNvSpPr>
          <p:nvPr>
            <p:ph type="pic" idx="3"/>
          </p:nvPr>
        </p:nvSpPr>
        <p:spPr>
          <a:xfrm>
            <a:off x="4532116" y="3542270"/>
            <a:ext cx="4401978" cy="2685536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46"/>
          <p:cNvSpPr txBox="1">
            <a:spLocks noGrp="1"/>
          </p:cNvSpPr>
          <p:nvPr>
            <p:ph type="body" idx="4"/>
          </p:nvPr>
        </p:nvSpPr>
        <p:spPr>
          <a:xfrm>
            <a:off x="156520" y="3542270"/>
            <a:ext cx="4375596" cy="2685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46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6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Kép képaláírással">
  <p:cSld name="5_Kép képaláírással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7"/>
          <p:cNvSpPr txBox="1"/>
          <p:nvPr/>
        </p:nvSpPr>
        <p:spPr>
          <a:xfrm>
            <a:off x="4556434" y="3533910"/>
            <a:ext cx="4377659" cy="26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hu-HU"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Első szint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Második szint</a:t>
            </a:r>
            <a:endParaRPr dirty="0"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Harmadik szint</a:t>
            </a:r>
            <a:endParaRPr dirty="0"/>
          </a:p>
        </p:txBody>
      </p:sp>
      <p:sp>
        <p:nvSpPr>
          <p:cNvPr id="191" name="Google Shape;191;p47"/>
          <p:cNvSpPr>
            <a:spLocks noGrp="1"/>
          </p:cNvSpPr>
          <p:nvPr>
            <p:ph type="pic" idx="2"/>
          </p:nvPr>
        </p:nvSpPr>
        <p:spPr>
          <a:xfrm>
            <a:off x="4556434" y="840261"/>
            <a:ext cx="4377659" cy="2685536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47"/>
          <p:cNvSpPr>
            <a:spLocks noGrp="1"/>
          </p:cNvSpPr>
          <p:nvPr>
            <p:ph type="pic" idx="3"/>
          </p:nvPr>
        </p:nvSpPr>
        <p:spPr>
          <a:xfrm>
            <a:off x="154457" y="3525797"/>
            <a:ext cx="4401977" cy="2685536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47"/>
          <p:cNvSpPr txBox="1"/>
          <p:nvPr/>
        </p:nvSpPr>
        <p:spPr>
          <a:xfrm>
            <a:off x="154457" y="836016"/>
            <a:ext cx="4377659" cy="26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hu-HU"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Első szint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Második szint</a:t>
            </a:r>
            <a:endParaRPr dirty="0"/>
          </a:p>
          <a:p>
            <a:pPr marL="1200150" marR="0" lvl="2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Harmadik szint</a:t>
            </a:r>
            <a:endParaRPr dirty="0"/>
          </a:p>
        </p:txBody>
      </p:sp>
      <p:sp>
        <p:nvSpPr>
          <p:cNvPr id="194" name="Google Shape;194;p47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7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Kép képaláírással">
  <p:cSld name="8_Kép képaláírással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8"/>
          <p:cNvSpPr txBox="1">
            <a:spLocks noGrp="1"/>
          </p:cNvSpPr>
          <p:nvPr>
            <p:ph type="body" idx="1"/>
          </p:nvPr>
        </p:nvSpPr>
        <p:spPr>
          <a:xfrm>
            <a:off x="156518" y="1791580"/>
            <a:ext cx="87775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48"/>
          <p:cNvSpPr txBox="1"/>
          <p:nvPr/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</a:pPr>
            <a:r>
              <a:rPr lang="hu-HU"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Diacím szerkesztése</a:t>
            </a:r>
            <a:endParaRPr sz="3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48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8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Kép képaláírással">
  <p:cSld name="9_Kép képaláírással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9"/>
          <p:cNvSpPr txBox="1">
            <a:spLocks noGrp="1"/>
          </p:cNvSpPr>
          <p:nvPr>
            <p:ph type="body" idx="1"/>
          </p:nvPr>
        </p:nvSpPr>
        <p:spPr>
          <a:xfrm>
            <a:off x="156518" y="1791580"/>
            <a:ext cx="87775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  <a:def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49"/>
          <p:cNvSpPr txBox="1"/>
          <p:nvPr/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</a:pPr>
            <a:r>
              <a:rPr lang="hu-HU"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Diacím szerkesztése</a:t>
            </a:r>
            <a:endParaRPr sz="34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49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Kép képaláírással">
  <p:cSld name="7_Kép képaláírással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0"/>
          <p:cNvSpPr txBox="1">
            <a:spLocks noGrp="1"/>
          </p:cNvSpPr>
          <p:nvPr>
            <p:ph type="ctrTitle"/>
          </p:nvPr>
        </p:nvSpPr>
        <p:spPr>
          <a:xfrm>
            <a:off x="742950" y="3163329"/>
            <a:ext cx="7772400" cy="79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4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zakaszfejléc">
  <p:cSld name="3_Szakaszfejléc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body" idx="1"/>
          </p:nvPr>
        </p:nvSpPr>
        <p:spPr>
          <a:xfrm>
            <a:off x="156519" y="4803648"/>
            <a:ext cx="877757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2"/>
          </p:nvPr>
        </p:nvSpPr>
        <p:spPr>
          <a:xfrm>
            <a:off x="2296376" y="1668657"/>
            <a:ext cx="4497860" cy="290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0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zakaszfejléc">
  <p:cSld name="6_Szakaszfejléc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156519" y="4803648"/>
            <a:ext cx="877757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2296376" y="1668657"/>
            <a:ext cx="4497860" cy="290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1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zakaszfejléc">
  <p:cSld name="5_Szakaszfejléc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>
            <a:off x="156519" y="4803648"/>
            <a:ext cx="877757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2"/>
          </p:nvPr>
        </p:nvSpPr>
        <p:spPr>
          <a:xfrm>
            <a:off x="2296376" y="1668657"/>
            <a:ext cx="4497860" cy="290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2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zakaszfejléc">
  <p:cSld name="4_Szakaszfejléc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1"/>
          </p:nvPr>
        </p:nvSpPr>
        <p:spPr>
          <a:xfrm>
            <a:off x="156518" y="1668657"/>
            <a:ext cx="877757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2"/>
          </p:nvPr>
        </p:nvSpPr>
        <p:spPr>
          <a:xfrm>
            <a:off x="2296375" y="3395878"/>
            <a:ext cx="4497860" cy="290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3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 tartalomrész">
  <p:cSld name="1_2 tartalomrész">
    <p:bg>
      <p:bgPr>
        <a:solidFill>
          <a:srgbClr val="1D294D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1"/>
          </p:nvPr>
        </p:nvSpPr>
        <p:spPr>
          <a:xfrm>
            <a:off x="4691608" y="1986756"/>
            <a:ext cx="4242486" cy="396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2"/>
          </p:nvPr>
        </p:nvSpPr>
        <p:spPr>
          <a:xfrm>
            <a:off x="156519" y="1986756"/>
            <a:ext cx="4242486" cy="3960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4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>
  <p:cSld name="Cím és tartalom">
    <p:bg>
      <p:bgPr>
        <a:solidFill>
          <a:srgbClr val="1D294D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>
            <a:spLocks noGrp="1"/>
          </p:cNvSpPr>
          <p:nvPr>
            <p:ph type="body" idx="1"/>
          </p:nvPr>
        </p:nvSpPr>
        <p:spPr>
          <a:xfrm>
            <a:off x="156518" y="1726557"/>
            <a:ext cx="8777575" cy="448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294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D294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Open Sans"/>
              <a:buNone/>
              <a:defRPr sz="34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r>
              <a:rPr lang="hu-HU"/>
              <a:t>/34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 txBox="1"/>
          <p:nvPr/>
        </p:nvSpPr>
        <p:spPr>
          <a:xfrm>
            <a:off x="156518" y="649287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2022. május 13.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94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6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54452" y="104582"/>
            <a:ext cx="2808626" cy="48281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94D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"/>
          <p:cNvSpPr txBox="1">
            <a:spLocks noGrp="1"/>
          </p:cNvSpPr>
          <p:nvPr>
            <p:ph type="ctrTitle"/>
          </p:nvPr>
        </p:nvSpPr>
        <p:spPr>
          <a:xfrm>
            <a:off x="156520" y="840261"/>
            <a:ext cx="8777574" cy="2347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4000" dirty="0">
                <a:latin typeface="Montserrat"/>
                <a:ea typeface="Montserrat"/>
                <a:cs typeface="Montserrat"/>
                <a:sym typeface="Montserrat"/>
              </a:rPr>
              <a:t>Repülők landolásainak optimalizálása</a:t>
            </a:r>
            <a:endParaRPr dirty="0"/>
          </a:p>
        </p:txBody>
      </p:sp>
      <p:sp>
        <p:nvSpPr>
          <p:cNvPr id="213" name="Google Shape;213;p1"/>
          <p:cNvSpPr txBox="1">
            <a:spLocks noGrp="1"/>
          </p:cNvSpPr>
          <p:nvPr>
            <p:ph type="body" idx="1"/>
          </p:nvPr>
        </p:nvSpPr>
        <p:spPr>
          <a:xfrm>
            <a:off x="156519" y="3703170"/>
            <a:ext cx="8777575" cy="97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Csoport tagjai: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Németh Ernő Nándor, Rácz Roland, Szarvas Ádám, Tajti Kristóf Richárd</a:t>
            </a:r>
            <a:endParaRPr dirty="0"/>
          </a:p>
        </p:txBody>
      </p:sp>
      <p:sp>
        <p:nvSpPr>
          <p:cNvPr id="214" name="Google Shape;214;p1"/>
          <p:cNvSpPr txBox="1">
            <a:spLocks noGrp="1"/>
          </p:cNvSpPr>
          <p:nvPr>
            <p:ph type="body" idx="2"/>
          </p:nvPr>
        </p:nvSpPr>
        <p:spPr>
          <a:xfrm>
            <a:off x="2378754" y="5196960"/>
            <a:ext cx="4333104" cy="84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300">
                <a:latin typeface="Lato"/>
                <a:ea typeface="Lato"/>
                <a:cs typeface="Lato"/>
                <a:sym typeface="Lato"/>
              </a:rPr>
              <a:t>Mentor neve: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300">
                <a:latin typeface="Lato"/>
                <a:ea typeface="Lato"/>
                <a:cs typeface="Lato"/>
                <a:sym typeface="Lato"/>
              </a:rPr>
              <a:t>Dr. Pitlik László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10</a:t>
            </a:fld>
            <a:r>
              <a:rPr lang="hu-HU" dirty="0"/>
              <a:t>/13</a:t>
            </a:r>
            <a:endParaRPr dirty="0"/>
          </a:p>
        </p:txBody>
      </p:sp>
      <p:sp>
        <p:nvSpPr>
          <p:cNvPr id="246" name="Google Shape;246;p5"/>
          <p:cNvSpPr txBox="1"/>
          <p:nvPr/>
        </p:nvSpPr>
        <p:spPr>
          <a:xfrm>
            <a:off x="129375" y="894125"/>
            <a:ext cx="8300400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OAM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5"/>
          <p:cNvSpPr txBox="1"/>
          <p:nvPr/>
        </p:nvSpPr>
        <p:spPr>
          <a:xfrm>
            <a:off x="1268075" y="1675475"/>
            <a:ext cx="6303908" cy="29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Objektum-attribútum mátrix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Megadott bemeneti paraméterek függvényében ad kimeneti választ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Repülési utak összehasonlítására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Torlódó beérkezések összehasonlítására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43754-58DF-E3B8-213C-6EE80DBCD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66" y="3131075"/>
            <a:ext cx="6584817" cy="3145938"/>
          </a:xfrm>
          <a:prstGeom prst="rect">
            <a:avLst/>
          </a:prstGeom>
        </p:spPr>
      </p:pic>
      <p:sp>
        <p:nvSpPr>
          <p:cNvPr id="9" name="Google Shape;247;p5">
            <a:extLst>
              <a:ext uri="{FF2B5EF4-FFF2-40B4-BE49-F238E27FC236}">
                <a16:creationId xmlns:a16="http://schemas.microsoft.com/office/drawing/2014/main" id="{28E27AAE-A0E0-38D5-D784-DFA4C0C3E4E8}"/>
              </a:ext>
            </a:extLst>
          </p:cNvPr>
          <p:cNvSpPr txBox="1"/>
          <p:nvPr/>
        </p:nvSpPr>
        <p:spPr>
          <a:xfrm>
            <a:off x="1268075" y="1675475"/>
            <a:ext cx="4484402" cy="166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X1: </a:t>
            </a:r>
            <a:r>
              <a:rPr lang="en-US" sz="1300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get_timeStamp_between_first_and_last</a:t>
            </a:r>
            <a:r>
              <a:rPr lang="en-US" sz="1300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 </a:t>
            </a: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X2: </a:t>
            </a:r>
            <a:r>
              <a:rPr lang="en-US" sz="1300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get_biggest_difference_between_timestamp</a:t>
            </a:r>
            <a:r>
              <a:rPr lang="en-US" sz="1300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 </a:t>
            </a:r>
            <a:endParaRPr lang="hu-HU"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X3:</a:t>
            </a:r>
            <a:r>
              <a:rPr lang="en-US" sz="1300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get_biggest_distance</a:t>
            </a:r>
            <a:r>
              <a:rPr lang="en-US" sz="1300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 </a:t>
            </a:r>
            <a:endParaRPr lang="hu-HU"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X4:</a:t>
            </a:r>
            <a:r>
              <a:rPr lang="en-US" sz="1300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get_biggest_average_deceleration</a:t>
            </a:r>
            <a:r>
              <a:rPr lang="en-US" sz="1300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 </a:t>
            </a:r>
            <a:endParaRPr lang="hu-HU"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X5:</a:t>
            </a:r>
            <a:r>
              <a:rPr lang="en-US" sz="1300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get_minimum_minimalize_time</a:t>
            </a:r>
            <a:r>
              <a:rPr lang="en-US" sz="1300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 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3B1BB-BA1D-B00D-3D16-2A9B9B239237}"/>
              </a:ext>
            </a:extLst>
          </p:cNvPr>
          <p:cNvSpPr/>
          <p:nvPr/>
        </p:nvSpPr>
        <p:spPr>
          <a:xfrm>
            <a:off x="0" y="6486014"/>
            <a:ext cx="1960133" cy="365125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11</a:t>
            </a:fld>
            <a:r>
              <a:rPr lang="hu-HU" dirty="0"/>
              <a:t>/13</a:t>
            </a:r>
            <a:endParaRPr dirty="0"/>
          </a:p>
        </p:txBody>
      </p:sp>
      <p:sp>
        <p:nvSpPr>
          <p:cNvPr id="238" name="Google Shape;238;p4"/>
          <p:cNvSpPr txBox="1"/>
          <p:nvPr/>
        </p:nvSpPr>
        <p:spPr>
          <a:xfrm>
            <a:off x="135450" y="854200"/>
            <a:ext cx="8873100" cy="11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Jövőkép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503350" y="1594050"/>
            <a:ext cx="7797900" cy="461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indent="-311150">
              <a:lnSpc>
                <a:spcPct val="115000"/>
              </a:lnSpc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Real-time jelleg megvalósítása</a:t>
            </a:r>
          </a:p>
          <a:p>
            <a:pPr marL="457200" indent="-311150">
              <a:lnSpc>
                <a:spcPct val="115000"/>
              </a:lnSpc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Időjárási adatok figyelembe vétele:</a:t>
            </a:r>
          </a:p>
          <a:p>
            <a:pPr marL="146050">
              <a:lnSpc>
                <a:spcPct val="115000"/>
              </a:lnSpc>
              <a:buClr>
                <a:srgbClr val="FFFFFF"/>
              </a:buClr>
              <a:buSzPts val="1300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	- Szélirány és szélsebesség [fok és csomó]</a:t>
            </a:r>
          </a:p>
          <a:p>
            <a:pPr marL="146050">
              <a:lnSpc>
                <a:spcPct val="115000"/>
              </a:lnSpc>
              <a:buClr>
                <a:srgbClr val="FFFFFF"/>
              </a:buClr>
              <a:buSzPts val="1300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	- Látásiviszonyok [m]</a:t>
            </a:r>
          </a:p>
          <a:p>
            <a:pPr marL="146050">
              <a:lnSpc>
                <a:spcPct val="115000"/>
              </a:lnSpc>
              <a:buClr>
                <a:srgbClr val="FFFFFF"/>
              </a:buClr>
              <a:buSzPts val="1300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	- Légnyomás [mPa]</a:t>
            </a:r>
          </a:p>
          <a:p>
            <a:pPr marL="146050">
              <a:lnSpc>
                <a:spcPct val="115000"/>
              </a:lnSpc>
              <a:buClr>
                <a:srgbClr val="FFFFFF"/>
              </a:buClr>
              <a:buSzPts val="1300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	- Hőmérséklet [°C]</a:t>
            </a:r>
          </a:p>
          <a:p>
            <a:pPr marL="457200" indent="-311150">
              <a:lnSpc>
                <a:spcPct val="115000"/>
              </a:lnSpc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Menetrendek figyelembe vétele:</a:t>
            </a:r>
          </a:p>
          <a:p>
            <a:pPr marL="146050">
              <a:lnSpc>
                <a:spcPct val="115000"/>
              </a:lnSpc>
              <a:buClr>
                <a:srgbClr val="FFFFFF"/>
              </a:buClr>
              <a:buSzPts val="1300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	- Indulási időpont</a:t>
            </a:r>
          </a:p>
          <a:p>
            <a:pPr marL="146050">
              <a:lnSpc>
                <a:spcPct val="115000"/>
              </a:lnSpc>
              <a:buClr>
                <a:srgbClr val="FFFFFF"/>
              </a:buClr>
              <a:buSzPts val="1300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	- Kiinduló reptér</a:t>
            </a:r>
          </a:p>
          <a:p>
            <a:pPr marL="146050">
              <a:lnSpc>
                <a:spcPct val="115000"/>
              </a:lnSpc>
              <a:buClr>
                <a:srgbClr val="FFFFFF"/>
              </a:buClr>
              <a:buSzPts val="1300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	- Tervezett érkezés</a:t>
            </a:r>
          </a:p>
          <a:p>
            <a:pPr marL="146050">
              <a:lnSpc>
                <a:spcPct val="115000"/>
              </a:lnSpc>
              <a:buClr>
                <a:srgbClr val="FFFFFF"/>
              </a:buClr>
              <a:buSzPts val="1300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	- Cél reptér </a:t>
            </a:r>
          </a:p>
          <a:p>
            <a:pPr marL="457200" indent="-311150">
              <a:lnSpc>
                <a:spcPct val="115000"/>
              </a:lnSpc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leszállási útvonal meghatározása (optimalizálás)</a:t>
            </a:r>
          </a:p>
          <a:p>
            <a:pPr marL="457200" indent="-311150">
              <a:lnSpc>
                <a:spcPct val="115000"/>
              </a:lnSpc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Hangszennyezés minimalizálása (szimulátor építés)</a:t>
            </a:r>
          </a:p>
          <a:p>
            <a:pPr marL="457200" indent="-311150">
              <a:lnSpc>
                <a:spcPct val="115000"/>
              </a:lnSpc>
              <a:buClr>
                <a:srgbClr val="FFFFFF"/>
              </a:buClr>
              <a:buSzPts val="1300"/>
              <a:buFont typeface="Lato"/>
              <a:buChar char="●"/>
            </a:pPr>
            <a:r>
              <a:rPr lang="en-US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Repülők</a:t>
            </a:r>
            <a:r>
              <a:rPr lang="en-US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teljes</a:t>
            </a:r>
            <a:r>
              <a:rPr lang="en-US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távoli</a:t>
            </a:r>
            <a:r>
              <a:rPr lang="en-US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vezérlése</a:t>
            </a: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856DED-8AA0-BC81-020F-380D8DDEE518}"/>
              </a:ext>
            </a:extLst>
          </p:cNvPr>
          <p:cNvSpPr/>
          <p:nvPr/>
        </p:nvSpPr>
        <p:spPr>
          <a:xfrm>
            <a:off x="0" y="5993300"/>
            <a:ext cx="1960133" cy="857839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29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F61E8-377D-CD98-3A7D-05F2F6F1B8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12</a:t>
            </a:fld>
            <a:r>
              <a:rPr lang="hu-HU" dirty="0"/>
              <a:t>/13</a:t>
            </a:r>
            <a:endParaRPr lang="hu-H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FAA52D-8F7A-BA45-FF9A-58660194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8" y="526708"/>
            <a:ext cx="8455843" cy="580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irplane icon (png symbol) orange">
            <a:extLst>
              <a:ext uri="{FF2B5EF4-FFF2-40B4-BE49-F238E27FC236}">
                <a16:creationId xmlns:a16="http://schemas.microsoft.com/office/drawing/2014/main" id="{6958792B-7FDA-C20E-32A1-D2AEB300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60023">
            <a:off x="7260839" y="2784444"/>
            <a:ext cx="537700" cy="5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irplane icon (png symbol) orange">
            <a:extLst>
              <a:ext uri="{FF2B5EF4-FFF2-40B4-BE49-F238E27FC236}">
                <a16:creationId xmlns:a16="http://schemas.microsoft.com/office/drawing/2014/main" id="{189B73D4-DD12-170C-9DEF-E3046FD7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5732">
            <a:off x="4140420" y="605390"/>
            <a:ext cx="537700" cy="5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irplane icon (png symbol) orange">
            <a:extLst>
              <a:ext uri="{FF2B5EF4-FFF2-40B4-BE49-F238E27FC236}">
                <a16:creationId xmlns:a16="http://schemas.microsoft.com/office/drawing/2014/main" id="{D2F27616-1751-8030-BD56-2195B808B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3981">
            <a:off x="1473323" y="5252933"/>
            <a:ext cx="537700" cy="5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irplane icon (png symbol) orange">
            <a:extLst>
              <a:ext uri="{FF2B5EF4-FFF2-40B4-BE49-F238E27FC236}">
                <a16:creationId xmlns:a16="http://schemas.microsoft.com/office/drawing/2014/main" id="{37FEBD68-FA21-F965-95E9-3681A12DD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2633">
            <a:off x="1402770" y="943815"/>
            <a:ext cx="537700" cy="5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irplane icon (png symbol) orange">
            <a:extLst>
              <a:ext uri="{FF2B5EF4-FFF2-40B4-BE49-F238E27FC236}">
                <a16:creationId xmlns:a16="http://schemas.microsoft.com/office/drawing/2014/main" id="{1EBCD431-8B16-41A7-A04B-D12F8CF46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50276">
            <a:off x="6607843" y="5741791"/>
            <a:ext cx="537700" cy="5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 descr="Airplane with solid fill">
            <a:extLst>
              <a:ext uri="{FF2B5EF4-FFF2-40B4-BE49-F238E27FC236}">
                <a16:creationId xmlns:a16="http://schemas.microsoft.com/office/drawing/2014/main" id="{1E46B3A7-A1C8-0440-BF62-E87CD843E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683291">
            <a:off x="3890837" y="3183077"/>
            <a:ext cx="624239" cy="624239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0244C579-AD6D-742E-D07E-7AE2585C1608}"/>
              </a:ext>
            </a:extLst>
          </p:cNvPr>
          <p:cNvSpPr/>
          <p:nvPr/>
        </p:nvSpPr>
        <p:spPr>
          <a:xfrm rot="2745068">
            <a:off x="2504119" y="924202"/>
            <a:ext cx="1998482" cy="1036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Szél iránya</a:t>
            </a:r>
          </a:p>
        </p:txBody>
      </p:sp>
      <p:pic>
        <p:nvPicPr>
          <p:cNvPr id="3" name="Graphic 2" descr="Airplane outline">
            <a:extLst>
              <a:ext uri="{FF2B5EF4-FFF2-40B4-BE49-F238E27FC236}">
                <a16:creationId xmlns:a16="http://schemas.microsoft.com/office/drawing/2014/main" id="{6FE35F10-66D7-D018-5969-6D1B13C21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968826">
            <a:off x="4346734" y="2085291"/>
            <a:ext cx="914400" cy="914400"/>
          </a:xfrm>
          <a:prstGeom prst="rect">
            <a:avLst/>
          </a:prstGeom>
        </p:spPr>
      </p:pic>
      <p:pic>
        <p:nvPicPr>
          <p:cNvPr id="6" name="Graphic 5" descr="Rain with solid fill">
            <a:extLst>
              <a:ext uri="{FF2B5EF4-FFF2-40B4-BE49-F238E27FC236}">
                <a16:creationId xmlns:a16="http://schemas.microsoft.com/office/drawing/2014/main" id="{29302905-1C9F-D28D-9E19-D22FD2F43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7244" y="2166466"/>
            <a:ext cx="914400" cy="914400"/>
          </a:xfrm>
          <a:prstGeom prst="rect">
            <a:avLst/>
          </a:prstGeom>
        </p:spPr>
      </p:pic>
      <p:pic>
        <p:nvPicPr>
          <p:cNvPr id="9" name="Graphic 8" descr="Cloud with solid fill">
            <a:extLst>
              <a:ext uri="{FF2B5EF4-FFF2-40B4-BE49-F238E27FC236}">
                <a16:creationId xmlns:a16="http://schemas.microsoft.com/office/drawing/2014/main" id="{3BB742BB-73D8-0748-4453-93A3B6C3F5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3598" y="1227589"/>
            <a:ext cx="914400" cy="914400"/>
          </a:xfrm>
          <a:prstGeom prst="rect">
            <a:avLst/>
          </a:prstGeom>
        </p:spPr>
      </p:pic>
      <p:pic>
        <p:nvPicPr>
          <p:cNvPr id="11" name="Graphic 10" descr="Cloud With Lightning And Rain with solid fill">
            <a:extLst>
              <a:ext uri="{FF2B5EF4-FFF2-40B4-BE49-F238E27FC236}">
                <a16:creationId xmlns:a16="http://schemas.microsoft.com/office/drawing/2014/main" id="{D64C8D8E-3222-5298-E9CB-04DE591DE8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6415" y="1846372"/>
            <a:ext cx="914400" cy="914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A94EE2-60EA-ABAB-332C-ACC9465B0B35}"/>
              </a:ext>
            </a:extLst>
          </p:cNvPr>
          <p:cNvSpPr/>
          <p:nvPr/>
        </p:nvSpPr>
        <p:spPr>
          <a:xfrm>
            <a:off x="0" y="6486014"/>
            <a:ext cx="1960133" cy="365125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5"/>
          <p:cNvSpPr txBox="1">
            <a:spLocks noGrp="1"/>
          </p:cNvSpPr>
          <p:nvPr>
            <p:ph type="ctrTitle"/>
          </p:nvPr>
        </p:nvSpPr>
        <p:spPr>
          <a:xfrm>
            <a:off x="183144" y="3128261"/>
            <a:ext cx="8777700" cy="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4000">
                <a:latin typeface="Montserrat"/>
                <a:ea typeface="Montserrat"/>
                <a:cs typeface="Montserrat"/>
                <a:sym typeface="Montserrat"/>
              </a:rPr>
              <a:t>Köszönjük a figyelmet!</a:t>
            </a:r>
            <a:endParaRPr dirty="0"/>
          </a:p>
        </p:txBody>
      </p:sp>
      <p:sp>
        <p:nvSpPr>
          <p:cNvPr id="326" name="Google Shape;326;p15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13</a:t>
            </a:fld>
            <a:r>
              <a:rPr lang="hu-HU" dirty="0"/>
              <a:t>/13</a:t>
            </a:r>
            <a:endParaRPr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C5F67A-80DB-EE18-7D88-ED2FB37143A2}"/>
              </a:ext>
            </a:extLst>
          </p:cNvPr>
          <p:cNvSpPr/>
          <p:nvPr/>
        </p:nvSpPr>
        <p:spPr>
          <a:xfrm>
            <a:off x="0" y="5993300"/>
            <a:ext cx="1960133" cy="857839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2</a:t>
            </a:fld>
            <a:r>
              <a:rPr lang="hu-HU" dirty="0"/>
              <a:t>/13</a:t>
            </a:r>
            <a:endParaRPr dirty="0"/>
          </a:p>
        </p:txBody>
      </p:sp>
      <p:sp>
        <p:nvSpPr>
          <p:cNvPr id="220" name="Google Shape;220;p2"/>
          <p:cNvSpPr txBox="1"/>
          <p:nvPr/>
        </p:nvSpPr>
        <p:spPr>
          <a:xfrm>
            <a:off x="140288" y="864700"/>
            <a:ext cx="795120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Projekt ötlete: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1" name="Google Shape;221;p2"/>
          <p:cNvSpPr txBox="1"/>
          <p:nvPr/>
        </p:nvSpPr>
        <p:spPr>
          <a:xfrm>
            <a:off x="140288" y="2190645"/>
            <a:ext cx="32976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Repülés szeretete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Érdekes és innovatív terület a repülőgépipar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Légi irányítást még mindig emberek végzik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Automatizáljuk!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2"/>
          <p:cNvSpPr txBox="1"/>
          <p:nvPr/>
        </p:nvSpPr>
        <p:spPr>
          <a:xfrm>
            <a:off x="5159520" y="5832927"/>
            <a:ext cx="38442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Forrás: https://techcrunch.com/wp-content/uploads/2019/01/drones.gif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3" name="Google Shape;2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7982" y="1720286"/>
            <a:ext cx="5462892" cy="320944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"/>
          <p:cNvSpPr/>
          <p:nvPr/>
        </p:nvSpPr>
        <p:spPr>
          <a:xfrm>
            <a:off x="1553948" y="3165900"/>
            <a:ext cx="470400" cy="318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2C7A5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2"/>
          <p:cNvSpPr/>
          <p:nvPr/>
        </p:nvSpPr>
        <p:spPr>
          <a:xfrm>
            <a:off x="1553948" y="4361741"/>
            <a:ext cx="470400" cy="318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2C7A5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132011-77F7-0232-0BBE-ACAAAF47AF06}"/>
              </a:ext>
            </a:extLst>
          </p:cNvPr>
          <p:cNvSpPr/>
          <p:nvPr/>
        </p:nvSpPr>
        <p:spPr>
          <a:xfrm>
            <a:off x="0" y="5993300"/>
            <a:ext cx="1960133" cy="857839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3</a:t>
            </a:fld>
            <a:r>
              <a:rPr lang="hu-HU" dirty="0"/>
              <a:t>/13</a:t>
            </a:r>
            <a:endParaRPr dirty="0"/>
          </a:p>
        </p:txBody>
      </p:sp>
      <p:pic>
        <p:nvPicPr>
          <p:cNvPr id="261" name="Google Shape;26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50" y="687838"/>
            <a:ext cx="7985651" cy="548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7"/>
          <p:cNvSpPr txBox="1"/>
          <p:nvPr/>
        </p:nvSpPr>
        <p:spPr>
          <a:xfrm>
            <a:off x="2105231" y="6254687"/>
            <a:ext cx="493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LHBP-re légtere</a:t>
            </a: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E3BEAE-FE2A-9759-FB4E-1475A34BF154}"/>
              </a:ext>
            </a:extLst>
          </p:cNvPr>
          <p:cNvSpPr/>
          <p:nvPr/>
        </p:nvSpPr>
        <p:spPr>
          <a:xfrm>
            <a:off x="0" y="6254687"/>
            <a:ext cx="1866507" cy="596452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4</a:t>
            </a:fld>
            <a:r>
              <a:rPr lang="hu-HU" dirty="0"/>
              <a:t>/13</a:t>
            </a:r>
            <a:endParaRPr dirty="0"/>
          </a:p>
        </p:txBody>
      </p:sp>
      <p:pic>
        <p:nvPicPr>
          <p:cNvPr id="268" name="Google Shape;26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00" y="999075"/>
            <a:ext cx="8946401" cy="463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8"/>
          <p:cNvSpPr txBox="1"/>
          <p:nvPr/>
        </p:nvSpPr>
        <p:spPr>
          <a:xfrm>
            <a:off x="2180908" y="5765463"/>
            <a:ext cx="478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LHBP-re tartó járatok</a:t>
            </a: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BAC36E-B1B4-F64F-D18B-814900F6D0A4}"/>
              </a:ext>
            </a:extLst>
          </p:cNvPr>
          <p:cNvSpPr/>
          <p:nvPr/>
        </p:nvSpPr>
        <p:spPr>
          <a:xfrm>
            <a:off x="0" y="5993300"/>
            <a:ext cx="1960133" cy="857839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5</a:t>
            </a:fld>
            <a:r>
              <a:rPr lang="hu-HU" dirty="0"/>
              <a:t>/13</a:t>
            </a:r>
            <a:endParaRPr dirty="0"/>
          </a:p>
        </p:txBody>
      </p:sp>
      <p:pic>
        <p:nvPicPr>
          <p:cNvPr id="275" name="Google Shape;27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50" y="1592500"/>
            <a:ext cx="4080779" cy="312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6772" y="1542475"/>
            <a:ext cx="4080778" cy="317586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9"/>
          <p:cNvSpPr txBox="1"/>
          <p:nvPr/>
        </p:nvSpPr>
        <p:spPr>
          <a:xfrm>
            <a:off x="56450" y="4800521"/>
            <a:ext cx="408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Sebesség-idő</a:t>
            </a: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9"/>
          <p:cNvSpPr txBox="1"/>
          <p:nvPr/>
        </p:nvSpPr>
        <p:spPr>
          <a:xfrm>
            <a:off x="5006595" y="4800521"/>
            <a:ext cx="408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Magasság-idő</a:t>
            </a: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CEAD8D-B872-50AE-DE1F-26C0A67FCC5A}"/>
              </a:ext>
            </a:extLst>
          </p:cNvPr>
          <p:cNvSpPr/>
          <p:nvPr/>
        </p:nvSpPr>
        <p:spPr>
          <a:xfrm>
            <a:off x="0" y="5993300"/>
            <a:ext cx="1960133" cy="857839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6</a:t>
            </a:fld>
            <a:r>
              <a:rPr lang="hu-HU" dirty="0"/>
              <a:t>/13</a:t>
            </a:r>
            <a:endParaRPr dirty="0"/>
          </a:p>
        </p:txBody>
      </p:sp>
      <p:sp>
        <p:nvSpPr>
          <p:cNvPr id="231" name="Google Shape;231;p3"/>
          <p:cNvSpPr txBox="1"/>
          <p:nvPr/>
        </p:nvSpPr>
        <p:spPr>
          <a:xfrm>
            <a:off x="61000" y="896000"/>
            <a:ext cx="8873100" cy="11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Megvalósítás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3"/>
          <p:cNvSpPr txBox="1"/>
          <p:nvPr/>
        </p:nvSpPr>
        <p:spPr>
          <a:xfrm>
            <a:off x="380960" y="2014114"/>
            <a:ext cx="2927848" cy="3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Adatok beszerzése API használatával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Adatok tisztítása, majd adatbázisba exportálása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Függvények felhasználása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OAM használata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Kiértékelés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97D17C-1784-2433-034B-E8B305B29286}"/>
              </a:ext>
            </a:extLst>
          </p:cNvPr>
          <p:cNvSpPr/>
          <p:nvPr/>
        </p:nvSpPr>
        <p:spPr>
          <a:xfrm>
            <a:off x="0" y="5993300"/>
            <a:ext cx="1960133" cy="857839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687605-AE40-6054-8F42-535CD092A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603" y="2048300"/>
            <a:ext cx="5161985" cy="37578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2400">
                <a:latin typeface="Montserrat"/>
                <a:ea typeface="Montserrat"/>
                <a:cs typeface="Montserrat"/>
                <a:sym typeface="Montserrat"/>
              </a:rPr>
              <a:t>Repülési adatok</a:t>
            </a:r>
            <a:endParaRPr dirty="0"/>
          </a:p>
        </p:txBody>
      </p:sp>
      <p:sp>
        <p:nvSpPr>
          <p:cNvPr id="301" name="Google Shape;301;p12"/>
          <p:cNvSpPr txBox="1">
            <a:spLocks noGrp="1"/>
          </p:cNvSpPr>
          <p:nvPr>
            <p:ph type="body" idx="2"/>
          </p:nvPr>
        </p:nvSpPr>
        <p:spPr>
          <a:xfrm>
            <a:off x="797944" y="2243850"/>
            <a:ext cx="3123481" cy="2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Amit logolunk: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Timestamp [s]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GPS pozíciója [lat és longitude]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Magassága [m]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Sebesség [m/s]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Irány [fok]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Földön van-e? [bool]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Gyorsulás [m/s^2]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 dirty="0">
                <a:latin typeface="Lato"/>
                <a:ea typeface="Lato"/>
                <a:cs typeface="Lato"/>
                <a:sym typeface="Lato"/>
              </a:rPr>
              <a:t>Hívójel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  <p:sp>
        <p:nvSpPr>
          <p:cNvPr id="302" name="Google Shape;302;p12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7</a:t>
            </a:fld>
            <a:r>
              <a:rPr lang="hu-HU" dirty="0"/>
              <a:t>/13</a:t>
            </a:r>
            <a:endParaRPr dirty="0"/>
          </a:p>
        </p:txBody>
      </p:sp>
      <p:pic>
        <p:nvPicPr>
          <p:cNvPr id="303" name="Google Shape;30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976" y="2243850"/>
            <a:ext cx="4424631" cy="291626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2"/>
          <p:cNvSpPr txBox="1"/>
          <p:nvPr/>
        </p:nvSpPr>
        <p:spPr>
          <a:xfrm>
            <a:off x="4188000" y="4622500"/>
            <a:ext cx="34032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1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2022.05.13. WZZ10ER repülő Budapest felett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74D0E-EF35-0D4F-C9FA-B32210629A46}"/>
              </a:ext>
            </a:extLst>
          </p:cNvPr>
          <p:cNvSpPr/>
          <p:nvPr/>
        </p:nvSpPr>
        <p:spPr>
          <a:xfrm>
            <a:off x="0" y="5993300"/>
            <a:ext cx="1960133" cy="857839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"/>
          <p:cNvSpPr txBox="1">
            <a:spLocks noGrp="1"/>
          </p:cNvSpPr>
          <p:nvPr>
            <p:ph type="ctrTitle"/>
          </p:nvPr>
        </p:nvSpPr>
        <p:spPr>
          <a:xfrm>
            <a:off x="156519" y="840261"/>
            <a:ext cx="8777575" cy="60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sz="2400">
                <a:latin typeface="Montserrat"/>
                <a:ea typeface="Montserrat"/>
                <a:cs typeface="Montserrat"/>
                <a:sym typeface="Montserrat"/>
              </a:rPr>
              <a:t>Adatbázis</a:t>
            </a:r>
            <a:endParaRPr dirty="0"/>
          </a:p>
        </p:txBody>
      </p:sp>
      <p:sp>
        <p:nvSpPr>
          <p:cNvPr id="318" name="Google Shape;318;p14"/>
          <p:cNvSpPr txBox="1">
            <a:spLocks noGrp="1"/>
          </p:cNvSpPr>
          <p:nvPr>
            <p:ph type="body" idx="2"/>
          </p:nvPr>
        </p:nvSpPr>
        <p:spPr>
          <a:xfrm>
            <a:off x="571600" y="2781675"/>
            <a:ext cx="3465900" cy="2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>
                <a:latin typeface="Lato"/>
                <a:ea typeface="Lato"/>
                <a:cs typeface="Lato"/>
                <a:sym typeface="Lato"/>
              </a:rPr>
              <a:t>MySQL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>
                <a:latin typeface="Lato"/>
                <a:ea typeface="Lato"/>
                <a:cs typeface="Lato"/>
                <a:sym typeface="Lato"/>
              </a:rPr>
              <a:t>Kiszolgáló függvények és metódusok készítése → adatszűrés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>
                <a:latin typeface="Lato"/>
                <a:ea typeface="Lato"/>
                <a:cs typeface="Lato"/>
                <a:sym typeface="Lato"/>
              </a:rPr>
              <a:t>A kód kiszolgálása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>
                <a:latin typeface="Lato"/>
                <a:ea typeface="Lato"/>
                <a:cs typeface="Lato"/>
                <a:sym typeface="Lato"/>
              </a:rPr>
              <a:t>Rugalmasabb adattárolás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Char char="●"/>
            </a:pPr>
            <a:r>
              <a:rPr lang="hu-HU" sz="1300">
                <a:latin typeface="Lato"/>
                <a:ea typeface="Lato"/>
                <a:cs typeface="Lato"/>
                <a:sym typeface="Lato"/>
              </a:rPr>
              <a:t>Folyamatos rendelkezésre állás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</p:txBody>
      </p:sp>
      <p:sp>
        <p:nvSpPr>
          <p:cNvPr id="319" name="Google Shape;319;p14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8</a:t>
            </a:fld>
            <a:r>
              <a:rPr lang="hu-HU" dirty="0"/>
              <a:t>/13</a:t>
            </a:r>
            <a:endParaRPr dirty="0"/>
          </a:p>
        </p:txBody>
      </p:sp>
      <p:pic>
        <p:nvPicPr>
          <p:cNvPr id="320" name="Google Shape;32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4625" y="1960850"/>
            <a:ext cx="3728725" cy="37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82B9E9-C7A2-C7A4-534B-FA4A1406D69B}"/>
              </a:ext>
            </a:extLst>
          </p:cNvPr>
          <p:cNvSpPr/>
          <p:nvPr/>
        </p:nvSpPr>
        <p:spPr>
          <a:xfrm>
            <a:off x="0" y="5993300"/>
            <a:ext cx="1960133" cy="857839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"/>
          <p:cNvSpPr txBox="1">
            <a:spLocks noGrp="1"/>
          </p:cNvSpPr>
          <p:nvPr>
            <p:ph type="sldNum" idx="12"/>
          </p:nvPr>
        </p:nvSpPr>
        <p:spPr>
          <a:xfrm>
            <a:off x="6876694" y="649287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mtClean="0"/>
              <a:t>9</a:t>
            </a:fld>
            <a:r>
              <a:rPr lang="hu-HU" dirty="0"/>
              <a:t>/13</a:t>
            </a:r>
            <a:endParaRPr dirty="0"/>
          </a:p>
        </p:txBody>
      </p:sp>
      <p:sp>
        <p:nvSpPr>
          <p:cNvPr id="238" name="Google Shape;238;p4"/>
          <p:cNvSpPr txBox="1"/>
          <p:nvPr/>
        </p:nvSpPr>
        <p:spPr>
          <a:xfrm>
            <a:off x="135450" y="854200"/>
            <a:ext cx="8873100" cy="11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Működés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4"/>
          <p:cNvSpPr txBox="1"/>
          <p:nvPr/>
        </p:nvSpPr>
        <p:spPr>
          <a:xfrm>
            <a:off x="503350" y="1594050"/>
            <a:ext cx="7797900" cy="3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Attribútum képző függvények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Első és utolsó gép landolásai közti időkülönbség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Várható landolástól számított legnagyobb eltérés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Legnagyobb repülő általi távolság meghatározása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Legnagyobb lassulás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ato"/>
              <a:buChar char="●"/>
            </a:pPr>
            <a:r>
              <a:rPr lang="hu-HU" sz="13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Landolásig eltelt idő minimalizálása</a:t>
            </a:r>
            <a:endParaRPr sz="13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EF352F8-CF2F-6C48-5544-6B4D842FF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351313"/>
            <a:ext cx="75057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0B3AFD-A4B6-4D43-BE6D-7840E8732E8F}"/>
              </a:ext>
            </a:extLst>
          </p:cNvPr>
          <p:cNvSpPr/>
          <p:nvPr/>
        </p:nvSpPr>
        <p:spPr>
          <a:xfrm>
            <a:off x="0" y="6492875"/>
            <a:ext cx="1960133" cy="358264"/>
          </a:xfrm>
          <a:prstGeom prst="rect">
            <a:avLst/>
          </a:prstGeom>
          <a:solidFill>
            <a:srgbClr val="1D2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Office-té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2cbc1d-f4bf-453b-8cc4-e6f16a307a7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DA45A9AF6514B9BC7D36CC1B98923" ma:contentTypeVersion="10" ma:contentTypeDescription="Create a new document." ma:contentTypeScope="" ma:versionID="42a177941c14d17c431dd525c61ad1c2">
  <xsd:schema xmlns:xsd="http://www.w3.org/2001/XMLSchema" xmlns:xs="http://www.w3.org/2001/XMLSchema" xmlns:p="http://schemas.microsoft.com/office/2006/metadata/properties" xmlns:ns2="452cbc1d-f4bf-453b-8cc4-e6f16a307a72" targetNamespace="http://schemas.microsoft.com/office/2006/metadata/properties" ma:root="true" ma:fieldsID="9736f1f525f4e7c4390b24c09b787b86" ns2:_="">
    <xsd:import namespace="452cbc1d-f4bf-453b-8cc4-e6f16a307a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cbc1d-f4bf-453b-8cc4-e6f16a307a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1fdf5ea-129c-422e-b789-1a66b7cb61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6CB3ED-B2B7-41F3-91FF-95F43F9215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3F9CB7-6D60-4EEA-8630-014CA174F25F}">
  <ds:schemaRefs>
    <ds:schemaRef ds:uri="http://schemas.microsoft.com/office/2006/metadata/properties"/>
    <ds:schemaRef ds:uri="http://schemas.microsoft.com/office/infopath/2007/PartnerControls"/>
    <ds:schemaRef ds:uri="452cbc1d-f4bf-453b-8cc4-e6f16a307a72"/>
  </ds:schemaRefs>
</ds:datastoreItem>
</file>

<file path=customXml/itemProps3.xml><?xml version="1.0" encoding="utf-8"?>
<ds:datastoreItem xmlns:ds="http://schemas.openxmlformats.org/officeDocument/2006/customXml" ds:itemID="{5EDBE879-9698-475F-A52E-8F09FD0C5E9F}"/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526</Words>
  <Application>Microsoft Office PowerPoint</Application>
  <PresentationFormat>On-screen Show (4:3)</PresentationFormat>
  <Paragraphs>115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Lato</vt:lpstr>
      <vt:lpstr>Arial</vt:lpstr>
      <vt:lpstr>Montserrat</vt:lpstr>
      <vt:lpstr>Noto Sans Symbols</vt:lpstr>
      <vt:lpstr>Open Sans Light</vt:lpstr>
      <vt:lpstr>Open Sans</vt:lpstr>
      <vt:lpstr>Calibri</vt:lpstr>
      <vt:lpstr>1_Office-téma</vt:lpstr>
      <vt:lpstr>Repülők landolásainak optimalizálása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Repülési adatok</vt:lpstr>
      <vt:lpstr>Adatbázis</vt:lpstr>
      <vt:lpstr>PowerPoint Presentation</vt:lpstr>
      <vt:lpstr>PowerPoint Presentation</vt:lpstr>
      <vt:lpstr>PowerPoint Presentation</vt:lpstr>
      <vt:lpstr>PowerPoint Presentation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Repülők landolásainak optimalizálása</dc:title>
  <dc:creator>Árgyelán Mária</dc:creator>
  <cp:lastModifiedBy>Németh Ernő Nándor</cp:lastModifiedBy>
  <cp:revision>14</cp:revision>
  <dcterms:created xsi:type="dcterms:W3CDTF">2022-03-25T09:59:45Z</dcterms:created>
  <dcterms:modified xsi:type="dcterms:W3CDTF">2022-06-09T19:40:31Z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0x0101003F3DA45A9AF6514B9BC7D36CC1B98923</vt:lpwstr>
  </property>
  <property fmtid="{D5CDD505-2E9C-101B-9397-08002B2CF9AE}" pid="3" name="MediaServiceImageTags">
    <vt:lpwstr/>
  </property>
</Properties>
</file>