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21"/>
  </p:notesMasterIdLst>
  <p:sldIdLst>
    <p:sldId id="352" r:id="rId4"/>
    <p:sldId id="362" r:id="rId5"/>
    <p:sldId id="347" r:id="rId6"/>
    <p:sldId id="357" r:id="rId7"/>
    <p:sldId id="364" r:id="rId8"/>
    <p:sldId id="366" r:id="rId9"/>
    <p:sldId id="365" r:id="rId10"/>
    <p:sldId id="358" r:id="rId11"/>
    <p:sldId id="367" r:id="rId12"/>
    <p:sldId id="368" r:id="rId13"/>
    <p:sldId id="369" r:id="rId14"/>
    <p:sldId id="370" r:id="rId15"/>
    <p:sldId id="371" r:id="rId16"/>
    <p:sldId id="372" r:id="rId17"/>
    <p:sldId id="373" r:id="rId18"/>
    <p:sldId id="356" r:id="rId19"/>
    <p:sldId id="3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1"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1727"/>
    <a:srgbClr val="8BA6C1"/>
    <a:srgbClr val="07182A"/>
    <a:srgbClr val="00BDFB"/>
    <a:srgbClr val="010108"/>
    <a:srgbClr val="383552"/>
    <a:srgbClr val="2520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Közepesen sötét stíl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55" autoAdjust="0"/>
    <p:restoredTop sz="74379" autoAdjust="0"/>
  </p:normalViewPr>
  <p:slideViewPr>
    <p:cSldViewPr snapToGrid="0" showGuides="1">
      <p:cViewPr varScale="1">
        <p:scale>
          <a:sx n="63" d="100"/>
          <a:sy n="63" d="100"/>
        </p:scale>
        <p:origin x="1339" y="67"/>
      </p:cViewPr>
      <p:guideLst>
        <p:guide orient="horz" pos="2591"/>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2" d="100"/>
          <a:sy n="62" d="100"/>
        </p:scale>
        <p:origin x="3226"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diagrams/_rels/drawing2.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636581-78BB-479E-A764-6859710D6C00}" type="doc">
      <dgm:prSet loTypeId="urn:microsoft.com/office/officeart/2005/8/layout/process2" loCatId="process" qsTypeId="urn:microsoft.com/office/officeart/2005/8/quickstyle/simple1" qsCatId="simple" csTypeId="urn:microsoft.com/office/officeart/2005/8/colors/accent0_3" csCatId="mainScheme" phldr="1"/>
      <dgm:spPr/>
      <dgm:t>
        <a:bodyPr/>
        <a:lstStyle/>
        <a:p>
          <a:endParaRPr lang="en-US"/>
        </a:p>
      </dgm:t>
    </dgm:pt>
    <dgm:pt modelId="{68B389C6-7538-4675-A153-FB2567A4FB21}">
      <dgm:prSet custT="1"/>
      <dgm:spPr/>
      <dgm:t>
        <a:bodyPr/>
        <a:lstStyle/>
        <a:p>
          <a:pPr algn="ctr"/>
          <a:r>
            <a:rPr lang="hu-HU" sz="4000" b="1" dirty="0" err="1"/>
            <a:t>Tasks</a:t>
          </a:r>
          <a:r>
            <a:rPr lang="hu-HU" sz="4000" b="1" dirty="0"/>
            <a:t>/</a:t>
          </a:r>
          <a:r>
            <a:rPr lang="hu-HU" sz="4000" b="1" dirty="0" err="1"/>
            <a:t>Questions</a:t>
          </a:r>
          <a:endParaRPr lang="en-US" sz="4000" dirty="0"/>
        </a:p>
      </dgm:t>
    </dgm:pt>
    <dgm:pt modelId="{58F0B1F3-E28B-451D-9A7B-55B08A22A45B}" type="parTrans" cxnId="{8512FE0E-F9E6-44C0-A17D-51E9CFA2BC46}">
      <dgm:prSet/>
      <dgm:spPr/>
      <dgm:t>
        <a:bodyPr/>
        <a:lstStyle/>
        <a:p>
          <a:endParaRPr lang="en-US"/>
        </a:p>
      </dgm:t>
    </dgm:pt>
    <dgm:pt modelId="{CB6E5D81-3049-4111-844D-FD45B35C1F4F}" type="sibTrans" cxnId="{8512FE0E-F9E6-44C0-A17D-51E9CFA2BC46}">
      <dgm:prSet/>
      <dgm:spPr/>
      <dgm:t>
        <a:bodyPr/>
        <a:lstStyle/>
        <a:p>
          <a:endParaRPr lang="en-US"/>
        </a:p>
      </dgm:t>
    </dgm:pt>
    <dgm:pt modelId="{B9ECFA1C-0EC4-49A8-9718-48FDC18E741A}">
      <dgm:prSet/>
      <dgm:spPr/>
      <dgm:t>
        <a:bodyPr/>
        <a:lstStyle/>
        <a:p>
          <a:pPr algn="l"/>
          <a:r>
            <a:rPr lang="en-GB" sz="1900" dirty="0"/>
            <a:t>Is it possible to create a knowledge representation form (basically for forecasting challenges), where the formula between the input data-constellations and the model-outputs can not be extracted? </a:t>
          </a:r>
          <a:endParaRPr lang="en-US" sz="1900" dirty="0"/>
        </a:p>
      </dgm:t>
    </dgm:pt>
    <dgm:pt modelId="{88C83E7D-8A4B-4089-8035-111429EAB995}" type="parTrans" cxnId="{3C04FA6E-4A63-41CC-8F17-414BE4830665}">
      <dgm:prSet/>
      <dgm:spPr/>
      <dgm:t>
        <a:bodyPr/>
        <a:lstStyle/>
        <a:p>
          <a:endParaRPr lang="en-US"/>
        </a:p>
      </dgm:t>
    </dgm:pt>
    <dgm:pt modelId="{16AFAAA2-C4A8-48EB-A9A0-421D0BE043C1}" type="sibTrans" cxnId="{3C04FA6E-4A63-41CC-8F17-414BE4830665}">
      <dgm:prSet/>
      <dgm:spPr/>
      <dgm:t>
        <a:bodyPr/>
        <a:lstStyle/>
        <a:p>
          <a:endParaRPr lang="en-US"/>
        </a:p>
      </dgm:t>
    </dgm:pt>
    <dgm:pt modelId="{DE57E00B-52FE-4429-87FF-B078088A620F}">
      <dgm:prSet/>
      <dgm:spPr/>
      <dgm:t>
        <a:bodyPr/>
        <a:lstStyle/>
        <a:p>
          <a:pPr algn="l"/>
          <a:r>
            <a:rPr lang="en-GB" sz="1900" dirty="0"/>
            <a:t>Can this model be optimized through (e.g., Microsoft) Solver-engines? </a:t>
          </a:r>
          <a:endParaRPr lang="en-US" sz="1900" dirty="0"/>
        </a:p>
      </dgm:t>
    </dgm:pt>
    <dgm:pt modelId="{62D52F12-3A67-4F5D-8F2E-8AA5DF169FFF}" type="parTrans" cxnId="{08DC4AAF-E4E2-4FDC-A10A-B4949B62CA9A}">
      <dgm:prSet/>
      <dgm:spPr/>
      <dgm:t>
        <a:bodyPr/>
        <a:lstStyle/>
        <a:p>
          <a:endParaRPr lang="en-US"/>
        </a:p>
      </dgm:t>
    </dgm:pt>
    <dgm:pt modelId="{B477767C-2CB9-4603-A60D-86A24CEF39A0}" type="sibTrans" cxnId="{08DC4AAF-E4E2-4FDC-A10A-B4949B62CA9A}">
      <dgm:prSet/>
      <dgm:spPr/>
      <dgm:t>
        <a:bodyPr/>
        <a:lstStyle/>
        <a:p>
          <a:endParaRPr lang="en-US"/>
        </a:p>
      </dgm:t>
    </dgm:pt>
    <dgm:pt modelId="{43756CEE-7D0A-4EB6-9327-9D3CDE6AEE58}">
      <dgm:prSet/>
      <dgm:spPr/>
      <dgm:t>
        <a:bodyPr/>
        <a:lstStyle/>
        <a:p>
          <a:pPr algn="l"/>
          <a:r>
            <a:rPr lang="en-GB" sz="1900" dirty="0"/>
            <a:t>Will this non-causal-modelling be capable of handling ceteris paribus phenomena? </a:t>
          </a:r>
          <a:endParaRPr lang="en-US" sz="1900" dirty="0"/>
        </a:p>
      </dgm:t>
    </dgm:pt>
    <dgm:pt modelId="{B3926887-F652-4566-BD83-873BF393BB21}" type="parTrans" cxnId="{FBD52309-3E33-4F3E-91A5-B7DC48741119}">
      <dgm:prSet/>
      <dgm:spPr/>
      <dgm:t>
        <a:bodyPr/>
        <a:lstStyle/>
        <a:p>
          <a:endParaRPr lang="en-US"/>
        </a:p>
      </dgm:t>
    </dgm:pt>
    <dgm:pt modelId="{3103E422-CA21-46ED-A4A9-BD128009BFD9}" type="sibTrans" cxnId="{FBD52309-3E33-4F3E-91A5-B7DC48741119}">
      <dgm:prSet/>
      <dgm:spPr/>
      <dgm:t>
        <a:bodyPr/>
        <a:lstStyle/>
        <a:p>
          <a:endParaRPr lang="en-US"/>
        </a:p>
      </dgm:t>
    </dgm:pt>
    <dgm:pt modelId="{F653546A-6F0C-40A5-B591-B8B194959594}">
      <dgm:prSet/>
      <dgm:spPr/>
      <dgm:t>
        <a:bodyPr/>
        <a:lstStyle/>
        <a:p>
          <a:pPr algn="l"/>
          <a:r>
            <a:rPr lang="en-GB" sz="1900"/>
            <a:t>Is it possible to model the time as such? </a:t>
          </a:r>
          <a:endParaRPr lang="en-US" sz="1900"/>
        </a:p>
      </dgm:t>
    </dgm:pt>
    <dgm:pt modelId="{B6D845BF-0D04-47A9-9F36-A4260A1E4E08}" type="parTrans" cxnId="{A5282126-AE80-4B90-9DD4-0657A57CABDD}">
      <dgm:prSet/>
      <dgm:spPr/>
      <dgm:t>
        <a:bodyPr/>
        <a:lstStyle/>
        <a:p>
          <a:endParaRPr lang="en-US"/>
        </a:p>
      </dgm:t>
    </dgm:pt>
    <dgm:pt modelId="{3CABAFB8-9ABA-4A51-B17F-D6622610951F}" type="sibTrans" cxnId="{A5282126-AE80-4B90-9DD4-0657A57CABDD}">
      <dgm:prSet/>
      <dgm:spPr/>
      <dgm:t>
        <a:bodyPr/>
        <a:lstStyle/>
        <a:p>
          <a:endParaRPr lang="en-US"/>
        </a:p>
      </dgm:t>
    </dgm:pt>
    <dgm:pt modelId="{4EE11027-28F3-4CAE-A6D9-544C7A231187}">
      <dgm:prSet/>
      <dgm:spPr/>
      <dgm:t>
        <a:bodyPr/>
        <a:lstStyle/>
        <a:p>
          <a:pPr algn="l"/>
          <a:r>
            <a:rPr lang="en-GB" sz="1900" dirty="0"/>
            <a:t>Is it possible to create a new JOKER-application after the first approach of </a:t>
          </a:r>
          <a:r>
            <a:rPr lang="en-GB" sz="1900" dirty="0" err="1"/>
            <a:t>Dobó</a:t>
          </a:r>
          <a:r>
            <a:rPr lang="en-GB" sz="1900" dirty="0"/>
            <a:t> (1991/1992)? </a:t>
          </a:r>
          <a:endParaRPr lang="en-US" sz="1900" dirty="0"/>
        </a:p>
      </dgm:t>
    </dgm:pt>
    <dgm:pt modelId="{B2A96980-D45A-4641-9293-4D329450E05D}" type="parTrans" cxnId="{E73B1FCA-99D7-4E82-88A2-E145A994CEDF}">
      <dgm:prSet/>
      <dgm:spPr/>
      <dgm:t>
        <a:bodyPr/>
        <a:lstStyle/>
        <a:p>
          <a:endParaRPr lang="en-US"/>
        </a:p>
      </dgm:t>
    </dgm:pt>
    <dgm:pt modelId="{82A1DE6F-7703-4449-9B49-C18D56C1D2F7}" type="sibTrans" cxnId="{E73B1FCA-99D7-4E82-88A2-E145A994CEDF}">
      <dgm:prSet/>
      <dgm:spPr/>
      <dgm:t>
        <a:bodyPr/>
        <a:lstStyle/>
        <a:p>
          <a:endParaRPr lang="en-US"/>
        </a:p>
      </dgm:t>
    </dgm:pt>
    <dgm:pt modelId="{5F7B8A4E-5EDE-47FC-A2AC-EC3FEE878AFA}">
      <dgm:prSet/>
      <dgm:spPr/>
      <dgm:t>
        <a:bodyPr/>
        <a:lstStyle/>
        <a:p>
          <a:pPr algn="l"/>
          <a:r>
            <a:rPr lang="en-GB" sz="1900" dirty="0"/>
            <a:t>Will it be possible to handle with the restrictions of MS Excel-Solver? </a:t>
          </a:r>
          <a:endParaRPr lang="en-US" sz="1900" dirty="0"/>
        </a:p>
      </dgm:t>
    </dgm:pt>
    <dgm:pt modelId="{F056F468-07BF-4764-90B5-6661B287109A}" type="parTrans" cxnId="{669375B5-FA99-4B61-BADB-7329A9236F27}">
      <dgm:prSet/>
      <dgm:spPr/>
      <dgm:t>
        <a:bodyPr/>
        <a:lstStyle/>
        <a:p>
          <a:endParaRPr lang="en-US"/>
        </a:p>
      </dgm:t>
    </dgm:pt>
    <dgm:pt modelId="{B8EC4F12-7EF6-43E7-99BE-DD84A53B9163}" type="sibTrans" cxnId="{669375B5-FA99-4B61-BADB-7329A9236F27}">
      <dgm:prSet/>
      <dgm:spPr/>
      <dgm:t>
        <a:bodyPr/>
        <a:lstStyle/>
        <a:p>
          <a:endParaRPr lang="en-US"/>
        </a:p>
      </dgm:t>
    </dgm:pt>
    <dgm:pt modelId="{BACBF24B-5052-46A4-8763-448B114F1C84}">
      <dgm:prSet/>
      <dgm:spPr/>
      <dgm:t>
        <a:bodyPr/>
        <a:lstStyle/>
        <a:p>
          <a:pPr algn="l"/>
          <a:r>
            <a:rPr lang="en-GB" sz="1900" dirty="0"/>
            <a:t>Will this Solver-based (local) solution be usable for remote access? </a:t>
          </a:r>
          <a:endParaRPr lang="en-US" sz="1900" dirty="0"/>
        </a:p>
      </dgm:t>
    </dgm:pt>
    <dgm:pt modelId="{B93635E8-DAD3-4C4D-A590-AF5A5D4FF269}" type="parTrans" cxnId="{2813A7D5-686F-4DD4-8413-5CF4D1657CEF}">
      <dgm:prSet/>
      <dgm:spPr/>
      <dgm:t>
        <a:bodyPr/>
        <a:lstStyle/>
        <a:p>
          <a:endParaRPr lang="en-US"/>
        </a:p>
      </dgm:t>
    </dgm:pt>
    <dgm:pt modelId="{3CBEBFDF-2F7A-4F72-AB8E-200C8299B1D5}" type="sibTrans" cxnId="{2813A7D5-686F-4DD4-8413-5CF4D1657CEF}">
      <dgm:prSet/>
      <dgm:spPr/>
      <dgm:t>
        <a:bodyPr/>
        <a:lstStyle/>
        <a:p>
          <a:endParaRPr lang="en-US"/>
        </a:p>
      </dgm:t>
    </dgm:pt>
    <dgm:pt modelId="{044ABAAB-AFF3-486E-8AEA-355AFABF10D4}" type="pres">
      <dgm:prSet presAssocID="{E1636581-78BB-479E-A764-6859710D6C00}" presName="linearFlow" presStyleCnt="0">
        <dgm:presLayoutVars>
          <dgm:resizeHandles val="exact"/>
        </dgm:presLayoutVars>
      </dgm:prSet>
      <dgm:spPr/>
    </dgm:pt>
    <dgm:pt modelId="{211DA29A-33BE-4088-A233-49249D01317D}" type="pres">
      <dgm:prSet presAssocID="{68B389C6-7538-4675-A153-FB2567A4FB21}" presName="node" presStyleLbl="node1" presStyleIdx="0" presStyleCnt="1">
        <dgm:presLayoutVars>
          <dgm:bulletEnabled val="1"/>
        </dgm:presLayoutVars>
      </dgm:prSet>
      <dgm:spPr/>
    </dgm:pt>
  </dgm:ptLst>
  <dgm:cxnLst>
    <dgm:cxn modelId="{5D155500-F875-4294-BBAB-C163E402AC77}" type="presOf" srcId="{BACBF24B-5052-46A4-8763-448B114F1C84}" destId="{211DA29A-33BE-4088-A233-49249D01317D}" srcOrd="0" destOrd="7" presId="urn:microsoft.com/office/officeart/2005/8/layout/process2"/>
    <dgm:cxn modelId="{FBD52309-3E33-4F3E-91A5-B7DC48741119}" srcId="{68B389C6-7538-4675-A153-FB2567A4FB21}" destId="{43756CEE-7D0A-4EB6-9327-9D3CDE6AEE58}" srcOrd="2" destOrd="0" parTransId="{B3926887-F652-4566-BD83-873BF393BB21}" sibTransId="{3103E422-CA21-46ED-A4A9-BD128009BFD9}"/>
    <dgm:cxn modelId="{8512FE0E-F9E6-44C0-A17D-51E9CFA2BC46}" srcId="{E1636581-78BB-479E-A764-6859710D6C00}" destId="{68B389C6-7538-4675-A153-FB2567A4FB21}" srcOrd="0" destOrd="0" parTransId="{58F0B1F3-E28B-451D-9A7B-55B08A22A45B}" sibTransId="{CB6E5D81-3049-4111-844D-FD45B35C1F4F}"/>
    <dgm:cxn modelId="{28CDB920-9A5A-40C5-9415-EC7BCF2A8DDC}" type="presOf" srcId="{B9ECFA1C-0EC4-49A8-9718-48FDC18E741A}" destId="{211DA29A-33BE-4088-A233-49249D01317D}" srcOrd="0" destOrd="1" presId="urn:microsoft.com/office/officeart/2005/8/layout/process2"/>
    <dgm:cxn modelId="{A5282126-AE80-4B90-9DD4-0657A57CABDD}" srcId="{68B389C6-7538-4675-A153-FB2567A4FB21}" destId="{F653546A-6F0C-40A5-B591-B8B194959594}" srcOrd="3" destOrd="0" parTransId="{B6D845BF-0D04-47A9-9F36-A4260A1E4E08}" sibTransId="{3CABAFB8-9ABA-4A51-B17F-D6622610951F}"/>
    <dgm:cxn modelId="{3C04FA6E-4A63-41CC-8F17-414BE4830665}" srcId="{68B389C6-7538-4675-A153-FB2567A4FB21}" destId="{B9ECFA1C-0EC4-49A8-9718-48FDC18E741A}" srcOrd="0" destOrd="0" parTransId="{88C83E7D-8A4B-4089-8035-111429EAB995}" sibTransId="{16AFAAA2-C4A8-48EB-A9A0-421D0BE043C1}"/>
    <dgm:cxn modelId="{5C16086F-D73F-41AB-A42E-7543856CD71E}" type="presOf" srcId="{43756CEE-7D0A-4EB6-9327-9D3CDE6AEE58}" destId="{211DA29A-33BE-4088-A233-49249D01317D}" srcOrd="0" destOrd="3" presId="urn:microsoft.com/office/officeart/2005/8/layout/process2"/>
    <dgm:cxn modelId="{5D26269E-15A6-49DE-9ADB-6DCCC23E96FE}" type="presOf" srcId="{E1636581-78BB-479E-A764-6859710D6C00}" destId="{044ABAAB-AFF3-486E-8AEA-355AFABF10D4}" srcOrd="0" destOrd="0" presId="urn:microsoft.com/office/officeart/2005/8/layout/process2"/>
    <dgm:cxn modelId="{7D7F20A1-2305-4007-9525-AFD4893BD27B}" type="presOf" srcId="{5F7B8A4E-5EDE-47FC-A2AC-EC3FEE878AFA}" destId="{211DA29A-33BE-4088-A233-49249D01317D}" srcOrd="0" destOrd="6" presId="urn:microsoft.com/office/officeart/2005/8/layout/process2"/>
    <dgm:cxn modelId="{E9DC2EAD-933C-4DDA-972D-3773DD45A234}" type="presOf" srcId="{4EE11027-28F3-4CAE-A6D9-544C7A231187}" destId="{211DA29A-33BE-4088-A233-49249D01317D}" srcOrd="0" destOrd="5" presId="urn:microsoft.com/office/officeart/2005/8/layout/process2"/>
    <dgm:cxn modelId="{08DC4AAF-E4E2-4FDC-A10A-B4949B62CA9A}" srcId="{68B389C6-7538-4675-A153-FB2567A4FB21}" destId="{DE57E00B-52FE-4429-87FF-B078088A620F}" srcOrd="1" destOrd="0" parTransId="{62D52F12-3A67-4F5D-8F2E-8AA5DF169FFF}" sibTransId="{B477767C-2CB9-4603-A60D-86A24CEF39A0}"/>
    <dgm:cxn modelId="{669375B5-FA99-4B61-BADB-7329A9236F27}" srcId="{68B389C6-7538-4675-A153-FB2567A4FB21}" destId="{5F7B8A4E-5EDE-47FC-A2AC-EC3FEE878AFA}" srcOrd="5" destOrd="0" parTransId="{F056F468-07BF-4764-90B5-6661B287109A}" sibTransId="{B8EC4F12-7EF6-43E7-99BE-DD84A53B9163}"/>
    <dgm:cxn modelId="{E73B1FCA-99D7-4E82-88A2-E145A994CEDF}" srcId="{68B389C6-7538-4675-A153-FB2567A4FB21}" destId="{4EE11027-28F3-4CAE-A6D9-544C7A231187}" srcOrd="4" destOrd="0" parTransId="{B2A96980-D45A-4641-9293-4D329450E05D}" sibTransId="{82A1DE6F-7703-4449-9B49-C18D56C1D2F7}"/>
    <dgm:cxn modelId="{EAFEEECB-0B52-4AB9-A067-50F7E9557F8F}" type="presOf" srcId="{DE57E00B-52FE-4429-87FF-B078088A620F}" destId="{211DA29A-33BE-4088-A233-49249D01317D}" srcOrd="0" destOrd="2" presId="urn:microsoft.com/office/officeart/2005/8/layout/process2"/>
    <dgm:cxn modelId="{2813A7D5-686F-4DD4-8413-5CF4D1657CEF}" srcId="{68B389C6-7538-4675-A153-FB2567A4FB21}" destId="{BACBF24B-5052-46A4-8763-448B114F1C84}" srcOrd="6" destOrd="0" parTransId="{B93635E8-DAD3-4C4D-A590-AF5A5D4FF269}" sibTransId="{3CBEBFDF-2F7A-4F72-AB8E-200C8299B1D5}"/>
    <dgm:cxn modelId="{84B520E2-B060-41CB-8652-80E857D0C766}" type="presOf" srcId="{68B389C6-7538-4675-A153-FB2567A4FB21}" destId="{211DA29A-33BE-4088-A233-49249D01317D}" srcOrd="0" destOrd="0" presId="urn:microsoft.com/office/officeart/2005/8/layout/process2"/>
    <dgm:cxn modelId="{BD33D8E7-5992-466A-8CE5-FD2760042290}" type="presOf" srcId="{F653546A-6F0C-40A5-B591-B8B194959594}" destId="{211DA29A-33BE-4088-A233-49249D01317D}" srcOrd="0" destOrd="4" presId="urn:microsoft.com/office/officeart/2005/8/layout/process2"/>
    <dgm:cxn modelId="{D9769141-D8F7-4706-A97B-92214C912EB5}" type="presParOf" srcId="{044ABAAB-AFF3-486E-8AEA-355AFABF10D4}" destId="{211DA29A-33BE-4088-A233-49249D01317D}" srcOrd="0"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8D7184-3DE1-4A91-9C72-5100E34A740D}" type="doc">
      <dgm:prSet loTypeId="urn:microsoft.com/office/officeart/2018/2/layout/IconLabelList" loCatId="icon" qsTypeId="urn:microsoft.com/office/officeart/2005/8/quickstyle/simple1" qsCatId="simple" csTypeId="urn:microsoft.com/office/officeart/2018/5/colors/Iconchunking_neutralbg_colorful2" csCatId="colorful" phldr="1"/>
      <dgm:spPr/>
      <dgm:t>
        <a:bodyPr/>
        <a:lstStyle/>
        <a:p>
          <a:endParaRPr lang="en-US"/>
        </a:p>
      </dgm:t>
    </dgm:pt>
    <dgm:pt modelId="{11851245-AF8C-412D-8134-14A2B2B70785}">
      <dgm:prSet custT="1"/>
      <dgm:spPr/>
      <dgm:t>
        <a:bodyPr/>
        <a:lstStyle/>
        <a:p>
          <a:pPr algn="ctr">
            <a:lnSpc>
              <a:spcPct val="100000"/>
            </a:lnSpc>
          </a:pPr>
          <a:r>
            <a:rPr lang="en-GB" sz="1400" b="1" dirty="0"/>
            <a:t>Automatable</a:t>
          </a:r>
          <a:endParaRPr lang="hu-HU" sz="1400" b="1" dirty="0"/>
        </a:p>
        <a:p>
          <a:pPr algn="ctr">
            <a:lnSpc>
              <a:spcPct val="100000"/>
            </a:lnSpc>
          </a:pPr>
          <a:r>
            <a:rPr lang="en-GB" sz="1400" dirty="0"/>
            <a:t> The NCM as expected, is an entirely automatable process (c.f. Knuth’s principle</a:t>
          </a:r>
          <a:r>
            <a:rPr lang="hu-HU" sz="1400" dirty="0"/>
            <a:t>) </a:t>
          </a:r>
          <a:r>
            <a:rPr lang="en-GB" sz="1400" dirty="0"/>
            <a:t>On the other hand: there are a lot of possibilities to involve the expert’s intuition into the modelling processes (c.f. human-machine interactions – cyborgs).</a:t>
          </a:r>
          <a:endParaRPr lang="en-US" sz="1400" dirty="0"/>
        </a:p>
      </dgm:t>
    </dgm:pt>
    <dgm:pt modelId="{BBFA7FEC-AFC1-4FBB-8537-76369A0AD0DC}" type="parTrans" cxnId="{5EAFEF1C-AB5F-4AF6-831D-8B367821CDC1}">
      <dgm:prSet/>
      <dgm:spPr/>
      <dgm:t>
        <a:bodyPr/>
        <a:lstStyle/>
        <a:p>
          <a:endParaRPr lang="en-US"/>
        </a:p>
      </dgm:t>
    </dgm:pt>
    <dgm:pt modelId="{8D1FF3FA-3322-4B90-8291-50CBADF195C1}" type="sibTrans" cxnId="{5EAFEF1C-AB5F-4AF6-831D-8B367821CDC1}">
      <dgm:prSet/>
      <dgm:spPr/>
      <dgm:t>
        <a:bodyPr/>
        <a:lstStyle/>
        <a:p>
          <a:pPr>
            <a:lnSpc>
              <a:spcPct val="100000"/>
            </a:lnSpc>
          </a:pPr>
          <a:endParaRPr lang="en-US"/>
        </a:p>
      </dgm:t>
    </dgm:pt>
    <dgm:pt modelId="{666D71DD-D855-4E4D-8263-1D76087E0679}">
      <dgm:prSet custT="1"/>
      <dgm:spPr/>
      <dgm:t>
        <a:bodyPr/>
        <a:lstStyle/>
        <a:p>
          <a:pPr>
            <a:lnSpc>
              <a:spcPct val="100000"/>
            </a:lnSpc>
          </a:pPr>
          <a:r>
            <a:rPr lang="en-GB" sz="1400" b="1" dirty="0"/>
            <a:t>Marketable</a:t>
          </a:r>
          <a:r>
            <a:rPr lang="en-GB" sz="1400" dirty="0"/>
            <a:t> </a:t>
          </a:r>
          <a:endParaRPr lang="hu-HU" sz="1400" dirty="0"/>
        </a:p>
        <a:p>
          <a:pPr>
            <a:lnSpc>
              <a:spcPct val="100000"/>
            </a:lnSpc>
          </a:pPr>
          <a:r>
            <a:rPr lang="en-GB" sz="1400" dirty="0"/>
            <a:t>There are high potentials concerning the added-values in different domains. Parallel, the NCM can also be used where customers are simply curious (c.f. Google Trends, Google NGRAM).</a:t>
          </a:r>
          <a:endParaRPr lang="en-US" sz="1400" dirty="0"/>
        </a:p>
      </dgm:t>
    </dgm:pt>
    <dgm:pt modelId="{2A3B896C-7695-4724-B790-BA06A5911DCC}" type="parTrans" cxnId="{DDA9FA45-0883-42C4-8D99-AA175B57C208}">
      <dgm:prSet/>
      <dgm:spPr/>
      <dgm:t>
        <a:bodyPr/>
        <a:lstStyle/>
        <a:p>
          <a:endParaRPr lang="en-US"/>
        </a:p>
      </dgm:t>
    </dgm:pt>
    <dgm:pt modelId="{3B241DFF-DECC-4C9F-8B68-53FA7E7E57AD}" type="sibTrans" cxnId="{DDA9FA45-0883-42C4-8D99-AA175B57C208}">
      <dgm:prSet/>
      <dgm:spPr/>
      <dgm:t>
        <a:bodyPr/>
        <a:lstStyle/>
        <a:p>
          <a:pPr>
            <a:lnSpc>
              <a:spcPct val="100000"/>
            </a:lnSpc>
          </a:pPr>
          <a:endParaRPr lang="en-US"/>
        </a:p>
      </dgm:t>
    </dgm:pt>
    <dgm:pt modelId="{2D967CD2-BD9D-43C5-AF9B-28AAD1CDC823}">
      <dgm:prSet custT="1"/>
      <dgm:spPr/>
      <dgm:t>
        <a:bodyPr/>
        <a:lstStyle/>
        <a:p>
          <a:pPr>
            <a:lnSpc>
              <a:spcPct val="100000"/>
            </a:lnSpc>
          </a:pPr>
          <a:r>
            <a:rPr lang="en-GB" sz="1400" b="1" dirty="0"/>
            <a:t>Learnable/teachable</a:t>
          </a:r>
          <a:endParaRPr lang="hu-HU" sz="1400" b="1" dirty="0"/>
        </a:p>
        <a:p>
          <a:pPr>
            <a:lnSpc>
              <a:spcPct val="100000"/>
            </a:lnSpc>
          </a:pPr>
          <a:r>
            <a:rPr lang="en-GB" sz="1400" dirty="0"/>
            <a:t> The NCM is such a simple process, that the teaching/learning can already be started in case of high-school-Students – the first experiments produced immediately positive resonances – similar to the Solver-based teaching in general.</a:t>
          </a:r>
          <a:endParaRPr lang="en-US" sz="1400" dirty="0"/>
        </a:p>
      </dgm:t>
    </dgm:pt>
    <dgm:pt modelId="{A7785880-E3A6-4C1F-9676-7D33A9A2D1F4}" type="parTrans" cxnId="{2654BA07-A144-4CA7-8CE8-D627074D3960}">
      <dgm:prSet/>
      <dgm:spPr/>
      <dgm:t>
        <a:bodyPr/>
        <a:lstStyle/>
        <a:p>
          <a:endParaRPr lang="en-US"/>
        </a:p>
      </dgm:t>
    </dgm:pt>
    <dgm:pt modelId="{C2AF235D-613E-49BB-B213-055A23438B72}" type="sibTrans" cxnId="{2654BA07-A144-4CA7-8CE8-D627074D3960}">
      <dgm:prSet/>
      <dgm:spPr/>
      <dgm:t>
        <a:bodyPr/>
        <a:lstStyle/>
        <a:p>
          <a:pPr>
            <a:lnSpc>
              <a:spcPct val="100000"/>
            </a:lnSpc>
          </a:pPr>
          <a:endParaRPr lang="en-US"/>
        </a:p>
      </dgm:t>
    </dgm:pt>
    <dgm:pt modelId="{B0E501A7-010B-4FD0-863A-08C1D29C7C39}">
      <dgm:prSet custT="1"/>
      <dgm:spPr/>
      <dgm:t>
        <a:bodyPr/>
        <a:lstStyle/>
        <a:p>
          <a:pPr>
            <a:lnSpc>
              <a:spcPct val="100000"/>
            </a:lnSpc>
          </a:pPr>
          <a:r>
            <a:rPr lang="en-GB" sz="1400" b="1" dirty="0"/>
            <a:t>Turing-test</a:t>
          </a:r>
          <a:r>
            <a:rPr lang="hu-HU" sz="1400" b="1" dirty="0"/>
            <a:t>-</a:t>
          </a:r>
          <a:r>
            <a:rPr lang="hu-HU" sz="1400" b="1" dirty="0" err="1"/>
            <a:t>oriented</a:t>
          </a:r>
          <a:r>
            <a:rPr lang="en-GB" sz="1400" b="1" dirty="0"/>
            <a:t> </a:t>
          </a:r>
          <a:endParaRPr lang="hu-HU" sz="1400" b="1" dirty="0"/>
        </a:p>
        <a:p>
          <a:pPr>
            <a:lnSpc>
              <a:spcPct val="100000"/>
            </a:lnSpc>
          </a:pPr>
          <a:r>
            <a:rPr lang="en-GB" sz="1400" dirty="0"/>
            <a:t>The NCM-based results are highly consistent, and this quality can be transferred to the test persons e.g., in form of interpretative texts. Therefore, the Students, who never learned about artificial intelligence, accepted the results of NCM as result/expertise of/from human experts.</a:t>
          </a:r>
          <a:endParaRPr lang="en-US" sz="1400" dirty="0"/>
        </a:p>
      </dgm:t>
    </dgm:pt>
    <dgm:pt modelId="{C0D6BB5C-DCA6-45F7-B74E-BE428BBE77B4}" type="parTrans" cxnId="{32C9CAD8-C0D5-453D-956C-27ABE9F7124B}">
      <dgm:prSet/>
      <dgm:spPr/>
      <dgm:t>
        <a:bodyPr/>
        <a:lstStyle/>
        <a:p>
          <a:endParaRPr lang="en-US"/>
        </a:p>
      </dgm:t>
    </dgm:pt>
    <dgm:pt modelId="{E28B630F-B5F5-4013-8AA1-D96284C60277}" type="sibTrans" cxnId="{32C9CAD8-C0D5-453D-956C-27ABE9F7124B}">
      <dgm:prSet/>
      <dgm:spPr/>
      <dgm:t>
        <a:bodyPr/>
        <a:lstStyle/>
        <a:p>
          <a:pPr>
            <a:lnSpc>
              <a:spcPct val="100000"/>
            </a:lnSpc>
          </a:pPr>
          <a:endParaRPr lang="en-US"/>
        </a:p>
      </dgm:t>
    </dgm:pt>
    <dgm:pt modelId="{DADBF322-E525-4802-8295-EE8AA16978C6}">
      <dgm:prSet custT="1"/>
      <dgm:spPr/>
      <dgm:t>
        <a:bodyPr/>
        <a:lstStyle/>
        <a:p>
          <a:pPr>
            <a:lnSpc>
              <a:spcPct val="100000"/>
            </a:lnSpc>
          </a:pPr>
          <a:r>
            <a:rPr lang="en-GB" sz="1400" b="1" dirty="0"/>
            <a:t>Fine-tuneable </a:t>
          </a:r>
          <a:endParaRPr lang="hu-HU" sz="1400" b="1" dirty="0"/>
        </a:p>
        <a:p>
          <a:pPr>
            <a:lnSpc>
              <a:spcPct val="100000"/>
            </a:lnSpc>
          </a:pPr>
          <a:r>
            <a:rPr lang="en-GB" sz="1400" dirty="0"/>
            <a:t>The NCM can handle a kind of arbitrary complexity, where the relationship between e.g., layers of the objective function (aggregated error-building with correlation, averages, max, min, modus, media, etc. – in a parallel way) can reach such a complexity level, that the human experts are not capable following these simulation-like systems.</a:t>
          </a:r>
          <a:endParaRPr lang="en-US" sz="1400" dirty="0"/>
        </a:p>
      </dgm:t>
    </dgm:pt>
    <dgm:pt modelId="{C645FC57-FC95-4BF3-B90E-9E75112E2E38}" type="parTrans" cxnId="{AD0FA3AE-DB22-4D07-A4E9-324DF9128373}">
      <dgm:prSet/>
      <dgm:spPr/>
      <dgm:t>
        <a:bodyPr/>
        <a:lstStyle/>
        <a:p>
          <a:endParaRPr lang="en-US"/>
        </a:p>
      </dgm:t>
    </dgm:pt>
    <dgm:pt modelId="{E12A873B-6743-4754-8049-A1E2948322DA}" type="sibTrans" cxnId="{AD0FA3AE-DB22-4D07-A4E9-324DF9128373}">
      <dgm:prSet/>
      <dgm:spPr/>
      <dgm:t>
        <a:bodyPr/>
        <a:lstStyle/>
        <a:p>
          <a:endParaRPr lang="en-US"/>
        </a:p>
      </dgm:t>
    </dgm:pt>
    <dgm:pt modelId="{5D28F282-42D9-45AB-BA15-34B1F8681E90}" type="pres">
      <dgm:prSet presAssocID="{348D7184-3DE1-4A91-9C72-5100E34A740D}" presName="root" presStyleCnt="0">
        <dgm:presLayoutVars>
          <dgm:dir/>
          <dgm:resizeHandles val="exact"/>
        </dgm:presLayoutVars>
      </dgm:prSet>
      <dgm:spPr/>
    </dgm:pt>
    <dgm:pt modelId="{0E8D8401-BB89-4948-9CC9-8BA13C37212E}" type="pres">
      <dgm:prSet presAssocID="{11851245-AF8C-412D-8134-14A2B2B70785}" presName="compNode" presStyleCnt="0"/>
      <dgm:spPr/>
    </dgm:pt>
    <dgm:pt modelId="{B4E6F971-3421-4402-BFC0-8EB5918FF0B9}" type="pres">
      <dgm:prSet presAssocID="{11851245-AF8C-412D-8134-14A2B2B70785}" presName="iconRect" presStyleLbl="node1" presStyleIdx="0" presStyleCnt="5" custLinFactNeighborX="-5107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ecision chart"/>
        </a:ext>
      </dgm:extLst>
    </dgm:pt>
    <dgm:pt modelId="{083E1321-936E-42D3-9C0A-10F58A6F9B8F}" type="pres">
      <dgm:prSet presAssocID="{11851245-AF8C-412D-8134-14A2B2B70785}" presName="spaceRect" presStyleCnt="0"/>
      <dgm:spPr/>
    </dgm:pt>
    <dgm:pt modelId="{E9ADFA68-F64A-4A11-A862-D943B5844AEF}" type="pres">
      <dgm:prSet presAssocID="{11851245-AF8C-412D-8134-14A2B2B70785}" presName="textRect" presStyleLbl="revTx" presStyleIdx="0" presStyleCnt="5" custLinFactNeighborX="-22986">
        <dgm:presLayoutVars>
          <dgm:chMax val="1"/>
          <dgm:chPref val="1"/>
        </dgm:presLayoutVars>
      </dgm:prSet>
      <dgm:spPr/>
    </dgm:pt>
    <dgm:pt modelId="{2EACF672-9C3E-411F-BF7A-32A7E71CD422}" type="pres">
      <dgm:prSet presAssocID="{8D1FF3FA-3322-4B90-8291-50CBADF195C1}" presName="sibTrans" presStyleCnt="0"/>
      <dgm:spPr/>
    </dgm:pt>
    <dgm:pt modelId="{A7A70008-046A-4825-A6E3-5374CB89ADAE}" type="pres">
      <dgm:prSet presAssocID="{666D71DD-D855-4E4D-8263-1D76087E0679}" presName="compNode" presStyleCnt="0"/>
      <dgm:spPr/>
    </dgm:pt>
    <dgm:pt modelId="{1F36A7D5-2FB7-4E6B-92F5-E4D6D33609D9}" type="pres">
      <dgm:prSet presAssocID="{666D71DD-D855-4E4D-8263-1D76087E0679}" presName="iconRect" presStyleLbl="node1" presStyleIdx="1" presStyleCnt="5" custLinFactNeighborX="-403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Venn Diagram"/>
        </a:ext>
      </dgm:extLst>
    </dgm:pt>
    <dgm:pt modelId="{E30D57AF-DF0E-46B7-8485-C58FE1185658}" type="pres">
      <dgm:prSet presAssocID="{666D71DD-D855-4E4D-8263-1D76087E0679}" presName="spaceRect" presStyleCnt="0"/>
      <dgm:spPr/>
    </dgm:pt>
    <dgm:pt modelId="{32D8A38B-6A65-497F-AD25-3E19EB34F128}" type="pres">
      <dgm:prSet presAssocID="{666D71DD-D855-4E4D-8263-1D76087E0679}" presName="textRect" presStyleLbl="revTx" presStyleIdx="1" presStyleCnt="5" custLinFactNeighborX="-1815">
        <dgm:presLayoutVars>
          <dgm:chMax val="1"/>
          <dgm:chPref val="1"/>
        </dgm:presLayoutVars>
      </dgm:prSet>
      <dgm:spPr/>
    </dgm:pt>
    <dgm:pt modelId="{1ACB8C48-18F1-4869-9F40-D3AB7F8B7AC1}" type="pres">
      <dgm:prSet presAssocID="{3B241DFF-DECC-4C9F-8B68-53FA7E7E57AD}" presName="sibTrans" presStyleCnt="0"/>
      <dgm:spPr/>
    </dgm:pt>
    <dgm:pt modelId="{56E435DD-297D-42B7-B22A-158334AAD0BF}" type="pres">
      <dgm:prSet presAssocID="{2D967CD2-BD9D-43C5-AF9B-28AAD1CDC823}" presName="compNode" presStyleCnt="0"/>
      <dgm:spPr/>
    </dgm:pt>
    <dgm:pt modelId="{EF63A529-4E85-44A5-9EE6-327AFDCE3489}" type="pres">
      <dgm:prSet presAssocID="{2D967CD2-BD9D-43C5-AF9B-28AAD1CDC823}" presName="iconRect" presStyleLbl="node1" presStyleIdx="2" presStyleCnt="5" custLinFactNeighborX="2284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anterem"/>
        </a:ext>
      </dgm:extLst>
    </dgm:pt>
    <dgm:pt modelId="{2683CC04-B781-48EA-B30D-586F229077A5}" type="pres">
      <dgm:prSet presAssocID="{2D967CD2-BD9D-43C5-AF9B-28AAD1CDC823}" presName="spaceRect" presStyleCnt="0"/>
      <dgm:spPr/>
    </dgm:pt>
    <dgm:pt modelId="{314B6922-6C01-4059-984B-457173E0A2D9}" type="pres">
      <dgm:prSet presAssocID="{2D967CD2-BD9D-43C5-AF9B-28AAD1CDC823}" presName="textRect" presStyleLbl="revTx" presStyleIdx="2" presStyleCnt="5" custLinFactNeighborX="10285">
        <dgm:presLayoutVars>
          <dgm:chMax val="1"/>
          <dgm:chPref val="1"/>
        </dgm:presLayoutVars>
      </dgm:prSet>
      <dgm:spPr/>
    </dgm:pt>
    <dgm:pt modelId="{F25AD466-9FDA-4318-967D-51E74411C171}" type="pres">
      <dgm:prSet presAssocID="{C2AF235D-613E-49BB-B213-055A23438B72}" presName="sibTrans" presStyleCnt="0"/>
      <dgm:spPr/>
    </dgm:pt>
    <dgm:pt modelId="{10BA007D-2E66-4B75-87A1-4297C923236E}" type="pres">
      <dgm:prSet presAssocID="{B0E501A7-010B-4FD0-863A-08C1D29C7C39}" presName="compNode" presStyleCnt="0"/>
      <dgm:spPr/>
    </dgm:pt>
    <dgm:pt modelId="{CC872F49-571F-477E-A591-76ED29B0D192}" type="pres">
      <dgm:prSet presAssocID="{B0E501A7-010B-4FD0-863A-08C1D29C7C39}" presName="iconRect" presStyleLbl="node1" presStyleIdx="3" presStyleCnt="5" custLinFactNeighborX="4972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ogramozó"/>
        </a:ext>
      </dgm:extLst>
    </dgm:pt>
    <dgm:pt modelId="{BA1BAD50-25B5-4E58-87E5-36E43582D285}" type="pres">
      <dgm:prSet presAssocID="{B0E501A7-010B-4FD0-863A-08C1D29C7C39}" presName="spaceRect" presStyleCnt="0"/>
      <dgm:spPr/>
    </dgm:pt>
    <dgm:pt modelId="{F8803539-2EBE-4A7A-81EC-B08C13A6A403}" type="pres">
      <dgm:prSet presAssocID="{B0E501A7-010B-4FD0-863A-08C1D29C7C39}" presName="textRect" presStyleLbl="revTx" presStyleIdx="3" presStyleCnt="5" custLinFactNeighborX="22385">
        <dgm:presLayoutVars>
          <dgm:chMax val="1"/>
          <dgm:chPref val="1"/>
        </dgm:presLayoutVars>
      </dgm:prSet>
      <dgm:spPr/>
    </dgm:pt>
    <dgm:pt modelId="{33BE0F06-B207-4578-9197-6CA9F6703E49}" type="pres">
      <dgm:prSet presAssocID="{E28B630F-B5F5-4013-8AA1-D96284C60277}" presName="sibTrans" presStyleCnt="0"/>
      <dgm:spPr/>
    </dgm:pt>
    <dgm:pt modelId="{8DB8B692-D454-4BCE-87EF-DEDAC24E65FE}" type="pres">
      <dgm:prSet presAssocID="{DADBF322-E525-4802-8295-EE8AA16978C6}" presName="compNode" presStyleCnt="0"/>
      <dgm:spPr/>
    </dgm:pt>
    <dgm:pt modelId="{7E906364-28D8-4130-BB0A-B06299764373}" type="pres">
      <dgm:prSet presAssocID="{DADBF322-E525-4802-8295-EE8AA16978C6}" presName="iconRect" presStyleLbl="node1" presStyleIdx="4" presStyleCnt="5" custScaleX="122506" custLinFactX="1204" custLinFactNeighborX="100000" custLinFactNeighborY="8064"/>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satlakoztatva"/>
        </a:ext>
      </dgm:extLst>
    </dgm:pt>
    <dgm:pt modelId="{348F155B-70F0-4425-98BB-4F9308194FB4}" type="pres">
      <dgm:prSet presAssocID="{DADBF322-E525-4802-8295-EE8AA16978C6}" presName="spaceRect" presStyleCnt="0"/>
      <dgm:spPr/>
    </dgm:pt>
    <dgm:pt modelId="{416DBDCB-413A-4EE4-AA96-29785E997F16}" type="pres">
      <dgm:prSet presAssocID="{DADBF322-E525-4802-8295-EE8AA16978C6}" presName="textRect" presStyleLbl="revTx" presStyleIdx="4" presStyleCnt="5" custScaleX="122506" custLinFactNeighborX="67920">
        <dgm:presLayoutVars>
          <dgm:chMax val="1"/>
          <dgm:chPref val="1"/>
        </dgm:presLayoutVars>
      </dgm:prSet>
      <dgm:spPr/>
    </dgm:pt>
  </dgm:ptLst>
  <dgm:cxnLst>
    <dgm:cxn modelId="{2654BA07-A144-4CA7-8CE8-D627074D3960}" srcId="{348D7184-3DE1-4A91-9C72-5100E34A740D}" destId="{2D967CD2-BD9D-43C5-AF9B-28AAD1CDC823}" srcOrd="2" destOrd="0" parTransId="{A7785880-E3A6-4C1F-9676-7D33A9A2D1F4}" sibTransId="{C2AF235D-613E-49BB-B213-055A23438B72}"/>
    <dgm:cxn modelId="{BEEA5A13-B6E8-4600-8955-AC607C417F02}" type="presOf" srcId="{DADBF322-E525-4802-8295-EE8AA16978C6}" destId="{416DBDCB-413A-4EE4-AA96-29785E997F16}" srcOrd="0" destOrd="0" presId="urn:microsoft.com/office/officeart/2018/2/layout/IconLabelList"/>
    <dgm:cxn modelId="{5EAFEF1C-AB5F-4AF6-831D-8B367821CDC1}" srcId="{348D7184-3DE1-4A91-9C72-5100E34A740D}" destId="{11851245-AF8C-412D-8134-14A2B2B70785}" srcOrd="0" destOrd="0" parTransId="{BBFA7FEC-AFC1-4FBB-8537-76369A0AD0DC}" sibTransId="{8D1FF3FA-3322-4B90-8291-50CBADF195C1}"/>
    <dgm:cxn modelId="{735A3820-9C1A-4751-82F4-7A2884FD8092}" type="presOf" srcId="{2D967CD2-BD9D-43C5-AF9B-28AAD1CDC823}" destId="{314B6922-6C01-4059-984B-457173E0A2D9}" srcOrd="0" destOrd="0" presId="urn:microsoft.com/office/officeart/2018/2/layout/IconLabelList"/>
    <dgm:cxn modelId="{61CD6C2B-2BAC-4F98-98CC-E14A5A6051D7}" type="presOf" srcId="{11851245-AF8C-412D-8134-14A2B2B70785}" destId="{E9ADFA68-F64A-4A11-A862-D943B5844AEF}" srcOrd="0" destOrd="0" presId="urn:microsoft.com/office/officeart/2018/2/layout/IconLabelList"/>
    <dgm:cxn modelId="{56BA8B5F-B14D-4816-BA93-805721C57208}" type="presOf" srcId="{666D71DD-D855-4E4D-8263-1D76087E0679}" destId="{32D8A38B-6A65-497F-AD25-3E19EB34F128}" srcOrd="0" destOrd="0" presId="urn:microsoft.com/office/officeart/2018/2/layout/IconLabelList"/>
    <dgm:cxn modelId="{DDA9FA45-0883-42C4-8D99-AA175B57C208}" srcId="{348D7184-3DE1-4A91-9C72-5100E34A740D}" destId="{666D71DD-D855-4E4D-8263-1D76087E0679}" srcOrd="1" destOrd="0" parTransId="{2A3B896C-7695-4724-B790-BA06A5911DCC}" sibTransId="{3B241DFF-DECC-4C9F-8B68-53FA7E7E57AD}"/>
    <dgm:cxn modelId="{1EEAB958-D546-4D79-ADA6-E02A4E834463}" type="presOf" srcId="{348D7184-3DE1-4A91-9C72-5100E34A740D}" destId="{5D28F282-42D9-45AB-BA15-34B1F8681E90}" srcOrd="0" destOrd="0" presId="urn:microsoft.com/office/officeart/2018/2/layout/IconLabelList"/>
    <dgm:cxn modelId="{AD0FA3AE-DB22-4D07-A4E9-324DF9128373}" srcId="{348D7184-3DE1-4A91-9C72-5100E34A740D}" destId="{DADBF322-E525-4802-8295-EE8AA16978C6}" srcOrd="4" destOrd="0" parTransId="{C645FC57-FC95-4BF3-B90E-9E75112E2E38}" sibTransId="{E12A873B-6743-4754-8049-A1E2948322DA}"/>
    <dgm:cxn modelId="{32C9CAD8-C0D5-453D-956C-27ABE9F7124B}" srcId="{348D7184-3DE1-4A91-9C72-5100E34A740D}" destId="{B0E501A7-010B-4FD0-863A-08C1D29C7C39}" srcOrd="3" destOrd="0" parTransId="{C0D6BB5C-DCA6-45F7-B74E-BE428BBE77B4}" sibTransId="{E28B630F-B5F5-4013-8AA1-D96284C60277}"/>
    <dgm:cxn modelId="{3A90DCE7-0CB1-498E-96C4-C49E62442DAD}" type="presOf" srcId="{B0E501A7-010B-4FD0-863A-08C1D29C7C39}" destId="{F8803539-2EBE-4A7A-81EC-B08C13A6A403}" srcOrd="0" destOrd="0" presId="urn:microsoft.com/office/officeart/2018/2/layout/IconLabelList"/>
    <dgm:cxn modelId="{6AAA8D65-C118-4948-866B-287B2435AEE1}" type="presParOf" srcId="{5D28F282-42D9-45AB-BA15-34B1F8681E90}" destId="{0E8D8401-BB89-4948-9CC9-8BA13C37212E}" srcOrd="0" destOrd="0" presId="urn:microsoft.com/office/officeart/2018/2/layout/IconLabelList"/>
    <dgm:cxn modelId="{FD8EA9BE-65F7-4AB2-92B3-E7880591D2DE}" type="presParOf" srcId="{0E8D8401-BB89-4948-9CC9-8BA13C37212E}" destId="{B4E6F971-3421-4402-BFC0-8EB5918FF0B9}" srcOrd="0" destOrd="0" presId="urn:microsoft.com/office/officeart/2018/2/layout/IconLabelList"/>
    <dgm:cxn modelId="{3406D166-C56A-42ED-977D-95BF0DED4EB8}" type="presParOf" srcId="{0E8D8401-BB89-4948-9CC9-8BA13C37212E}" destId="{083E1321-936E-42D3-9C0A-10F58A6F9B8F}" srcOrd="1" destOrd="0" presId="urn:microsoft.com/office/officeart/2018/2/layout/IconLabelList"/>
    <dgm:cxn modelId="{091CA2BD-1FF2-44B5-84A3-D7BB9D9D5071}" type="presParOf" srcId="{0E8D8401-BB89-4948-9CC9-8BA13C37212E}" destId="{E9ADFA68-F64A-4A11-A862-D943B5844AEF}" srcOrd="2" destOrd="0" presId="urn:microsoft.com/office/officeart/2018/2/layout/IconLabelList"/>
    <dgm:cxn modelId="{E59396CF-22F8-482E-A9AF-0EDEF06966E1}" type="presParOf" srcId="{5D28F282-42D9-45AB-BA15-34B1F8681E90}" destId="{2EACF672-9C3E-411F-BF7A-32A7E71CD422}" srcOrd="1" destOrd="0" presId="urn:microsoft.com/office/officeart/2018/2/layout/IconLabelList"/>
    <dgm:cxn modelId="{FC41D7D3-2B6F-436B-A5F2-E7C5C00F503E}" type="presParOf" srcId="{5D28F282-42D9-45AB-BA15-34B1F8681E90}" destId="{A7A70008-046A-4825-A6E3-5374CB89ADAE}" srcOrd="2" destOrd="0" presId="urn:microsoft.com/office/officeart/2018/2/layout/IconLabelList"/>
    <dgm:cxn modelId="{44224BA1-4517-4C9A-9EED-9AD8A18FCADC}" type="presParOf" srcId="{A7A70008-046A-4825-A6E3-5374CB89ADAE}" destId="{1F36A7D5-2FB7-4E6B-92F5-E4D6D33609D9}" srcOrd="0" destOrd="0" presId="urn:microsoft.com/office/officeart/2018/2/layout/IconLabelList"/>
    <dgm:cxn modelId="{045E0311-CFE4-4AE3-B900-9A5BFF63E6D6}" type="presParOf" srcId="{A7A70008-046A-4825-A6E3-5374CB89ADAE}" destId="{E30D57AF-DF0E-46B7-8485-C58FE1185658}" srcOrd="1" destOrd="0" presId="urn:microsoft.com/office/officeart/2018/2/layout/IconLabelList"/>
    <dgm:cxn modelId="{3817F70C-CB34-452B-8802-6C5B865CB42D}" type="presParOf" srcId="{A7A70008-046A-4825-A6E3-5374CB89ADAE}" destId="{32D8A38B-6A65-497F-AD25-3E19EB34F128}" srcOrd="2" destOrd="0" presId="urn:microsoft.com/office/officeart/2018/2/layout/IconLabelList"/>
    <dgm:cxn modelId="{4744912E-0BA3-4BF5-A8D8-B34F68E8D45A}" type="presParOf" srcId="{5D28F282-42D9-45AB-BA15-34B1F8681E90}" destId="{1ACB8C48-18F1-4869-9F40-D3AB7F8B7AC1}" srcOrd="3" destOrd="0" presId="urn:microsoft.com/office/officeart/2018/2/layout/IconLabelList"/>
    <dgm:cxn modelId="{31D580D7-AF46-41E5-9C66-29E2657C2E4D}" type="presParOf" srcId="{5D28F282-42D9-45AB-BA15-34B1F8681E90}" destId="{56E435DD-297D-42B7-B22A-158334AAD0BF}" srcOrd="4" destOrd="0" presId="urn:microsoft.com/office/officeart/2018/2/layout/IconLabelList"/>
    <dgm:cxn modelId="{3C59DD21-7638-45F0-999E-16938BFEFE28}" type="presParOf" srcId="{56E435DD-297D-42B7-B22A-158334AAD0BF}" destId="{EF63A529-4E85-44A5-9EE6-327AFDCE3489}" srcOrd="0" destOrd="0" presId="urn:microsoft.com/office/officeart/2018/2/layout/IconLabelList"/>
    <dgm:cxn modelId="{E413D890-0B47-4B70-ABB2-639BD0AB1047}" type="presParOf" srcId="{56E435DD-297D-42B7-B22A-158334AAD0BF}" destId="{2683CC04-B781-48EA-B30D-586F229077A5}" srcOrd="1" destOrd="0" presId="urn:microsoft.com/office/officeart/2018/2/layout/IconLabelList"/>
    <dgm:cxn modelId="{707878FF-E7DA-4943-8EA3-F19EFF80CE50}" type="presParOf" srcId="{56E435DD-297D-42B7-B22A-158334AAD0BF}" destId="{314B6922-6C01-4059-984B-457173E0A2D9}" srcOrd="2" destOrd="0" presId="urn:microsoft.com/office/officeart/2018/2/layout/IconLabelList"/>
    <dgm:cxn modelId="{6B9D577D-A65C-491C-9E7B-C3226B15BDE7}" type="presParOf" srcId="{5D28F282-42D9-45AB-BA15-34B1F8681E90}" destId="{F25AD466-9FDA-4318-967D-51E74411C171}" srcOrd="5" destOrd="0" presId="urn:microsoft.com/office/officeart/2018/2/layout/IconLabelList"/>
    <dgm:cxn modelId="{4229F8EE-EDC1-4703-BAF0-199AA8AE2E22}" type="presParOf" srcId="{5D28F282-42D9-45AB-BA15-34B1F8681E90}" destId="{10BA007D-2E66-4B75-87A1-4297C923236E}" srcOrd="6" destOrd="0" presId="urn:microsoft.com/office/officeart/2018/2/layout/IconLabelList"/>
    <dgm:cxn modelId="{A02F86CA-46EA-412D-82EE-03BB0FA35445}" type="presParOf" srcId="{10BA007D-2E66-4B75-87A1-4297C923236E}" destId="{CC872F49-571F-477E-A591-76ED29B0D192}" srcOrd="0" destOrd="0" presId="urn:microsoft.com/office/officeart/2018/2/layout/IconLabelList"/>
    <dgm:cxn modelId="{B2552B17-C7E3-4DA8-B089-05D6DBC91CD7}" type="presParOf" srcId="{10BA007D-2E66-4B75-87A1-4297C923236E}" destId="{BA1BAD50-25B5-4E58-87E5-36E43582D285}" srcOrd="1" destOrd="0" presId="urn:microsoft.com/office/officeart/2018/2/layout/IconLabelList"/>
    <dgm:cxn modelId="{48B6C1E8-C9C4-49F8-9E70-958F98B2DA73}" type="presParOf" srcId="{10BA007D-2E66-4B75-87A1-4297C923236E}" destId="{F8803539-2EBE-4A7A-81EC-B08C13A6A403}" srcOrd="2" destOrd="0" presId="urn:microsoft.com/office/officeart/2018/2/layout/IconLabelList"/>
    <dgm:cxn modelId="{A08DFA65-D33F-4DC7-BE3C-0AA52ABE2F62}" type="presParOf" srcId="{5D28F282-42D9-45AB-BA15-34B1F8681E90}" destId="{33BE0F06-B207-4578-9197-6CA9F6703E49}" srcOrd="7" destOrd="0" presId="urn:microsoft.com/office/officeart/2018/2/layout/IconLabelList"/>
    <dgm:cxn modelId="{0F7B905E-FDB8-4D0D-AED5-8942288B92C6}" type="presParOf" srcId="{5D28F282-42D9-45AB-BA15-34B1F8681E90}" destId="{8DB8B692-D454-4BCE-87EF-DEDAC24E65FE}" srcOrd="8" destOrd="0" presId="urn:microsoft.com/office/officeart/2018/2/layout/IconLabelList"/>
    <dgm:cxn modelId="{61E95F63-A445-48F8-80AE-E2DE31B74E77}" type="presParOf" srcId="{8DB8B692-D454-4BCE-87EF-DEDAC24E65FE}" destId="{7E906364-28D8-4130-BB0A-B06299764373}" srcOrd="0" destOrd="0" presId="urn:microsoft.com/office/officeart/2018/2/layout/IconLabelList"/>
    <dgm:cxn modelId="{EFADF315-3AE9-426A-A2B1-285FEB111A1F}" type="presParOf" srcId="{8DB8B692-D454-4BCE-87EF-DEDAC24E65FE}" destId="{348F155B-70F0-4425-98BB-4F9308194FB4}" srcOrd="1" destOrd="0" presId="urn:microsoft.com/office/officeart/2018/2/layout/IconLabelList"/>
    <dgm:cxn modelId="{E67FC545-01B1-47E7-B381-9B27FFE31924}" type="presParOf" srcId="{8DB8B692-D454-4BCE-87EF-DEDAC24E65FE}" destId="{416DBDCB-413A-4EE4-AA96-29785E997F16}"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1DA29A-33BE-4088-A233-49249D01317D}">
      <dsp:nvSpPr>
        <dsp:cNvPr id="0" name=""/>
        <dsp:cNvSpPr/>
      </dsp:nvSpPr>
      <dsp:spPr>
        <a:xfrm>
          <a:off x="0" y="3061"/>
          <a:ext cx="5260848" cy="626309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hu-HU" sz="4000" b="1" kern="1200" dirty="0" err="1"/>
            <a:t>Tasks</a:t>
          </a:r>
          <a:r>
            <a:rPr lang="hu-HU" sz="4000" b="1" kern="1200" dirty="0"/>
            <a:t>/</a:t>
          </a:r>
          <a:r>
            <a:rPr lang="hu-HU" sz="4000" b="1" kern="1200" dirty="0" err="1"/>
            <a:t>Questions</a:t>
          </a:r>
          <a:endParaRPr lang="en-US" sz="4000" kern="1200" dirty="0"/>
        </a:p>
        <a:p>
          <a:pPr marL="171450" lvl="1" indent="-171450" algn="l" defTabSz="844550">
            <a:lnSpc>
              <a:spcPct val="90000"/>
            </a:lnSpc>
            <a:spcBef>
              <a:spcPct val="0"/>
            </a:spcBef>
            <a:spcAft>
              <a:spcPct val="15000"/>
            </a:spcAft>
            <a:buChar char="•"/>
          </a:pPr>
          <a:r>
            <a:rPr lang="en-GB" sz="1900" kern="1200" dirty="0"/>
            <a:t>Is it possible to create a knowledge representation form (basically for forecasting challenges), where the formula between the input data-constellations and the model-outputs can not be extracted? </a:t>
          </a:r>
          <a:endParaRPr lang="en-US" sz="1900" kern="1200" dirty="0"/>
        </a:p>
        <a:p>
          <a:pPr marL="171450" lvl="1" indent="-171450" algn="l" defTabSz="844550">
            <a:lnSpc>
              <a:spcPct val="90000"/>
            </a:lnSpc>
            <a:spcBef>
              <a:spcPct val="0"/>
            </a:spcBef>
            <a:spcAft>
              <a:spcPct val="15000"/>
            </a:spcAft>
            <a:buChar char="•"/>
          </a:pPr>
          <a:r>
            <a:rPr lang="en-GB" sz="1900" kern="1200" dirty="0"/>
            <a:t>Can this model be optimized through (e.g., Microsoft) Solver-engines? </a:t>
          </a:r>
          <a:endParaRPr lang="en-US" sz="1900" kern="1200" dirty="0"/>
        </a:p>
        <a:p>
          <a:pPr marL="171450" lvl="1" indent="-171450" algn="l" defTabSz="844550">
            <a:lnSpc>
              <a:spcPct val="90000"/>
            </a:lnSpc>
            <a:spcBef>
              <a:spcPct val="0"/>
            </a:spcBef>
            <a:spcAft>
              <a:spcPct val="15000"/>
            </a:spcAft>
            <a:buChar char="•"/>
          </a:pPr>
          <a:r>
            <a:rPr lang="en-GB" sz="1900" kern="1200" dirty="0"/>
            <a:t>Will this non-causal-modelling be capable of handling ceteris paribus phenomena? </a:t>
          </a:r>
          <a:endParaRPr lang="en-US" sz="1900" kern="1200" dirty="0"/>
        </a:p>
        <a:p>
          <a:pPr marL="171450" lvl="1" indent="-171450" algn="l" defTabSz="844550">
            <a:lnSpc>
              <a:spcPct val="90000"/>
            </a:lnSpc>
            <a:spcBef>
              <a:spcPct val="0"/>
            </a:spcBef>
            <a:spcAft>
              <a:spcPct val="15000"/>
            </a:spcAft>
            <a:buChar char="•"/>
          </a:pPr>
          <a:r>
            <a:rPr lang="en-GB" sz="1900" kern="1200"/>
            <a:t>Is it possible to model the time as such? </a:t>
          </a:r>
          <a:endParaRPr lang="en-US" sz="1900" kern="1200"/>
        </a:p>
        <a:p>
          <a:pPr marL="171450" lvl="1" indent="-171450" algn="l" defTabSz="844550">
            <a:lnSpc>
              <a:spcPct val="90000"/>
            </a:lnSpc>
            <a:spcBef>
              <a:spcPct val="0"/>
            </a:spcBef>
            <a:spcAft>
              <a:spcPct val="15000"/>
            </a:spcAft>
            <a:buChar char="•"/>
          </a:pPr>
          <a:r>
            <a:rPr lang="en-GB" sz="1900" kern="1200" dirty="0"/>
            <a:t>Is it possible to create a new JOKER-application after the first approach of </a:t>
          </a:r>
          <a:r>
            <a:rPr lang="en-GB" sz="1900" kern="1200" dirty="0" err="1"/>
            <a:t>Dobó</a:t>
          </a:r>
          <a:r>
            <a:rPr lang="en-GB" sz="1900" kern="1200" dirty="0"/>
            <a:t> (1991/1992)? </a:t>
          </a:r>
          <a:endParaRPr lang="en-US" sz="1900" kern="1200" dirty="0"/>
        </a:p>
        <a:p>
          <a:pPr marL="171450" lvl="1" indent="-171450" algn="l" defTabSz="844550">
            <a:lnSpc>
              <a:spcPct val="90000"/>
            </a:lnSpc>
            <a:spcBef>
              <a:spcPct val="0"/>
            </a:spcBef>
            <a:spcAft>
              <a:spcPct val="15000"/>
            </a:spcAft>
            <a:buChar char="•"/>
          </a:pPr>
          <a:r>
            <a:rPr lang="en-GB" sz="1900" kern="1200" dirty="0"/>
            <a:t>Will it be possible to handle with the restrictions of MS Excel-Solver? </a:t>
          </a:r>
          <a:endParaRPr lang="en-US" sz="1900" kern="1200" dirty="0"/>
        </a:p>
        <a:p>
          <a:pPr marL="171450" lvl="1" indent="-171450" algn="l" defTabSz="844550">
            <a:lnSpc>
              <a:spcPct val="90000"/>
            </a:lnSpc>
            <a:spcBef>
              <a:spcPct val="0"/>
            </a:spcBef>
            <a:spcAft>
              <a:spcPct val="15000"/>
            </a:spcAft>
            <a:buChar char="•"/>
          </a:pPr>
          <a:r>
            <a:rPr lang="en-GB" sz="1900" kern="1200" dirty="0"/>
            <a:t>Will this Solver-based (local) solution be usable for remote access? </a:t>
          </a:r>
          <a:endParaRPr lang="en-US" sz="1900" kern="1200" dirty="0"/>
        </a:p>
      </dsp:txBody>
      <dsp:txXfrm>
        <a:off x="154085" y="157146"/>
        <a:ext cx="4952678" cy="59549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E6F971-3421-4402-BFC0-8EB5918FF0B9}">
      <dsp:nvSpPr>
        <dsp:cNvPr id="0" name=""/>
        <dsp:cNvSpPr/>
      </dsp:nvSpPr>
      <dsp:spPr>
        <a:xfrm>
          <a:off x="779448" y="1616623"/>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9ADFA68-F64A-4A11-A862-D943B5844AEF}">
      <dsp:nvSpPr>
        <dsp:cNvPr id="0" name=""/>
        <dsp:cNvSpPr/>
      </dsp:nvSpPr>
      <dsp:spPr>
        <a:xfrm>
          <a:off x="284383" y="2744704"/>
          <a:ext cx="1800000" cy="940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b="1" kern="1200" dirty="0"/>
            <a:t>Automatable</a:t>
          </a:r>
          <a:endParaRPr lang="hu-HU" sz="1400" b="1" kern="1200" dirty="0"/>
        </a:p>
        <a:p>
          <a:pPr marL="0" lvl="0" indent="0" algn="ctr" defTabSz="622300">
            <a:lnSpc>
              <a:spcPct val="100000"/>
            </a:lnSpc>
            <a:spcBef>
              <a:spcPct val="0"/>
            </a:spcBef>
            <a:spcAft>
              <a:spcPct val="35000"/>
            </a:spcAft>
            <a:buNone/>
          </a:pPr>
          <a:r>
            <a:rPr lang="en-GB" sz="1400" kern="1200" dirty="0"/>
            <a:t> The NCM as expected, is an entirely automatable process (c.f. Knuth’s principle</a:t>
          </a:r>
          <a:r>
            <a:rPr lang="hu-HU" sz="1400" kern="1200" dirty="0"/>
            <a:t>) </a:t>
          </a:r>
          <a:r>
            <a:rPr lang="en-GB" sz="1400" kern="1200" dirty="0"/>
            <a:t>On the other hand: there are a lot of possibilities to involve the expert’s intuition into the modelling processes (c.f. human-machine interactions – cyborgs).</a:t>
          </a:r>
          <a:endParaRPr lang="en-US" sz="1400" kern="1200" dirty="0"/>
        </a:p>
      </dsp:txBody>
      <dsp:txXfrm>
        <a:off x="284383" y="2744704"/>
        <a:ext cx="1800000" cy="940014"/>
      </dsp:txXfrm>
    </dsp:sp>
    <dsp:sp modelId="{1F36A7D5-2FB7-4E6B-92F5-E4D6D33609D9}">
      <dsp:nvSpPr>
        <dsp:cNvPr id="0" name=""/>
        <dsp:cNvSpPr/>
      </dsp:nvSpPr>
      <dsp:spPr>
        <a:xfrm>
          <a:off x="3275472" y="1616623"/>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D8A38B-6A65-497F-AD25-3E19EB34F128}">
      <dsp:nvSpPr>
        <dsp:cNvPr id="0" name=""/>
        <dsp:cNvSpPr/>
      </dsp:nvSpPr>
      <dsp:spPr>
        <a:xfrm>
          <a:off x="2780461" y="2744704"/>
          <a:ext cx="1800000" cy="940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b="1" kern="1200" dirty="0"/>
            <a:t>Marketable</a:t>
          </a:r>
          <a:r>
            <a:rPr lang="en-GB" sz="1400" kern="1200" dirty="0"/>
            <a:t> </a:t>
          </a:r>
          <a:endParaRPr lang="hu-HU" sz="1400" kern="1200" dirty="0"/>
        </a:p>
        <a:p>
          <a:pPr marL="0" lvl="0" indent="0" algn="ctr" defTabSz="622300">
            <a:lnSpc>
              <a:spcPct val="100000"/>
            </a:lnSpc>
            <a:spcBef>
              <a:spcPct val="0"/>
            </a:spcBef>
            <a:spcAft>
              <a:spcPct val="35000"/>
            </a:spcAft>
            <a:buNone/>
          </a:pPr>
          <a:r>
            <a:rPr lang="en-GB" sz="1400" kern="1200" dirty="0"/>
            <a:t>There are high potentials concerning the added-values in different domains. Parallel, the NCM can also be used where customers are simply curious (c.f. Google Trends, Google NGRAM).</a:t>
          </a:r>
          <a:endParaRPr lang="en-US" sz="1400" kern="1200" dirty="0"/>
        </a:p>
      </dsp:txBody>
      <dsp:txXfrm>
        <a:off x="2780461" y="2744704"/>
        <a:ext cx="1800000" cy="940014"/>
      </dsp:txXfrm>
    </dsp:sp>
    <dsp:sp modelId="{EF63A529-4E85-44A5-9EE6-327AFDCE3489}">
      <dsp:nvSpPr>
        <dsp:cNvPr id="0" name=""/>
        <dsp:cNvSpPr/>
      </dsp:nvSpPr>
      <dsp:spPr>
        <a:xfrm>
          <a:off x="5608200" y="1616623"/>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4B6922-6C01-4059-984B-457173E0A2D9}">
      <dsp:nvSpPr>
        <dsp:cNvPr id="0" name=""/>
        <dsp:cNvSpPr/>
      </dsp:nvSpPr>
      <dsp:spPr>
        <a:xfrm>
          <a:off x="5113261" y="2744704"/>
          <a:ext cx="1800000" cy="940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b="1" kern="1200" dirty="0"/>
            <a:t>Learnable/teachable</a:t>
          </a:r>
          <a:endParaRPr lang="hu-HU" sz="1400" b="1" kern="1200" dirty="0"/>
        </a:p>
        <a:p>
          <a:pPr marL="0" lvl="0" indent="0" algn="ctr" defTabSz="622300">
            <a:lnSpc>
              <a:spcPct val="100000"/>
            </a:lnSpc>
            <a:spcBef>
              <a:spcPct val="0"/>
            </a:spcBef>
            <a:spcAft>
              <a:spcPct val="35000"/>
            </a:spcAft>
            <a:buNone/>
          </a:pPr>
          <a:r>
            <a:rPr lang="en-GB" sz="1400" kern="1200" dirty="0"/>
            <a:t> The NCM is such a simple process, that the teaching/learning can already be started in case of high-school-Students – the first experiments produced immediately positive resonances – similar to the Solver-based teaching in general.</a:t>
          </a:r>
          <a:endParaRPr lang="en-US" sz="1400" kern="1200" dirty="0"/>
        </a:p>
      </dsp:txBody>
      <dsp:txXfrm>
        <a:off x="5113261" y="2744704"/>
        <a:ext cx="1800000" cy="940014"/>
      </dsp:txXfrm>
    </dsp:sp>
    <dsp:sp modelId="{CC872F49-571F-477E-A591-76ED29B0D192}">
      <dsp:nvSpPr>
        <dsp:cNvPr id="0" name=""/>
        <dsp:cNvSpPr/>
      </dsp:nvSpPr>
      <dsp:spPr>
        <a:xfrm>
          <a:off x="7940928" y="1616623"/>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803539-2EBE-4A7A-81EC-B08C13A6A403}">
      <dsp:nvSpPr>
        <dsp:cNvPr id="0" name=""/>
        <dsp:cNvSpPr/>
      </dsp:nvSpPr>
      <dsp:spPr>
        <a:xfrm>
          <a:off x="7446061" y="2744704"/>
          <a:ext cx="1800000" cy="940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b="1" kern="1200" dirty="0"/>
            <a:t>Turing-test</a:t>
          </a:r>
          <a:r>
            <a:rPr lang="hu-HU" sz="1400" b="1" kern="1200" dirty="0"/>
            <a:t>-</a:t>
          </a:r>
          <a:r>
            <a:rPr lang="hu-HU" sz="1400" b="1" kern="1200" dirty="0" err="1"/>
            <a:t>oriented</a:t>
          </a:r>
          <a:r>
            <a:rPr lang="en-GB" sz="1400" b="1" kern="1200" dirty="0"/>
            <a:t> </a:t>
          </a:r>
          <a:endParaRPr lang="hu-HU" sz="1400" b="1" kern="1200" dirty="0"/>
        </a:p>
        <a:p>
          <a:pPr marL="0" lvl="0" indent="0" algn="ctr" defTabSz="622300">
            <a:lnSpc>
              <a:spcPct val="100000"/>
            </a:lnSpc>
            <a:spcBef>
              <a:spcPct val="0"/>
            </a:spcBef>
            <a:spcAft>
              <a:spcPct val="35000"/>
            </a:spcAft>
            <a:buNone/>
          </a:pPr>
          <a:r>
            <a:rPr lang="en-GB" sz="1400" kern="1200" dirty="0"/>
            <a:t>The NCM-based results are highly consistent, and this quality can be transferred to the test persons e.g., in form of interpretative texts. Therefore, the Students, who never learned about artificial intelligence, accepted the results of NCM as result/expertise of/from human experts.</a:t>
          </a:r>
          <a:endParaRPr lang="en-US" sz="1400" kern="1200" dirty="0"/>
        </a:p>
      </dsp:txBody>
      <dsp:txXfrm>
        <a:off x="7446061" y="2744704"/>
        <a:ext cx="1800000" cy="940014"/>
      </dsp:txXfrm>
    </dsp:sp>
    <dsp:sp modelId="{7E906364-28D8-4130-BB0A-B06299764373}">
      <dsp:nvSpPr>
        <dsp:cNvPr id="0" name=""/>
        <dsp:cNvSpPr/>
      </dsp:nvSpPr>
      <dsp:spPr>
        <a:xfrm>
          <a:off x="10584288" y="1681942"/>
          <a:ext cx="992298" cy="81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16DBDCB-413A-4EE4-AA96-29785E997F16}">
      <dsp:nvSpPr>
        <dsp:cNvPr id="0" name=""/>
        <dsp:cNvSpPr/>
      </dsp:nvSpPr>
      <dsp:spPr>
        <a:xfrm>
          <a:off x="9856263" y="2744704"/>
          <a:ext cx="2205108" cy="940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b="1" kern="1200" dirty="0"/>
            <a:t>Fine-tuneable </a:t>
          </a:r>
          <a:endParaRPr lang="hu-HU" sz="1400" b="1" kern="1200" dirty="0"/>
        </a:p>
        <a:p>
          <a:pPr marL="0" lvl="0" indent="0" algn="ctr" defTabSz="622300">
            <a:lnSpc>
              <a:spcPct val="100000"/>
            </a:lnSpc>
            <a:spcBef>
              <a:spcPct val="0"/>
            </a:spcBef>
            <a:spcAft>
              <a:spcPct val="35000"/>
            </a:spcAft>
            <a:buNone/>
          </a:pPr>
          <a:r>
            <a:rPr lang="en-GB" sz="1400" kern="1200" dirty="0"/>
            <a:t>The NCM can handle a kind of arbitrary complexity, where the relationship between e.g., layers of the objective function (aggregated error-building with correlation, averages, max, min, modus, media, etc. – in a parallel way) can reach such a complexity level, that the human experts are not capable following these simulation-like systems.</a:t>
          </a:r>
          <a:endParaRPr lang="en-US" sz="1400" kern="1200" dirty="0"/>
        </a:p>
      </dsp:txBody>
      <dsp:txXfrm>
        <a:off x="9856263" y="2744704"/>
        <a:ext cx="2205108" cy="940014"/>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t>12/26/2022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t>‹#›</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a:p>
        </p:txBody>
      </p:sp>
      <p:sp>
        <p:nvSpPr>
          <p:cNvPr id="4" name="Dia számának helye 3"/>
          <p:cNvSpPr>
            <a:spLocks noGrp="1"/>
          </p:cNvSpPr>
          <p:nvPr>
            <p:ph type="sldNum" sz="quarter" idx="5"/>
          </p:nvPr>
        </p:nvSpPr>
        <p:spPr/>
        <p:txBody>
          <a:bodyPr/>
          <a:lstStyle/>
          <a:p>
            <a:fld id="{652F1279-6CE4-4169-83D3-4483097B6907}" type="slidenum">
              <a:rPr lang="en-US" smtClean="0"/>
              <a:t>1</a:t>
            </a:fld>
            <a:endParaRPr lang="en-US"/>
          </a:p>
        </p:txBody>
      </p:sp>
    </p:spTree>
    <p:extLst>
      <p:ext uri="{BB962C8B-B14F-4D97-AF65-F5344CB8AC3E}">
        <p14:creationId xmlns:p14="http://schemas.microsoft.com/office/powerpoint/2010/main" val="3582304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If e.g., the last fact of a time series (c.f. EUR/HUF) will be changed (like as impact of a speculation process), then the consequences are similar compared to the interactions of waves (c.f. interferences). Figure#4 demonstrate potential impacts for the future from a direct compensation one (see curve for “72id”) to complex non-linear, non-monotonous ones (like “91id”).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hu-HU" sz="1800" dirty="0">
              <a:effectLst/>
              <a:latin typeface="Times New Roman" panose="02020603050405020304" pitchFamily="18" charset="0"/>
              <a:ea typeface="Calibri" panose="020F0502020204030204" pitchFamily="34" charset="0"/>
            </a:endParaRPr>
          </a:p>
        </p:txBody>
      </p:sp>
      <p:sp>
        <p:nvSpPr>
          <p:cNvPr id="4" name="Dia számának helye 3"/>
          <p:cNvSpPr>
            <a:spLocks noGrp="1"/>
          </p:cNvSpPr>
          <p:nvPr>
            <p:ph type="sldNum" sz="quarter" idx="5"/>
          </p:nvPr>
        </p:nvSpPr>
        <p:spPr/>
        <p:txBody>
          <a:bodyPr/>
          <a:lstStyle/>
          <a:p>
            <a:fld id="{652F1279-6CE4-4169-83D3-4483097B6907}" type="slidenum">
              <a:rPr lang="en-US" smtClean="0"/>
              <a:t>10</a:t>
            </a:fld>
            <a:endParaRPr lang="en-US"/>
          </a:p>
        </p:txBody>
      </p:sp>
    </p:spTree>
    <p:extLst>
      <p:ext uri="{BB962C8B-B14F-4D97-AF65-F5344CB8AC3E}">
        <p14:creationId xmlns:p14="http://schemas.microsoft.com/office/powerpoint/2010/main" val="2856022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If we create an NCF for e.g., Google Trends values, where a kind of seasonality can be detected, then it is a massive checking forcefield, if we can detect rational seasonality effects without any other programming enforcements, where e.g., the August-peaks of the past (in case of the Budapest Fireworks) could also be detected in a spontaneous form in the forecasted future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hu-HU" sz="1800" dirty="0">
              <a:effectLst/>
              <a:latin typeface="Times New Roman" panose="02020603050405020304" pitchFamily="18" charset="0"/>
              <a:ea typeface="Calibri" panose="020F0502020204030204" pitchFamily="34" charset="0"/>
            </a:endParaRPr>
          </a:p>
        </p:txBody>
      </p:sp>
      <p:sp>
        <p:nvSpPr>
          <p:cNvPr id="4" name="Dia számának helye 3"/>
          <p:cNvSpPr>
            <a:spLocks noGrp="1"/>
          </p:cNvSpPr>
          <p:nvPr>
            <p:ph type="sldNum" sz="quarter" idx="5"/>
          </p:nvPr>
        </p:nvSpPr>
        <p:spPr/>
        <p:txBody>
          <a:bodyPr/>
          <a:lstStyle/>
          <a:p>
            <a:fld id="{652F1279-6CE4-4169-83D3-4483097B6907}" type="slidenum">
              <a:rPr lang="en-US" smtClean="0"/>
              <a:t>11</a:t>
            </a:fld>
            <a:endParaRPr lang="en-US"/>
          </a:p>
        </p:txBody>
      </p:sp>
    </p:spTree>
    <p:extLst>
      <p:ext uri="{BB962C8B-B14F-4D97-AF65-F5344CB8AC3E}">
        <p14:creationId xmlns:p14="http://schemas.microsoft.com/office/powerpoint/2010/main" val="2068607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The NCM/NCF logic use the time as Y and therefore, the time is modelled. We search for estimation values, which are capable reflecting the penalty-oriented/derived relationships between past and future. The time-dependency is a kind of consistence frame, but there are other patterns to detect or to enforce: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hu-HU" sz="1800" dirty="0">
              <a:effectLst/>
              <a:latin typeface="Times New Roman" panose="02020603050405020304" pitchFamily="18" charset="0"/>
              <a:ea typeface="Calibri" panose="020F0502020204030204" pitchFamily="34" charset="0"/>
            </a:endParaRPr>
          </a:p>
        </p:txBody>
      </p:sp>
      <p:sp>
        <p:nvSpPr>
          <p:cNvPr id="4" name="Dia számának helye 3"/>
          <p:cNvSpPr>
            <a:spLocks noGrp="1"/>
          </p:cNvSpPr>
          <p:nvPr>
            <p:ph type="sldNum" sz="quarter" idx="5"/>
          </p:nvPr>
        </p:nvSpPr>
        <p:spPr/>
        <p:txBody>
          <a:bodyPr/>
          <a:lstStyle/>
          <a:p>
            <a:fld id="{652F1279-6CE4-4169-83D3-4483097B6907}" type="slidenum">
              <a:rPr lang="en-US" smtClean="0"/>
              <a:t>12</a:t>
            </a:fld>
            <a:endParaRPr lang="en-US"/>
          </a:p>
        </p:txBody>
      </p:sp>
    </p:spTree>
    <p:extLst>
      <p:ext uri="{BB962C8B-B14F-4D97-AF65-F5344CB8AC3E}">
        <p14:creationId xmlns:p14="http://schemas.microsoft.com/office/powerpoint/2010/main" val="40397415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noProof="0" dirty="0" err="1">
                <a:effectLst/>
                <a:latin typeface="Times New Roman" panose="02020603050405020304" pitchFamily="18" charset="0"/>
                <a:ea typeface="Calibri" panose="020F0502020204030204" pitchFamily="34" charset="0"/>
              </a:rPr>
              <a:t>Heere</a:t>
            </a:r>
            <a:r>
              <a:rPr lang="en-US" sz="1800" noProof="0" dirty="0">
                <a:effectLst/>
                <a:latin typeface="Times New Roman" panose="02020603050405020304" pitchFamily="18" charset="0"/>
                <a:ea typeface="Calibri" panose="020F0502020204030204" pitchFamily="34" charset="0"/>
              </a:rPr>
              <a:t> the NCM/NCF </a:t>
            </a:r>
            <a:r>
              <a:rPr lang="en-US" sz="1800" noProof="0" dirty="0" err="1">
                <a:effectLst/>
                <a:latin typeface="Times New Roman" panose="02020603050405020304" pitchFamily="18" charset="0"/>
                <a:ea typeface="Calibri" panose="020F0502020204030204" pitchFamily="34" charset="0"/>
              </a:rPr>
              <a:t>modell</a:t>
            </a:r>
            <a:r>
              <a:rPr lang="en-US" sz="1800" noProof="0" dirty="0">
                <a:effectLst/>
                <a:latin typeface="Times New Roman" panose="02020603050405020304" pitchFamily="18" charset="0"/>
                <a:ea typeface="Calibri" panose="020F0502020204030204" pitchFamily="34" charset="0"/>
              </a:rPr>
              <a:t> has been used in a overlapping way. This means that the solver procedure has been carried out in two steps. Firstly we forecasted from the 20 objects (lines) only for 10 objects (lines), which we handled as fact data for the next 10 forecasts. Then we took the last object from the previously forecasted 10 objects and carried out the Solver procedure on 10+1 objects (lines).  On the </a:t>
            </a:r>
            <a:r>
              <a:rPr lang="en-US" sz="1800" noProof="0" dirty="0" err="1">
                <a:effectLst/>
                <a:latin typeface="Times New Roman" panose="02020603050405020304" pitchFamily="18" charset="0"/>
                <a:ea typeface="Calibri" panose="020F0502020204030204" pitchFamily="34" charset="0"/>
              </a:rPr>
              <a:t>lide</a:t>
            </a:r>
            <a:r>
              <a:rPr lang="en-US" sz="1800" noProof="0" dirty="0">
                <a:effectLst/>
                <a:latin typeface="Times New Roman" panose="02020603050405020304" pitchFamily="18" charset="0"/>
                <a:ea typeface="Calibri" panose="020F0502020204030204" pitchFamily="34" charset="0"/>
              </a:rPr>
              <a:t> you can see the different results of three scenarios: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800" noProof="0" dirty="0">
                <a:effectLst/>
                <a:latin typeface="Times New Roman" panose="02020603050405020304" pitchFamily="18" charset="0"/>
                <a:ea typeface="Calibri" panose="020F0502020204030204" pitchFamily="34" charset="0"/>
              </a:rPr>
              <a:t>Forecasted at once for the whole 20 objects (B column)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800" noProof="0" dirty="0">
                <a:effectLst/>
                <a:latin typeface="Times New Roman" panose="02020603050405020304" pitchFamily="18" charset="0"/>
                <a:ea typeface="Calibri" panose="020F0502020204030204" pitchFamily="34" charset="0"/>
              </a:rPr>
              <a:t>Forecasted separately for the objects, 10-10 (C column)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800" noProof="0" dirty="0">
                <a:effectLst/>
                <a:latin typeface="Times New Roman" panose="02020603050405020304" pitchFamily="18" charset="0"/>
                <a:ea typeface="Calibri" panose="020F0502020204030204" pitchFamily="34" charset="0"/>
              </a:rPr>
              <a:t>Forecasted with overlapping. (D column)</a:t>
            </a:r>
            <a:endParaRPr lang="hu-HU" sz="1800" noProof="0" dirty="0">
              <a:effectLst/>
              <a:latin typeface="Times New Roman" panose="02020603050405020304" pitchFamily="18" charset="0"/>
              <a:ea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hu-HU" sz="1800" noProof="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u-HU" sz="1800" noProof="0" dirty="0" err="1">
                <a:effectLst/>
                <a:latin typeface="Times New Roman" panose="02020603050405020304" pitchFamily="18" charset="0"/>
                <a:ea typeface="Calibri" panose="020F0502020204030204" pitchFamily="34" charset="0"/>
              </a:rPr>
              <a:t>On</a:t>
            </a:r>
            <a:r>
              <a:rPr lang="hu-HU" sz="1800" noProof="0" dirty="0">
                <a:effectLst/>
                <a:latin typeface="Times New Roman" panose="02020603050405020304" pitchFamily="18" charset="0"/>
                <a:ea typeface="Calibri" panose="020F0502020204030204" pitchFamily="34" charset="0"/>
              </a:rPr>
              <a:t> </a:t>
            </a:r>
            <a:r>
              <a:rPr lang="hu-HU" sz="1800" noProof="0" dirty="0" err="1">
                <a:effectLst/>
                <a:latin typeface="Times New Roman" panose="02020603050405020304" pitchFamily="18" charset="0"/>
                <a:ea typeface="Calibri" panose="020F0502020204030204" pitchFamily="34" charset="0"/>
              </a:rPr>
              <a:t>the</a:t>
            </a:r>
            <a:r>
              <a:rPr lang="hu-HU" sz="1800" noProof="0" dirty="0">
                <a:effectLst/>
                <a:latin typeface="Times New Roman" panose="02020603050405020304" pitchFamily="18" charset="0"/>
                <a:ea typeface="Calibri" panose="020F0502020204030204" pitchFamily="34" charset="0"/>
              </a:rPr>
              <a:t> </a:t>
            </a:r>
            <a:r>
              <a:rPr lang="hu-HU" sz="1800" noProof="0" dirty="0" err="1">
                <a:effectLst/>
                <a:latin typeface="Times New Roman" panose="02020603050405020304" pitchFamily="18" charset="0"/>
                <a:ea typeface="Calibri" panose="020F0502020204030204" pitchFamily="34" charset="0"/>
              </a:rPr>
              <a:t>graph</a:t>
            </a:r>
            <a:r>
              <a:rPr lang="hu-HU" sz="1800" noProof="0" dirty="0">
                <a:effectLst/>
                <a:latin typeface="Times New Roman" panose="02020603050405020304" pitchFamily="18" charset="0"/>
                <a:ea typeface="Calibri" panose="020F0502020204030204" pitchFamily="34" charset="0"/>
              </a:rPr>
              <a:t> </a:t>
            </a:r>
            <a:r>
              <a:rPr lang="hu-HU" sz="1800" noProof="0" dirty="0" err="1">
                <a:effectLst/>
                <a:latin typeface="Times New Roman" panose="02020603050405020304" pitchFamily="18" charset="0"/>
                <a:ea typeface="Calibri" panose="020F0502020204030204" pitchFamily="34" charset="0"/>
              </a:rPr>
              <a:t>you</a:t>
            </a:r>
            <a:r>
              <a:rPr lang="hu-HU" sz="1800" noProof="0" dirty="0">
                <a:effectLst/>
                <a:latin typeface="Times New Roman" panose="02020603050405020304" pitchFamily="18" charset="0"/>
                <a:ea typeface="Calibri" panose="020F0502020204030204" pitchFamily="34" charset="0"/>
              </a:rPr>
              <a:t> </a:t>
            </a:r>
            <a:r>
              <a:rPr lang="hu-HU" sz="1800" noProof="0" dirty="0" err="1">
                <a:effectLst/>
                <a:latin typeface="Times New Roman" panose="02020603050405020304" pitchFamily="18" charset="0"/>
                <a:ea typeface="Calibri" panose="020F0502020204030204" pitchFamily="34" charset="0"/>
              </a:rPr>
              <a:t>see</a:t>
            </a:r>
            <a:r>
              <a:rPr lang="hu-HU" sz="1800" noProof="0" dirty="0">
                <a:effectLst/>
                <a:latin typeface="Times New Roman" panose="02020603050405020304" pitchFamily="18" charset="0"/>
                <a:ea typeface="Calibri" panose="020F0502020204030204" pitchFamily="34" charset="0"/>
              </a:rPr>
              <a:t> </a:t>
            </a:r>
            <a:r>
              <a:rPr lang="hu-HU" sz="1800" noProof="0" dirty="0" err="1">
                <a:effectLst/>
                <a:latin typeface="Times New Roman" panose="02020603050405020304" pitchFamily="18" charset="0"/>
                <a:ea typeface="Calibri" panose="020F0502020204030204" pitchFamily="34" charset="0"/>
              </a:rPr>
              <a:t>the</a:t>
            </a:r>
            <a:r>
              <a:rPr lang="hu-HU" sz="1800" noProof="0" dirty="0">
                <a:effectLst/>
                <a:latin typeface="Times New Roman" panose="02020603050405020304" pitchFamily="18" charset="0"/>
                <a:ea typeface="Calibri" panose="020F0502020204030204" pitchFamily="34" charset="0"/>
              </a:rPr>
              <a:t> </a:t>
            </a:r>
            <a:r>
              <a:rPr lang="hu-HU" sz="1800" noProof="0" dirty="0" err="1">
                <a:effectLst/>
                <a:latin typeface="Times New Roman" panose="02020603050405020304" pitchFamily="18" charset="0"/>
                <a:ea typeface="Calibri" panose="020F0502020204030204" pitchFamily="34" charset="0"/>
              </a:rPr>
              <a:t>results</a:t>
            </a:r>
            <a:r>
              <a:rPr lang="hu-HU" sz="1800" noProof="0" dirty="0">
                <a:effectLst/>
                <a:latin typeface="Times New Roman" panose="02020603050405020304" pitchFamily="18" charset="0"/>
                <a:ea typeface="Calibri" panose="020F0502020204030204" pitchFamily="34" charset="0"/>
              </a:rPr>
              <a:t> </a:t>
            </a:r>
            <a:r>
              <a:rPr lang="hu-HU" sz="1800" noProof="0" dirty="0" err="1">
                <a:effectLst/>
                <a:latin typeface="Times New Roman" panose="02020603050405020304" pitchFamily="18" charset="0"/>
                <a:ea typeface="Calibri" panose="020F0502020204030204" pitchFamily="34" charset="0"/>
              </a:rPr>
              <a:t>visualised</a:t>
            </a:r>
            <a:r>
              <a:rPr lang="hu-HU" sz="1800" noProof="0" dirty="0">
                <a:effectLst/>
                <a:latin typeface="Times New Roman" panose="02020603050405020304" pitchFamily="18" charset="0"/>
                <a:ea typeface="Calibri" panose="020F0502020204030204" pitchFamily="34" charset="0"/>
              </a:rPr>
              <a:t> </a:t>
            </a:r>
            <a:r>
              <a:rPr lang="hu-HU" sz="1800" noProof="0" dirty="0" err="1">
                <a:effectLst/>
                <a:latin typeface="Times New Roman" panose="02020603050405020304" pitchFamily="18" charset="0"/>
                <a:ea typeface="Calibri" panose="020F0502020204030204" pitchFamily="34" charset="0"/>
              </a:rPr>
              <a:t>as</a:t>
            </a:r>
            <a:r>
              <a:rPr lang="hu-HU" sz="1800" noProof="0" dirty="0">
                <a:effectLst/>
                <a:latin typeface="Times New Roman" panose="02020603050405020304" pitchFamily="18" charset="0"/>
                <a:ea typeface="Calibri" panose="020F0502020204030204" pitchFamily="34" charset="0"/>
              </a:rPr>
              <a:t> </a:t>
            </a:r>
            <a:r>
              <a:rPr lang="hu-HU" sz="1800" noProof="0" dirty="0" err="1">
                <a:effectLst/>
                <a:latin typeface="Times New Roman" panose="02020603050405020304" pitchFamily="18" charset="0"/>
                <a:ea typeface="Calibri" panose="020F0502020204030204" pitchFamily="34" charset="0"/>
              </a:rPr>
              <a:t>well</a:t>
            </a:r>
            <a:r>
              <a:rPr lang="hu-HU" sz="1800" noProof="0" dirty="0">
                <a:effectLst/>
                <a:latin typeface="Times New Roman" panose="02020603050405020304" pitchFamily="18" charset="0"/>
                <a:ea typeface="Calibri" panose="020F0502020204030204" pitchFamily="34" charset="0"/>
              </a:rPr>
              <a:t>. </a:t>
            </a:r>
            <a:r>
              <a:rPr lang="hu-HU" sz="1800" noProof="0" dirty="0" err="1">
                <a:effectLst/>
                <a:latin typeface="Times New Roman" panose="02020603050405020304" pitchFamily="18" charset="0"/>
                <a:ea typeface="Calibri" panose="020F0502020204030204" pitchFamily="34" charset="0"/>
              </a:rPr>
              <a:t>We</a:t>
            </a:r>
            <a:r>
              <a:rPr lang="hu-HU" sz="1800" noProof="0" dirty="0">
                <a:effectLst/>
                <a:latin typeface="Times New Roman" panose="02020603050405020304" pitchFamily="18" charset="0"/>
                <a:ea typeface="Calibri" panose="020F0502020204030204" pitchFamily="34" charset="0"/>
              </a:rPr>
              <a:t> </a:t>
            </a:r>
            <a:r>
              <a:rPr lang="hu-HU" sz="1800" noProof="0" dirty="0" err="1">
                <a:effectLst/>
                <a:latin typeface="Times New Roman" panose="02020603050405020304" pitchFamily="18" charset="0"/>
                <a:ea typeface="Calibri" panose="020F0502020204030204" pitchFamily="34" charset="0"/>
              </a:rPr>
              <a:t>marked</a:t>
            </a:r>
            <a:r>
              <a:rPr lang="hu-HU" sz="1800" noProof="0" dirty="0">
                <a:effectLst/>
                <a:latin typeface="Times New Roman" panose="02020603050405020304" pitchFamily="18" charset="0"/>
                <a:ea typeface="Calibri" panose="020F0502020204030204" pitchFamily="34" charset="0"/>
              </a:rPr>
              <a:t> </a:t>
            </a:r>
            <a:r>
              <a:rPr lang="hu-HU" sz="1800" noProof="0" dirty="0" err="1">
                <a:effectLst/>
                <a:latin typeface="Times New Roman" panose="02020603050405020304" pitchFamily="18" charset="0"/>
                <a:ea typeface="Calibri" panose="020F0502020204030204" pitchFamily="34" charset="0"/>
              </a:rPr>
              <a:t>with</a:t>
            </a:r>
            <a:r>
              <a:rPr lang="hu-HU" sz="1800" noProof="0" dirty="0">
                <a:effectLst/>
                <a:latin typeface="Times New Roman" panose="02020603050405020304" pitchFamily="18" charset="0"/>
                <a:ea typeface="Calibri" panose="020F0502020204030204" pitchFamily="34" charset="0"/>
              </a:rPr>
              <a:t> </a:t>
            </a:r>
            <a:r>
              <a:rPr lang="hu-HU" sz="1800" noProof="0" dirty="0" err="1">
                <a:effectLst/>
                <a:latin typeface="Times New Roman" panose="02020603050405020304" pitchFamily="18" charset="0"/>
                <a:ea typeface="Calibri" panose="020F0502020204030204" pitchFamily="34" charset="0"/>
              </a:rPr>
              <a:t>green</a:t>
            </a:r>
            <a:r>
              <a:rPr lang="hu-HU" sz="1800" noProof="0" dirty="0">
                <a:effectLst/>
                <a:latin typeface="Times New Roman" panose="02020603050405020304" pitchFamily="18" charset="0"/>
                <a:ea typeface="Calibri" panose="020F0502020204030204" pitchFamily="34" charset="0"/>
              </a:rPr>
              <a:t> </a:t>
            </a:r>
            <a:r>
              <a:rPr lang="hu-HU" sz="1800" noProof="0" dirty="0" err="1">
                <a:effectLst/>
                <a:latin typeface="Times New Roman" panose="02020603050405020304" pitchFamily="18" charset="0"/>
                <a:ea typeface="Calibri" panose="020F0502020204030204" pitchFamily="34" charset="0"/>
              </a:rPr>
              <a:t>the</a:t>
            </a:r>
            <a:r>
              <a:rPr lang="hu-HU" sz="1800" noProof="0" dirty="0">
                <a:effectLst/>
                <a:latin typeface="Times New Roman" panose="02020603050405020304" pitchFamily="18" charset="0"/>
                <a:ea typeface="Calibri" panose="020F0502020204030204" pitchFamily="34" charset="0"/>
              </a:rPr>
              <a:t> </a:t>
            </a:r>
            <a:r>
              <a:rPr lang="hu-HU" sz="1800" noProof="0" dirty="0" err="1">
                <a:effectLst/>
                <a:latin typeface="Times New Roman" panose="02020603050405020304" pitchFamily="18" charset="0"/>
                <a:ea typeface="Calibri" panose="020F0502020204030204" pitchFamily="34" charset="0"/>
              </a:rPr>
              <a:t>rational</a:t>
            </a:r>
            <a:r>
              <a:rPr lang="hu-HU" sz="1800" noProof="0" dirty="0">
                <a:effectLst/>
                <a:latin typeface="Times New Roman" panose="02020603050405020304" pitchFamily="18" charset="0"/>
                <a:ea typeface="Calibri" panose="020F0502020204030204" pitchFamily="34" charset="0"/>
              </a:rPr>
              <a:t> </a:t>
            </a:r>
            <a:r>
              <a:rPr lang="hu-HU" sz="1800" noProof="0" dirty="0" err="1">
                <a:effectLst/>
                <a:latin typeface="Times New Roman" panose="02020603050405020304" pitchFamily="18" charset="0"/>
                <a:ea typeface="Calibri" panose="020F0502020204030204" pitchFamily="34" charset="0"/>
              </a:rPr>
              <a:t>patterns</a:t>
            </a:r>
            <a:r>
              <a:rPr lang="hu-HU" sz="1800" noProof="0" dirty="0">
                <a:effectLst/>
                <a:latin typeface="Times New Roman" panose="02020603050405020304" pitchFamily="18" charset="0"/>
                <a:ea typeface="Calibri" panose="020F0502020204030204" pitchFamily="34" charset="0"/>
              </a:rPr>
              <a:t>, </a:t>
            </a:r>
            <a:r>
              <a:rPr lang="hu-HU" sz="1800" noProof="0" dirty="0" err="1">
                <a:effectLst/>
                <a:latin typeface="Times New Roman" panose="02020603050405020304" pitchFamily="18" charset="0"/>
                <a:ea typeface="Calibri" panose="020F0502020204030204" pitchFamily="34" charset="0"/>
              </a:rPr>
              <a:t>with</a:t>
            </a:r>
            <a:r>
              <a:rPr lang="hu-HU" sz="1800" noProof="0" dirty="0">
                <a:effectLst/>
                <a:latin typeface="Times New Roman" panose="02020603050405020304" pitchFamily="18" charset="0"/>
                <a:ea typeface="Calibri" panose="020F0502020204030204" pitchFamily="34" charset="0"/>
              </a:rPr>
              <a:t> </a:t>
            </a:r>
            <a:r>
              <a:rPr lang="hu-HU" sz="1800" noProof="0" dirty="0" err="1">
                <a:effectLst/>
                <a:latin typeface="Times New Roman" panose="02020603050405020304" pitchFamily="18" charset="0"/>
                <a:ea typeface="Calibri" panose="020F0502020204030204" pitchFamily="34" charset="0"/>
              </a:rPr>
              <a:t>red</a:t>
            </a:r>
            <a:r>
              <a:rPr lang="hu-HU" sz="1800" noProof="0" dirty="0">
                <a:effectLst/>
                <a:latin typeface="Times New Roman" panose="02020603050405020304" pitchFamily="18" charset="0"/>
                <a:ea typeface="Calibri" panose="020F0502020204030204" pitchFamily="34" charset="0"/>
              </a:rPr>
              <a:t> </a:t>
            </a:r>
            <a:r>
              <a:rPr lang="hu-HU" sz="1800" noProof="0" dirty="0" err="1">
                <a:effectLst/>
                <a:latin typeface="Times New Roman" panose="02020603050405020304" pitchFamily="18" charset="0"/>
                <a:ea typeface="Calibri" panose="020F0502020204030204" pitchFamily="34" charset="0"/>
              </a:rPr>
              <a:t>the</a:t>
            </a:r>
            <a:r>
              <a:rPr lang="hu-HU" sz="1800" noProof="0" dirty="0">
                <a:effectLst/>
                <a:latin typeface="Times New Roman" panose="02020603050405020304" pitchFamily="18" charset="0"/>
                <a:ea typeface="Calibri" panose="020F0502020204030204" pitchFamily="34" charset="0"/>
              </a:rPr>
              <a:t> </a:t>
            </a:r>
            <a:r>
              <a:rPr lang="hu-HU" sz="1800" noProof="0" dirty="0" err="1">
                <a:effectLst/>
                <a:latin typeface="Times New Roman" panose="02020603050405020304" pitchFamily="18" charset="0"/>
                <a:ea typeface="Calibri" panose="020F0502020204030204" pitchFamily="34" charset="0"/>
              </a:rPr>
              <a:t>irrational</a:t>
            </a:r>
            <a:r>
              <a:rPr lang="hu-HU" sz="1800" noProof="0" dirty="0">
                <a:effectLst/>
                <a:latin typeface="Times New Roman" panose="02020603050405020304" pitchFamily="18" charset="0"/>
                <a:ea typeface="Calibri" panose="020F0502020204030204" pitchFamily="34" charset="0"/>
              </a:rPr>
              <a:t> </a:t>
            </a:r>
            <a:r>
              <a:rPr lang="hu-HU" sz="1800" noProof="0" dirty="0" err="1">
                <a:effectLst/>
                <a:latin typeface="Times New Roman" panose="02020603050405020304" pitchFamily="18" charset="0"/>
                <a:ea typeface="Calibri" panose="020F0502020204030204" pitchFamily="34" charset="0"/>
              </a:rPr>
              <a:t>patterns</a:t>
            </a:r>
            <a:r>
              <a:rPr lang="hu-HU" sz="1800" noProof="0" dirty="0">
                <a:effectLst/>
                <a:latin typeface="Times New Roman" panose="02020603050405020304" pitchFamily="18" charset="0"/>
                <a:ea typeface="Calibri" panose="020F0502020204030204" pitchFamily="34" charset="0"/>
              </a:rPr>
              <a:t>. </a:t>
            </a:r>
            <a:r>
              <a:rPr lang="hu-HU" sz="1800" noProof="0" dirty="0" err="1">
                <a:effectLst/>
                <a:latin typeface="Times New Roman" panose="02020603050405020304" pitchFamily="18" charset="0"/>
                <a:ea typeface="Calibri" panose="020F0502020204030204" pitchFamily="34" charset="0"/>
              </a:rPr>
              <a:t>These</a:t>
            </a:r>
            <a:r>
              <a:rPr lang="hu-HU" sz="1800" noProof="0" dirty="0">
                <a:effectLst/>
                <a:latin typeface="Times New Roman" panose="02020603050405020304" pitchFamily="18" charset="0"/>
                <a:ea typeface="Calibri" panose="020F0502020204030204" pitchFamily="34" charset="0"/>
              </a:rPr>
              <a:t> </a:t>
            </a:r>
            <a:r>
              <a:rPr lang="hu-HU" sz="1800" noProof="0" dirty="0" err="1">
                <a:effectLst/>
                <a:latin typeface="Times New Roman" panose="02020603050405020304" pitchFamily="18" charset="0"/>
                <a:ea typeface="Calibri" panose="020F0502020204030204" pitchFamily="34" charset="0"/>
              </a:rPr>
              <a:t>also</a:t>
            </a:r>
            <a:r>
              <a:rPr lang="hu-HU" sz="1800" noProof="0" dirty="0">
                <a:effectLst/>
                <a:latin typeface="Times New Roman" panose="02020603050405020304" pitchFamily="18" charset="0"/>
                <a:ea typeface="Calibri" panose="020F0502020204030204" pitchFamily="34" charset="0"/>
              </a:rPr>
              <a:t> </a:t>
            </a:r>
            <a:r>
              <a:rPr lang="hu-HU" sz="1800" noProof="0" dirty="0" err="1">
                <a:effectLst/>
                <a:latin typeface="Times New Roman" panose="02020603050405020304" pitchFamily="18" charset="0"/>
                <a:ea typeface="Calibri" panose="020F0502020204030204" pitchFamily="34" charset="0"/>
              </a:rPr>
              <a:t>could</a:t>
            </a:r>
            <a:r>
              <a:rPr lang="hu-HU" sz="1800" noProof="0" dirty="0">
                <a:effectLst/>
                <a:latin typeface="Times New Roman" panose="02020603050405020304" pitchFamily="18" charset="0"/>
                <a:ea typeface="Calibri" panose="020F0502020204030204" pitchFamily="34" charset="0"/>
              </a:rPr>
              <a:t> </a:t>
            </a:r>
            <a:r>
              <a:rPr lang="hu-HU" sz="1800" noProof="0" dirty="0" err="1">
                <a:effectLst/>
                <a:latin typeface="Times New Roman" panose="02020603050405020304" pitchFamily="18" charset="0"/>
                <a:ea typeface="Calibri" panose="020F0502020204030204" pitchFamily="34" charset="0"/>
              </a:rPr>
              <a:t>mean</a:t>
            </a:r>
            <a:r>
              <a:rPr lang="hu-HU" sz="1800" noProof="0" dirty="0">
                <a:effectLst/>
                <a:latin typeface="Times New Roman" panose="02020603050405020304" pitchFamily="18" charset="0"/>
                <a:ea typeface="Calibri" panose="020F0502020204030204" pitchFamily="34" charset="0"/>
              </a:rPr>
              <a:t> a </a:t>
            </a:r>
            <a:r>
              <a:rPr lang="hu-HU" sz="1800" noProof="0" dirty="0" err="1">
                <a:effectLst/>
                <a:latin typeface="Times New Roman" panose="02020603050405020304" pitchFamily="18" charset="0"/>
                <a:ea typeface="Calibri" panose="020F0502020204030204" pitchFamily="34" charset="0"/>
              </a:rPr>
              <a:t>system</a:t>
            </a:r>
            <a:r>
              <a:rPr lang="hu-HU" sz="1800" noProof="0" dirty="0">
                <a:effectLst/>
                <a:latin typeface="Times New Roman" panose="02020603050405020304" pitchFamily="18" charset="0"/>
                <a:ea typeface="Calibri" panose="020F0502020204030204" pitchFamily="34" charset="0"/>
              </a:rPr>
              <a:t> </a:t>
            </a:r>
            <a:r>
              <a:rPr lang="hu-HU" sz="1800" noProof="0" dirty="0" err="1">
                <a:effectLst/>
                <a:latin typeface="Times New Roman" panose="02020603050405020304" pitchFamily="18" charset="0"/>
                <a:ea typeface="Calibri" panose="020F0502020204030204" pitchFamily="34" charset="0"/>
              </a:rPr>
              <a:t>level</a:t>
            </a:r>
            <a:r>
              <a:rPr lang="hu-HU" sz="1800" noProof="0" dirty="0">
                <a:effectLst/>
                <a:latin typeface="Times New Roman" panose="02020603050405020304" pitchFamily="18" charset="0"/>
                <a:ea typeface="Calibri" panose="020F0502020204030204" pitchFamily="34" charset="0"/>
              </a:rPr>
              <a:t> „</a:t>
            </a:r>
            <a:r>
              <a:rPr lang="hu-HU" sz="1800" noProof="0" dirty="0" err="1">
                <a:effectLst/>
                <a:latin typeface="Times New Roman" panose="02020603050405020304" pitchFamily="18" charset="0"/>
                <a:ea typeface="Calibri" panose="020F0502020204030204" pitchFamily="34" charset="0"/>
              </a:rPr>
              <a:t>do</a:t>
            </a:r>
            <a:r>
              <a:rPr lang="hu-HU" sz="1800" noProof="0" dirty="0">
                <a:effectLst/>
                <a:latin typeface="Times New Roman" panose="02020603050405020304" pitchFamily="18" charset="0"/>
                <a:ea typeface="Calibri" panose="020F0502020204030204" pitchFamily="34" charset="0"/>
              </a:rPr>
              <a:t> </a:t>
            </a:r>
            <a:r>
              <a:rPr lang="hu-HU" sz="1800" noProof="0" dirty="0" err="1">
                <a:effectLst/>
                <a:latin typeface="Times New Roman" panose="02020603050405020304" pitchFamily="18" charset="0"/>
                <a:ea typeface="Calibri" panose="020F0502020204030204" pitchFamily="34" charset="0"/>
              </a:rPr>
              <a:t>not</a:t>
            </a:r>
            <a:r>
              <a:rPr lang="hu-HU" sz="1800" noProof="0" dirty="0">
                <a:effectLst/>
                <a:latin typeface="Times New Roman" panose="02020603050405020304" pitchFamily="18" charset="0"/>
                <a:ea typeface="Calibri" panose="020F0502020204030204" pitchFamily="34" charset="0"/>
              </a:rPr>
              <a:t> </a:t>
            </a:r>
            <a:r>
              <a:rPr lang="hu-HU" sz="1800" noProof="0" dirty="0" err="1">
                <a:effectLst/>
                <a:latin typeface="Times New Roman" panose="02020603050405020304" pitchFamily="18" charset="0"/>
                <a:ea typeface="Calibri" panose="020F0502020204030204" pitchFamily="34" charset="0"/>
              </a:rPr>
              <a:t>know</a:t>
            </a:r>
            <a:r>
              <a:rPr lang="hu-HU" sz="1800" noProof="0" dirty="0">
                <a:effectLst/>
                <a:latin typeface="Times New Roman" panose="02020603050405020304" pitchFamily="18" charset="0"/>
                <a:ea typeface="Calibri" panose="020F0502020204030204" pitchFamily="34" charset="0"/>
              </a:rPr>
              <a:t>” </a:t>
            </a:r>
            <a:r>
              <a:rPr lang="hu-HU" sz="1800" noProof="0" dirty="0" err="1">
                <a:effectLst/>
                <a:latin typeface="Times New Roman" panose="02020603050405020304" pitchFamily="18" charset="0"/>
                <a:ea typeface="Calibri" panose="020F0502020204030204" pitchFamily="34" charset="0"/>
              </a:rPr>
              <a:t>answer</a:t>
            </a:r>
            <a:r>
              <a:rPr lang="hu-HU" sz="1800" noProof="0" dirty="0">
                <a:effectLst/>
                <a:latin typeface="Times New Roman" panose="02020603050405020304" pitchFamily="18" charset="0"/>
                <a:ea typeface="Calibri" panose="020F0502020204030204" pitchFamily="34" charset="0"/>
              </a:rPr>
              <a:t>. </a:t>
            </a:r>
            <a:endParaRPr lang="en-US" sz="1800" noProof="0" dirty="0">
              <a:effectLst/>
              <a:latin typeface="Times New Roman" panose="02020603050405020304" pitchFamily="18" charset="0"/>
              <a:ea typeface="Calibri" panose="020F0502020204030204" pitchFamily="34" charset="0"/>
            </a:endParaRPr>
          </a:p>
        </p:txBody>
      </p:sp>
      <p:sp>
        <p:nvSpPr>
          <p:cNvPr id="4" name="Dia számának helye 3"/>
          <p:cNvSpPr>
            <a:spLocks noGrp="1"/>
          </p:cNvSpPr>
          <p:nvPr>
            <p:ph type="sldNum" sz="quarter" idx="5"/>
          </p:nvPr>
        </p:nvSpPr>
        <p:spPr/>
        <p:txBody>
          <a:bodyPr/>
          <a:lstStyle/>
          <a:p>
            <a:fld id="{652F1279-6CE4-4169-83D3-4483097B6907}" type="slidenum">
              <a:rPr lang="en-US" smtClean="0"/>
              <a:t>13</a:t>
            </a:fld>
            <a:endParaRPr lang="en-US"/>
          </a:p>
        </p:txBody>
      </p:sp>
    </p:spTree>
    <p:extLst>
      <p:ext uri="{BB962C8B-B14F-4D97-AF65-F5344CB8AC3E}">
        <p14:creationId xmlns:p14="http://schemas.microsoft.com/office/powerpoint/2010/main" val="1884289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a:p>
        </p:txBody>
      </p:sp>
      <p:sp>
        <p:nvSpPr>
          <p:cNvPr id="4" name="Dia számának helye 3"/>
          <p:cNvSpPr>
            <a:spLocks noGrp="1"/>
          </p:cNvSpPr>
          <p:nvPr>
            <p:ph type="sldNum" sz="quarter" idx="5"/>
          </p:nvPr>
        </p:nvSpPr>
        <p:spPr/>
        <p:txBody>
          <a:bodyPr/>
          <a:lstStyle/>
          <a:p>
            <a:fld id="{652F1279-6CE4-4169-83D3-4483097B6907}" type="slidenum">
              <a:rPr lang="en-US" smtClean="0"/>
              <a:t>16</a:t>
            </a:fld>
            <a:endParaRPr lang="en-US"/>
          </a:p>
        </p:txBody>
      </p:sp>
    </p:spTree>
    <p:extLst>
      <p:ext uri="{BB962C8B-B14F-4D97-AF65-F5344CB8AC3E}">
        <p14:creationId xmlns:p14="http://schemas.microsoft.com/office/powerpoint/2010/main" val="2086015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a:p>
        </p:txBody>
      </p:sp>
      <p:sp>
        <p:nvSpPr>
          <p:cNvPr id="4" name="Dia számának helye 3"/>
          <p:cNvSpPr>
            <a:spLocks noGrp="1"/>
          </p:cNvSpPr>
          <p:nvPr>
            <p:ph type="sldNum" sz="quarter" idx="5"/>
          </p:nvPr>
        </p:nvSpPr>
        <p:spPr/>
        <p:txBody>
          <a:bodyPr/>
          <a:lstStyle/>
          <a:p>
            <a:fld id="{652F1279-6CE4-4169-83D3-4483097B6907}" type="slidenum">
              <a:rPr lang="en-US" smtClean="0"/>
              <a:t>17</a:t>
            </a:fld>
            <a:endParaRPr lang="en-US"/>
          </a:p>
        </p:txBody>
      </p:sp>
    </p:spTree>
    <p:extLst>
      <p:ext uri="{BB962C8B-B14F-4D97-AF65-F5344CB8AC3E}">
        <p14:creationId xmlns:p14="http://schemas.microsoft.com/office/powerpoint/2010/main" val="1916872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dirty="0"/>
              <a:t>The thesis was prepared with Knuth's principle in mind. In other words, all research carried out and to be carried out in the future can be written into the source code. This creates additional informational value.</a:t>
            </a:r>
            <a:endParaRPr lang="en-US" dirty="0"/>
          </a:p>
        </p:txBody>
      </p:sp>
      <p:sp>
        <p:nvSpPr>
          <p:cNvPr id="4" name="Dia számának helye 3"/>
          <p:cNvSpPr>
            <a:spLocks noGrp="1"/>
          </p:cNvSpPr>
          <p:nvPr>
            <p:ph type="sldNum" sz="quarter" idx="5"/>
          </p:nvPr>
        </p:nvSpPr>
        <p:spPr/>
        <p:txBody>
          <a:bodyPr/>
          <a:lstStyle/>
          <a:p>
            <a:fld id="{652F1279-6CE4-4169-83D3-4483097B6907}" type="slidenum">
              <a:rPr lang="en-US" smtClean="0"/>
              <a:t>2</a:t>
            </a:fld>
            <a:endParaRPr lang="en-US"/>
          </a:p>
        </p:txBody>
      </p:sp>
    </p:spTree>
    <p:extLst>
      <p:ext uri="{BB962C8B-B14F-4D97-AF65-F5344CB8AC3E}">
        <p14:creationId xmlns:p14="http://schemas.microsoft.com/office/powerpoint/2010/main" val="1450791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a:p>
        </p:txBody>
      </p:sp>
      <p:sp>
        <p:nvSpPr>
          <p:cNvPr id="4" name="Dia számának helye 3"/>
          <p:cNvSpPr>
            <a:spLocks noGrp="1"/>
          </p:cNvSpPr>
          <p:nvPr>
            <p:ph type="sldNum" sz="quarter" idx="5"/>
          </p:nvPr>
        </p:nvSpPr>
        <p:spPr/>
        <p:txBody>
          <a:bodyPr/>
          <a:lstStyle/>
          <a:p>
            <a:fld id="{652F1279-6CE4-4169-83D3-4483097B6907}" type="slidenum">
              <a:rPr lang="en-US" smtClean="0"/>
              <a:t>3</a:t>
            </a:fld>
            <a:endParaRPr lang="en-US"/>
          </a:p>
        </p:txBody>
      </p:sp>
    </p:spTree>
    <p:extLst>
      <p:ext uri="{BB962C8B-B14F-4D97-AF65-F5344CB8AC3E}">
        <p14:creationId xmlns:p14="http://schemas.microsoft.com/office/powerpoint/2010/main" val="2173304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In nowadays business world, we all work with several kinds of forecasts and estimations. They can vary between e.g., a simple moving average calculation or regressions and more complex neural networks. No matter which of these we are using to predict the future values of our attributes, they all are using the basic formula of Y=f(X1, …, Xi,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Xn</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This means, when this formula is given to some kind of data set, we can then re-use the given formula all over again for our predictions and forecasts in case of arbitrary new input-constellations. This could also lead us to misunderstand the relations between our data and let us assume that there is a kind of causal consequence between them. Moreover, all the above-mentioned statistical calculations will give numbers (estimations) as a result. If it is valid or realistic enough, is just up to us to decide. Given the fact that these calculations always give something (number) as a result, we can easily be a victim of having a false perception of the future of our data e.g., sales forecasts, exchange rate forecasts etc.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Dia számának helye 3"/>
          <p:cNvSpPr>
            <a:spLocks noGrp="1"/>
          </p:cNvSpPr>
          <p:nvPr>
            <p:ph type="sldNum" sz="quarter" idx="5"/>
          </p:nvPr>
        </p:nvSpPr>
        <p:spPr/>
        <p:txBody>
          <a:bodyPr/>
          <a:lstStyle/>
          <a:p>
            <a:fld id="{652F1279-6CE4-4169-83D3-4483097B6907}" type="slidenum">
              <a:rPr lang="en-US" smtClean="0"/>
              <a:t>4</a:t>
            </a:fld>
            <a:endParaRPr lang="en-US"/>
          </a:p>
        </p:txBody>
      </p:sp>
    </p:spTree>
    <p:extLst>
      <p:ext uri="{BB962C8B-B14F-4D97-AF65-F5344CB8AC3E}">
        <p14:creationId xmlns:p14="http://schemas.microsoft.com/office/powerpoint/2010/main" val="3635713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dirty="0"/>
          </a:p>
        </p:txBody>
      </p:sp>
      <p:sp>
        <p:nvSpPr>
          <p:cNvPr id="4" name="Dia számának helye 3"/>
          <p:cNvSpPr>
            <a:spLocks noGrp="1"/>
          </p:cNvSpPr>
          <p:nvPr>
            <p:ph type="sldNum" sz="quarter" idx="5"/>
          </p:nvPr>
        </p:nvSpPr>
        <p:spPr/>
        <p:txBody>
          <a:bodyPr/>
          <a:lstStyle/>
          <a:p>
            <a:fld id="{652F1279-6CE4-4169-83D3-4483097B6907}" type="slidenum">
              <a:rPr lang="en-US" smtClean="0"/>
              <a:t>5</a:t>
            </a:fld>
            <a:endParaRPr lang="en-US"/>
          </a:p>
        </p:txBody>
      </p:sp>
    </p:spTree>
    <p:extLst>
      <p:ext uri="{BB962C8B-B14F-4D97-AF65-F5344CB8AC3E}">
        <p14:creationId xmlns:p14="http://schemas.microsoft.com/office/powerpoint/2010/main" val="3251140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The NCM has following logic: the problem should be described in form of an OAM (object-attribute-matrix), where the rows are the cases/objects/experiences. The columns are the attributes being existing in a parallel way. One of the attributes is the time as such (c.f. seconds, minutes, days, weeks, years numbered from an arbitrary starting point or numbered as ranking values from 1 to n). It is also necessary to define a time-interval (the number of the needed time units for forecasting). The calculations can be made in MS Excel, based on the Solver-Add-In. The calculation process is very simple: a set of statistical characteristics should be derived for the known past and also for the whole time-period (incl. expected future – with random initial-values for each row and column in this logical unit). A Solver-model needs an objective function or an error which can be minimized. The error definition is also very simple in the basic construct: the squared error of the differences between the statistical characteristics (like correlation, sum, modus, standard deviation, median, etc.) should be calculated for one or more characteristics. The fine-tuning of the basic concept can be realized through penalties or modification parameters of the targeted differences of the statistical characteristics for each attribute: the differences should not be zero at all because/if the past produce non-zero patterns too.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Dia számának helye 3"/>
          <p:cNvSpPr>
            <a:spLocks noGrp="1"/>
          </p:cNvSpPr>
          <p:nvPr>
            <p:ph type="sldNum" sz="quarter" idx="5"/>
          </p:nvPr>
        </p:nvSpPr>
        <p:spPr/>
        <p:txBody>
          <a:bodyPr/>
          <a:lstStyle/>
          <a:p>
            <a:fld id="{652F1279-6CE4-4169-83D3-4483097B6907}" type="slidenum">
              <a:rPr lang="en-US" smtClean="0"/>
              <a:t>6</a:t>
            </a:fld>
            <a:endParaRPr lang="en-US"/>
          </a:p>
        </p:txBody>
      </p:sp>
    </p:spTree>
    <p:extLst>
      <p:ext uri="{BB962C8B-B14F-4D97-AF65-F5344CB8AC3E}">
        <p14:creationId xmlns:p14="http://schemas.microsoft.com/office/powerpoint/2010/main" val="2167519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a:p>
        </p:txBody>
      </p:sp>
      <p:sp>
        <p:nvSpPr>
          <p:cNvPr id="4" name="Dia számának helye 3"/>
          <p:cNvSpPr>
            <a:spLocks noGrp="1"/>
          </p:cNvSpPr>
          <p:nvPr>
            <p:ph type="sldNum" sz="quarter" idx="5"/>
          </p:nvPr>
        </p:nvSpPr>
        <p:spPr/>
        <p:txBody>
          <a:bodyPr/>
          <a:lstStyle/>
          <a:p>
            <a:fld id="{652F1279-6CE4-4169-83D3-4483097B6907}" type="slidenum">
              <a:rPr lang="en-US" smtClean="0"/>
              <a:t>7</a:t>
            </a:fld>
            <a:endParaRPr lang="en-US"/>
          </a:p>
        </p:txBody>
      </p:sp>
    </p:spTree>
    <p:extLst>
      <p:ext uri="{BB962C8B-B14F-4D97-AF65-F5344CB8AC3E}">
        <p14:creationId xmlns:p14="http://schemas.microsoft.com/office/powerpoint/2010/main" val="1620042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Times New Roman" panose="02020603050405020304" pitchFamily="18" charset="0"/>
                <a:ea typeface="Calibri" panose="020F0502020204030204" pitchFamily="34" charset="0"/>
              </a:rPr>
              <a:t>The process is simple: we have to model the time (Y) as such based on arbitrary attributes. The estimation quality of the time as Y can be homogeneous or not. If the estimations can be seen as one set then each time-unit (object) and each data (concerning each attribute) has the same quality. If the time-estimations are inhomogeneous then some of the data (e.g., the deep-past) may be discredited</a:t>
            </a:r>
            <a:r>
              <a:rPr lang="hu-HU" sz="1800" dirty="0">
                <a:effectLst/>
                <a:latin typeface="Times New Roman" panose="02020603050405020304" pitchFamily="18" charset="0"/>
                <a:ea typeface="Calibri" panose="020F0502020204030204" pitchFamily="34" charset="0"/>
              </a:rPr>
              <a:t>. </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The NCM-runs with more qualitative data delivered better forecasts, and this experience was also described in the dissertation of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Barta</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(2021</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based on Pitlik (e.g., genetic potential driven machine learning management</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a:t>
            </a:r>
            <a:br>
              <a:rPr lang="hu-HU" sz="1800" dirty="0">
                <a:effectLst/>
                <a:latin typeface="Times New Roman" panose="02020603050405020304" pitchFamily="18" charset="0"/>
                <a:ea typeface="Calibri" panose="020F0502020204030204" pitchFamily="34" charset="0"/>
                <a:cs typeface="Times New Roman" panose="02020603050405020304" pitchFamily="18" charset="0"/>
              </a:rPr>
            </a:br>
            <a:br>
              <a:rPr lang="hu-HU" sz="1800" dirty="0">
                <a:effectLst/>
                <a:latin typeface="Times New Roman" panose="02020603050405020304" pitchFamily="18" charset="0"/>
                <a:ea typeface="Calibri" panose="020F0502020204030204" pitchFamily="34" charset="0"/>
                <a:cs typeface="Times New Roman" panose="02020603050405020304" pitchFamily="18" charset="0"/>
              </a:rPr>
            </a:b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Another useful possibility to derive a kind of statistical consistence is the histogram-oriented modelling. It means: the data asset should be reduced e.g., step-by-step where always the deepest past (the particularly last record/object) should be deleted. The result is a set of estimations based on less and less input (c.f. sensitivity analysis). The parallel estimations produce a histogram. A histogram can deliver a classic (c.f. beta or Gauss-like) shape or a (Bactrian-camel-like) shape with more than one maximum value. The classic shapes let assume that the maximum of Y determine the best estimation for X. The Bactrian-camel-shape-variations lead directly to parallel futures and therefore to the none-system-answer (see later).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hu-HU" dirty="0"/>
          </a:p>
        </p:txBody>
      </p:sp>
      <p:sp>
        <p:nvSpPr>
          <p:cNvPr id="4" name="Dia számának helye 3"/>
          <p:cNvSpPr>
            <a:spLocks noGrp="1"/>
          </p:cNvSpPr>
          <p:nvPr>
            <p:ph type="sldNum" sz="quarter" idx="5"/>
          </p:nvPr>
        </p:nvSpPr>
        <p:spPr/>
        <p:txBody>
          <a:bodyPr/>
          <a:lstStyle/>
          <a:p>
            <a:fld id="{652F1279-6CE4-4169-83D3-4483097B6907}" type="slidenum">
              <a:rPr lang="en-US" smtClean="0"/>
              <a:t>8</a:t>
            </a:fld>
            <a:endParaRPr lang="en-US"/>
          </a:p>
        </p:txBody>
      </p:sp>
    </p:spTree>
    <p:extLst>
      <p:ext uri="{BB962C8B-B14F-4D97-AF65-F5344CB8AC3E}">
        <p14:creationId xmlns:p14="http://schemas.microsoft.com/office/powerpoint/2010/main" val="3536081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Times New Roman" panose="02020603050405020304" pitchFamily="18" charset="0"/>
                <a:ea typeface="Calibri" panose="020F0502020204030204" pitchFamily="34" charset="0"/>
              </a:rPr>
              <a:t>Penalties are a kind of optimized targeting values instead of the (naive) sameness-principle concerning the correlations values (and/or averages, min/max-values, modus/median-values, etc.) for the past and the full time-horizon (incl. future positions). The rational chosen penalties lead to better estimations. Penalties can be derived/optimized based on the differences between the statistical characteristics time-unit by time-unit</a:t>
            </a:r>
            <a:r>
              <a:rPr lang="hu-HU" sz="1800" dirty="0">
                <a:effectLst/>
                <a:latin typeface="Times New Roman" panose="02020603050405020304" pitchFamily="18" charset="0"/>
                <a:ea typeface="Calibri" panose="020F0502020204030204" pitchFamily="34" charset="0"/>
              </a:rPr>
              <a:t>. </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Results of the NCM model forecasts can be optimised based on penalties per attribute. This can be completed, by having a closer look on the value changes of correlations to each and every single attribute</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It is already useful enough for the accuracy of a forecasting challenge, if the sign of the next value is given compared to the sameness-principle</a:t>
            </a:r>
            <a:r>
              <a:rPr lang="hu-HU"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hu-HU" sz="1800" dirty="0">
              <a:effectLst/>
              <a:latin typeface="Times New Roman" panose="02020603050405020304" pitchFamily="18" charset="0"/>
              <a:ea typeface="Calibri" panose="020F0502020204030204" pitchFamily="34" charset="0"/>
            </a:endParaRPr>
          </a:p>
        </p:txBody>
      </p:sp>
      <p:sp>
        <p:nvSpPr>
          <p:cNvPr id="4" name="Dia számának helye 3"/>
          <p:cNvSpPr>
            <a:spLocks noGrp="1"/>
          </p:cNvSpPr>
          <p:nvPr>
            <p:ph type="sldNum" sz="quarter" idx="5"/>
          </p:nvPr>
        </p:nvSpPr>
        <p:spPr/>
        <p:txBody>
          <a:bodyPr/>
          <a:lstStyle/>
          <a:p>
            <a:fld id="{652F1279-6CE4-4169-83D3-4483097B6907}" type="slidenum">
              <a:rPr lang="en-US" smtClean="0"/>
              <a:t>9</a:t>
            </a:fld>
            <a:endParaRPr lang="en-US"/>
          </a:p>
        </p:txBody>
      </p:sp>
    </p:spTree>
    <p:extLst>
      <p:ext uri="{BB962C8B-B14F-4D97-AF65-F5344CB8AC3E}">
        <p14:creationId xmlns:p14="http://schemas.microsoft.com/office/powerpoint/2010/main" val="42607118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2" name="액자 12">
            <a:extLst>
              <a:ext uri="{FF2B5EF4-FFF2-40B4-BE49-F238E27FC236}">
                <a16:creationId xmlns:a16="http://schemas.microsoft.com/office/drawing/2014/main" id="{BB349F8A-D3D6-4420-A053-2F749AF60E06}"/>
              </a:ext>
            </a:extLst>
          </p:cNvPr>
          <p:cNvSpPr/>
          <p:nvPr userDrawn="1"/>
        </p:nvSpPr>
        <p:spPr>
          <a:xfrm>
            <a:off x="547181" y="1761846"/>
            <a:ext cx="11097638" cy="3334311"/>
          </a:xfrm>
          <a:prstGeom prst="frame">
            <a:avLst>
              <a:gd name="adj1" fmla="val 241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3" name="그림 개체 틀 2">
            <a:extLst>
              <a:ext uri="{FF2B5EF4-FFF2-40B4-BE49-F238E27FC236}">
                <a16:creationId xmlns:a16="http://schemas.microsoft.com/office/drawing/2014/main" id="{9691762B-49EB-48A3-A86B-198F2A9709B3}"/>
              </a:ext>
            </a:extLst>
          </p:cNvPr>
          <p:cNvSpPr>
            <a:spLocks noGrp="1"/>
          </p:cNvSpPr>
          <p:nvPr>
            <p:ph type="pic" sz="quarter" idx="10" hasCustomPrompt="1"/>
          </p:nvPr>
        </p:nvSpPr>
        <p:spPr>
          <a:xfrm>
            <a:off x="910352" y="569068"/>
            <a:ext cx="3661647" cy="5719864"/>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445283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014370B4-3C13-45C0-A952-B00548121584}"/>
              </a:ext>
            </a:extLst>
          </p:cNvPr>
          <p:cNvSpPr/>
          <p:nvPr userDrawn="1"/>
        </p:nvSpPr>
        <p:spPr>
          <a:xfrm>
            <a:off x="1" y="0"/>
            <a:ext cx="3884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3" name="Group 5">
            <a:extLst>
              <a:ext uri="{FF2B5EF4-FFF2-40B4-BE49-F238E27FC236}">
                <a16:creationId xmlns:a16="http://schemas.microsoft.com/office/drawing/2014/main" id="{9E4B51B4-EE18-4819-8088-68502663D7B7}"/>
              </a:ext>
            </a:extLst>
          </p:cNvPr>
          <p:cNvGrpSpPr/>
          <p:nvPr userDrawn="1"/>
        </p:nvGrpSpPr>
        <p:grpSpPr>
          <a:xfrm>
            <a:off x="4484680" y="2679371"/>
            <a:ext cx="2029599" cy="3505672"/>
            <a:chOff x="1438761" y="2033015"/>
            <a:chExt cx="1980000" cy="3420000"/>
          </a:xfrm>
        </p:grpSpPr>
        <p:sp>
          <p:nvSpPr>
            <p:cNvPr id="4" name="Rounded Rectangle 41">
              <a:extLst>
                <a:ext uri="{FF2B5EF4-FFF2-40B4-BE49-F238E27FC236}">
                  <a16:creationId xmlns:a16="http://schemas.microsoft.com/office/drawing/2014/main" id="{C9356105-17CA-4587-B47D-ABD55F0030F2}"/>
                </a:ext>
              </a:extLst>
            </p:cNvPr>
            <p:cNvSpPr/>
            <p:nvPr userDrawn="1"/>
          </p:nvSpPr>
          <p:spPr>
            <a:xfrm>
              <a:off x="1438761" y="2033015"/>
              <a:ext cx="1980000" cy="342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Rectangle 42">
              <a:extLst>
                <a:ext uri="{FF2B5EF4-FFF2-40B4-BE49-F238E27FC236}">
                  <a16:creationId xmlns:a16="http://schemas.microsoft.com/office/drawing/2014/main" id="{98DE00C6-A201-4607-947A-9B6A7FB91E56}"/>
                </a:ext>
              </a:extLst>
            </p:cNvPr>
            <p:cNvSpPr/>
            <p:nvPr userDrawn="1"/>
          </p:nvSpPr>
          <p:spPr>
            <a:xfrm>
              <a:off x="2310398" y="2205587"/>
              <a:ext cx="236725" cy="45719"/>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6" name="Group 6">
              <a:extLst>
                <a:ext uri="{FF2B5EF4-FFF2-40B4-BE49-F238E27FC236}">
                  <a16:creationId xmlns:a16="http://schemas.microsoft.com/office/drawing/2014/main" id="{02E1FF0A-C482-45AA-BBA3-9B4078609158}"/>
                </a:ext>
              </a:extLst>
            </p:cNvPr>
            <p:cNvGrpSpPr/>
            <p:nvPr userDrawn="1"/>
          </p:nvGrpSpPr>
          <p:grpSpPr>
            <a:xfrm>
              <a:off x="2332851" y="5138854"/>
              <a:ext cx="191820" cy="211002"/>
              <a:chOff x="2453209" y="5151638"/>
              <a:chExt cx="191820" cy="211002"/>
            </a:xfrm>
          </p:grpSpPr>
          <p:sp>
            <p:nvSpPr>
              <p:cNvPr id="7" name="Oval 44">
                <a:extLst>
                  <a:ext uri="{FF2B5EF4-FFF2-40B4-BE49-F238E27FC236}">
                    <a16:creationId xmlns:a16="http://schemas.microsoft.com/office/drawing/2014/main" id="{A02E90A4-46B5-4BA7-9477-F169F8CD3F13}"/>
                  </a:ext>
                </a:extLst>
              </p:cNvPr>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 name="Rounded Rectangle 45">
                <a:extLst>
                  <a:ext uri="{FF2B5EF4-FFF2-40B4-BE49-F238E27FC236}">
                    <a16:creationId xmlns:a16="http://schemas.microsoft.com/office/drawing/2014/main" id="{ED43A757-B80F-4F70-B31F-9A2BEB28CAD4}"/>
                  </a:ext>
                </a:extLst>
              </p:cNvPr>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grpSp>
        <p:nvGrpSpPr>
          <p:cNvPr id="9" name="Group 5">
            <a:extLst>
              <a:ext uri="{FF2B5EF4-FFF2-40B4-BE49-F238E27FC236}">
                <a16:creationId xmlns:a16="http://schemas.microsoft.com/office/drawing/2014/main" id="{C8576216-C640-4674-AC56-2890C67BD9E5}"/>
              </a:ext>
            </a:extLst>
          </p:cNvPr>
          <p:cNvGrpSpPr/>
          <p:nvPr userDrawn="1"/>
        </p:nvGrpSpPr>
        <p:grpSpPr>
          <a:xfrm>
            <a:off x="6976147" y="2717584"/>
            <a:ext cx="2029599" cy="3505672"/>
            <a:chOff x="1438761" y="2033015"/>
            <a:chExt cx="1980000" cy="3420000"/>
          </a:xfrm>
        </p:grpSpPr>
        <p:sp>
          <p:nvSpPr>
            <p:cNvPr id="10" name="Rounded Rectangle 41">
              <a:extLst>
                <a:ext uri="{FF2B5EF4-FFF2-40B4-BE49-F238E27FC236}">
                  <a16:creationId xmlns:a16="http://schemas.microsoft.com/office/drawing/2014/main" id="{4F04F9F0-E35F-4AC4-8AEB-5B346C93BDE8}"/>
                </a:ext>
              </a:extLst>
            </p:cNvPr>
            <p:cNvSpPr/>
            <p:nvPr userDrawn="1"/>
          </p:nvSpPr>
          <p:spPr>
            <a:xfrm>
              <a:off x="1438761" y="2033015"/>
              <a:ext cx="1980000" cy="342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 name="Rectangle 42">
              <a:extLst>
                <a:ext uri="{FF2B5EF4-FFF2-40B4-BE49-F238E27FC236}">
                  <a16:creationId xmlns:a16="http://schemas.microsoft.com/office/drawing/2014/main" id="{A0F1F4A1-65E1-495C-B229-251EFD3FB253}"/>
                </a:ext>
              </a:extLst>
            </p:cNvPr>
            <p:cNvSpPr/>
            <p:nvPr userDrawn="1"/>
          </p:nvSpPr>
          <p:spPr>
            <a:xfrm>
              <a:off x="2310398" y="2205587"/>
              <a:ext cx="236725" cy="45719"/>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2" name="Group 6">
              <a:extLst>
                <a:ext uri="{FF2B5EF4-FFF2-40B4-BE49-F238E27FC236}">
                  <a16:creationId xmlns:a16="http://schemas.microsoft.com/office/drawing/2014/main" id="{02AB1FDC-BB35-4273-948F-D269A59ED959}"/>
                </a:ext>
              </a:extLst>
            </p:cNvPr>
            <p:cNvGrpSpPr/>
            <p:nvPr userDrawn="1"/>
          </p:nvGrpSpPr>
          <p:grpSpPr>
            <a:xfrm>
              <a:off x="2332851" y="5138854"/>
              <a:ext cx="191820" cy="211002"/>
              <a:chOff x="2453209" y="5151638"/>
              <a:chExt cx="191820" cy="211002"/>
            </a:xfrm>
          </p:grpSpPr>
          <p:sp>
            <p:nvSpPr>
              <p:cNvPr id="13" name="Oval 44">
                <a:extLst>
                  <a:ext uri="{FF2B5EF4-FFF2-40B4-BE49-F238E27FC236}">
                    <a16:creationId xmlns:a16="http://schemas.microsoft.com/office/drawing/2014/main" id="{00BBB89C-B084-4AC1-BED6-BC1DC17D5220}"/>
                  </a:ext>
                </a:extLst>
              </p:cNvPr>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 name="Rounded Rectangle 45">
                <a:extLst>
                  <a:ext uri="{FF2B5EF4-FFF2-40B4-BE49-F238E27FC236}">
                    <a16:creationId xmlns:a16="http://schemas.microsoft.com/office/drawing/2014/main" id="{5982A1AE-2C2E-448E-9F4B-BC9CCDEA1A4E}"/>
                  </a:ext>
                </a:extLst>
              </p:cNvPr>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grpSp>
        <p:nvGrpSpPr>
          <p:cNvPr id="15" name="Group 5">
            <a:extLst>
              <a:ext uri="{FF2B5EF4-FFF2-40B4-BE49-F238E27FC236}">
                <a16:creationId xmlns:a16="http://schemas.microsoft.com/office/drawing/2014/main" id="{3A368425-7072-4F51-8EE5-01E1BFEB50EB}"/>
              </a:ext>
            </a:extLst>
          </p:cNvPr>
          <p:cNvGrpSpPr/>
          <p:nvPr userDrawn="1"/>
        </p:nvGrpSpPr>
        <p:grpSpPr>
          <a:xfrm>
            <a:off x="9467615" y="2727858"/>
            <a:ext cx="2029599" cy="3505672"/>
            <a:chOff x="1438761" y="2033015"/>
            <a:chExt cx="1980000" cy="3420000"/>
          </a:xfrm>
        </p:grpSpPr>
        <p:sp>
          <p:nvSpPr>
            <p:cNvPr id="16" name="Rounded Rectangle 41">
              <a:extLst>
                <a:ext uri="{FF2B5EF4-FFF2-40B4-BE49-F238E27FC236}">
                  <a16:creationId xmlns:a16="http://schemas.microsoft.com/office/drawing/2014/main" id="{54A602E3-D4AC-44ED-A99F-190A1CDB8BD5}"/>
                </a:ext>
              </a:extLst>
            </p:cNvPr>
            <p:cNvSpPr/>
            <p:nvPr userDrawn="1"/>
          </p:nvSpPr>
          <p:spPr>
            <a:xfrm>
              <a:off x="1438761" y="2033015"/>
              <a:ext cx="1980000" cy="342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 name="Rectangle 42">
              <a:extLst>
                <a:ext uri="{FF2B5EF4-FFF2-40B4-BE49-F238E27FC236}">
                  <a16:creationId xmlns:a16="http://schemas.microsoft.com/office/drawing/2014/main" id="{F63D52AB-F36A-46A1-848A-8D7692D3CC68}"/>
                </a:ext>
              </a:extLst>
            </p:cNvPr>
            <p:cNvSpPr/>
            <p:nvPr userDrawn="1"/>
          </p:nvSpPr>
          <p:spPr>
            <a:xfrm>
              <a:off x="2310398" y="2205587"/>
              <a:ext cx="236725" cy="45719"/>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8" name="Group 6">
              <a:extLst>
                <a:ext uri="{FF2B5EF4-FFF2-40B4-BE49-F238E27FC236}">
                  <a16:creationId xmlns:a16="http://schemas.microsoft.com/office/drawing/2014/main" id="{04D310C5-4BF6-4703-AB41-9C3406E92015}"/>
                </a:ext>
              </a:extLst>
            </p:cNvPr>
            <p:cNvGrpSpPr/>
            <p:nvPr userDrawn="1"/>
          </p:nvGrpSpPr>
          <p:grpSpPr>
            <a:xfrm>
              <a:off x="2332851" y="5138854"/>
              <a:ext cx="191820" cy="211002"/>
              <a:chOff x="2453209" y="5151638"/>
              <a:chExt cx="191820" cy="211002"/>
            </a:xfrm>
          </p:grpSpPr>
          <p:sp>
            <p:nvSpPr>
              <p:cNvPr id="19" name="Oval 44">
                <a:extLst>
                  <a:ext uri="{FF2B5EF4-FFF2-40B4-BE49-F238E27FC236}">
                    <a16:creationId xmlns:a16="http://schemas.microsoft.com/office/drawing/2014/main" id="{30DA0AB5-96D5-49C1-9953-DD88116AAD83}"/>
                  </a:ext>
                </a:extLst>
              </p:cNvPr>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0" name="Rounded Rectangle 45">
                <a:extLst>
                  <a:ext uri="{FF2B5EF4-FFF2-40B4-BE49-F238E27FC236}">
                    <a16:creationId xmlns:a16="http://schemas.microsoft.com/office/drawing/2014/main" id="{763C3B04-1D32-454A-9E00-E56FD5E22D27}"/>
                  </a:ext>
                </a:extLst>
              </p:cNvPr>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sp>
        <p:nvSpPr>
          <p:cNvPr id="21" name="Picture Placeholder 2">
            <a:extLst>
              <a:ext uri="{FF2B5EF4-FFF2-40B4-BE49-F238E27FC236}">
                <a16:creationId xmlns:a16="http://schemas.microsoft.com/office/drawing/2014/main" id="{88422095-435B-47AA-9CCA-322F366DB3C8}"/>
              </a:ext>
            </a:extLst>
          </p:cNvPr>
          <p:cNvSpPr>
            <a:spLocks noGrp="1"/>
          </p:cNvSpPr>
          <p:nvPr>
            <p:ph type="pic" idx="16" hasCustomPrompt="1"/>
          </p:nvPr>
        </p:nvSpPr>
        <p:spPr>
          <a:xfrm>
            <a:off x="4602823" y="3009935"/>
            <a:ext cx="1797978" cy="2794757"/>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22" name="Picture Placeholder 2">
            <a:extLst>
              <a:ext uri="{FF2B5EF4-FFF2-40B4-BE49-F238E27FC236}">
                <a16:creationId xmlns:a16="http://schemas.microsoft.com/office/drawing/2014/main" id="{4E14DFC6-4271-494B-82A9-1FCC7226F65C}"/>
              </a:ext>
            </a:extLst>
          </p:cNvPr>
          <p:cNvSpPr>
            <a:spLocks noGrp="1"/>
          </p:cNvSpPr>
          <p:nvPr>
            <p:ph type="pic" idx="17" hasCustomPrompt="1"/>
          </p:nvPr>
        </p:nvSpPr>
        <p:spPr>
          <a:xfrm>
            <a:off x="7094290" y="3009935"/>
            <a:ext cx="1797978" cy="2794757"/>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23" name="Picture Placeholder 2">
            <a:extLst>
              <a:ext uri="{FF2B5EF4-FFF2-40B4-BE49-F238E27FC236}">
                <a16:creationId xmlns:a16="http://schemas.microsoft.com/office/drawing/2014/main" id="{A3772017-7DA7-4FE0-A85B-FD49517CE8C0}"/>
              </a:ext>
            </a:extLst>
          </p:cNvPr>
          <p:cNvSpPr>
            <a:spLocks noGrp="1"/>
          </p:cNvSpPr>
          <p:nvPr>
            <p:ph type="pic" idx="18" hasCustomPrompt="1"/>
          </p:nvPr>
        </p:nvSpPr>
        <p:spPr>
          <a:xfrm>
            <a:off x="9585758" y="3009935"/>
            <a:ext cx="1797978" cy="2794757"/>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24" name="Oval 11">
            <a:extLst>
              <a:ext uri="{FF2B5EF4-FFF2-40B4-BE49-F238E27FC236}">
                <a16:creationId xmlns:a16="http://schemas.microsoft.com/office/drawing/2014/main" id="{99F1FA95-725F-4570-B40D-43A61D68A90A}"/>
              </a:ext>
            </a:extLst>
          </p:cNvPr>
          <p:cNvSpPr/>
          <p:nvPr userDrawn="1"/>
        </p:nvSpPr>
        <p:spPr>
          <a:xfrm>
            <a:off x="6000620" y="5764092"/>
            <a:ext cx="6959602" cy="504057"/>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Tree>
    <p:extLst>
      <p:ext uri="{BB962C8B-B14F-4D97-AF65-F5344CB8AC3E}">
        <p14:creationId xmlns:p14="http://schemas.microsoft.com/office/powerpoint/2010/main" val="3918837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27E9E532-B52F-4195-9769-854E30154B55}"/>
              </a:ext>
            </a:extLst>
          </p:cNvPr>
          <p:cNvSpPr>
            <a:spLocks noGrp="1"/>
          </p:cNvSpPr>
          <p:nvPr>
            <p:ph type="pic" idx="1" hasCustomPrompt="1"/>
          </p:nvPr>
        </p:nvSpPr>
        <p:spPr>
          <a:xfrm>
            <a:off x="4092000" y="0"/>
            <a:ext cx="8100000" cy="3960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3" name="Picture Placeholder 2">
            <a:extLst>
              <a:ext uri="{FF2B5EF4-FFF2-40B4-BE49-F238E27FC236}">
                <a16:creationId xmlns:a16="http://schemas.microsoft.com/office/drawing/2014/main" id="{DA4B0386-33B4-4AE2-946E-6347B22040BB}"/>
              </a:ext>
            </a:extLst>
          </p:cNvPr>
          <p:cNvSpPr>
            <a:spLocks noGrp="1"/>
          </p:cNvSpPr>
          <p:nvPr>
            <p:ph type="pic" idx="10" hasCustomPrompt="1"/>
          </p:nvPr>
        </p:nvSpPr>
        <p:spPr>
          <a:xfrm>
            <a:off x="0" y="3960000"/>
            <a:ext cx="4092000" cy="2898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4" name="Rectangle 3">
            <a:extLst>
              <a:ext uri="{FF2B5EF4-FFF2-40B4-BE49-F238E27FC236}">
                <a16:creationId xmlns:a16="http://schemas.microsoft.com/office/drawing/2014/main" id="{F42F70AE-AA28-47B8-ADF1-78729B8D0C2E}"/>
              </a:ext>
            </a:extLst>
          </p:cNvPr>
          <p:cNvSpPr/>
          <p:nvPr userDrawn="1"/>
        </p:nvSpPr>
        <p:spPr>
          <a:xfrm>
            <a:off x="4200000" y="4050000"/>
            <a:ext cx="7992000" cy="280800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b="1" dirty="0">
              <a:latin typeface="+mn-lt"/>
            </a:endParaRPr>
          </a:p>
        </p:txBody>
      </p:sp>
    </p:spTree>
    <p:extLst>
      <p:ext uri="{BB962C8B-B14F-4D97-AF65-F5344CB8AC3E}">
        <p14:creationId xmlns:p14="http://schemas.microsoft.com/office/powerpoint/2010/main" val="3750974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Oval 11">
            <a:extLst>
              <a:ext uri="{FF2B5EF4-FFF2-40B4-BE49-F238E27FC236}">
                <a16:creationId xmlns:a16="http://schemas.microsoft.com/office/drawing/2014/main" id="{D984738B-46DB-4E68-8584-37E420407CAF}"/>
              </a:ext>
            </a:extLst>
          </p:cNvPr>
          <p:cNvSpPr/>
          <p:nvPr userDrawn="1"/>
        </p:nvSpPr>
        <p:spPr>
          <a:xfrm>
            <a:off x="6000620" y="5764092"/>
            <a:ext cx="6959602" cy="504057"/>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 name="Oval 11">
            <a:extLst>
              <a:ext uri="{FF2B5EF4-FFF2-40B4-BE49-F238E27FC236}">
                <a16:creationId xmlns:a16="http://schemas.microsoft.com/office/drawing/2014/main" id="{1EF47FAD-E9FE-4655-9C18-2281F00609C6}"/>
              </a:ext>
            </a:extLst>
          </p:cNvPr>
          <p:cNvSpPr/>
          <p:nvPr userDrawn="1"/>
        </p:nvSpPr>
        <p:spPr>
          <a:xfrm>
            <a:off x="6000620" y="2958188"/>
            <a:ext cx="6959602" cy="504057"/>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nvGrpSpPr>
          <p:cNvPr id="4" name="Group 12">
            <a:extLst>
              <a:ext uri="{FF2B5EF4-FFF2-40B4-BE49-F238E27FC236}">
                <a16:creationId xmlns:a16="http://schemas.microsoft.com/office/drawing/2014/main" id="{69D03589-94E1-4EF8-85A4-3C81F0DA1CBB}"/>
              </a:ext>
            </a:extLst>
          </p:cNvPr>
          <p:cNvGrpSpPr/>
          <p:nvPr userDrawn="1"/>
        </p:nvGrpSpPr>
        <p:grpSpPr>
          <a:xfrm>
            <a:off x="7397562" y="792688"/>
            <a:ext cx="4157729" cy="2426868"/>
            <a:chOff x="-548507" y="477868"/>
            <a:chExt cx="11570449" cy="6357177"/>
          </a:xfrm>
        </p:grpSpPr>
        <p:sp>
          <p:nvSpPr>
            <p:cNvPr id="5" name="Freeform: Shape 21">
              <a:extLst>
                <a:ext uri="{FF2B5EF4-FFF2-40B4-BE49-F238E27FC236}">
                  <a16:creationId xmlns:a16="http://schemas.microsoft.com/office/drawing/2014/main" id="{B8912ED9-1F51-4F24-86AA-66A8A2FAC133}"/>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6" name="Freeform: Shape 22">
              <a:extLst>
                <a:ext uri="{FF2B5EF4-FFF2-40B4-BE49-F238E27FC236}">
                  <a16:creationId xmlns:a16="http://schemas.microsoft.com/office/drawing/2014/main" id="{39CCC3E3-83BF-4615-B176-D600377138AB}"/>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7" name="Freeform: Shape 23">
              <a:extLst>
                <a:ext uri="{FF2B5EF4-FFF2-40B4-BE49-F238E27FC236}">
                  <a16:creationId xmlns:a16="http://schemas.microsoft.com/office/drawing/2014/main" id="{1BB4B631-0793-4EC4-948F-DBB77F89F32E}"/>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8" name="Freeform: Shape 24">
              <a:extLst>
                <a:ext uri="{FF2B5EF4-FFF2-40B4-BE49-F238E27FC236}">
                  <a16:creationId xmlns:a16="http://schemas.microsoft.com/office/drawing/2014/main" id="{46901BAE-5177-4F15-8882-8A866D8919C6}"/>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9" name="Freeform: Shape 25">
              <a:extLst>
                <a:ext uri="{FF2B5EF4-FFF2-40B4-BE49-F238E27FC236}">
                  <a16:creationId xmlns:a16="http://schemas.microsoft.com/office/drawing/2014/main" id="{EF305665-F54D-429D-A14B-170A9B1B6E24}"/>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10" name="Group 26">
              <a:extLst>
                <a:ext uri="{FF2B5EF4-FFF2-40B4-BE49-F238E27FC236}">
                  <a16:creationId xmlns:a16="http://schemas.microsoft.com/office/drawing/2014/main" id="{4D1C3DB9-35EC-4484-B208-3868E5CD398B}"/>
                </a:ext>
              </a:extLst>
            </p:cNvPr>
            <p:cNvGrpSpPr/>
            <p:nvPr/>
          </p:nvGrpSpPr>
          <p:grpSpPr>
            <a:xfrm>
              <a:off x="1606" y="6382978"/>
              <a:ext cx="413937" cy="115242"/>
              <a:chOff x="5955" y="6353672"/>
              <a:chExt cx="413937" cy="115242"/>
            </a:xfrm>
          </p:grpSpPr>
          <p:sp>
            <p:nvSpPr>
              <p:cNvPr id="15" name="Rectangle: Rounded Corners 31">
                <a:extLst>
                  <a:ext uri="{FF2B5EF4-FFF2-40B4-BE49-F238E27FC236}">
                    <a16:creationId xmlns:a16="http://schemas.microsoft.com/office/drawing/2014/main" id="{D15A82CB-BC0F-459D-B41B-8A1BFCA8060F}"/>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32">
                <a:extLst>
                  <a:ext uri="{FF2B5EF4-FFF2-40B4-BE49-F238E27FC236}">
                    <a16:creationId xmlns:a16="http://schemas.microsoft.com/office/drawing/2014/main" id="{BE22D75E-CD88-4E0B-9C14-762EBFC7231A}"/>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27">
              <a:extLst>
                <a:ext uri="{FF2B5EF4-FFF2-40B4-BE49-F238E27FC236}">
                  <a16:creationId xmlns:a16="http://schemas.microsoft.com/office/drawing/2014/main" id="{572FD46C-CB8F-4974-B0C2-810E3C9A8418}"/>
                </a:ext>
              </a:extLst>
            </p:cNvPr>
            <p:cNvGrpSpPr/>
            <p:nvPr/>
          </p:nvGrpSpPr>
          <p:grpSpPr>
            <a:xfrm>
              <a:off x="9855291" y="6381600"/>
              <a:ext cx="885989" cy="115242"/>
              <a:chOff x="5955" y="6353672"/>
              <a:chExt cx="413937" cy="115242"/>
            </a:xfrm>
          </p:grpSpPr>
          <p:sp>
            <p:nvSpPr>
              <p:cNvPr id="13" name="Rectangle: Rounded Corners 29">
                <a:extLst>
                  <a:ext uri="{FF2B5EF4-FFF2-40B4-BE49-F238E27FC236}">
                    <a16:creationId xmlns:a16="http://schemas.microsoft.com/office/drawing/2014/main" id="{7672D1E1-BFB8-4023-BB75-A4F701F1093E}"/>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30">
                <a:extLst>
                  <a:ext uri="{FF2B5EF4-FFF2-40B4-BE49-F238E27FC236}">
                    <a16:creationId xmlns:a16="http://schemas.microsoft.com/office/drawing/2014/main" id="{8DDB581F-7D4E-45C3-9A6C-92C141A2ACB1}"/>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Freeform: Shape 28">
              <a:extLst>
                <a:ext uri="{FF2B5EF4-FFF2-40B4-BE49-F238E27FC236}">
                  <a16:creationId xmlns:a16="http://schemas.microsoft.com/office/drawing/2014/main" id="{BEFC7E2A-B774-4752-AACD-0911CCE5FBCA}"/>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grpSp>
        <p:nvGrpSpPr>
          <p:cNvPr id="17" name="Group 12">
            <a:extLst>
              <a:ext uri="{FF2B5EF4-FFF2-40B4-BE49-F238E27FC236}">
                <a16:creationId xmlns:a16="http://schemas.microsoft.com/office/drawing/2014/main" id="{CBCAAE18-DC02-4BAB-A31F-FB0F77C5EB8F}"/>
              </a:ext>
            </a:extLst>
          </p:cNvPr>
          <p:cNvGrpSpPr/>
          <p:nvPr userDrawn="1"/>
        </p:nvGrpSpPr>
        <p:grpSpPr>
          <a:xfrm>
            <a:off x="7397562" y="3619369"/>
            <a:ext cx="4157729" cy="2426868"/>
            <a:chOff x="-548507" y="477868"/>
            <a:chExt cx="11570449" cy="6357177"/>
          </a:xfrm>
        </p:grpSpPr>
        <p:sp>
          <p:nvSpPr>
            <p:cNvPr id="18" name="Freeform: Shape 21">
              <a:extLst>
                <a:ext uri="{FF2B5EF4-FFF2-40B4-BE49-F238E27FC236}">
                  <a16:creationId xmlns:a16="http://schemas.microsoft.com/office/drawing/2014/main" id="{55BDDAA0-6882-4B7F-9F51-479405880209}"/>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19" name="Freeform: Shape 22">
              <a:extLst>
                <a:ext uri="{FF2B5EF4-FFF2-40B4-BE49-F238E27FC236}">
                  <a16:creationId xmlns:a16="http://schemas.microsoft.com/office/drawing/2014/main" id="{32CEF7DE-E805-4F48-8F87-F86553A0A1B0}"/>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20" name="Freeform: Shape 23">
              <a:extLst>
                <a:ext uri="{FF2B5EF4-FFF2-40B4-BE49-F238E27FC236}">
                  <a16:creationId xmlns:a16="http://schemas.microsoft.com/office/drawing/2014/main" id="{E3104BB3-45A0-42A7-9B66-73473F9789F5}"/>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21" name="Freeform: Shape 24">
              <a:extLst>
                <a:ext uri="{FF2B5EF4-FFF2-40B4-BE49-F238E27FC236}">
                  <a16:creationId xmlns:a16="http://schemas.microsoft.com/office/drawing/2014/main" id="{2916E959-0FE4-4F7A-AA5A-08CE113BD11E}"/>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22" name="Freeform: Shape 25">
              <a:extLst>
                <a:ext uri="{FF2B5EF4-FFF2-40B4-BE49-F238E27FC236}">
                  <a16:creationId xmlns:a16="http://schemas.microsoft.com/office/drawing/2014/main" id="{7FAB6DCA-2E73-4B66-AC8F-065EBB67F22D}"/>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23" name="Group 26">
              <a:extLst>
                <a:ext uri="{FF2B5EF4-FFF2-40B4-BE49-F238E27FC236}">
                  <a16:creationId xmlns:a16="http://schemas.microsoft.com/office/drawing/2014/main" id="{A05A6A03-4FCE-4EEB-97E6-EDF24C40B283}"/>
                </a:ext>
              </a:extLst>
            </p:cNvPr>
            <p:cNvGrpSpPr/>
            <p:nvPr/>
          </p:nvGrpSpPr>
          <p:grpSpPr>
            <a:xfrm>
              <a:off x="1606" y="6382978"/>
              <a:ext cx="413937" cy="115242"/>
              <a:chOff x="5955" y="6353672"/>
              <a:chExt cx="413937" cy="115242"/>
            </a:xfrm>
          </p:grpSpPr>
          <p:sp>
            <p:nvSpPr>
              <p:cNvPr id="28" name="Rectangle: Rounded Corners 31">
                <a:extLst>
                  <a:ext uri="{FF2B5EF4-FFF2-40B4-BE49-F238E27FC236}">
                    <a16:creationId xmlns:a16="http://schemas.microsoft.com/office/drawing/2014/main" id="{623E5D8D-D903-46AB-9A18-D321FBFAAB91}"/>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32">
                <a:extLst>
                  <a:ext uri="{FF2B5EF4-FFF2-40B4-BE49-F238E27FC236}">
                    <a16:creationId xmlns:a16="http://schemas.microsoft.com/office/drawing/2014/main" id="{6D8C28F1-E5D8-4AD4-9B4B-0C4E1153377C}"/>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7">
              <a:extLst>
                <a:ext uri="{FF2B5EF4-FFF2-40B4-BE49-F238E27FC236}">
                  <a16:creationId xmlns:a16="http://schemas.microsoft.com/office/drawing/2014/main" id="{FC2E83F7-7058-4885-8E50-6F034C626C2E}"/>
                </a:ext>
              </a:extLst>
            </p:cNvPr>
            <p:cNvGrpSpPr/>
            <p:nvPr/>
          </p:nvGrpSpPr>
          <p:grpSpPr>
            <a:xfrm>
              <a:off x="9855291" y="6381600"/>
              <a:ext cx="885989" cy="115242"/>
              <a:chOff x="5955" y="6353672"/>
              <a:chExt cx="413937" cy="115242"/>
            </a:xfrm>
          </p:grpSpPr>
          <p:sp>
            <p:nvSpPr>
              <p:cNvPr id="26" name="Rectangle: Rounded Corners 29">
                <a:extLst>
                  <a:ext uri="{FF2B5EF4-FFF2-40B4-BE49-F238E27FC236}">
                    <a16:creationId xmlns:a16="http://schemas.microsoft.com/office/drawing/2014/main" id="{5235E700-1028-4DBF-9621-D7B197B804BE}"/>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30">
                <a:extLst>
                  <a:ext uri="{FF2B5EF4-FFF2-40B4-BE49-F238E27FC236}">
                    <a16:creationId xmlns:a16="http://schemas.microsoft.com/office/drawing/2014/main" id="{886D99FE-DB04-42AB-A9A6-0F85D3ABD63D}"/>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8">
              <a:extLst>
                <a:ext uri="{FF2B5EF4-FFF2-40B4-BE49-F238E27FC236}">
                  <a16:creationId xmlns:a16="http://schemas.microsoft.com/office/drawing/2014/main" id="{CA3EF5C2-CFEE-4DD1-B3E2-7B7811C98864}"/>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30" name="Picture Placeholder 2">
            <a:extLst>
              <a:ext uri="{FF2B5EF4-FFF2-40B4-BE49-F238E27FC236}">
                <a16:creationId xmlns:a16="http://schemas.microsoft.com/office/drawing/2014/main" id="{6AB6C515-FEFB-413A-8CDA-B20F305507DE}"/>
              </a:ext>
            </a:extLst>
          </p:cNvPr>
          <p:cNvSpPr>
            <a:spLocks noGrp="1"/>
          </p:cNvSpPr>
          <p:nvPr>
            <p:ph type="pic" idx="1" hasCustomPrompt="1"/>
          </p:nvPr>
        </p:nvSpPr>
        <p:spPr>
          <a:xfrm>
            <a:off x="7997791" y="898584"/>
            <a:ext cx="2976555" cy="20370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31" name="Picture Placeholder 2">
            <a:extLst>
              <a:ext uri="{FF2B5EF4-FFF2-40B4-BE49-F238E27FC236}">
                <a16:creationId xmlns:a16="http://schemas.microsoft.com/office/drawing/2014/main" id="{16DD4884-A7A8-42BD-944C-F3D414CF00CB}"/>
              </a:ext>
            </a:extLst>
          </p:cNvPr>
          <p:cNvSpPr>
            <a:spLocks noGrp="1"/>
          </p:cNvSpPr>
          <p:nvPr>
            <p:ph type="pic" idx="10" hasCustomPrompt="1"/>
          </p:nvPr>
        </p:nvSpPr>
        <p:spPr>
          <a:xfrm>
            <a:off x="7997791" y="3732552"/>
            <a:ext cx="2976555" cy="20370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964928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Rounded Rectangle 4">
            <a:extLst>
              <a:ext uri="{FF2B5EF4-FFF2-40B4-BE49-F238E27FC236}">
                <a16:creationId xmlns:a16="http://schemas.microsoft.com/office/drawing/2014/main" id="{13950174-3026-49A7-9425-B00B2A3E9EA6}"/>
              </a:ext>
            </a:extLst>
          </p:cNvPr>
          <p:cNvSpPr/>
          <p:nvPr userDrawn="1"/>
        </p:nvSpPr>
        <p:spPr>
          <a:xfrm>
            <a:off x="714000" y="1560384"/>
            <a:ext cx="10764000" cy="3276000"/>
          </a:xfrm>
          <a:prstGeom prst="roundRect">
            <a:avLst>
              <a:gd name="adj" fmla="val 899"/>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ko-KR" altLang="en-US" dirty="0">
              <a:solidFill>
                <a:schemeClr val="lt1"/>
              </a:solidFill>
            </a:endParaRPr>
          </a:p>
        </p:txBody>
      </p:sp>
      <p:sp>
        <p:nvSpPr>
          <p:cNvPr id="5" name="그림 개체 틀 6">
            <a:extLst>
              <a:ext uri="{FF2B5EF4-FFF2-40B4-BE49-F238E27FC236}">
                <a16:creationId xmlns:a16="http://schemas.microsoft.com/office/drawing/2014/main" id="{161C13C6-8983-4005-A3D9-1A368D3D4E94}"/>
              </a:ext>
            </a:extLst>
          </p:cNvPr>
          <p:cNvSpPr>
            <a:spLocks noGrp="1"/>
          </p:cNvSpPr>
          <p:nvPr>
            <p:ph type="pic" sz="quarter" idx="11" hasCustomPrompt="1"/>
          </p:nvPr>
        </p:nvSpPr>
        <p:spPr>
          <a:xfrm>
            <a:off x="893359" y="1741253"/>
            <a:ext cx="1908000" cy="2520000"/>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6" name="그림 개체 틀 6">
            <a:extLst>
              <a:ext uri="{FF2B5EF4-FFF2-40B4-BE49-F238E27FC236}">
                <a16:creationId xmlns:a16="http://schemas.microsoft.com/office/drawing/2014/main" id="{E8CDE116-1F40-4043-9530-E9DD99C3C72C}"/>
              </a:ext>
            </a:extLst>
          </p:cNvPr>
          <p:cNvSpPr>
            <a:spLocks noGrp="1"/>
          </p:cNvSpPr>
          <p:nvPr>
            <p:ph type="pic" sz="quarter" idx="12" hasCustomPrompt="1"/>
          </p:nvPr>
        </p:nvSpPr>
        <p:spPr>
          <a:xfrm>
            <a:off x="3018201" y="1741253"/>
            <a:ext cx="1908000" cy="2520000"/>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7" name="그림 개체 틀 6">
            <a:extLst>
              <a:ext uri="{FF2B5EF4-FFF2-40B4-BE49-F238E27FC236}">
                <a16:creationId xmlns:a16="http://schemas.microsoft.com/office/drawing/2014/main" id="{6EEE52ED-6ED8-4B16-9DC4-7322E037AE94}"/>
              </a:ext>
            </a:extLst>
          </p:cNvPr>
          <p:cNvSpPr>
            <a:spLocks noGrp="1"/>
          </p:cNvSpPr>
          <p:nvPr>
            <p:ph type="pic" sz="quarter" idx="13" hasCustomPrompt="1"/>
          </p:nvPr>
        </p:nvSpPr>
        <p:spPr>
          <a:xfrm>
            <a:off x="5143043" y="1741253"/>
            <a:ext cx="1908000" cy="2520000"/>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8" name="그림 개체 틀 6">
            <a:extLst>
              <a:ext uri="{FF2B5EF4-FFF2-40B4-BE49-F238E27FC236}">
                <a16:creationId xmlns:a16="http://schemas.microsoft.com/office/drawing/2014/main" id="{8D1EE6CC-5B39-473C-97F8-518EC78B6835}"/>
              </a:ext>
            </a:extLst>
          </p:cNvPr>
          <p:cNvSpPr>
            <a:spLocks noGrp="1"/>
          </p:cNvSpPr>
          <p:nvPr>
            <p:ph type="pic" sz="quarter" idx="14" hasCustomPrompt="1"/>
          </p:nvPr>
        </p:nvSpPr>
        <p:spPr>
          <a:xfrm>
            <a:off x="7267884" y="1741253"/>
            <a:ext cx="1908000" cy="2520000"/>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9" name="그림 개체 틀 6">
            <a:extLst>
              <a:ext uri="{FF2B5EF4-FFF2-40B4-BE49-F238E27FC236}">
                <a16:creationId xmlns:a16="http://schemas.microsoft.com/office/drawing/2014/main" id="{8E02732D-3B55-422D-9996-957FAF0AA635}"/>
              </a:ext>
            </a:extLst>
          </p:cNvPr>
          <p:cNvSpPr>
            <a:spLocks noGrp="1"/>
          </p:cNvSpPr>
          <p:nvPr>
            <p:ph type="pic" sz="quarter" idx="15" hasCustomPrompt="1"/>
          </p:nvPr>
        </p:nvSpPr>
        <p:spPr>
          <a:xfrm>
            <a:off x="9392725" y="1741253"/>
            <a:ext cx="1908000" cy="2520000"/>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Tree>
    <p:extLst>
      <p:ext uri="{BB962C8B-B14F-4D97-AF65-F5344CB8AC3E}">
        <p14:creationId xmlns:p14="http://schemas.microsoft.com/office/powerpoint/2010/main" val="768664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A44D55-097E-422E-A0B3-604835A6742A}"/>
              </a:ext>
            </a:extLst>
          </p:cNvPr>
          <p:cNvSpPr/>
          <p:nvPr userDrawn="1"/>
        </p:nvSpPr>
        <p:spPr>
          <a:xfrm>
            <a:off x="0" y="2303253"/>
            <a:ext cx="12192000" cy="22514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a:cs typeface="Arial" pitchFamily="34" charset="0"/>
            </a:endParaRPr>
          </a:p>
        </p:txBody>
      </p:sp>
      <p:sp>
        <p:nvSpPr>
          <p:cNvPr id="3" name="Rectangle 5">
            <a:extLst>
              <a:ext uri="{FF2B5EF4-FFF2-40B4-BE49-F238E27FC236}">
                <a16:creationId xmlns:a16="http://schemas.microsoft.com/office/drawing/2014/main" id="{1C925C01-FEE1-492E-8512-B10BDB521E39}"/>
              </a:ext>
            </a:extLst>
          </p:cNvPr>
          <p:cNvSpPr/>
          <p:nvPr userDrawn="1"/>
        </p:nvSpPr>
        <p:spPr>
          <a:xfrm>
            <a:off x="0" y="4592128"/>
            <a:ext cx="12192000" cy="1035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6">
            <a:extLst>
              <a:ext uri="{FF2B5EF4-FFF2-40B4-BE49-F238E27FC236}">
                <a16:creationId xmlns:a16="http://schemas.microsoft.com/office/drawing/2014/main" id="{B9FAACAB-F737-49F9-BFB3-F3E4D0C18877}"/>
              </a:ext>
            </a:extLst>
          </p:cNvPr>
          <p:cNvSpPr/>
          <p:nvPr userDrawn="1"/>
        </p:nvSpPr>
        <p:spPr>
          <a:xfrm>
            <a:off x="0" y="2162355"/>
            <a:ext cx="12192000" cy="1035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11">
            <a:extLst>
              <a:ext uri="{FF2B5EF4-FFF2-40B4-BE49-F238E27FC236}">
                <a16:creationId xmlns:a16="http://schemas.microsoft.com/office/drawing/2014/main" id="{744B90A8-112D-45DE-B6E9-528ECD4703F0}"/>
              </a:ext>
            </a:extLst>
          </p:cNvPr>
          <p:cNvSpPr>
            <a:spLocks noGrp="1"/>
          </p:cNvSpPr>
          <p:nvPr>
            <p:ph type="pic" sz="quarter" idx="10" hasCustomPrompt="1"/>
          </p:nvPr>
        </p:nvSpPr>
        <p:spPr>
          <a:xfrm>
            <a:off x="6961516" y="573702"/>
            <a:ext cx="4468483" cy="5710596"/>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3833295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E7B8CC01-B908-43C1-923F-D50CBD291B60}"/>
              </a:ext>
            </a:extLst>
          </p:cNvPr>
          <p:cNvSpPr>
            <a:spLocks noGrp="1"/>
          </p:cNvSpPr>
          <p:nvPr>
            <p:ph type="pic" sz="quarter" idx="14" hasCustomPrompt="1"/>
          </p:nvPr>
        </p:nvSpPr>
        <p:spPr>
          <a:xfrm>
            <a:off x="0" y="0"/>
            <a:ext cx="6504010" cy="6858000"/>
          </a:xfrm>
          <a:custGeom>
            <a:avLst/>
            <a:gdLst>
              <a:gd name="connsiteX0" fmla="*/ 2612170 w 6504010"/>
              <a:gd name="connsiteY0" fmla="*/ 0 h 6858000"/>
              <a:gd name="connsiteX1" fmla="*/ 4486354 w 6504010"/>
              <a:gd name="connsiteY1" fmla="*/ 0 h 6858000"/>
              <a:gd name="connsiteX2" fmla="*/ 6504010 w 6504010"/>
              <a:gd name="connsiteY2" fmla="*/ 4666806 h 6858000"/>
              <a:gd name="connsiteX3" fmla="*/ 1435812 w 6504010"/>
              <a:gd name="connsiteY3" fmla="*/ 6858000 h 6858000"/>
              <a:gd name="connsiteX4" fmla="*/ 1101944 w 6504010"/>
              <a:gd name="connsiteY4" fmla="*/ 6858000 h 6858000"/>
              <a:gd name="connsiteX5" fmla="*/ 0 w 6504010"/>
              <a:gd name="connsiteY5" fmla="*/ 4309223 h 6858000"/>
              <a:gd name="connsiteX6" fmla="*/ 0 w 6504010"/>
              <a:gd name="connsiteY6" fmla="*/ 11293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04010" h="6858000">
                <a:moveTo>
                  <a:pt x="2612170" y="0"/>
                </a:moveTo>
                <a:lnTo>
                  <a:pt x="4486354" y="0"/>
                </a:lnTo>
                <a:lnTo>
                  <a:pt x="6504010" y="4666806"/>
                </a:lnTo>
                <a:lnTo>
                  <a:pt x="1435812" y="6858000"/>
                </a:lnTo>
                <a:lnTo>
                  <a:pt x="1101944" y="6858000"/>
                </a:lnTo>
                <a:lnTo>
                  <a:pt x="0" y="4309223"/>
                </a:lnTo>
                <a:lnTo>
                  <a:pt x="0" y="1129351"/>
                </a:lnTo>
                <a:close/>
              </a:path>
            </a:pathLst>
          </a:custGeom>
          <a:solidFill>
            <a:schemeClr val="bg1">
              <a:lumMod val="95000"/>
            </a:schemeClr>
          </a:solidFill>
        </p:spPr>
        <p:txBody>
          <a:bodyPr wrap="square" anchor="ctr">
            <a:noAutofit/>
          </a:bodyPr>
          <a:lstStyle>
            <a:lvl1pPr marL="0" indent="0" algn="ctr">
              <a:buNone/>
              <a:defRPr sz="1600">
                <a:solidFill>
                  <a:schemeClr val="tx1">
                    <a:lumMod val="75000"/>
                    <a:lumOff val="25000"/>
                  </a:schemeClr>
                </a:solidFill>
                <a:latin typeface="+mn-lt"/>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1995856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9" r:id="rId15"/>
    <p:sldLayoutId id="2147483688" r:id="rId16"/>
    <p:sldLayoutId id="2147483687" r:id="rId17"/>
    <p:sldLayoutId id="2147483671" r:id="rId18"/>
    <p:sldLayoutId id="2147483672"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free-powerpoint-templates-design.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1.emf"/></Relationships>
</file>

<file path=ppt/slides/_rels/slide1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4.jpeg"/><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hyperlink" Target="https://miau.my-x.hu/miau/293/ncm-abstract-and-full-text-2022.pdf" TargetMode="External"/><Relationship Id="rId2" Type="http://schemas.openxmlformats.org/officeDocument/2006/relationships/notesSlide" Target="../notesSlides/notesSlide15.xml"/><Relationship Id="rId1" Type="http://schemas.openxmlformats.org/officeDocument/2006/relationships/slideLayout" Target="../slideLayouts/slideLayout22.xml"/><Relationship Id="rId4" Type="http://schemas.openxmlformats.org/officeDocument/2006/relationships/hyperlink" Target="mailto:miau@miau.my-x.h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4.jp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prstClr val="black"/>
              <a:schemeClr val="accent3">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7" name="TextBox 6">
            <a:hlinkClick r:id="rId4"/>
            <a:extLst>
              <a:ext uri="{FF2B5EF4-FFF2-40B4-BE49-F238E27FC236}">
                <a16:creationId xmlns:a16="http://schemas.microsoft.com/office/drawing/2014/main" id="{E51D97B7-0491-4B62-9C6B-8B9D7A8A0E45}"/>
              </a:ext>
            </a:extLst>
          </p:cNvPr>
          <p:cNvSpPr txBox="1"/>
          <p:nvPr/>
        </p:nvSpPr>
        <p:spPr>
          <a:xfrm>
            <a:off x="9158740" y="6516689"/>
            <a:ext cx="3033260" cy="246221"/>
          </a:xfrm>
          <a:prstGeom prst="rect">
            <a:avLst/>
          </a:prstGeom>
          <a:noFill/>
        </p:spPr>
        <p:txBody>
          <a:bodyPr wrap="square" rtlCol="0" anchor="ctr">
            <a:spAutoFit/>
          </a:bodyPr>
          <a:lstStyle/>
          <a:p>
            <a:pPr algn="ctr"/>
            <a:r>
              <a:rPr lang="en-US" altLang="ko-KR" sz="1000" dirty="0">
                <a:solidFill>
                  <a:schemeClr val="bg1"/>
                </a:solidFill>
                <a:cs typeface="Arial" pitchFamily="34" charset="0"/>
                <a:hlinkClick r:id="rId4">
                  <a:extLst>
                    <a:ext uri="{A12FA001-AC4F-418D-AE19-62706E023703}">
                      <ahyp:hlinkClr xmlns:ahyp="http://schemas.microsoft.com/office/drawing/2018/hyperlinkcolor" val="tx"/>
                    </a:ext>
                  </a:extLst>
                </a:hlinkClick>
              </a:rPr>
              <a:t>http://www.free-powerpoint-templates-design.com</a:t>
            </a:r>
            <a:endParaRPr lang="ko-KR" altLang="en-US" sz="1000" dirty="0">
              <a:solidFill>
                <a:schemeClr val="bg1"/>
              </a:solidFill>
              <a:cs typeface="Arial" pitchFamily="34" charset="0"/>
            </a:endParaRPr>
          </a:p>
        </p:txBody>
      </p:sp>
      <p:sp>
        <p:nvSpPr>
          <p:cNvPr id="10" name="TextBox 9">
            <a:extLst>
              <a:ext uri="{FF2B5EF4-FFF2-40B4-BE49-F238E27FC236}">
                <a16:creationId xmlns:a16="http://schemas.microsoft.com/office/drawing/2014/main" id="{9120ED3C-B139-472F-B371-6CE42D65C194}"/>
              </a:ext>
            </a:extLst>
          </p:cNvPr>
          <p:cNvSpPr txBox="1"/>
          <p:nvPr/>
        </p:nvSpPr>
        <p:spPr>
          <a:xfrm>
            <a:off x="0" y="2637509"/>
            <a:ext cx="12192000" cy="584775"/>
          </a:xfrm>
          <a:prstGeom prst="rect">
            <a:avLst/>
          </a:prstGeom>
          <a:noFill/>
        </p:spPr>
        <p:txBody>
          <a:bodyPr wrap="square" rtlCol="0" anchor="ctr">
            <a:spAutoFit/>
          </a:bodyPr>
          <a:lstStyle/>
          <a:p>
            <a:pPr algn="ctr"/>
            <a:r>
              <a:rPr lang="en-US" sz="3200" dirty="0">
                <a:solidFill>
                  <a:schemeClr val="bg1"/>
                </a:solidFill>
                <a:latin typeface="+mj-lt"/>
              </a:rPr>
              <a:t>NON-CAUSAL MODELL</a:t>
            </a:r>
            <a:r>
              <a:rPr lang="hu-HU" sz="3200" dirty="0">
                <a:solidFill>
                  <a:schemeClr val="bg1"/>
                </a:solidFill>
                <a:latin typeface="+mj-lt"/>
              </a:rPr>
              <a:t>I</a:t>
            </a:r>
            <a:r>
              <a:rPr lang="en-US" sz="3200" dirty="0">
                <a:solidFill>
                  <a:schemeClr val="bg1"/>
                </a:solidFill>
                <a:latin typeface="+mj-lt"/>
              </a:rPr>
              <a:t>NG AND FORECASTING</a:t>
            </a:r>
            <a:endParaRPr lang="ko-KR" altLang="en-US" sz="3200" dirty="0">
              <a:solidFill>
                <a:schemeClr val="bg1"/>
              </a:solidFill>
              <a:latin typeface="+mj-lt"/>
              <a:cs typeface="Arial" pitchFamily="34" charset="0"/>
            </a:endParaRPr>
          </a:p>
        </p:txBody>
      </p:sp>
      <p:sp>
        <p:nvSpPr>
          <p:cNvPr id="11" name="TextBox 10">
            <a:extLst>
              <a:ext uri="{FF2B5EF4-FFF2-40B4-BE49-F238E27FC236}">
                <a16:creationId xmlns:a16="http://schemas.microsoft.com/office/drawing/2014/main" id="{A6A6B4B1-B918-460E-AB3E-98954A7BF2B9}"/>
              </a:ext>
            </a:extLst>
          </p:cNvPr>
          <p:cNvSpPr txBox="1"/>
          <p:nvPr/>
        </p:nvSpPr>
        <p:spPr>
          <a:xfrm>
            <a:off x="0" y="3471085"/>
            <a:ext cx="12192000" cy="2965555"/>
          </a:xfrm>
          <a:prstGeom prst="rect">
            <a:avLst/>
          </a:prstGeom>
          <a:noFill/>
        </p:spPr>
        <p:txBody>
          <a:bodyPr wrap="square" rtlCol="0" anchor="ctr">
            <a:spAutoFit/>
          </a:bodyPr>
          <a:lstStyle/>
          <a:p>
            <a:pPr algn="ctr"/>
            <a:r>
              <a:rPr lang="hu-HU" altLang="ko-KR" sz="1867" dirty="0" err="1">
                <a:solidFill>
                  <a:schemeClr val="bg1"/>
                </a:solidFill>
                <a:cs typeface="Arial" pitchFamily="34" charset="0"/>
              </a:rPr>
              <a:t>Authors</a:t>
            </a:r>
            <a:r>
              <a:rPr lang="hu-HU" altLang="ko-KR" sz="1867" dirty="0">
                <a:solidFill>
                  <a:schemeClr val="bg1"/>
                </a:solidFill>
                <a:cs typeface="Arial" pitchFamily="34" charset="0"/>
              </a:rPr>
              <a:t>: </a:t>
            </a:r>
          </a:p>
          <a:p>
            <a:pPr algn="ctr"/>
            <a:r>
              <a:rPr lang="hu-HU" altLang="ko-KR" sz="1867" dirty="0">
                <a:solidFill>
                  <a:schemeClr val="bg1"/>
                </a:solidFill>
                <a:cs typeface="Arial" pitchFamily="34" charset="0"/>
              </a:rPr>
              <a:t>László Pitlik(</a:t>
            </a:r>
            <a:r>
              <a:rPr lang="hu-HU" altLang="ko-KR" sz="1867" dirty="0" err="1">
                <a:solidFill>
                  <a:schemeClr val="bg1"/>
                </a:solidFill>
                <a:cs typeface="Arial" pitchFamily="34" charset="0"/>
              </a:rPr>
              <a:t>sen</a:t>
            </a:r>
            <a:r>
              <a:rPr lang="hu-HU" altLang="ko-KR" sz="1867" dirty="0">
                <a:solidFill>
                  <a:schemeClr val="bg1"/>
                </a:solidFill>
                <a:cs typeface="Arial" pitchFamily="34" charset="0"/>
              </a:rPr>
              <a:t>)</a:t>
            </a:r>
          </a:p>
          <a:p>
            <a:pPr algn="ctr"/>
            <a:r>
              <a:rPr lang="hu-HU" altLang="ko-KR" sz="1867" dirty="0">
                <a:solidFill>
                  <a:schemeClr val="bg1"/>
                </a:solidFill>
                <a:cs typeface="Arial" pitchFamily="34" charset="0"/>
              </a:rPr>
              <a:t>Dániel Váradi</a:t>
            </a:r>
          </a:p>
          <a:p>
            <a:pPr algn="ctr"/>
            <a:r>
              <a:rPr lang="hu-HU" altLang="ko-KR" sz="1867" dirty="0">
                <a:solidFill>
                  <a:schemeClr val="bg1"/>
                </a:solidFill>
                <a:cs typeface="Arial" pitchFamily="34" charset="0"/>
              </a:rPr>
              <a:t>Mátyás Pitlik</a:t>
            </a:r>
          </a:p>
          <a:p>
            <a:pPr algn="ctr"/>
            <a:r>
              <a:rPr lang="hu-HU" altLang="ko-KR" sz="1867" dirty="0">
                <a:solidFill>
                  <a:schemeClr val="bg1"/>
                </a:solidFill>
                <a:cs typeface="Arial" pitchFamily="34" charset="0"/>
              </a:rPr>
              <a:t>Marcell Pitlik</a:t>
            </a:r>
          </a:p>
          <a:p>
            <a:pPr algn="ctr"/>
            <a:r>
              <a:rPr lang="hu-HU" altLang="ko-KR" sz="1867" dirty="0">
                <a:solidFill>
                  <a:schemeClr val="bg1"/>
                </a:solidFill>
                <a:cs typeface="Arial" pitchFamily="34" charset="0"/>
              </a:rPr>
              <a:t>László Pitlik (</a:t>
            </a:r>
            <a:r>
              <a:rPr lang="hu-HU" altLang="ko-KR" sz="1867" dirty="0" err="1">
                <a:solidFill>
                  <a:schemeClr val="bg1"/>
                </a:solidFill>
                <a:cs typeface="Arial" pitchFamily="34" charset="0"/>
              </a:rPr>
              <a:t>jun</a:t>
            </a:r>
            <a:r>
              <a:rPr lang="hu-HU" altLang="ko-KR" sz="1867" dirty="0">
                <a:solidFill>
                  <a:schemeClr val="bg1"/>
                </a:solidFill>
                <a:cs typeface="Arial" pitchFamily="34" charset="0"/>
              </a:rPr>
              <a:t>)</a:t>
            </a:r>
          </a:p>
          <a:p>
            <a:pPr algn="ctr"/>
            <a:endParaRPr lang="hu-HU" altLang="ko-KR" sz="1867" dirty="0">
              <a:solidFill>
                <a:schemeClr val="bg1"/>
              </a:solidFill>
              <a:cs typeface="Arial" pitchFamily="34" charset="0"/>
            </a:endParaRPr>
          </a:p>
          <a:p>
            <a:pPr algn="ctr"/>
            <a:endParaRPr lang="hu-HU" altLang="ko-KR" sz="1867" dirty="0">
              <a:solidFill>
                <a:schemeClr val="bg1"/>
              </a:solidFill>
              <a:cs typeface="Arial" pitchFamily="34" charset="0"/>
            </a:endParaRPr>
          </a:p>
          <a:p>
            <a:pPr algn="ctr"/>
            <a:r>
              <a:rPr lang="hu-HU" altLang="ko-KR" sz="1867" dirty="0" err="1">
                <a:solidFill>
                  <a:schemeClr val="bg1"/>
                </a:solidFill>
                <a:cs typeface="Arial" pitchFamily="34" charset="0"/>
              </a:rPr>
              <a:t>Date</a:t>
            </a:r>
            <a:r>
              <a:rPr lang="hu-HU" altLang="ko-KR" sz="1867" dirty="0">
                <a:solidFill>
                  <a:schemeClr val="bg1"/>
                </a:solidFill>
                <a:cs typeface="Arial" pitchFamily="34" charset="0"/>
              </a:rPr>
              <a:t>: 2022.XII.28.</a:t>
            </a:r>
          </a:p>
          <a:p>
            <a:pPr algn="ctr"/>
            <a:r>
              <a:rPr lang="hu-HU" altLang="ko-KR" sz="1867" dirty="0" err="1">
                <a:solidFill>
                  <a:schemeClr val="bg1"/>
                </a:solidFill>
                <a:cs typeface="Arial" pitchFamily="34" charset="0"/>
              </a:rPr>
              <a:t>Venue</a:t>
            </a:r>
            <a:r>
              <a:rPr lang="hu-HU" altLang="ko-KR" sz="1867" dirty="0">
                <a:solidFill>
                  <a:schemeClr val="bg1"/>
                </a:solidFill>
                <a:cs typeface="Arial" pitchFamily="34" charset="0"/>
              </a:rPr>
              <a:t>: </a:t>
            </a:r>
            <a:r>
              <a:rPr lang="en-GB" altLang="ko-KR" sz="1867" dirty="0">
                <a:solidFill>
                  <a:schemeClr val="bg1"/>
                </a:solidFill>
                <a:cs typeface="Arial" pitchFamily="34" charset="0"/>
              </a:rPr>
              <a:t>3. International Anatolian Scientific Research Congress</a:t>
            </a:r>
            <a:endParaRPr lang="ko-KR" altLang="en-US" sz="1867" dirty="0">
              <a:solidFill>
                <a:schemeClr val="bg1"/>
              </a:solidFill>
              <a:cs typeface="Arial" pitchFamily="34" charset="0"/>
            </a:endParaRPr>
          </a:p>
        </p:txBody>
      </p:sp>
      <p:grpSp>
        <p:nvGrpSpPr>
          <p:cNvPr id="12" name="Graphic 1">
            <a:extLst>
              <a:ext uri="{FF2B5EF4-FFF2-40B4-BE49-F238E27FC236}">
                <a16:creationId xmlns:a16="http://schemas.microsoft.com/office/drawing/2014/main" id="{ECCF06F2-55FD-4917-8C18-AF3544BF49D9}"/>
              </a:ext>
            </a:extLst>
          </p:cNvPr>
          <p:cNvGrpSpPr/>
          <p:nvPr/>
        </p:nvGrpSpPr>
        <p:grpSpPr>
          <a:xfrm>
            <a:off x="10507401" y="5904999"/>
            <a:ext cx="1684599" cy="432917"/>
            <a:chOff x="28575" y="1871662"/>
            <a:chExt cx="12134850" cy="3118484"/>
          </a:xfrm>
          <a:solidFill>
            <a:schemeClr val="bg1"/>
          </a:solidFill>
        </p:grpSpPr>
        <p:sp>
          <p:nvSpPr>
            <p:cNvPr id="13" name="Freeform: Shape 24">
              <a:extLst>
                <a:ext uri="{FF2B5EF4-FFF2-40B4-BE49-F238E27FC236}">
                  <a16:creationId xmlns:a16="http://schemas.microsoft.com/office/drawing/2014/main" id="{9420A173-5D2B-4C55-AB3D-C55C57BCD4CC}"/>
                </a:ext>
              </a:extLst>
            </p:cNvPr>
            <p:cNvSpPr/>
            <p:nvPr/>
          </p:nvSpPr>
          <p:spPr>
            <a:xfrm>
              <a:off x="28575" y="1871662"/>
              <a:ext cx="12134850" cy="3118484"/>
            </a:xfrm>
            <a:custGeom>
              <a:avLst/>
              <a:gdLst>
                <a:gd name="connsiteX0" fmla="*/ 10575608 w 12134850"/>
                <a:gd name="connsiteY0" fmla="*/ 3118485 h 3118484"/>
                <a:gd name="connsiteX1" fmla="*/ 1559243 w 12134850"/>
                <a:gd name="connsiteY1" fmla="*/ 3118485 h 3118484"/>
                <a:gd name="connsiteX2" fmla="*/ 0 w 12134850"/>
                <a:gd name="connsiteY2" fmla="*/ 1559243 h 3118484"/>
                <a:gd name="connsiteX3" fmla="*/ 1559243 w 12134850"/>
                <a:gd name="connsiteY3" fmla="*/ 0 h 3118484"/>
                <a:gd name="connsiteX4" fmla="*/ 10575608 w 12134850"/>
                <a:gd name="connsiteY4" fmla="*/ 0 h 3118484"/>
                <a:gd name="connsiteX5" fmla="*/ 12134850 w 12134850"/>
                <a:gd name="connsiteY5" fmla="*/ 1559243 h 3118484"/>
                <a:gd name="connsiteX6" fmla="*/ 10575608 w 12134850"/>
                <a:gd name="connsiteY6" fmla="*/ 3118485 h 3118484"/>
                <a:gd name="connsiteX7" fmla="*/ 1559243 w 12134850"/>
                <a:gd name="connsiteY7" fmla="*/ 135255 h 3118484"/>
                <a:gd name="connsiteX8" fmla="*/ 135255 w 12134850"/>
                <a:gd name="connsiteY8" fmla="*/ 1559243 h 3118484"/>
                <a:gd name="connsiteX9" fmla="*/ 1559243 w 12134850"/>
                <a:gd name="connsiteY9" fmla="*/ 2983230 h 3118484"/>
                <a:gd name="connsiteX10" fmla="*/ 10575608 w 12134850"/>
                <a:gd name="connsiteY10" fmla="*/ 2983230 h 3118484"/>
                <a:gd name="connsiteX11" fmla="*/ 11999595 w 12134850"/>
                <a:gd name="connsiteY11" fmla="*/ 1559243 h 3118484"/>
                <a:gd name="connsiteX12" fmla="*/ 10575608 w 12134850"/>
                <a:gd name="connsiteY12" fmla="*/ 135255 h 3118484"/>
                <a:gd name="connsiteX13" fmla="*/ 1559243 w 12134850"/>
                <a:gd name="connsiteY13" fmla="*/ 135255 h 311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34850" h="3118484">
                  <a:moveTo>
                    <a:pt x="10575608" y="3118485"/>
                  </a:moveTo>
                  <a:lnTo>
                    <a:pt x="1559243" y="3118485"/>
                  </a:lnTo>
                  <a:cubicBezTo>
                    <a:pt x="699135" y="3118485"/>
                    <a:pt x="0" y="2419350"/>
                    <a:pt x="0" y="1559243"/>
                  </a:cubicBezTo>
                  <a:cubicBezTo>
                    <a:pt x="0" y="699135"/>
                    <a:pt x="699135" y="0"/>
                    <a:pt x="1559243" y="0"/>
                  </a:cubicBezTo>
                  <a:lnTo>
                    <a:pt x="10575608" y="0"/>
                  </a:lnTo>
                  <a:cubicBezTo>
                    <a:pt x="11435715" y="0"/>
                    <a:pt x="12134850" y="699135"/>
                    <a:pt x="12134850" y="1559243"/>
                  </a:cubicBezTo>
                  <a:cubicBezTo>
                    <a:pt x="12134850" y="2419350"/>
                    <a:pt x="11435715" y="3118485"/>
                    <a:pt x="10575608" y="3118485"/>
                  </a:cubicBezTo>
                  <a:close/>
                  <a:moveTo>
                    <a:pt x="1559243" y="135255"/>
                  </a:moveTo>
                  <a:cubicBezTo>
                    <a:pt x="774383" y="135255"/>
                    <a:pt x="135255" y="774383"/>
                    <a:pt x="135255" y="1559243"/>
                  </a:cubicBezTo>
                  <a:cubicBezTo>
                    <a:pt x="135255" y="2344103"/>
                    <a:pt x="773430" y="2983230"/>
                    <a:pt x="1559243" y="2983230"/>
                  </a:cubicBezTo>
                  <a:lnTo>
                    <a:pt x="10575608" y="2983230"/>
                  </a:lnTo>
                  <a:cubicBezTo>
                    <a:pt x="11360467" y="2983230"/>
                    <a:pt x="11999595" y="2344103"/>
                    <a:pt x="11999595" y="1559243"/>
                  </a:cubicBezTo>
                  <a:cubicBezTo>
                    <a:pt x="11999595" y="774383"/>
                    <a:pt x="11361420" y="135255"/>
                    <a:pt x="10575608" y="135255"/>
                  </a:cubicBezTo>
                  <a:lnTo>
                    <a:pt x="1559243" y="135255"/>
                  </a:lnTo>
                  <a:close/>
                </a:path>
              </a:pathLst>
            </a:custGeom>
            <a:grpFill/>
            <a:ln w="9525" cap="flat">
              <a:noFill/>
              <a:prstDash val="solid"/>
              <a:miter/>
            </a:ln>
          </p:spPr>
          <p:txBody>
            <a:bodyPr rtlCol="0" anchor="ctr"/>
            <a:lstStyle/>
            <a:p>
              <a:pPr algn="ctr"/>
              <a:endParaRPr lang="en-US">
                <a:solidFill>
                  <a:schemeClr val="bg1"/>
                </a:solidFill>
              </a:endParaRPr>
            </a:p>
          </p:txBody>
        </p:sp>
        <p:grpSp>
          <p:nvGrpSpPr>
            <p:cNvPr id="14" name="Graphic 1">
              <a:extLst>
                <a:ext uri="{FF2B5EF4-FFF2-40B4-BE49-F238E27FC236}">
                  <a16:creationId xmlns:a16="http://schemas.microsoft.com/office/drawing/2014/main" id="{632BFF58-27B6-4EA3-8E7B-A99907411E11}"/>
                </a:ext>
              </a:extLst>
            </p:cNvPr>
            <p:cNvGrpSpPr/>
            <p:nvPr/>
          </p:nvGrpSpPr>
          <p:grpSpPr>
            <a:xfrm>
              <a:off x="1795462" y="2549841"/>
              <a:ext cx="8943975" cy="1763077"/>
              <a:chOff x="1795462" y="2549841"/>
              <a:chExt cx="8943975" cy="1763077"/>
            </a:xfrm>
            <a:grpFill/>
          </p:grpSpPr>
          <p:sp>
            <p:nvSpPr>
              <p:cNvPr id="16" name="Freeform: Shape 26">
                <a:extLst>
                  <a:ext uri="{FF2B5EF4-FFF2-40B4-BE49-F238E27FC236}">
                    <a16:creationId xmlns:a16="http://schemas.microsoft.com/office/drawing/2014/main" id="{F87402BC-26E0-49D0-A15E-80F0027B6269}"/>
                  </a:ext>
                </a:extLst>
              </p:cNvPr>
              <p:cNvSpPr/>
              <p:nvPr/>
            </p:nvSpPr>
            <p:spPr>
              <a:xfrm>
                <a:off x="5654992" y="2549841"/>
                <a:ext cx="3864292" cy="1695450"/>
              </a:xfrm>
              <a:custGeom>
                <a:avLst/>
                <a:gdLst>
                  <a:gd name="connsiteX0" fmla="*/ 1693545 w 3864292"/>
                  <a:gd name="connsiteY0" fmla="*/ 286703 h 1695450"/>
                  <a:gd name="connsiteX1" fmla="*/ 1693545 w 3864292"/>
                  <a:gd name="connsiteY1" fmla="*/ 767715 h 1695450"/>
                  <a:gd name="connsiteX2" fmla="*/ 1858327 w 3864292"/>
                  <a:gd name="connsiteY2" fmla="*/ 767715 h 1695450"/>
                  <a:gd name="connsiteX3" fmla="*/ 2096452 w 3864292"/>
                  <a:gd name="connsiteY3" fmla="*/ 741045 h 1695450"/>
                  <a:gd name="connsiteX4" fmla="*/ 2190750 w 3864292"/>
                  <a:gd name="connsiteY4" fmla="*/ 658178 h 1695450"/>
                  <a:gd name="connsiteX5" fmla="*/ 2225040 w 3864292"/>
                  <a:gd name="connsiteY5" fmla="*/ 526733 h 1695450"/>
                  <a:gd name="connsiteX6" fmla="*/ 2177415 w 3864292"/>
                  <a:gd name="connsiteY6" fmla="*/ 374333 h 1695450"/>
                  <a:gd name="connsiteX7" fmla="*/ 2056447 w 3864292"/>
                  <a:gd name="connsiteY7" fmla="*/ 299085 h 1695450"/>
                  <a:gd name="connsiteX8" fmla="*/ 1839277 w 3864292"/>
                  <a:gd name="connsiteY8" fmla="*/ 287655 h 1695450"/>
                  <a:gd name="connsiteX9" fmla="*/ 1693545 w 3864292"/>
                  <a:gd name="connsiteY9" fmla="*/ 287655 h 1695450"/>
                  <a:gd name="connsiteX10" fmla="*/ 301943 w 3864292"/>
                  <a:gd name="connsiteY10" fmla="*/ 286703 h 1695450"/>
                  <a:gd name="connsiteX11" fmla="*/ 301943 w 3864292"/>
                  <a:gd name="connsiteY11" fmla="*/ 767715 h 1695450"/>
                  <a:gd name="connsiteX12" fmla="*/ 466725 w 3864292"/>
                  <a:gd name="connsiteY12" fmla="*/ 767715 h 1695450"/>
                  <a:gd name="connsiteX13" fmla="*/ 704850 w 3864292"/>
                  <a:gd name="connsiteY13" fmla="*/ 741045 h 1695450"/>
                  <a:gd name="connsiteX14" fmla="*/ 799147 w 3864292"/>
                  <a:gd name="connsiteY14" fmla="*/ 658178 h 1695450"/>
                  <a:gd name="connsiteX15" fmla="*/ 833438 w 3864292"/>
                  <a:gd name="connsiteY15" fmla="*/ 526733 h 1695450"/>
                  <a:gd name="connsiteX16" fmla="*/ 785813 w 3864292"/>
                  <a:gd name="connsiteY16" fmla="*/ 374333 h 1695450"/>
                  <a:gd name="connsiteX17" fmla="*/ 664845 w 3864292"/>
                  <a:gd name="connsiteY17" fmla="*/ 299085 h 1695450"/>
                  <a:gd name="connsiteX18" fmla="*/ 447675 w 3864292"/>
                  <a:gd name="connsiteY18" fmla="*/ 287655 h 1695450"/>
                  <a:gd name="connsiteX19" fmla="*/ 301943 w 3864292"/>
                  <a:gd name="connsiteY19" fmla="*/ 287655 h 1695450"/>
                  <a:gd name="connsiteX20" fmla="*/ 2676525 w 3864292"/>
                  <a:gd name="connsiteY20" fmla="*/ 0 h 1695450"/>
                  <a:gd name="connsiteX21" fmla="*/ 3864293 w 3864292"/>
                  <a:gd name="connsiteY21" fmla="*/ 0 h 1695450"/>
                  <a:gd name="connsiteX22" fmla="*/ 3864293 w 3864292"/>
                  <a:gd name="connsiteY22" fmla="*/ 286703 h 1695450"/>
                  <a:gd name="connsiteX23" fmla="*/ 3422333 w 3864292"/>
                  <a:gd name="connsiteY23" fmla="*/ 286703 h 1695450"/>
                  <a:gd name="connsiteX24" fmla="*/ 3422333 w 3864292"/>
                  <a:gd name="connsiteY24" fmla="*/ 1695450 h 1695450"/>
                  <a:gd name="connsiteX25" fmla="*/ 3120390 w 3864292"/>
                  <a:gd name="connsiteY25" fmla="*/ 1695450 h 1695450"/>
                  <a:gd name="connsiteX26" fmla="*/ 3120390 w 3864292"/>
                  <a:gd name="connsiteY26" fmla="*/ 286703 h 1695450"/>
                  <a:gd name="connsiteX27" fmla="*/ 2676525 w 3864292"/>
                  <a:gd name="connsiteY27" fmla="*/ 286703 h 1695450"/>
                  <a:gd name="connsiteX28" fmla="*/ 2676525 w 3864292"/>
                  <a:gd name="connsiteY28" fmla="*/ 0 h 1695450"/>
                  <a:gd name="connsiteX29" fmla="*/ 2676525 w 3864292"/>
                  <a:gd name="connsiteY29" fmla="*/ 0 h 1695450"/>
                  <a:gd name="connsiteX30" fmla="*/ 1392555 w 3864292"/>
                  <a:gd name="connsiteY30" fmla="*/ 0 h 1695450"/>
                  <a:gd name="connsiteX31" fmla="*/ 1876425 w 3864292"/>
                  <a:gd name="connsiteY31" fmla="*/ 0 h 1695450"/>
                  <a:gd name="connsiteX32" fmla="*/ 2235518 w 3864292"/>
                  <a:gd name="connsiteY32" fmla="*/ 25718 h 1695450"/>
                  <a:gd name="connsiteX33" fmla="*/ 2450783 w 3864292"/>
                  <a:gd name="connsiteY33" fmla="*/ 191453 h 1695450"/>
                  <a:gd name="connsiteX34" fmla="*/ 2537460 w 3864292"/>
                  <a:gd name="connsiteY34" fmla="*/ 521970 h 1695450"/>
                  <a:gd name="connsiteX35" fmla="*/ 2487930 w 3864292"/>
                  <a:gd name="connsiteY35" fmla="*/ 784860 h 1695450"/>
                  <a:gd name="connsiteX36" fmla="*/ 2361247 w 3864292"/>
                  <a:gd name="connsiteY36" fmla="*/ 951548 h 1695450"/>
                  <a:gd name="connsiteX37" fmla="*/ 2205038 w 3864292"/>
                  <a:gd name="connsiteY37" fmla="*/ 1031558 h 1695450"/>
                  <a:gd name="connsiteX38" fmla="*/ 1891665 w 3864292"/>
                  <a:gd name="connsiteY38" fmla="*/ 1055370 h 1695450"/>
                  <a:gd name="connsiteX39" fmla="*/ 1694497 w 3864292"/>
                  <a:gd name="connsiteY39" fmla="*/ 1055370 h 1695450"/>
                  <a:gd name="connsiteX40" fmla="*/ 1694497 w 3864292"/>
                  <a:gd name="connsiteY40" fmla="*/ 1694498 h 1695450"/>
                  <a:gd name="connsiteX41" fmla="*/ 1392555 w 3864292"/>
                  <a:gd name="connsiteY41" fmla="*/ 1694498 h 1695450"/>
                  <a:gd name="connsiteX42" fmla="*/ 1392555 w 3864292"/>
                  <a:gd name="connsiteY42" fmla="*/ 0 h 1695450"/>
                  <a:gd name="connsiteX43" fmla="*/ 1392555 w 3864292"/>
                  <a:gd name="connsiteY43" fmla="*/ 0 h 1695450"/>
                  <a:gd name="connsiteX44" fmla="*/ 0 w 3864292"/>
                  <a:gd name="connsiteY44" fmla="*/ 0 h 1695450"/>
                  <a:gd name="connsiteX45" fmla="*/ 483870 w 3864292"/>
                  <a:gd name="connsiteY45" fmla="*/ 0 h 1695450"/>
                  <a:gd name="connsiteX46" fmla="*/ 842963 w 3864292"/>
                  <a:gd name="connsiteY46" fmla="*/ 25718 h 1695450"/>
                  <a:gd name="connsiteX47" fmla="*/ 1058227 w 3864292"/>
                  <a:gd name="connsiteY47" fmla="*/ 191453 h 1695450"/>
                  <a:gd name="connsiteX48" fmla="*/ 1144905 w 3864292"/>
                  <a:gd name="connsiteY48" fmla="*/ 521970 h 1695450"/>
                  <a:gd name="connsiteX49" fmla="*/ 1095375 w 3864292"/>
                  <a:gd name="connsiteY49" fmla="*/ 784860 h 1695450"/>
                  <a:gd name="connsiteX50" fmla="*/ 968693 w 3864292"/>
                  <a:gd name="connsiteY50" fmla="*/ 951548 h 1695450"/>
                  <a:gd name="connsiteX51" fmla="*/ 812482 w 3864292"/>
                  <a:gd name="connsiteY51" fmla="*/ 1031558 h 1695450"/>
                  <a:gd name="connsiteX52" fmla="*/ 499110 w 3864292"/>
                  <a:gd name="connsiteY52" fmla="*/ 1055370 h 1695450"/>
                  <a:gd name="connsiteX53" fmla="*/ 301943 w 3864292"/>
                  <a:gd name="connsiteY53" fmla="*/ 1055370 h 1695450"/>
                  <a:gd name="connsiteX54" fmla="*/ 301943 w 3864292"/>
                  <a:gd name="connsiteY54" fmla="*/ 1694498 h 1695450"/>
                  <a:gd name="connsiteX55" fmla="*/ 0 w 3864292"/>
                  <a:gd name="connsiteY55" fmla="*/ 1694498 h 1695450"/>
                  <a:gd name="connsiteX56" fmla="*/ 0 w 3864292"/>
                  <a:gd name="connsiteY56" fmla="*/ 0 h 1695450"/>
                  <a:gd name="connsiteX57" fmla="*/ 0 w 3864292"/>
                  <a:gd name="connsiteY57" fmla="*/ 0 h 169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864292" h="1695450">
                    <a:moveTo>
                      <a:pt x="1693545" y="286703"/>
                    </a:moveTo>
                    <a:lnTo>
                      <a:pt x="1693545" y="767715"/>
                    </a:lnTo>
                    <a:lnTo>
                      <a:pt x="1858327" y="767715"/>
                    </a:lnTo>
                    <a:cubicBezTo>
                      <a:pt x="1977390" y="767715"/>
                      <a:pt x="2056447" y="759143"/>
                      <a:pt x="2096452" y="741045"/>
                    </a:cubicBezTo>
                    <a:cubicBezTo>
                      <a:pt x="2136458" y="722948"/>
                      <a:pt x="2167890" y="695325"/>
                      <a:pt x="2190750" y="658178"/>
                    </a:cubicBezTo>
                    <a:cubicBezTo>
                      <a:pt x="2213610" y="620078"/>
                      <a:pt x="2225040" y="576263"/>
                      <a:pt x="2225040" y="526733"/>
                    </a:cubicBezTo>
                    <a:cubicBezTo>
                      <a:pt x="2225040" y="464820"/>
                      <a:pt x="2208847" y="414338"/>
                      <a:pt x="2177415" y="374333"/>
                    </a:cubicBezTo>
                    <a:cubicBezTo>
                      <a:pt x="2145030" y="334328"/>
                      <a:pt x="2105025" y="309563"/>
                      <a:pt x="2056447" y="299085"/>
                    </a:cubicBezTo>
                    <a:cubicBezTo>
                      <a:pt x="2020252" y="291465"/>
                      <a:pt x="1947863" y="287655"/>
                      <a:pt x="1839277" y="287655"/>
                    </a:cubicBezTo>
                    <a:lnTo>
                      <a:pt x="1693545" y="287655"/>
                    </a:lnTo>
                    <a:close/>
                    <a:moveTo>
                      <a:pt x="301943" y="286703"/>
                    </a:moveTo>
                    <a:lnTo>
                      <a:pt x="301943" y="767715"/>
                    </a:lnTo>
                    <a:lnTo>
                      <a:pt x="466725" y="767715"/>
                    </a:lnTo>
                    <a:cubicBezTo>
                      <a:pt x="585788" y="767715"/>
                      <a:pt x="664845" y="759143"/>
                      <a:pt x="704850" y="741045"/>
                    </a:cubicBezTo>
                    <a:cubicBezTo>
                      <a:pt x="744855" y="722948"/>
                      <a:pt x="776288" y="695325"/>
                      <a:pt x="799147" y="658178"/>
                    </a:cubicBezTo>
                    <a:cubicBezTo>
                      <a:pt x="822007" y="620078"/>
                      <a:pt x="833438" y="576263"/>
                      <a:pt x="833438" y="526733"/>
                    </a:cubicBezTo>
                    <a:cubicBezTo>
                      <a:pt x="833438" y="464820"/>
                      <a:pt x="817245" y="414338"/>
                      <a:pt x="785813" y="374333"/>
                    </a:cubicBezTo>
                    <a:cubicBezTo>
                      <a:pt x="753427" y="334328"/>
                      <a:pt x="713422" y="309563"/>
                      <a:pt x="664845" y="299085"/>
                    </a:cubicBezTo>
                    <a:cubicBezTo>
                      <a:pt x="628650" y="291465"/>
                      <a:pt x="556260" y="287655"/>
                      <a:pt x="447675" y="287655"/>
                    </a:cubicBezTo>
                    <a:lnTo>
                      <a:pt x="301943" y="287655"/>
                    </a:lnTo>
                    <a:close/>
                    <a:moveTo>
                      <a:pt x="2676525" y="0"/>
                    </a:moveTo>
                    <a:lnTo>
                      <a:pt x="3864293" y="0"/>
                    </a:lnTo>
                    <a:lnTo>
                      <a:pt x="3864293" y="286703"/>
                    </a:lnTo>
                    <a:lnTo>
                      <a:pt x="3422333" y="286703"/>
                    </a:lnTo>
                    <a:lnTo>
                      <a:pt x="3422333" y="1695450"/>
                    </a:lnTo>
                    <a:lnTo>
                      <a:pt x="3120390" y="1695450"/>
                    </a:lnTo>
                    <a:lnTo>
                      <a:pt x="3120390" y="286703"/>
                    </a:lnTo>
                    <a:lnTo>
                      <a:pt x="2676525" y="286703"/>
                    </a:lnTo>
                    <a:lnTo>
                      <a:pt x="2676525" y="0"/>
                    </a:lnTo>
                    <a:lnTo>
                      <a:pt x="2676525" y="0"/>
                    </a:lnTo>
                    <a:close/>
                    <a:moveTo>
                      <a:pt x="1392555" y="0"/>
                    </a:moveTo>
                    <a:lnTo>
                      <a:pt x="1876425" y="0"/>
                    </a:lnTo>
                    <a:cubicBezTo>
                      <a:pt x="2060257" y="0"/>
                      <a:pt x="2179320" y="8573"/>
                      <a:pt x="2235518" y="25718"/>
                    </a:cubicBezTo>
                    <a:cubicBezTo>
                      <a:pt x="2321243" y="51435"/>
                      <a:pt x="2392680" y="106680"/>
                      <a:pt x="2450783" y="191453"/>
                    </a:cubicBezTo>
                    <a:cubicBezTo>
                      <a:pt x="2508885" y="276225"/>
                      <a:pt x="2537460" y="386715"/>
                      <a:pt x="2537460" y="521970"/>
                    </a:cubicBezTo>
                    <a:cubicBezTo>
                      <a:pt x="2537460" y="625793"/>
                      <a:pt x="2521268" y="713423"/>
                      <a:pt x="2487930" y="784860"/>
                    </a:cubicBezTo>
                    <a:cubicBezTo>
                      <a:pt x="2454593" y="855345"/>
                      <a:pt x="2412683" y="911543"/>
                      <a:pt x="2361247" y="951548"/>
                    </a:cubicBezTo>
                    <a:cubicBezTo>
                      <a:pt x="2309813" y="991553"/>
                      <a:pt x="2257425" y="1019175"/>
                      <a:pt x="2205038" y="1031558"/>
                    </a:cubicBezTo>
                    <a:cubicBezTo>
                      <a:pt x="2132647" y="1047750"/>
                      <a:pt x="2028825" y="1055370"/>
                      <a:pt x="1891665" y="1055370"/>
                    </a:cubicBezTo>
                    <a:lnTo>
                      <a:pt x="1694497" y="1055370"/>
                    </a:lnTo>
                    <a:lnTo>
                      <a:pt x="1694497" y="1694498"/>
                    </a:lnTo>
                    <a:lnTo>
                      <a:pt x="1392555" y="1694498"/>
                    </a:lnTo>
                    <a:lnTo>
                      <a:pt x="1392555" y="0"/>
                    </a:lnTo>
                    <a:lnTo>
                      <a:pt x="1392555" y="0"/>
                    </a:lnTo>
                    <a:close/>
                    <a:moveTo>
                      <a:pt x="0" y="0"/>
                    </a:moveTo>
                    <a:lnTo>
                      <a:pt x="483870" y="0"/>
                    </a:lnTo>
                    <a:cubicBezTo>
                      <a:pt x="667702" y="0"/>
                      <a:pt x="786765" y="8573"/>
                      <a:pt x="842963" y="25718"/>
                    </a:cubicBezTo>
                    <a:cubicBezTo>
                      <a:pt x="928688" y="51435"/>
                      <a:pt x="1000125" y="106680"/>
                      <a:pt x="1058227" y="191453"/>
                    </a:cubicBezTo>
                    <a:cubicBezTo>
                      <a:pt x="1116330" y="276225"/>
                      <a:pt x="1144905" y="386715"/>
                      <a:pt x="1144905" y="521970"/>
                    </a:cubicBezTo>
                    <a:cubicBezTo>
                      <a:pt x="1144905" y="625793"/>
                      <a:pt x="1128713" y="713423"/>
                      <a:pt x="1095375" y="784860"/>
                    </a:cubicBezTo>
                    <a:cubicBezTo>
                      <a:pt x="1062038" y="855345"/>
                      <a:pt x="1020127" y="911543"/>
                      <a:pt x="968693" y="951548"/>
                    </a:cubicBezTo>
                    <a:cubicBezTo>
                      <a:pt x="917257" y="991553"/>
                      <a:pt x="864870" y="1019175"/>
                      <a:pt x="812482" y="1031558"/>
                    </a:cubicBezTo>
                    <a:cubicBezTo>
                      <a:pt x="740093" y="1047750"/>
                      <a:pt x="636270" y="1055370"/>
                      <a:pt x="499110" y="1055370"/>
                    </a:cubicBezTo>
                    <a:lnTo>
                      <a:pt x="301943" y="1055370"/>
                    </a:lnTo>
                    <a:lnTo>
                      <a:pt x="301943" y="1694498"/>
                    </a:lnTo>
                    <a:lnTo>
                      <a:pt x="0" y="1694498"/>
                    </a:lnTo>
                    <a:lnTo>
                      <a:pt x="0" y="0"/>
                    </a:lnTo>
                    <a:lnTo>
                      <a:pt x="0" y="0"/>
                    </a:lnTo>
                    <a:close/>
                  </a:path>
                </a:pathLst>
              </a:custGeom>
              <a:grpFill/>
              <a:ln w="9525" cap="flat">
                <a:noFill/>
                <a:prstDash val="solid"/>
                <a:miter/>
              </a:ln>
            </p:spPr>
            <p:txBody>
              <a:bodyPr rtlCol="0" anchor="ctr"/>
              <a:lstStyle/>
              <a:p>
                <a:pPr algn="ctr"/>
                <a:endParaRPr lang="en-US">
                  <a:solidFill>
                    <a:schemeClr val="bg1"/>
                  </a:solidFill>
                </a:endParaRPr>
              </a:p>
            </p:txBody>
          </p:sp>
          <p:grpSp>
            <p:nvGrpSpPr>
              <p:cNvPr id="17" name="Graphic 1">
                <a:extLst>
                  <a:ext uri="{FF2B5EF4-FFF2-40B4-BE49-F238E27FC236}">
                    <a16:creationId xmlns:a16="http://schemas.microsoft.com/office/drawing/2014/main" id="{CD5B3F42-E5BD-49E8-9472-84C2DD852924}"/>
                  </a:ext>
                </a:extLst>
              </p:cNvPr>
              <p:cNvGrpSpPr/>
              <p:nvPr/>
            </p:nvGrpSpPr>
            <p:grpSpPr>
              <a:xfrm>
                <a:off x="1795462" y="2615564"/>
                <a:ext cx="8943975" cy="1697354"/>
                <a:chOff x="1795462" y="2615564"/>
                <a:chExt cx="8943975" cy="1697354"/>
              </a:xfrm>
              <a:grpFill/>
            </p:grpSpPr>
            <p:sp>
              <p:nvSpPr>
                <p:cNvPr id="18" name="Freeform: Shape 28">
                  <a:extLst>
                    <a:ext uri="{FF2B5EF4-FFF2-40B4-BE49-F238E27FC236}">
                      <a16:creationId xmlns:a16="http://schemas.microsoft.com/office/drawing/2014/main" id="{8D243554-E509-43E4-A0C4-DEEB07539818}"/>
                    </a:ext>
                  </a:extLst>
                </p:cNvPr>
                <p:cNvSpPr/>
                <p:nvPr/>
              </p:nvSpPr>
              <p:spPr>
                <a:xfrm>
                  <a:off x="1795462" y="2615564"/>
                  <a:ext cx="1414462" cy="1697354"/>
                </a:xfrm>
                <a:custGeom>
                  <a:avLst/>
                  <a:gdLst>
                    <a:gd name="connsiteX0" fmla="*/ 1288732 w 1414462"/>
                    <a:gd name="connsiteY0" fmla="*/ 1835468 h 1835467"/>
                    <a:gd name="connsiteX1" fmla="*/ 689610 w 1414462"/>
                    <a:gd name="connsiteY1" fmla="*/ 365760 h 1835467"/>
                    <a:gd name="connsiteX2" fmla="*/ 126683 w 1414462"/>
                    <a:gd name="connsiteY2" fmla="*/ 1798320 h 1835467"/>
                    <a:gd name="connsiteX3" fmla="*/ 0 w 1414462"/>
                    <a:gd name="connsiteY3" fmla="*/ 1747838 h 1835467"/>
                    <a:gd name="connsiteX4" fmla="*/ 687705 w 1414462"/>
                    <a:gd name="connsiteY4" fmla="*/ 0 h 1835467"/>
                    <a:gd name="connsiteX5" fmla="*/ 1414463 w 1414462"/>
                    <a:gd name="connsiteY5" fmla="*/ 1784985 h 18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462" h="1835467">
                      <a:moveTo>
                        <a:pt x="1288732" y="1835468"/>
                      </a:moveTo>
                      <a:lnTo>
                        <a:pt x="689610" y="365760"/>
                      </a:lnTo>
                      <a:lnTo>
                        <a:pt x="126683" y="1798320"/>
                      </a:lnTo>
                      <a:lnTo>
                        <a:pt x="0" y="1747838"/>
                      </a:lnTo>
                      <a:lnTo>
                        <a:pt x="687705" y="0"/>
                      </a:lnTo>
                      <a:lnTo>
                        <a:pt x="1414463" y="1784985"/>
                      </a:lnTo>
                      <a:close/>
                    </a:path>
                  </a:pathLst>
                </a:custGeom>
                <a:grpFill/>
                <a:ln w="9525" cap="flat">
                  <a:noFill/>
                  <a:prstDash val="solid"/>
                  <a:miter/>
                </a:ln>
              </p:spPr>
              <p:txBody>
                <a:bodyPr rtlCol="0" anchor="ctr"/>
                <a:lstStyle/>
                <a:p>
                  <a:pPr algn="ctr"/>
                  <a:endParaRPr lang="en-US">
                    <a:solidFill>
                      <a:schemeClr val="bg1"/>
                    </a:solidFill>
                  </a:endParaRPr>
                </a:p>
              </p:txBody>
            </p:sp>
            <p:grpSp>
              <p:nvGrpSpPr>
                <p:cNvPr id="19" name="Graphic 1">
                  <a:extLst>
                    <a:ext uri="{FF2B5EF4-FFF2-40B4-BE49-F238E27FC236}">
                      <a16:creationId xmlns:a16="http://schemas.microsoft.com/office/drawing/2014/main" id="{D110715C-8756-4E93-BF88-CB2E0F69CFB8}"/>
                    </a:ext>
                  </a:extLst>
                </p:cNvPr>
                <p:cNvGrpSpPr/>
                <p:nvPr/>
              </p:nvGrpSpPr>
              <p:grpSpPr>
                <a:xfrm>
                  <a:off x="3416617" y="2615564"/>
                  <a:ext cx="7322820" cy="1697354"/>
                  <a:chOff x="3416617" y="2615564"/>
                  <a:chExt cx="7322820" cy="1697354"/>
                </a:xfrm>
                <a:grpFill/>
              </p:grpSpPr>
              <p:sp>
                <p:nvSpPr>
                  <p:cNvPr id="20" name="Freeform: Shape 30">
                    <a:extLst>
                      <a:ext uri="{FF2B5EF4-FFF2-40B4-BE49-F238E27FC236}">
                        <a16:creationId xmlns:a16="http://schemas.microsoft.com/office/drawing/2014/main" id="{9C391615-0897-4364-96BB-6234CBB017CB}"/>
                      </a:ext>
                    </a:extLst>
                  </p:cNvPr>
                  <p:cNvSpPr/>
                  <p:nvPr/>
                </p:nvSpPr>
                <p:spPr>
                  <a:xfrm>
                    <a:off x="3416617" y="2615564"/>
                    <a:ext cx="815339" cy="1697354"/>
                  </a:xfrm>
                  <a:custGeom>
                    <a:avLst/>
                    <a:gdLst>
                      <a:gd name="connsiteX0" fmla="*/ 815340 w 815339"/>
                      <a:gd name="connsiteY0" fmla="*/ 1697355 h 1697354"/>
                      <a:gd name="connsiteX1" fmla="*/ 0 w 815339"/>
                      <a:gd name="connsiteY1" fmla="*/ 1697355 h 1697354"/>
                      <a:gd name="connsiteX2" fmla="*/ 37147 w 815339"/>
                      <a:gd name="connsiteY2" fmla="*/ 0 h 1697354"/>
                      <a:gd name="connsiteX3" fmla="*/ 172402 w 815339"/>
                      <a:gd name="connsiteY3" fmla="*/ 3810 h 1697354"/>
                      <a:gd name="connsiteX4" fmla="*/ 139065 w 815339"/>
                      <a:gd name="connsiteY4" fmla="*/ 1561148 h 1697354"/>
                      <a:gd name="connsiteX5" fmla="*/ 815340 w 815339"/>
                      <a:gd name="connsiteY5" fmla="*/ 1561148 h 169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339" h="1697354">
                        <a:moveTo>
                          <a:pt x="815340" y="1697355"/>
                        </a:moveTo>
                        <a:lnTo>
                          <a:pt x="0" y="1697355"/>
                        </a:lnTo>
                        <a:lnTo>
                          <a:pt x="37147" y="0"/>
                        </a:lnTo>
                        <a:lnTo>
                          <a:pt x="172402" y="3810"/>
                        </a:lnTo>
                        <a:lnTo>
                          <a:pt x="139065" y="1561148"/>
                        </a:lnTo>
                        <a:lnTo>
                          <a:pt x="815340" y="1561148"/>
                        </a:lnTo>
                        <a:close/>
                      </a:path>
                    </a:pathLst>
                  </a:custGeom>
                  <a:grpFill/>
                  <a:ln w="9525" cap="flat">
                    <a:noFill/>
                    <a:prstDash val="solid"/>
                    <a:miter/>
                  </a:ln>
                </p:spPr>
                <p:txBody>
                  <a:bodyPr rtlCol="0" anchor="ctr"/>
                  <a:lstStyle/>
                  <a:p>
                    <a:pPr algn="ctr"/>
                    <a:endParaRPr lang="en-US">
                      <a:solidFill>
                        <a:schemeClr val="bg1"/>
                      </a:solidFill>
                    </a:endParaRPr>
                  </a:p>
                </p:txBody>
              </p:sp>
              <p:grpSp>
                <p:nvGrpSpPr>
                  <p:cNvPr id="21" name="Graphic 1">
                    <a:extLst>
                      <a:ext uri="{FF2B5EF4-FFF2-40B4-BE49-F238E27FC236}">
                        <a16:creationId xmlns:a16="http://schemas.microsoft.com/office/drawing/2014/main" id="{C57B3366-2E3E-4C5D-9FCF-DC81377C2FC4}"/>
                      </a:ext>
                    </a:extLst>
                  </p:cNvPr>
                  <p:cNvGrpSpPr/>
                  <p:nvPr/>
                </p:nvGrpSpPr>
                <p:grpSpPr>
                  <a:xfrm>
                    <a:off x="4501515" y="2615564"/>
                    <a:ext cx="6237922" cy="1697354"/>
                    <a:chOff x="4501515" y="2615564"/>
                    <a:chExt cx="6237922" cy="1697354"/>
                  </a:xfrm>
                  <a:grpFill/>
                </p:grpSpPr>
                <p:sp>
                  <p:nvSpPr>
                    <p:cNvPr id="22" name="Freeform: Shape 32">
                      <a:extLst>
                        <a:ext uri="{FF2B5EF4-FFF2-40B4-BE49-F238E27FC236}">
                          <a16:creationId xmlns:a16="http://schemas.microsoft.com/office/drawing/2014/main" id="{A576C7C4-C168-417F-A5FE-CC2552AA472F}"/>
                        </a:ext>
                      </a:extLst>
                    </p:cNvPr>
                    <p:cNvSpPr/>
                    <p:nvPr/>
                  </p:nvSpPr>
                  <p:spPr>
                    <a:xfrm>
                      <a:off x="4501515" y="2615564"/>
                      <a:ext cx="882967" cy="1697354"/>
                    </a:xfrm>
                    <a:custGeom>
                      <a:avLst/>
                      <a:gdLst>
                        <a:gd name="connsiteX0" fmla="*/ 882967 w 882967"/>
                        <a:gd name="connsiteY0" fmla="*/ 1697355 h 1697354"/>
                        <a:gd name="connsiteX1" fmla="*/ 0 w 882967"/>
                        <a:gd name="connsiteY1" fmla="*/ 1697355 h 1697354"/>
                        <a:gd name="connsiteX2" fmla="*/ 40005 w 882967"/>
                        <a:gd name="connsiteY2" fmla="*/ 0 h 1697354"/>
                        <a:gd name="connsiteX3" fmla="*/ 175260 w 882967"/>
                        <a:gd name="connsiteY3" fmla="*/ 3810 h 1697354"/>
                        <a:gd name="connsiteX4" fmla="*/ 138113 w 882967"/>
                        <a:gd name="connsiteY4" fmla="*/ 1561148 h 1697354"/>
                        <a:gd name="connsiteX5" fmla="*/ 882967 w 882967"/>
                        <a:gd name="connsiteY5" fmla="*/ 1561148 h 169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2967" h="1697354">
                          <a:moveTo>
                            <a:pt x="882967" y="1697355"/>
                          </a:moveTo>
                          <a:lnTo>
                            <a:pt x="0" y="1697355"/>
                          </a:lnTo>
                          <a:lnTo>
                            <a:pt x="40005" y="0"/>
                          </a:lnTo>
                          <a:lnTo>
                            <a:pt x="175260" y="3810"/>
                          </a:lnTo>
                          <a:lnTo>
                            <a:pt x="138113" y="1561148"/>
                          </a:lnTo>
                          <a:lnTo>
                            <a:pt x="882967" y="1561148"/>
                          </a:lnTo>
                          <a:close/>
                        </a:path>
                      </a:pathLst>
                    </a:custGeom>
                    <a:grpFill/>
                    <a:ln w="9525" cap="flat">
                      <a:noFill/>
                      <a:prstDash val="solid"/>
                      <a:miter/>
                    </a:ln>
                  </p:spPr>
                  <p:txBody>
                    <a:bodyPr rtlCol="0" anchor="ctr"/>
                    <a:lstStyle/>
                    <a:p>
                      <a:pPr algn="ctr"/>
                      <a:endParaRPr lang="en-US">
                        <a:solidFill>
                          <a:schemeClr val="bg1"/>
                        </a:solidFill>
                      </a:endParaRPr>
                    </a:p>
                  </p:txBody>
                </p:sp>
                <p:sp>
                  <p:nvSpPr>
                    <p:cNvPr id="23" name="Freeform: Shape 33">
                      <a:extLst>
                        <a:ext uri="{FF2B5EF4-FFF2-40B4-BE49-F238E27FC236}">
                          <a16:creationId xmlns:a16="http://schemas.microsoft.com/office/drawing/2014/main" id="{7A0BEA31-7E3E-48D1-A411-305CAB25E4D3}"/>
                        </a:ext>
                      </a:extLst>
                    </p:cNvPr>
                    <p:cNvSpPr/>
                    <p:nvPr/>
                  </p:nvSpPr>
                  <p:spPr>
                    <a:xfrm>
                      <a:off x="9180194" y="3837621"/>
                      <a:ext cx="1559242" cy="407670"/>
                    </a:xfrm>
                    <a:custGeom>
                      <a:avLst/>
                      <a:gdLst>
                        <a:gd name="connsiteX0" fmla="*/ 0 w 1559242"/>
                        <a:gd name="connsiteY0" fmla="*/ 324803 h 407670"/>
                        <a:gd name="connsiteX1" fmla="*/ 88582 w 1559242"/>
                        <a:gd name="connsiteY1" fmla="*/ 324803 h 407670"/>
                        <a:gd name="connsiteX2" fmla="*/ 88582 w 1559242"/>
                        <a:gd name="connsiteY2" fmla="*/ 400050 h 407670"/>
                        <a:gd name="connsiteX3" fmla="*/ 0 w 1559242"/>
                        <a:gd name="connsiteY3" fmla="*/ 400050 h 407670"/>
                        <a:gd name="connsiteX4" fmla="*/ 0 w 1559242"/>
                        <a:gd name="connsiteY4" fmla="*/ 324803 h 407670"/>
                        <a:gd name="connsiteX5" fmla="*/ 0 w 1559242"/>
                        <a:gd name="connsiteY5" fmla="*/ 324803 h 407670"/>
                        <a:gd name="connsiteX6" fmla="*/ 851535 w 1559242"/>
                        <a:gd name="connsiteY6" fmla="*/ 68580 h 407670"/>
                        <a:gd name="connsiteX7" fmla="*/ 758190 w 1559242"/>
                        <a:gd name="connsiteY7" fmla="*/ 101918 h 407670"/>
                        <a:gd name="connsiteX8" fmla="*/ 722947 w 1559242"/>
                        <a:gd name="connsiteY8" fmla="*/ 203835 h 407670"/>
                        <a:gd name="connsiteX9" fmla="*/ 759143 w 1559242"/>
                        <a:gd name="connsiteY9" fmla="*/ 304800 h 407670"/>
                        <a:gd name="connsiteX10" fmla="*/ 851535 w 1559242"/>
                        <a:gd name="connsiteY10" fmla="*/ 339090 h 407670"/>
                        <a:gd name="connsiteX11" fmla="*/ 942976 w 1559242"/>
                        <a:gd name="connsiteY11" fmla="*/ 304800 h 407670"/>
                        <a:gd name="connsiteX12" fmla="*/ 979170 w 1559242"/>
                        <a:gd name="connsiteY12" fmla="*/ 201930 h 407670"/>
                        <a:gd name="connsiteX13" fmla="*/ 943928 w 1559242"/>
                        <a:gd name="connsiteY13" fmla="*/ 100965 h 407670"/>
                        <a:gd name="connsiteX14" fmla="*/ 851535 w 1559242"/>
                        <a:gd name="connsiteY14" fmla="*/ 68580 h 407670"/>
                        <a:gd name="connsiteX15" fmla="*/ 851535 w 1559242"/>
                        <a:gd name="connsiteY15" fmla="*/ 68580 h 407670"/>
                        <a:gd name="connsiteX16" fmla="*/ 1113472 w 1559242"/>
                        <a:gd name="connsiteY16" fmla="*/ 6668 h 407670"/>
                        <a:gd name="connsiteX17" fmla="*/ 1252538 w 1559242"/>
                        <a:gd name="connsiteY17" fmla="*/ 6668 h 407670"/>
                        <a:gd name="connsiteX18" fmla="*/ 1336357 w 1559242"/>
                        <a:gd name="connsiteY18" fmla="*/ 275273 h 407670"/>
                        <a:gd name="connsiteX19" fmla="*/ 1419226 w 1559242"/>
                        <a:gd name="connsiteY19" fmla="*/ 6668 h 407670"/>
                        <a:gd name="connsiteX20" fmla="*/ 1559243 w 1559242"/>
                        <a:gd name="connsiteY20" fmla="*/ 6668 h 407670"/>
                        <a:gd name="connsiteX21" fmla="*/ 1559243 w 1559242"/>
                        <a:gd name="connsiteY21" fmla="*/ 400050 h 407670"/>
                        <a:gd name="connsiteX22" fmla="*/ 1472565 w 1559242"/>
                        <a:gd name="connsiteY22" fmla="*/ 400050 h 407670"/>
                        <a:gd name="connsiteX23" fmla="*/ 1472565 w 1559242"/>
                        <a:gd name="connsiteY23" fmla="*/ 90488 h 407670"/>
                        <a:gd name="connsiteX24" fmla="*/ 1381126 w 1559242"/>
                        <a:gd name="connsiteY24" fmla="*/ 400050 h 407670"/>
                        <a:gd name="connsiteX25" fmla="*/ 1291590 w 1559242"/>
                        <a:gd name="connsiteY25" fmla="*/ 400050 h 407670"/>
                        <a:gd name="connsiteX26" fmla="*/ 1200151 w 1559242"/>
                        <a:gd name="connsiteY26" fmla="*/ 90488 h 407670"/>
                        <a:gd name="connsiteX27" fmla="*/ 1200151 w 1559242"/>
                        <a:gd name="connsiteY27" fmla="*/ 400050 h 407670"/>
                        <a:gd name="connsiteX28" fmla="*/ 1113472 w 1559242"/>
                        <a:gd name="connsiteY28" fmla="*/ 400050 h 407670"/>
                        <a:gd name="connsiteX29" fmla="*/ 1113472 w 1559242"/>
                        <a:gd name="connsiteY29" fmla="*/ 6668 h 407670"/>
                        <a:gd name="connsiteX30" fmla="*/ 1113472 w 1559242"/>
                        <a:gd name="connsiteY30" fmla="*/ 6668 h 407670"/>
                        <a:gd name="connsiteX31" fmla="*/ 850582 w 1559242"/>
                        <a:gd name="connsiteY31" fmla="*/ 0 h 407670"/>
                        <a:gd name="connsiteX32" fmla="*/ 1013460 w 1559242"/>
                        <a:gd name="connsiteY32" fmla="*/ 54293 h 407670"/>
                        <a:gd name="connsiteX33" fmla="*/ 1074420 w 1559242"/>
                        <a:gd name="connsiteY33" fmla="*/ 203835 h 407670"/>
                        <a:gd name="connsiteX34" fmla="*/ 1013460 w 1559242"/>
                        <a:gd name="connsiteY34" fmla="*/ 352425 h 407670"/>
                        <a:gd name="connsiteX35" fmla="*/ 850582 w 1559242"/>
                        <a:gd name="connsiteY35" fmla="*/ 405765 h 407670"/>
                        <a:gd name="connsiteX36" fmla="*/ 686753 w 1559242"/>
                        <a:gd name="connsiteY36" fmla="*/ 352425 h 407670"/>
                        <a:gd name="connsiteX37" fmla="*/ 625793 w 1559242"/>
                        <a:gd name="connsiteY37" fmla="*/ 204788 h 407670"/>
                        <a:gd name="connsiteX38" fmla="*/ 646747 w 1559242"/>
                        <a:gd name="connsiteY38" fmla="*/ 103823 h 407670"/>
                        <a:gd name="connsiteX39" fmla="*/ 689610 w 1559242"/>
                        <a:gd name="connsiteY39" fmla="*/ 49530 h 407670"/>
                        <a:gd name="connsiteX40" fmla="*/ 749618 w 1559242"/>
                        <a:gd name="connsiteY40" fmla="*/ 14288 h 407670"/>
                        <a:gd name="connsiteX41" fmla="*/ 850582 w 1559242"/>
                        <a:gd name="connsiteY41" fmla="*/ 0 h 407670"/>
                        <a:gd name="connsiteX42" fmla="*/ 850582 w 1559242"/>
                        <a:gd name="connsiteY42" fmla="*/ 0 h 407670"/>
                        <a:gd name="connsiteX43" fmla="*/ 376238 w 1559242"/>
                        <a:gd name="connsiteY43" fmla="*/ 0 h 407670"/>
                        <a:gd name="connsiteX44" fmla="*/ 513398 w 1559242"/>
                        <a:gd name="connsiteY44" fmla="*/ 42863 h 407670"/>
                        <a:gd name="connsiteX45" fmla="*/ 561023 w 1559242"/>
                        <a:gd name="connsiteY45" fmla="*/ 115253 h 407670"/>
                        <a:gd name="connsiteX46" fmla="*/ 468630 w 1559242"/>
                        <a:gd name="connsiteY46" fmla="*/ 134303 h 407670"/>
                        <a:gd name="connsiteX47" fmla="*/ 434340 w 1559242"/>
                        <a:gd name="connsiteY47" fmla="*/ 85725 h 407670"/>
                        <a:gd name="connsiteX48" fmla="*/ 371475 w 1559242"/>
                        <a:gd name="connsiteY48" fmla="*/ 67628 h 407670"/>
                        <a:gd name="connsiteX49" fmla="*/ 288607 w 1559242"/>
                        <a:gd name="connsiteY49" fmla="*/ 99060 h 407670"/>
                        <a:gd name="connsiteX50" fmla="*/ 256223 w 1559242"/>
                        <a:gd name="connsiteY50" fmla="*/ 200978 h 407670"/>
                        <a:gd name="connsiteX51" fmla="*/ 287655 w 1559242"/>
                        <a:gd name="connsiteY51" fmla="*/ 307658 h 407670"/>
                        <a:gd name="connsiteX52" fmla="*/ 369570 w 1559242"/>
                        <a:gd name="connsiteY52" fmla="*/ 339090 h 407670"/>
                        <a:gd name="connsiteX53" fmla="*/ 433388 w 1559242"/>
                        <a:gd name="connsiteY53" fmla="*/ 319088 h 407670"/>
                        <a:gd name="connsiteX54" fmla="*/ 471488 w 1559242"/>
                        <a:gd name="connsiteY54" fmla="*/ 256223 h 407670"/>
                        <a:gd name="connsiteX55" fmla="*/ 561975 w 1559242"/>
                        <a:gd name="connsiteY55" fmla="*/ 280988 h 407670"/>
                        <a:gd name="connsiteX56" fmla="*/ 492443 w 1559242"/>
                        <a:gd name="connsiteY56" fmla="*/ 376238 h 407670"/>
                        <a:gd name="connsiteX57" fmla="*/ 369570 w 1559242"/>
                        <a:gd name="connsiteY57" fmla="*/ 407670 h 407670"/>
                        <a:gd name="connsiteX58" fmla="*/ 218123 w 1559242"/>
                        <a:gd name="connsiteY58" fmla="*/ 354330 h 407670"/>
                        <a:gd name="connsiteX59" fmla="*/ 159068 w 1559242"/>
                        <a:gd name="connsiteY59" fmla="*/ 207645 h 407670"/>
                        <a:gd name="connsiteX60" fmla="*/ 218123 w 1559242"/>
                        <a:gd name="connsiteY60" fmla="*/ 55245 h 407670"/>
                        <a:gd name="connsiteX61" fmla="*/ 376238 w 1559242"/>
                        <a:gd name="connsiteY61" fmla="*/ 0 h 407670"/>
                        <a:gd name="connsiteX62" fmla="*/ 376238 w 1559242"/>
                        <a:gd name="connsiteY62" fmla="*/ 0 h 40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559242" h="407670">
                          <a:moveTo>
                            <a:pt x="0" y="324803"/>
                          </a:moveTo>
                          <a:lnTo>
                            <a:pt x="88582" y="324803"/>
                          </a:lnTo>
                          <a:lnTo>
                            <a:pt x="88582" y="400050"/>
                          </a:lnTo>
                          <a:lnTo>
                            <a:pt x="0" y="400050"/>
                          </a:lnTo>
                          <a:lnTo>
                            <a:pt x="0" y="324803"/>
                          </a:lnTo>
                          <a:lnTo>
                            <a:pt x="0" y="324803"/>
                          </a:lnTo>
                          <a:close/>
                          <a:moveTo>
                            <a:pt x="851535" y="68580"/>
                          </a:moveTo>
                          <a:cubicBezTo>
                            <a:pt x="813435" y="68580"/>
                            <a:pt x="782003" y="80010"/>
                            <a:pt x="758190" y="101918"/>
                          </a:cubicBezTo>
                          <a:cubicBezTo>
                            <a:pt x="734378" y="124778"/>
                            <a:pt x="722947" y="158115"/>
                            <a:pt x="722947" y="203835"/>
                          </a:cubicBezTo>
                          <a:cubicBezTo>
                            <a:pt x="722947" y="248603"/>
                            <a:pt x="735330" y="281940"/>
                            <a:pt x="759143" y="304800"/>
                          </a:cubicBezTo>
                          <a:cubicBezTo>
                            <a:pt x="782955" y="327660"/>
                            <a:pt x="814388" y="339090"/>
                            <a:pt x="851535" y="339090"/>
                          </a:cubicBezTo>
                          <a:cubicBezTo>
                            <a:pt x="888682" y="339090"/>
                            <a:pt x="919163" y="327660"/>
                            <a:pt x="942976" y="304800"/>
                          </a:cubicBezTo>
                          <a:cubicBezTo>
                            <a:pt x="966788" y="281940"/>
                            <a:pt x="979170" y="247650"/>
                            <a:pt x="979170" y="201930"/>
                          </a:cubicBezTo>
                          <a:cubicBezTo>
                            <a:pt x="979170" y="157163"/>
                            <a:pt x="967740" y="122873"/>
                            <a:pt x="943928" y="100965"/>
                          </a:cubicBezTo>
                          <a:cubicBezTo>
                            <a:pt x="920115" y="79058"/>
                            <a:pt x="889635" y="68580"/>
                            <a:pt x="851535" y="68580"/>
                          </a:cubicBezTo>
                          <a:lnTo>
                            <a:pt x="851535" y="68580"/>
                          </a:lnTo>
                          <a:close/>
                          <a:moveTo>
                            <a:pt x="1113472" y="6668"/>
                          </a:moveTo>
                          <a:lnTo>
                            <a:pt x="1252538" y="6668"/>
                          </a:lnTo>
                          <a:lnTo>
                            <a:pt x="1336357" y="275273"/>
                          </a:lnTo>
                          <a:lnTo>
                            <a:pt x="1419226" y="6668"/>
                          </a:lnTo>
                          <a:lnTo>
                            <a:pt x="1559243" y="6668"/>
                          </a:lnTo>
                          <a:lnTo>
                            <a:pt x="1559243" y="400050"/>
                          </a:lnTo>
                          <a:lnTo>
                            <a:pt x="1472565" y="400050"/>
                          </a:lnTo>
                          <a:lnTo>
                            <a:pt x="1472565" y="90488"/>
                          </a:lnTo>
                          <a:lnTo>
                            <a:pt x="1381126" y="400050"/>
                          </a:lnTo>
                          <a:lnTo>
                            <a:pt x="1291590" y="400050"/>
                          </a:lnTo>
                          <a:lnTo>
                            <a:pt x="1200151" y="90488"/>
                          </a:lnTo>
                          <a:lnTo>
                            <a:pt x="1200151" y="400050"/>
                          </a:lnTo>
                          <a:lnTo>
                            <a:pt x="1113472" y="400050"/>
                          </a:lnTo>
                          <a:lnTo>
                            <a:pt x="1113472" y="6668"/>
                          </a:lnTo>
                          <a:lnTo>
                            <a:pt x="1113472" y="6668"/>
                          </a:lnTo>
                          <a:close/>
                          <a:moveTo>
                            <a:pt x="850582" y="0"/>
                          </a:moveTo>
                          <a:cubicBezTo>
                            <a:pt x="918210" y="0"/>
                            <a:pt x="973455" y="18098"/>
                            <a:pt x="1013460" y="54293"/>
                          </a:cubicBezTo>
                          <a:cubicBezTo>
                            <a:pt x="1054418" y="90488"/>
                            <a:pt x="1074420" y="140018"/>
                            <a:pt x="1074420" y="203835"/>
                          </a:cubicBezTo>
                          <a:cubicBezTo>
                            <a:pt x="1074420" y="267653"/>
                            <a:pt x="1054418" y="317183"/>
                            <a:pt x="1013460" y="352425"/>
                          </a:cubicBezTo>
                          <a:cubicBezTo>
                            <a:pt x="972503" y="388620"/>
                            <a:pt x="919163" y="405765"/>
                            <a:pt x="850582" y="405765"/>
                          </a:cubicBezTo>
                          <a:cubicBezTo>
                            <a:pt x="782003" y="405765"/>
                            <a:pt x="727710" y="387668"/>
                            <a:pt x="686753" y="352425"/>
                          </a:cubicBezTo>
                          <a:cubicBezTo>
                            <a:pt x="645795" y="317183"/>
                            <a:pt x="625793" y="267653"/>
                            <a:pt x="625793" y="204788"/>
                          </a:cubicBezTo>
                          <a:cubicBezTo>
                            <a:pt x="625793" y="164783"/>
                            <a:pt x="632460" y="131445"/>
                            <a:pt x="646747" y="103823"/>
                          </a:cubicBezTo>
                          <a:cubicBezTo>
                            <a:pt x="657226" y="83820"/>
                            <a:pt x="671513" y="65723"/>
                            <a:pt x="689610" y="49530"/>
                          </a:cubicBezTo>
                          <a:cubicBezTo>
                            <a:pt x="707707" y="33338"/>
                            <a:pt x="727710" y="21908"/>
                            <a:pt x="749618" y="14288"/>
                          </a:cubicBezTo>
                          <a:cubicBezTo>
                            <a:pt x="779145" y="5715"/>
                            <a:pt x="812482" y="0"/>
                            <a:pt x="850582" y="0"/>
                          </a:cubicBezTo>
                          <a:lnTo>
                            <a:pt x="850582" y="0"/>
                          </a:lnTo>
                          <a:close/>
                          <a:moveTo>
                            <a:pt x="376238" y="0"/>
                          </a:moveTo>
                          <a:cubicBezTo>
                            <a:pt x="432435" y="0"/>
                            <a:pt x="478155" y="14288"/>
                            <a:pt x="513398" y="42863"/>
                          </a:cubicBezTo>
                          <a:cubicBezTo>
                            <a:pt x="534353" y="60008"/>
                            <a:pt x="550545" y="83820"/>
                            <a:pt x="561023" y="115253"/>
                          </a:cubicBezTo>
                          <a:lnTo>
                            <a:pt x="468630" y="134303"/>
                          </a:lnTo>
                          <a:cubicBezTo>
                            <a:pt x="462915" y="114300"/>
                            <a:pt x="451485" y="98108"/>
                            <a:pt x="434340" y="85725"/>
                          </a:cubicBezTo>
                          <a:cubicBezTo>
                            <a:pt x="417195" y="74295"/>
                            <a:pt x="396240" y="67628"/>
                            <a:pt x="371475" y="67628"/>
                          </a:cubicBezTo>
                          <a:cubicBezTo>
                            <a:pt x="337185" y="67628"/>
                            <a:pt x="309563" y="78105"/>
                            <a:pt x="288607" y="99060"/>
                          </a:cubicBezTo>
                          <a:cubicBezTo>
                            <a:pt x="267653" y="120015"/>
                            <a:pt x="256223" y="154305"/>
                            <a:pt x="256223" y="200978"/>
                          </a:cubicBezTo>
                          <a:cubicBezTo>
                            <a:pt x="256223" y="250508"/>
                            <a:pt x="266700" y="285750"/>
                            <a:pt x="287655" y="307658"/>
                          </a:cubicBezTo>
                          <a:cubicBezTo>
                            <a:pt x="308610" y="328613"/>
                            <a:pt x="336232" y="339090"/>
                            <a:pt x="369570" y="339090"/>
                          </a:cubicBezTo>
                          <a:cubicBezTo>
                            <a:pt x="394335" y="339090"/>
                            <a:pt x="415290" y="332423"/>
                            <a:pt x="433388" y="319088"/>
                          </a:cubicBezTo>
                          <a:cubicBezTo>
                            <a:pt x="451485" y="305753"/>
                            <a:pt x="463868" y="284798"/>
                            <a:pt x="471488" y="256223"/>
                          </a:cubicBezTo>
                          <a:lnTo>
                            <a:pt x="561975" y="280988"/>
                          </a:lnTo>
                          <a:cubicBezTo>
                            <a:pt x="547688" y="323850"/>
                            <a:pt x="524828" y="356235"/>
                            <a:pt x="492443" y="376238"/>
                          </a:cubicBezTo>
                          <a:cubicBezTo>
                            <a:pt x="460057" y="397193"/>
                            <a:pt x="419100" y="407670"/>
                            <a:pt x="369570" y="407670"/>
                          </a:cubicBezTo>
                          <a:cubicBezTo>
                            <a:pt x="308610" y="407670"/>
                            <a:pt x="258128" y="389573"/>
                            <a:pt x="218123" y="354330"/>
                          </a:cubicBezTo>
                          <a:cubicBezTo>
                            <a:pt x="179070" y="319088"/>
                            <a:pt x="159068" y="269558"/>
                            <a:pt x="159068" y="207645"/>
                          </a:cubicBezTo>
                          <a:cubicBezTo>
                            <a:pt x="159068" y="141923"/>
                            <a:pt x="179070" y="91440"/>
                            <a:pt x="218123" y="55245"/>
                          </a:cubicBezTo>
                          <a:cubicBezTo>
                            <a:pt x="257175" y="19050"/>
                            <a:pt x="311468" y="0"/>
                            <a:pt x="376238" y="0"/>
                          </a:cubicBezTo>
                          <a:lnTo>
                            <a:pt x="376238" y="0"/>
                          </a:lnTo>
                          <a:close/>
                        </a:path>
                      </a:pathLst>
                    </a:custGeom>
                    <a:grpFill/>
                    <a:ln w="9525" cap="flat">
                      <a:noFill/>
                      <a:prstDash val="solid"/>
                      <a:miter/>
                    </a:ln>
                  </p:spPr>
                  <p:txBody>
                    <a:bodyPr rtlCol="0" anchor="ctr"/>
                    <a:lstStyle/>
                    <a:p>
                      <a:pPr algn="ctr"/>
                      <a:endParaRPr lang="en-US">
                        <a:solidFill>
                          <a:schemeClr val="bg1"/>
                        </a:solidFill>
                      </a:endParaRPr>
                    </a:p>
                  </p:txBody>
                </p:sp>
              </p:grpSp>
            </p:grpSp>
          </p:grpSp>
        </p:grpSp>
      </p:grpSp>
    </p:spTree>
    <p:extLst>
      <p:ext uri="{BB962C8B-B14F-4D97-AF65-F5344CB8AC3E}">
        <p14:creationId xmlns:p14="http://schemas.microsoft.com/office/powerpoint/2010/main" val="98081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zövegdoboz 12">
            <a:extLst>
              <a:ext uri="{FF2B5EF4-FFF2-40B4-BE49-F238E27FC236}">
                <a16:creationId xmlns:a16="http://schemas.microsoft.com/office/drawing/2014/main" id="{57B99ED6-1977-DC40-13DE-3DCF63FCB463}"/>
              </a:ext>
            </a:extLst>
          </p:cNvPr>
          <p:cNvSpPr txBox="1"/>
          <p:nvPr/>
        </p:nvSpPr>
        <p:spPr>
          <a:xfrm>
            <a:off x="283029" y="-435428"/>
            <a:ext cx="10515600" cy="186040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kern="1200" dirty="0">
                <a:solidFill>
                  <a:schemeClr val="tx1"/>
                </a:solidFill>
                <a:latin typeface="+mj-lt"/>
                <a:ea typeface="+mj-ea"/>
                <a:cs typeface="+mj-cs"/>
              </a:rPr>
              <a:t>Experiment no. </a:t>
            </a:r>
            <a:r>
              <a:rPr lang="hu-HU" sz="4000" kern="1200" dirty="0">
                <a:solidFill>
                  <a:schemeClr val="tx1"/>
                </a:solidFill>
                <a:latin typeface="+mj-lt"/>
                <a:ea typeface="+mj-ea"/>
                <a:cs typeface="+mj-cs"/>
              </a:rPr>
              <a:t>3</a:t>
            </a:r>
            <a:r>
              <a:rPr lang="en-US" sz="4000" kern="1200" dirty="0">
                <a:solidFill>
                  <a:schemeClr val="tx1"/>
                </a:solidFill>
                <a:latin typeface="+mj-lt"/>
                <a:ea typeface="+mj-ea"/>
                <a:cs typeface="+mj-cs"/>
              </a:rPr>
              <a:t>: </a:t>
            </a:r>
            <a:r>
              <a:rPr lang="en-US" sz="4000" u="sng" kern="1200" dirty="0">
                <a:solidFill>
                  <a:schemeClr val="tx1"/>
                </a:solidFill>
                <a:latin typeface="+mj-lt"/>
                <a:ea typeface="+mj-ea"/>
                <a:cs typeface="+mj-cs"/>
              </a:rPr>
              <a:t>Ceteris paribus</a:t>
            </a:r>
          </a:p>
        </p:txBody>
      </p:sp>
      <p:pic>
        <p:nvPicPr>
          <p:cNvPr id="2" name="Kép 1">
            <a:extLst>
              <a:ext uri="{FF2B5EF4-FFF2-40B4-BE49-F238E27FC236}">
                <a16:creationId xmlns:a16="http://schemas.microsoft.com/office/drawing/2014/main" id="{CA6730EE-6238-3CFD-944D-7F5F26BAA884}"/>
              </a:ext>
            </a:extLst>
          </p:cNvPr>
          <p:cNvPicPr>
            <a:picLocks noChangeAspect="1"/>
          </p:cNvPicPr>
          <p:nvPr/>
        </p:nvPicPr>
        <p:blipFill>
          <a:blip r:embed="rId3"/>
          <a:stretch>
            <a:fillRect/>
          </a:stretch>
        </p:blipFill>
        <p:spPr>
          <a:xfrm>
            <a:off x="2132898" y="888054"/>
            <a:ext cx="7926204" cy="5730461"/>
          </a:xfrm>
          <a:prstGeom prst="rect">
            <a:avLst/>
          </a:prstGeom>
        </p:spPr>
      </p:pic>
    </p:spTree>
    <p:extLst>
      <p:ext uri="{BB962C8B-B14F-4D97-AF65-F5344CB8AC3E}">
        <p14:creationId xmlns:p14="http://schemas.microsoft.com/office/powerpoint/2010/main" val="3960385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zövegdoboz 12">
            <a:extLst>
              <a:ext uri="{FF2B5EF4-FFF2-40B4-BE49-F238E27FC236}">
                <a16:creationId xmlns:a16="http://schemas.microsoft.com/office/drawing/2014/main" id="{57B99ED6-1977-DC40-13DE-3DCF63FCB463}"/>
              </a:ext>
            </a:extLst>
          </p:cNvPr>
          <p:cNvSpPr txBox="1"/>
          <p:nvPr/>
        </p:nvSpPr>
        <p:spPr>
          <a:xfrm>
            <a:off x="639781" y="-48363"/>
            <a:ext cx="11234057" cy="126485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kern="1200" dirty="0">
                <a:solidFill>
                  <a:schemeClr val="tx1"/>
                </a:solidFill>
                <a:latin typeface="+mj-lt"/>
                <a:ea typeface="+mj-ea"/>
                <a:cs typeface="+mj-cs"/>
              </a:rPr>
              <a:t>Experiment no. </a:t>
            </a:r>
            <a:r>
              <a:rPr lang="hu-HU" sz="4000" kern="1200" dirty="0">
                <a:solidFill>
                  <a:schemeClr val="tx1"/>
                </a:solidFill>
                <a:latin typeface="+mj-lt"/>
                <a:ea typeface="+mj-ea"/>
                <a:cs typeface="+mj-cs"/>
              </a:rPr>
              <a:t>4</a:t>
            </a:r>
            <a:r>
              <a:rPr lang="en-US" sz="4000" kern="1200" dirty="0">
                <a:solidFill>
                  <a:schemeClr val="tx1"/>
                </a:solidFill>
                <a:latin typeface="+mj-lt"/>
                <a:ea typeface="+mj-ea"/>
                <a:cs typeface="+mj-cs"/>
              </a:rPr>
              <a:t>: </a:t>
            </a:r>
            <a:r>
              <a:rPr lang="en-US" sz="4000" u="sng" dirty="0">
                <a:latin typeface="+mj-lt"/>
                <a:ea typeface="+mj-ea"/>
                <a:cs typeface="+mj-cs"/>
              </a:rPr>
              <a:t>Spontaneous</a:t>
            </a:r>
            <a:r>
              <a:rPr lang="hu-HU" sz="4000" u="sng" dirty="0">
                <a:latin typeface="+mj-lt"/>
                <a:ea typeface="+mj-ea"/>
                <a:cs typeface="+mj-cs"/>
              </a:rPr>
              <a:t> </a:t>
            </a:r>
            <a:r>
              <a:rPr lang="hu-HU" sz="4000" u="sng" dirty="0" err="1">
                <a:latin typeface="+mj-lt"/>
                <a:ea typeface="+mj-ea"/>
                <a:cs typeface="+mj-cs"/>
              </a:rPr>
              <a:t>Pattern</a:t>
            </a:r>
            <a:r>
              <a:rPr lang="hu-HU" sz="4000" u="sng" dirty="0">
                <a:latin typeface="+mj-lt"/>
                <a:ea typeface="+mj-ea"/>
                <a:cs typeface="+mj-cs"/>
              </a:rPr>
              <a:t>-building</a:t>
            </a:r>
            <a:endParaRPr lang="en-US" sz="4000" u="sng" kern="1200" dirty="0">
              <a:solidFill>
                <a:schemeClr val="tx1"/>
              </a:solidFill>
              <a:latin typeface="+mj-lt"/>
              <a:ea typeface="+mj-ea"/>
              <a:cs typeface="+mj-cs"/>
            </a:endParaRPr>
          </a:p>
        </p:txBody>
      </p:sp>
      <p:pic>
        <p:nvPicPr>
          <p:cNvPr id="2" name="Kép 1">
            <a:extLst>
              <a:ext uri="{FF2B5EF4-FFF2-40B4-BE49-F238E27FC236}">
                <a16:creationId xmlns:a16="http://schemas.microsoft.com/office/drawing/2014/main" id="{C1984280-CDA2-89AB-8654-A4CC3D929DF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2850" y="1389751"/>
            <a:ext cx="9540836" cy="4934547"/>
          </a:xfrm>
          <a:prstGeom prst="rect">
            <a:avLst/>
          </a:prstGeom>
          <a:noFill/>
          <a:ln>
            <a:noFill/>
          </a:ln>
        </p:spPr>
      </p:pic>
      <p:pic>
        <p:nvPicPr>
          <p:cNvPr id="3" name="Kép 2">
            <a:extLst>
              <a:ext uri="{FF2B5EF4-FFF2-40B4-BE49-F238E27FC236}">
                <a16:creationId xmlns:a16="http://schemas.microsoft.com/office/drawing/2014/main" id="{772960CB-2463-1A56-6A04-7DE8DC47B98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2850" y="1029314"/>
            <a:ext cx="9540835" cy="360437"/>
          </a:xfrm>
          <a:prstGeom prst="rect">
            <a:avLst/>
          </a:prstGeom>
          <a:noFill/>
          <a:ln>
            <a:noFill/>
          </a:ln>
        </p:spPr>
      </p:pic>
    </p:spTree>
    <p:extLst>
      <p:ext uri="{BB962C8B-B14F-4D97-AF65-F5344CB8AC3E}">
        <p14:creationId xmlns:p14="http://schemas.microsoft.com/office/powerpoint/2010/main" val="4023440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Szövegdoboz 12">
            <a:extLst>
              <a:ext uri="{FF2B5EF4-FFF2-40B4-BE49-F238E27FC236}">
                <a16:creationId xmlns:a16="http://schemas.microsoft.com/office/drawing/2014/main" id="{57B99ED6-1977-DC40-13DE-3DCF63FCB463}"/>
              </a:ext>
            </a:extLst>
          </p:cNvPr>
          <p:cNvSpPr txBox="1"/>
          <p:nvPr/>
        </p:nvSpPr>
        <p:spPr>
          <a:xfrm>
            <a:off x="-108858" y="-155223"/>
            <a:ext cx="10515599" cy="93268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kern="1200" dirty="0">
                <a:solidFill>
                  <a:schemeClr val="tx1"/>
                </a:solidFill>
                <a:latin typeface="+mj-lt"/>
                <a:ea typeface="+mj-ea"/>
                <a:cs typeface="+mj-cs"/>
              </a:rPr>
              <a:t>Experiment no. </a:t>
            </a:r>
            <a:r>
              <a:rPr lang="hu-HU" sz="4000" kern="1200" dirty="0">
                <a:solidFill>
                  <a:schemeClr val="tx1"/>
                </a:solidFill>
                <a:latin typeface="+mj-lt"/>
                <a:ea typeface="+mj-ea"/>
                <a:cs typeface="+mj-cs"/>
              </a:rPr>
              <a:t>4</a:t>
            </a:r>
            <a:r>
              <a:rPr lang="en-US" sz="4000" kern="1200" dirty="0">
                <a:solidFill>
                  <a:schemeClr val="tx1"/>
                </a:solidFill>
                <a:latin typeface="+mj-lt"/>
                <a:ea typeface="+mj-ea"/>
                <a:cs typeface="+mj-cs"/>
              </a:rPr>
              <a:t>: </a:t>
            </a:r>
            <a:r>
              <a:rPr lang="hu-HU" sz="4000" u="sng" dirty="0" err="1">
                <a:latin typeface="+mj-lt"/>
                <a:ea typeface="+mj-ea"/>
                <a:cs typeface="+mj-cs"/>
              </a:rPr>
              <a:t>Enforced</a:t>
            </a:r>
            <a:r>
              <a:rPr lang="hu-HU" sz="4000" u="sng" dirty="0">
                <a:latin typeface="+mj-lt"/>
                <a:ea typeface="+mj-ea"/>
                <a:cs typeface="+mj-cs"/>
              </a:rPr>
              <a:t> </a:t>
            </a:r>
            <a:r>
              <a:rPr lang="hu-HU" sz="4000" u="sng" dirty="0" err="1">
                <a:latin typeface="+mj-lt"/>
                <a:ea typeface="+mj-ea"/>
                <a:cs typeface="+mj-cs"/>
              </a:rPr>
              <a:t>Pattern</a:t>
            </a:r>
            <a:r>
              <a:rPr lang="hu-HU" sz="4000" u="sng" dirty="0">
                <a:latin typeface="+mj-lt"/>
                <a:ea typeface="+mj-ea"/>
                <a:cs typeface="+mj-cs"/>
              </a:rPr>
              <a:t>-building</a:t>
            </a:r>
            <a:endParaRPr lang="en-US" sz="4000" u="sng" kern="1200" dirty="0">
              <a:solidFill>
                <a:schemeClr val="tx1"/>
              </a:solidFill>
              <a:latin typeface="+mj-lt"/>
              <a:ea typeface="+mj-ea"/>
              <a:cs typeface="+mj-cs"/>
            </a:endParaRPr>
          </a:p>
        </p:txBody>
      </p:sp>
      <p:pic>
        <p:nvPicPr>
          <p:cNvPr id="4" name="Kép 3">
            <a:extLst>
              <a:ext uri="{FF2B5EF4-FFF2-40B4-BE49-F238E27FC236}">
                <a16:creationId xmlns:a16="http://schemas.microsoft.com/office/drawing/2014/main" id="{B6E7FB30-4103-A46E-FAA0-D840C4FFE9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623457" y="886320"/>
            <a:ext cx="6770913" cy="5873709"/>
          </a:xfrm>
          <a:prstGeom prst="rect">
            <a:avLst/>
          </a:prstGeom>
          <a:noFill/>
        </p:spPr>
      </p:pic>
    </p:spTree>
    <p:extLst>
      <p:ext uri="{BB962C8B-B14F-4D97-AF65-F5344CB8AC3E}">
        <p14:creationId xmlns:p14="http://schemas.microsoft.com/office/powerpoint/2010/main" val="4076239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zövegdoboz 12">
            <a:extLst>
              <a:ext uri="{FF2B5EF4-FFF2-40B4-BE49-F238E27FC236}">
                <a16:creationId xmlns:a16="http://schemas.microsoft.com/office/drawing/2014/main" id="{57B99ED6-1977-DC40-13DE-3DCF63FCB463}"/>
              </a:ext>
            </a:extLst>
          </p:cNvPr>
          <p:cNvSpPr txBox="1"/>
          <p:nvPr/>
        </p:nvSpPr>
        <p:spPr>
          <a:xfrm>
            <a:off x="838200" y="184805"/>
            <a:ext cx="10515600" cy="150588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kern="1200" dirty="0">
                <a:solidFill>
                  <a:schemeClr val="tx1"/>
                </a:solidFill>
                <a:latin typeface="+mj-lt"/>
                <a:ea typeface="+mj-ea"/>
                <a:cs typeface="+mj-cs"/>
              </a:rPr>
              <a:t>Experiment no. 5-6: </a:t>
            </a:r>
            <a:r>
              <a:rPr lang="en-US" sz="4000" u="sng" kern="1200" dirty="0">
                <a:solidFill>
                  <a:schemeClr val="tx1"/>
                </a:solidFill>
                <a:latin typeface="+mj-lt"/>
                <a:ea typeface="+mj-ea"/>
                <a:cs typeface="+mj-cs"/>
              </a:rPr>
              <a:t>Scalable modelling or chained forecasts &amp; overlapping effects</a:t>
            </a:r>
          </a:p>
        </p:txBody>
      </p:sp>
      <p:pic>
        <p:nvPicPr>
          <p:cNvPr id="3" name="Kép 2">
            <a:extLst>
              <a:ext uri="{FF2B5EF4-FFF2-40B4-BE49-F238E27FC236}">
                <a16:creationId xmlns:a16="http://schemas.microsoft.com/office/drawing/2014/main" id="{35AB9F8E-38F4-1409-0488-955E3B095100}"/>
              </a:ext>
            </a:extLst>
          </p:cNvPr>
          <p:cNvPicPr>
            <a:picLocks noChangeAspect="1"/>
          </p:cNvPicPr>
          <p:nvPr/>
        </p:nvPicPr>
        <p:blipFill>
          <a:blip r:embed="rId3"/>
          <a:stretch>
            <a:fillRect/>
          </a:stretch>
        </p:blipFill>
        <p:spPr>
          <a:xfrm>
            <a:off x="1915786" y="1845426"/>
            <a:ext cx="8357374" cy="4450303"/>
          </a:xfrm>
          <a:prstGeom prst="rect">
            <a:avLst/>
          </a:prstGeom>
        </p:spPr>
      </p:pic>
    </p:spTree>
    <p:extLst>
      <p:ext uri="{BB962C8B-B14F-4D97-AF65-F5344CB8AC3E}">
        <p14:creationId xmlns:p14="http://schemas.microsoft.com/office/powerpoint/2010/main" val="756497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Kép 2" descr="Ezüsttrófea">
            <a:extLst>
              <a:ext uri="{FF2B5EF4-FFF2-40B4-BE49-F238E27FC236}">
                <a16:creationId xmlns:a16="http://schemas.microsoft.com/office/drawing/2014/main" id="{55D50063-1D91-94E9-4207-BABBAFDD25A2}"/>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b="15730"/>
          <a:stretch/>
        </p:blipFill>
        <p:spPr>
          <a:xfrm>
            <a:off x="0" y="0"/>
            <a:ext cx="12192000" cy="6858000"/>
          </a:xfrm>
          <a:prstGeom prst="rect">
            <a:avLst/>
          </a:prstGeom>
        </p:spPr>
      </p:pic>
      <p:graphicFrame>
        <p:nvGraphicFramePr>
          <p:cNvPr id="7" name="Szövegdoboz 4">
            <a:extLst>
              <a:ext uri="{FF2B5EF4-FFF2-40B4-BE49-F238E27FC236}">
                <a16:creationId xmlns:a16="http://schemas.microsoft.com/office/drawing/2014/main" id="{18B08E64-7398-FAA3-01C7-2933FE41E7D4}"/>
              </a:ext>
            </a:extLst>
          </p:cNvPr>
          <p:cNvGraphicFramePr/>
          <p:nvPr>
            <p:extLst>
              <p:ext uri="{D42A27DB-BD31-4B8C-83A1-F6EECF244321}">
                <p14:modId xmlns:p14="http://schemas.microsoft.com/office/powerpoint/2010/main" val="2463993627"/>
              </p:ext>
            </p:extLst>
          </p:nvPr>
        </p:nvGraphicFramePr>
        <p:xfrm>
          <a:off x="0" y="0"/>
          <a:ext cx="12061371" cy="53013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Szövegdoboz 9">
            <a:extLst>
              <a:ext uri="{FF2B5EF4-FFF2-40B4-BE49-F238E27FC236}">
                <a16:creationId xmlns:a16="http://schemas.microsoft.com/office/drawing/2014/main" id="{EE13567C-D6C4-042D-120E-46153D99B6FD}"/>
              </a:ext>
            </a:extLst>
          </p:cNvPr>
          <p:cNvSpPr txBox="1"/>
          <p:nvPr/>
        </p:nvSpPr>
        <p:spPr>
          <a:xfrm>
            <a:off x="2879271" y="218105"/>
            <a:ext cx="6106884" cy="707886"/>
          </a:xfrm>
          <a:prstGeom prst="rect">
            <a:avLst/>
          </a:prstGeom>
          <a:noFill/>
        </p:spPr>
        <p:txBody>
          <a:bodyPr wrap="square">
            <a:spAutoFit/>
          </a:bodyPr>
          <a:lstStyle/>
          <a:p>
            <a:pPr algn="ctr"/>
            <a:r>
              <a:rPr lang="en-US" sz="4000" dirty="0"/>
              <a:t>Conclusions</a:t>
            </a:r>
          </a:p>
        </p:txBody>
      </p:sp>
    </p:spTree>
    <p:extLst>
      <p:ext uri="{BB962C8B-B14F-4D97-AF65-F5344CB8AC3E}">
        <p14:creationId xmlns:p14="http://schemas.microsoft.com/office/powerpoint/2010/main" val="74990137"/>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Kép 4" descr="Absztrakt kék dizájn hullámos vonalakkal és pontokkal">
            <a:extLst>
              <a:ext uri="{FF2B5EF4-FFF2-40B4-BE49-F238E27FC236}">
                <a16:creationId xmlns:a16="http://schemas.microsoft.com/office/drawing/2014/main" id="{413F571B-9E2D-AD47-EDAD-1C7C2851065B}"/>
              </a:ext>
            </a:extLst>
          </p:cNvPr>
          <p:cNvPicPr>
            <a:picLocks noChangeAspect="1"/>
          </p:cNvPicPr>
          <p:nvPr/>
        </p:nvPicPr>
        <p:blipFill rotWithShape="1">
          <a:blip r:embed="rId2">
            <a:extLst>
              <a:ext uri="{28A0092B-C50C-407E-A947-70E740481C1C}">
                <a14:useLocalDpi xmlns:a14="http://schemas.microsoft.com/office/drawing/2010/main" val="0"/>
              </a:ext>
            </a:extLst>
          </a:blip>
          <a:srcRect l="3184" r="-1" b="-1"/>
          <a:stretch/>
        </p:blipFill>
        <p:spPr>
          <a:xfrm>
            <a:off x="20" y="10"/>
            <a:ext cx="9947062" cy="6857990"/>
          </a:xfrm>
          <a:prstGeom prst="rect">
            <a:avLst/>
          </a:prstGeom>
        </p:spPr>
      </p:pic>
      <p:sp>
        <p:nvSpPr>
          <p:cNvPr id="14" name="Freeform: Shape 13">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6" name="Freeform: Shape 15">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226" y="0"/>
            <a:ext cx="5043774"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18" name="Freeform: Shape 17">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 name="Szövegdoboz 5">
            <a:extLst>
              <a:ext uri="{FF2B5EF4-FFF2-40B4-BE49-F238E27FC236}">
                <a16:creationId xmlns:a16="http://schemas.microsoft.com/office/drawing/2014/main" id="{E987E159-3A03-5B2B-D257-F43D149B6FD6}"/>
              </a:ext>
            </a:extLst>
          </p:cNvPr>
          <p:cNvSpPr txBox="1"/>
          <p:nvPr/>
        </p:nvSpPr>
        <p:spPr>
          <a:xfrm>
            <a:off x="7991155" y="567154"/>
            <a:ext cx="3633746" cy="158842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000" dirty="0">
                <a:latin typeface="+mj-lt"/>
                <a:ea typeface="+mj-ea"/>
                <a:cs typeface="+mj-cs"/>
              </a:rPr>
              <a:t>Future</a:t>
            </a:r>
          </a:p>
        </p:txBody>
      </p:sp>
      <p:sp>
        <p:nvSpPr>
          <p:cNvPr id="7" name="Szövegdoboz 6">
            <a:extLst>
              <a:ext uri="{FF2B5EF4-FFF2-40B4-BE49-F238E27FC236}">
                <a16:creationId xmlns:a16="http://schemas.microsoft.com/office/drawing/2014/main" id="{94F03B88-4888-4F8A-5DE4-271592AF2698}"/>
              </a:ext>
            </a:extLst>
          </p:cNvPr>
          <p:cNvSpPr txBox="1"/>
          <p:nvPr/>
        </p:nvSpPr>
        <p:spPr>
          <a:xfrm>
            <a:off x="7339585" y="2722729"/>
            <a:ext cx="4852416" cy="270006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hu-HU" sz="2000" dirty="0"/>
              <a:t>NCM </a:t>
            </a:r>
            <a:r>
              <a:rPr lang="hu-HU" sz="2000" dirty="0" err="1"/>
              <a:t>also</a:t>
            </a:r>
            <a:r>
              <a:rPr lang="hu-HU" sz="2000" dirty="0"/>
              <a:t> </a:t>
            </a:r>
            <a:r>
              <a:rPr lang="hu-HU" sz="2000" dirty="0" err="1"/>
              <a:t>for</a:t>
            </a:r>
            <a:r>
              <a:rPr lang="hu-HU" sz="2000" dirty="0"/>
              <a:t> m</a:t>
            </a:r>
            <a:r>
              <a:rPr lang="en-US" sz="2000" dirty="0" err="1">
                <a:effectLst/>
              </a:rPr>
              <a:t>ine</a:t>
            </a:r>
            <a:r>
              <a:rPr lang="en-US" sz="2000" dirty="0">
                <a:effectLst/>
              </a:rPr>
              <a:t>-sweeper-like OAMs</a:t>
            </a:r>
            <a:endParaRPr lang="hu-HU" sz="2000" dirty="0">
              <a:effectLst/>
            </a:endParaRPr>
          </a:p>
          <a:p>
            <a:pPr indent="-228600">
              <a:lnSpc>
                <a:spcPct val="90000"/>
              </a:lnSpc>
              <a:spcAft>
                <a:spcPts val="600"/>
              </a:spcAft>
              <a:buFont typeface="Arial" panose="020B0604020202020204" pitchFamily="34" charset="0"/>
              <a:buChar char="•"/>
            </a:pPr>
            <a:endParaRPr lang="en-US" sz="2000" dirty="0">
              <a:effectLst/>
            </a:endParaRPr>
          </a:p>
          <a:p>
            <a:pPr indent="-228600">
              <a:lnSpc>
                <a:spcPct val="90000"/>
              </a:lnSpc>
              <a:spcAft>
                <a:spcPts val="600"/>
              </a:spcAft>
              <a:buFont typeface="Arial" panose="020B0604020202020204" pitchFamily="34" charset="0"/>
              <a:buChar char="•"/>
            </a:pPr>
            <a:r>
              <a:rPr lang="en-US" sz="2000" dirty="0">
                <a:effectLst/>
              </a:rPr>
              <a:t>Involving other/own Solver-engines</a:t>
            </a:r>
            <a:endParaRPr lang="hu-HU" sz="2000" dirty="0">
              <a:effectLst/>
            </a:endParaRP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hu-HU" sz="2000" dirty="0" err="1"/>
              <a:t>Delivering</a:t>
            </a:r>
            <a:r>
              <a:rPr lang="hu-HU" sz="2000" dirty="0"/>
              <a:t> b</a:t>
            </a:r>
            <a:r>
              <a:rPr lang="en-US" sz="2000" dirty="0" err="1"/>
              <a:t>etter</a:t>
            </a:r>
            <a:r>
              <a:rPr lang="en-US" sz="2000" dirty="0"/>
              <a:t> forecasts</a:t>
            </a:r>
            <a:r>
              <a:rPr lang="hu-HU" sz="2000" dirty="0"/>
              <a:t> </a:t>
            </a:r>
          </a:p>
          <a:p>
            <a:pPr>
              <a:lnSpc>
                <a:spcPct val="90000"/>
              </a:lnSpc>
              <a:spcAft>
                <a:spcPts val="600"/>
              </a:spcAft>
            </a:pPr>
            <a:r>
              <a:rPr lang="hu-HU" sz="2000" dirty="0"/>
              <a:t>   </a:t>
            </a:r>
            <a:r>
              <a:rPr lang="hu-HU" sz="2000" dirty="0" err="1"/>
              <a:t>or</a:t>
            </a:r>
            <a:r>
              <a:rPr lang="hu-HU" sz="2000" dirty="0"/>
              <a:t> decision </a:t>
            </a:r>
            <a:r>
              <a:rPr lang="hu-HU" sz="2000" dirty="0" err="1"/>
              <a:t>making</a:t>
            </a:r>
            <a:r>
              <a:rPr lang="hu-HU" sz="2000" dirty="0"/>
              <a:t> </a:t>
            </a:r>
            <a:r>
              <a:rPr lang="hu-HU" sz="2000" dirty="0" err="1"/>
              <a:t>products</a:t>
            </a:r>
            <a:endParaRPr lang="en-US" sz="2000" dirty="0"/>
          </a:p>
        </p:txBody>
      </p:sp>
    </p:spTree>
    <p:extLst>
      <p:ext uri="{BB962C8B-B14F-4D97-AF65-F5344CB8AC3E}">
        <p14:creationId xmlns:p14="http://schemas.microsoft.com/office/powerpoint/2010/main" val="4156491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prstClr val="black"/>
              <a:schemeClr val="accent3">
                <a:tint val="45000"/>
                <a:satMod val="400000"/>
              </a:schemeClr>
            </a:duotone>
          </a:blip>
          <a:srcRect/>
          <a:stretch>
            <a:fillRect/>
          </a:stretch>
        </a:blipFill>
        <a:effectLst/>
      </p:bgPr>
    </p:bg>
    <p:spTree>
      <p:nvGrpSpPr>
        <p:cNvPr id="1" name=""/>
        <p:cNvGrpSpPr/>
        <p:nvPr/>
      </p:nvGrpSpPr>
      <p:grpSpPr>
        <a:xfrm>
          <a:off x="0" y="0"/>
          <a:ext cx="0" cy="0"/>
          <a:chOff x="0" y="0"/>
          <a:chExt cx="0" cy="0"/>
        </a:xfrm>
      </p:grpSpPr>
      <p:grpSp>
        <p:nvGrpSpPr>
          <p:cNvPr id="2" name="그룹 1">
            <a:extLst>
              <a:ext uri="{FF2B5EF4-FFF2-40B4-BE49-F238E27FC236}">
                <a16:creationId xmlns:a16="http://schemas.microsoft.com/office/drawing/2014/main" id="{035C77A9-7084-477D-BA3A-262CC9BDC031}"/>
              </a:ext>
            </a:extLst>
          </p:cNvPr>
          <p:cNvGrpSpPr/>
          <p:nvPr/>
        </p:nvGrpSpPr>
        <p:grpSpPr>
          <a:xfrm>
            <a:off x="1" y="2857630"/>
            <a:ext cx="12191998" cy="1142740"/>
            <a:chOff x="1" y="2857630"/>
            <a:chExt cx="12191998" cy="1142740"/>
          </a:xfrm>
        </p:grpSpPr>
        <p:sp>
          <p:nvSpPr>
            <p:cNvPr id="25" name="TextBox 24">
              <a:extLst>
                <a:ext uri="{FF2B5EF4-FFF2-40B4-BE49-F238E27FC236}">
                  <a16:creationId xmlns:a16="http://schemas.microsoft.com/office/drawing/2014/main" id="{3E0E8578-BD64-4C9C-8967-EC38029FB4BB}"/>
                </a:ext>
              </a:extLst>
            </p:cNvPr>
            <p:cNvSpPr txBox="1"/>
            <p:nvPr/>
          </p:nvSpPr>
          <p:spPr>
            <a:xfrm>
              <a:off x="1" y="2857630"/>
              <a:ext cx="12191998" cy="830997"/>
            </a:xfrm>
            <a:prstGeom prst="rect">
              <a:avLst/>
            </a:prstGeom>
            <a:noFill/>
          </p:spPr>
          <p:txBody>
            <a:bodyPr wrap="square" rtlCol="0" anchor="ctr">
              <a:spAutoFit/>
            </a:bodyPr>
            <a:lstStyle/>
            <a:p>
              <a:pPr algn="ctr"/>
              <a:r>
                <a:rPr lang="hu-HU" altLang="ko-KR" sz="4800" b="1" dirty="0" err="1">
                  <a:solidFill>
                    <a:schemeClr val="bg1"/>
                  </a:solidFill>
                  <a:latin typeface="+mj-lt"/>
                  <a:cs typeface="Arial" pitchFamily="34" charset="0"/>
                </a:rPr>
                <a:t>Thank</a:t>
              </a:r>
              <a:r>
                <a:rPr lang="hu-HU" altLang="ko-KR" sz="4800" b="1" dirty="0">
                  <a:solidFill>
                    <a:schemeClr val="bg1"/>
                  </a:solidFill>
                  <a:latin typeface="+mj-lt"/>
                  <a:cs typeface="Arial" pitchFamily="34" charset="0"/>
                </a:rPr>
                <a:t> </a:t>
              </a:r>
              <a:r>
                <a:rPr lang="hu-HU" altLang="ko-KR" sz="4800" b="1" dirty="0" err="1">
                  <a:solidFill>
                    <a:schemeClr val="bg1"/>
                  </a:solidFill>
                  <a:latin typeface="+mj-lt"/>
                  <a:cs typeface="Arial" pitchFamily="34" charset="0"/>
                </a:rPr>
                <a:t>you</a:t>
              </a:r>
              <a:r>
                <a:rPr lang="hu-HU" altLang="ko-KR" sz="4800" b="1" dirty="0">
                  <a:solidFill>
                    <a:schemeClr val="bg1"/>
                  </a:solidFill>
                  <a:latin typeface="+mj-lt"/>
                  <a:cs typeface="Arial" pitchFamily="34" charset="0"/>
                </a:rPr>
                <a:t> </a:t>
              </a:r>
              <a:r>
                <a:rPr lang="hu-HU" altLang="ko-KR" sz="4800" b="1" dirty="0" err="1">
                  <a:solidFill>
                    <a:schemeClr val="bg1"/>
                  </a:solidFill>
                  <a:latin typeface="+mj-lt"/>
                  <a:cs typeface="Arial" pitchFamily="34" charset="0"/>
                </a:rPr>
                <a:t>for</a:t>
              </a:r>
              <a:r>
                <a:rPr lang="hu-HU" altLang="ko-KR" sz="4800" b="1" dirty="0">
                  <a:solidFill>
                    <a:schemeClr val="bg1"/>
                  </a:solidFill>
                  <a:latin typeface="+mj-lt"/>
                  <a:cs typeface="Arial" pitchFamily="34" charset="0"/>
                </a:rPr>
                <a:t> </a:t>
              </a:r>
              <a:r>
                <a:rPr lang="hu-HU" altLang="ko-KR" sz="4800" b="1" dirty="0" err="1">
                  <a:solidFill>
                    <a:schemeClr val="bg1"/>
                  </a:solidFill>
                  <a:latin typeface="+mj-lt"/>
                  <a:cs typeface="Arial" pitchFamily="34" charset="0"/>
                </a:rPr>
                <a:t>your</a:t>
              </a:r>
              <a:r>
                <a:rPr lang="hu-HU" altLang="ko-KR" sz="4800" b="1" dirty="0">
                  <a:solidFill>
                    <a:schemeClr val="bg1"/>
                  </a:solidFill>
                  <a:latin typeface="+mj-lt"/>
                  <a:cs typeface="Arial" pitchFamily="34" charset="0"/>
                </a:rPr>
                <a:t> </a:t>
              </a:r>
              <a:r>
                <a:rPr lang="hu-HU" altLang="ko-KR" sz="4800" b="1" dirty="0" err="1">
                  <a:solidFill>
                    <a:schemeClr val="bg1"/>
                  </a:solidFill>
                  <a:latin typeface="+mj-lt"/>
                  <a:cs typeface="Arial" pitchFamily="34" charset="0"/>
                </a:rPr>
                <a:t>attention</a:t>
              </a:r>
              <a:r>
                <a:rPr lang="hu-HU" altLang="ko-KR" sz="4800" b="1" dirty="0">
                  <a:solidFill>
                    <a:schemeClr val="bg1"/>
                  </a:solidFill>
                  <a:latin typeface="+mj-lt"/>
                  <a:cs typeface="Arial" pitchFamily="34" charset="0"/>
                </a:rPr>
                <a:t>!</a:t>
              </a:r>
              <a:endParaRPr lang="ko-KR" altLang="en-US" sz="4800" b="1" dirty="0">
                <a:solidFill>
                  <a:schemeClr val="bg1"/>
                </a:solidFill>
                <a:latin typeface="+mj-lt"/>
                <a:cs typeface="Arial" pitchFamily="34" charset="0"/>
              </a:endParaRPr>
            </a:p>
          </p:txBody>
        </p:sp>
        <p:sp>
          <p:nvSpPr>
            <p:cNvPr id="26" name="TextBox 25">
              <a:extLst>
                <a:ext uri="{FF2B5EF4-FFF2-40B4-BE49-F238E27FC236}">
                  <a16:creationId xmlns:a16="http://schemas.microsoft.com/office/drawing/2014/main" id="{C88AEDF3-C1CF-4E32-9D10-2D8E595E02FD}"/>
                </a:ext>
              </a:extLst>
            </p:cNvPr>
            <p:cNvSpPr txBox="1"/>
            <p:nvPr/>
          </p:nvSpPr>
          <p:spPr>
            <a:xfrm>
              <a:off x="1" y="3620714"/>
              <a:ext cx="12191855" cy="379656"/>
            </a:xfrm>
            <a:prstGeom prst="rect">
              <a:avLst/>
            </a:prstGeom>
            <a:noFill/>
          </p:spPr>
          <p:txBody>
            <a:bodyPr wrap="square" rtlCol="0" anchor="ctr">
              <a:spAutoFit/>
            </a:bodyPr>
            <a:lstStyle/>
            <a:p>
              <a:pPr algn="ctr"/>
              <a:endParaRPr lang="ko-KR" altLang="en-US" sz="1867" dirty="0">
                <a:solidFill>
                  <a:schemeClr val="bg1"/>
                </a:solidFill>
                <a:cs typeface="Arial" pitchFamily="34" charset="0"/>
              </a:endParaRPr>
            </a:p>
          </p:txBody>
        </p:sp>
      </p:grpSp>
    </p:spTree>
    <p:extLst>
      <p:ext uri="{BB962C8B-B14F-4D97-AF65-F5344CB8AC3E}">
        <p14:creationId xmlns:p14="http://schemas.microsoft.com/office/powerpoint/2010/main" val="3690554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1">
            <a:extLst>
              <a:ext uri="{FF2B5EF4-FFF2-40B4-BE49-F238E27FC236}">
                <a16:creationId xmlns:a16="http://schemas.microsoft.com/office/drawing/2014/main" id="{035C77A9-7084-477D-BA3A-262CC9BDC031}"/>
              </a:ext>
            </a:extLst>
          </p:cNvPr>
          <p:cNvGrpSpPr/>
          <p:nvPr/>
        </p:nvGrpSpPr>
        <p:grpSpPr>
          <a:xfrm>
            <a:off x="1" y="641640"/>
            <a:ext cx="12191998" cy="5262979"/>
            <a:chOff x="1" y="641640"/>
            <a:chExt cx="12191998" cy="5262979"/>
          </a:xfrm>
        </p:grpSpPr>
        <p:sp>
          <p:nvSpPr>
            <p:cNvPr id="25" name="TextBox 24">
              <a:extLst>
                <a:ext uri="{FF2B5EF4-FFF2-40B4-BE49-F238E27FC236}">
                  <a16:creationId xmlns:a16="http://schemas.microsoft.com/office/drawing/2014/main" id="{3E0E8578-BD64-4C9C-8967-EC38029FB4BB}"/>
                </a:ext>
              </a:extLst>
            </p:cNvPr>
            <p:cNvSpPr txBox="1"/>
            <p:nvPr/>
          </p:nvSpPr>
          <p:spPr>
            <a:xfrm>
              <a:off x="1" y="641640"/>
              <a:ext cx="12191998" cy="5262979"/>
            </a:xfrm>
            <a:prstGeom prst="rect">
              <a:avLst/>
            </a:prstGeom>
            <a:noFill/>
          </p:spPr>
          <p:txBody>
            <a:bodyPr wrap="square" rtlCol="0" anchor="ctr">
              <a:spAutoFit/>
            </a:bodyPr>
            <a:lstStyle/>
            <a:p>
              <a:pPr algn="ctr"/>
              <a:r>
                <a:rPr lang="hu-HU" altLang="ko-KR" sz="4800" b="1" dirty="0">
                  <a:solidFill>
                    <a:schemeClr val="bg1"/>
                  </a:solidFill>
                  <a:latin typeface="+mj-lt"/>
                  <a:cs typeface="Arial" pitchFamily="34" charset="0"/>
                </a:rPr>
                <a:t>More </a:t>
              </a:r>
              <a:r>
                <a:rPr lang="hu-HU" altLang="ko-KR" sz="4800" b="1" dirty="0" err="1">
                  <a:solidFill>
                    <a:schemeClr val="bg1"/>
                  </a:solidFill>
                  <a:latin typeface="+mj-lt"/>
                  <a:cs typeface="Arial" pitchFamily="34" charset="0"/>
                </a:rPr>
                <a:t>details</a:t>
              </a:r>
              <a:r>
                <a:rPr lang="hu-HU" altLang="ko-KR" sz="4800" b="1">
                  <a:solidFill>
                    <a:schemeClr val="bg1"/>
                  </a:solidFill>
                  <a:latin typeface="+mj-lt"/>
                  <a:cs typeface="Arial" pitchFamily="34" charset="0"/>
                </a:rPr>
                <a:t>:</a:t>
              </a:r>
            </a:p>
            <a:p>
              <a:pPr algn="ctr"/>
              <a:endParaRPr lang="hu-HU" altLang="ko-KR" sz="4800" b="1" dirty="0">
                <a:solidFill>
                  <a:schemeClr val="bg1"/>
                </a:solidFill>
                <a:latin typeface="+mj-lt"/>
                <a:cs typeface="Arial" pitchFamily="34" charset="0"/>
              </a:endParaRPr>
            </a:p>
            <a:p>
              <a:pPr algn="ctr"/>
              <a:r>
                <a:rPr lang="en-GB" altLang="ko-KR" sz="4800" b="1" dirty="0">
                  <a:solidFill>
                    <a:schemeClr val="bg1"/>
                  </a:solidFill>
                  <a:latin typeface="+mj-lt"/>
                  <a:cs typeface="Arial" pitchFamily="34" charset="0"/>
                  <a:hlinkClick r:id="rId3"/>
                </a:rPr>
                <a:t>https://miau.my-x.hu/miau/293/ncm-abstract-and-full-text-2022.pdf</a:t>
              </a:r>
              <a:r>
                <a:rPr lang="hu-HU" altLang="ko-KR" sz="4800" b="1" dirty="0">
                  <a:solidFill>
                    <a:schemeClr val="bg1"/>
                  </a:solidFill>
                  <a:latin typeface="+mj-lt"/>
                  <a:cs typeface="Arial" pitchFamily="34" charset="0"/>
                </a:rPr>
                <a:t> </a:t>
              </a:r>
            </a:p>
            <a:p>
              <a:pPr algn="ctr"/>
              <a:endParaRPr lang="hu-HU" altLang="ko-KR" sz="4800" b="1" dirty="0">
                <a:solidFill>
                  <a:schemeClr val="bg1"/>
                </a:solidFill>
                <a:latin typeface="+mj-lt"/>
                <a:cs typeface="Arial" pitchFamily="34" charset="0"/>
              </a:endParaRPr>
            </a:p>
            <a:p>
              <a:pPr algn="ctr"/>
              <a:r>
                <a:rPr lang="hu-HU" altLang="ko-KR" sz="4800" b="1" dirty="0">
                  <a:solidFill>
                    <a:schemeClr val="bg1"/>
                  </a:solidFill>
                  <a:latin typeface="+mj-lt"/>
                  <a:cs typeface="Arial" pitchFamily="34" charset="0"/>
                  <a:hlinkClick r:id="rId4"/>
                </a:rPr>
                <a:t>miau@miau.my-x.hu</a:t>
              </a:r>
              <a:endParaRPr lang="hu-HU" altLang="ko-KR" sz="4800" b="1" dirty="0">
                <a:solidFill>
                  <a:schemeClr val="bg1"/>
                </a:solidFill>
                <a:latin typeface="+mj-lt"/>
                <a:cs typeface="Arial" pitchFamily="34" charset="0"/>
              </a:endParaRPr>
            </a:p>
            <a:p>
              <a:pPr algn="ctr"/>
              <a:endParaRPr lang="ko-KR" altLang="en-US" sz="4800" b="1" dirty="0">
                <a:solidFill>
                  <a:schemeClr val="bg1"/>
                </a:solidFill>
                <a:latin typeface="+mj-lt"/>
                <a:cs typeface="Arial" pitchFamily="34" charset="0"/>
              </a:endParaRPr>
            </a:p>
          </p:txBody>
        </p:sp>
        <p:sp>
          <p:nvSpPr>
            <p:cNvPr id="26" name="TextBox 25">
              <a:extLst>
                <a:ext uri="{FF2B5EF4-FFF2-40B4-BE49-F238E27FC236}">
                  <a16:creationId xmlns:a16="http://schemas.microsoft.com/office/drawing/2014/main" id="{C88AEDF3-C1CF-4E32-9D10-2D8E595E02FD}"/>
                </a:ext>
              </a:extLst>
            </p:cNvPr>
            <p:cNvSpPr txBox="1"/>
            <p:nvPr/>
          </p:nvSpPr>
          <p:spPr>
            <a:xfrm>
              <a:off x="1" y="3620714"/>
              <a:ext cx="12191855" cy="379656"/>
            </a:xfrm>
            <a:prstGeom prst="rect">
              <a:avLst/>
            </a:prstGeom>
            <a:noFill/>
          </p:spPr>
          <p:txBody>
            <a:bodyPr wrap="square" rtlCol="0" anchor="ctr">
              <a:spAutoFit/>
            </a:bodyPr>
            <a:lstStyle/>
            <a:p>
              <a:pPr algn="ctr"/>
              <a:endParaRPr lang="ko-KR" altLang="en-US" sz="1867" dirty="0">
                <a:solidFill>
                  <a:schemeClr val="bg1"/>
                </a:solidFill>
                <a:cs typeface="Arial" pitchFamily="34" charset="0"/>
              </a:endParaRPr>
            </a:p>
          </p:txBody>
        </p:sp>
      </p:grpSp>
    </p:spTree>
    <p:extLst>
      <p:ext uri="{BB962C8B-B14F-4D97-AF65-F5344CB8AC3E}">
        <p14:creationId xmlns:p14="http://schemas.microsoft.com/office/powerpoint/2010/main" val="598489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prstClr val="black"/>
              <a:schemeClr val="accent3">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3" name="Szövegdoboz 2">
            <a:extLst>
              <a:ext uri="{FF2B5EF4-FFF2-40B4-BE49-F238E27FC236}">
                <a16:creationId xmlns:a16="http://schemas.microsoft.com/office/drawing/2014/main" id="{AD108714-9654-46AD-9CC3-84DF0E1A7067}"/>
              </a:ext>
            </a:extLst>
          </p:cNvPr>
          <p:cNvSpPr txBox="1"/>
          <p:nvPr/>
        </p:nvSpPr>
        <p:spPr>
          <a:xfrm>
            <a:off x="1023748" y="843677"/>
            <a:ext cx="10359655" cy="4247317"/>
          </a:xfrm>
          <a:prstGeom prst="rect">
            <a:avLst/>
          </a:prstGeom>
          <a:noFill/>
        </p:spPr>
        <p:txBody>
          <a:bodyPr wrap="square" rtlCol="0">
            <a:spAutoFit/>
          </a:bodyPr>
          <a:lstStyle/>
          <a:p>
            <a:pPr algn="ctr"/>
            <a:r>
              <a:rPr lang="hu-HU" sz="5400" dirty="0">
                <a:solidFill>
                  <a:schemeClr val="bg1"/>
                </a:solidFill>
              </a:rPr>
              <a:t>(</a:t>
            </a:r>
            <a:r>
              <a:rPr lang="hu-HU" sz="5400" dirty="0" err="1">
                <a:solidFill>
                  <a:schemeClr val="bg1"/>
                </a:solidFill>
              </a:rPr>
              <a:t>Knowledge</a:t>
            </a:r>
            <a:r>
              <a:rPr lang="hu-HU" sz="5400" dirty="0">
                <a:solidFill>
                  <a:schemeClr val="bg1"/>
                </a:solidFill>
              </a:rPr>
              <a:t>) / ”Science is</a:t>
            </a:r>
          </a:p>
          <a:p>
            <a:pPr algn="ctr"/>
            <a:r>
              <a:rPr lang="hu-HU" sz="5400" dirty="0" err="1">
                <a:solidFill>
                  <a:schemeClr val="bg1"/>
                </a:solidFill>
              </a:rPr>
              <a:t>what</a:t>
            </a:r>
            <a:r>
              <a:rPr lang="hu-HU" sz="5400" dirty="0">
                <a:solidFill>
                  <a:schemeClr val="bg1"/>
                </a:solidFill>
              </a:rPr>
              <a:t> </a:t>
            </a:r>
            <a:r>
              <a:rPr lang="hu-HU" sz="5400" dirty="0" err="1">
                <a:solidFill>
                  <a:schemeClr val="bg1"/>
                </a:solidFill>
              </a:rPr>
              <a:t>we</a:t>
            </a:r>
            <a:r>
              <a:rPr lang="hu-HU" sz="5400" dirty="0">
                <a:solidFill>
                  <a:schemeClr val="bg1"/>
                </a:solidFill>
              </a:rPr>
              <a:t> </a:t>
            </a:r>
            <a:r>
              <a:rPr lang="hu-HU" sz="5400" dirty="0" err="1">
                <a:solidFill>
                  <a:schemeClr val="bg1"/>
                </a:solidFill>
              </a:rPr>
              <a:t>understand</a:t>
            </a:r>
            <a:r>
              <a:rPr lang="hu-HU" sz="5400" dirty="0">
                <a:solidFill>
                  <a:schemeClr val="bg1"/>
                </a:solidFill>
              </a:rPr>
              <a:t> </a:t>
            </a:r>
            <a:r>
              <a:rPr lang="hu-HU" sz="5400" dirty="0" err="1">
                <a:solidFill>
                  <a:schemeClr val="bg1"/>
                </a:solidFill>
              </a:rPr>
              <a:t>well</a:t>
            </a:r>
            <a:r>
              <a:rPr lang="hu-HU" sz="5400" dirty="0">
                <a:solidFill>
                  <a:schemeClr val="bg1"/>
                </a:solidFill>
              </a:rPr>
              <a:t> </a:t>
            </a:r>
            <a:r>
              <a:rPr lang="hu-HU" sz="5400" dirty="0" err="1">
                <a:solidFill>
                  <a:schemeClr val="bg1"/>
                </a:solidFill>
              </a:rPr>
              <a:t>enough</a:t>
            </a:r>
            <a:r>
              <a:rPr lang="hu-HU" sz="5400" dirty="0">
                <a:solidFill>
                  <a:schemeClr val="bg1"/>
                </a:solidFill>
              </a:rPr>
              <a:t> </a:t>
            </a:r>
            <a:r>
              <a:rPr lang="hu-HU" sz="5400" dirty="0" err="1">
                <a:solidFill>
                  <a:schemeClr val="bg1"/>
                </a:solidFill>
              </a:rPr>
              <a:t>to</a:t>
            </a:r>
            <a:r>
              <a:rPr lang="hu-HU" sz="5400" dirty="0">
                <a:solidFill>
                  <a:schemeClr val="bg1"/>
                </a:solidFill>
              </a:rPr>
              <a:t> </a:t>
            </a:r>
            <a:r>
              <a:rPr lang="hu-HU" sz="5400" dirty="0" err="1">
                <a:solidFill>
                  <a:schemeClr val="bg1"/>
                </a:solidFill>
              </a:rPr>
              <a:t>explain</a:t>
            </a:r>
            <a:r>
              <a:rPr lang="hu-HU" sz="5400" dirty="0">
                <a:solidFill>
                  <a:schemeClr val="bg1"/>
                </a:solidFill>
              </a:rPr>
              <a:t> </a:t>
            </a:r>
            <a:r>
              <a:rPr lang="hu-HU" sz="5400" dirty="0" err="1">
                <a:solidFill>
                  <a:schemeClr val="bg1"/>
                </a:solidFill>
              </a:rPr>
              <a:t>to</a:t>
            </a:r>
            <a:r>
              <a:rPr lang="hu-HU" sz="5400" dirty="0">
                <a:solidFill>
                  <a:schemeClr val="bg1"/>
                </a:solidFill>
              </a:rPr>
              <a:t> a computer. </a:t>
            </a:r>
          </a:p>
          <a:p>
            <a:pPr algn="ctr"/>
            <a:r>
              <a:rPr lang="hu-HU" sz="5400" dirty="0">
                <a:solidFill>
                  <a:schemeClr val="bg1"/>
                </a:solidFill>
              </a:rPr>
              <a:t>Art is </a:t>
            </a:r>
            <a:r>
              <a:rPr lang="hu-HU" sz="5400" dirty="0" err="1">
                <a:solidFill>
                  <a:schemeClr val="bg1"/>
                </a:solidFill>
              </a:rPr>
              <a:t>everything</a:t>
            </a:r>
            <a:r>
              <a:rPr lang="hu-HU" sz="5400" dirty="0">
                <a:solidFill>
                  <a:schemeClr val="bg1"/>
                </a:solidFill>
              </a:rPr>
              <a:t> </a:t>
            </a:r>
            <a:r>
              <a:rPr lang="hu-HU" sz="5400" dirty="0" err="1">
                <a:solidFill>
                  <a:schemeClr val="bg1"/>
                </a:solidFill>
              </a:rPr>
              <a:t>else</a:t>
            </a:r>
            <a:r>
              <a:rPr lang="hu-HU" sz="5400" dirty="0">
                <a:solidFill>
                  <a:schemeClr val="bg1"/>
                </a:solidFill>
              </a:rPr>
              <a:t> </a:t>
            </a:r>
            <a:r>
              <a:rPr lang="hu-HU" sz="5400" dirty="0" err="1">
                <a:solidFill>
                  <a:schemeClr val="bg1"/>
                </a:solidFill>
              </a:rPr>
              <a:t>we</a:t>
            </a:r>
            <a:r>
              <a:rPr lang="hu-HU" sz="5400" dirty="0">
                <a:solidFill>
                  <a:schemeClr val="bg1"/>
                </a:solidFill>
              </a:rPr>
              <a:t> </a:t>
            </a:r>
            <a:r>
              <a:rPr lang="hu-HU" sz="5400" dirty="0" err="1">
                <a:solidFill>
                  <a:schemeClr val="bg1"/>
                </a:solidFill>
              </a:rPr>
              <a:t>do</a:t>
            </a:r>
            <a:r>
              <a:rPr lang="hu-HU" sz="5400" dirty="0">
                <a:solidFill>
                  <a:schemeClr val="bg1"/>
                </a:solidFill>
              </a:rPr>
              <a:t>!” (</a:t>
            </a:r>
            <a:r>
              <a:rPr lang="hu-HU" sz="5400" dirty="0" err="1">
                <a:solidFill>
                  <a:schemeClr val="bg1"/>
                </a:solidFill>
              </a:rPr>
              <a:t>Knuth</a:t>
            </a:r>
            <a:r>
              <a:rPr lang="hu-HU" sz="5400" dirty="0">
                <a:solidFill>
                  <a:schemeClr val="bg1"/>
                </a:solidFill>
              </a:rPr>
              <a:t>)</a:t>
            </a:r>
            <a:endParaRPr lang="en-US" sz="5400" dirty="0">
              <a:solidFill>
                <a:schemeClr val="bg1"/>
              </a:solidFill>
            </a:endParaRPr>
          </a:p>
        </p:txBody>
      </p:sp>
    </p:spTree>
    <p:extLst>
      <p:ext uri="{BB962C8B-B14F-4D97-AF65-F5344CB8AC3E}">
        <p14:creationId xmlns:p14="http://schemas.microsoft.com/office/powerpoint/2010/main" val="1349636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prstClr val="black"/>
              <a:schemeClr val="accent3">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A4BDA0-C270-4764-9C18-A593BCE2C965}"/>
              </a:ext>
            </a:extLst>
          </p:cNvPr>
          <p:cNvSpPr txBox="1"/>
          <p:nvPr/>
        </p:nvSpPr>
        <p:spPr>
          <a:xfrm>
            <a:off x="0" y="104658"/>
            <a:ext cx="12192000" cy="923330"/>
          </a:xfrm>
          <a:prstGeom prst="rect">
            <a:avLst/>
          </a:prstGeom>
          <a:noFill/>
        </p:spPr>
        <p:txBody>
          <a:bodyPr wrap="square" rtlCol="0" anchor="ctr">
            <a:spAutoFit/>
          </a:bodyPr>
          <a:lstStyle/>
          <a:p>
            <a:pPr algn="ctr"/>
            <a:r>
              <a:rPr lang="en-US" altLang="ko-KR" sz="5400" dirty="0">
                <a:solidFill>
                  <a:schemeClr val="bg1"/>
                </a:solidFill>
                <a:cs typeface="Arial" pitchFamily="34" charset="0"/>
              </a:rPr>
              <a:t>Summary</a:t>
            </a:r>
          </a:p>
        </p:txBody>
      </p:sp>
      <p:grpSp>
        <p:nvGrpSpPr>
          <p:cNvPr id="2" name="그룹 1">
            <a:extLst>
              <a:ext uri="{FF2B5EF4-FFF2-40B4-BE49-F238E27FC236}">
                <a16:creationId xmlns:a16="http://schemas.microsoft.com/office/drawing/2014/main" id="{F106C7E5-9013-4496-8751-73207C3F7FA5}"/>
              </a:ext>
            </a:extLst>
          </p:cNvPr>
          <p:cNvGrpSpPr/>
          <p:nvPr/>
        </p:nvGrpSpPr>
        <p:grpSpPr>
          <a:xfrm>
            <a:off x="694306" y="1043247"/>
            <a:ext cx="5131561" cy="1569660"/>
            <a:chOff x="610359" y="1897440"/>
            <a:chExt cx="5131561" cy="1569660"/>
          </a:xfrm>
        </p:grpSpPr>
        <p:sp>
          <p:nvSpPr>
            <p:cNvPr id="6" name="TextBox 5">
              <a:extLst>
                <a:ext uri="{FF2B5EF4-FFF2-40B4-BE49-F238E27FC236}">
                  <a16:creationId xmlns:a16="http://schemas.microsoft.com/office/drawing/2014/main" id="{35AA73B7-35EF-4ED3-B238-DBE30E4B82EE}"/>
                </a:ext>
              </a:extLst>
            </p:cNvPr>
            <p:cNvSpPr txBox="1"/>
            <p:nvPr/>
          </p:nvSpPr>
          <p:spPr>
            <a:xfrm>
              <a:off x="2253175" y="2476955"/>
              <a:ext cx="3488745" cy="523220"/>
            </a:xfrm>
            <a:prstGeom prst="rect">
              <a:avLst/>
            </a:prstGeom>
            <a:noFill/>
          </p:spPr>
          <p:txBody>
            <a:bodyPr wrap="square" lIns="108000" rIns="108000" rtlCol="0">
              <a:spAutoFit/>
            </a:bodyPr>
            <a:lstStyle/>
            <a:p>
              <a:r>
                <a:rPr lang="hu-HU" altLang="ko-KR" sz="2800" b="1" dirty="0" err="1">
                  <a:solidFill>
                    <a:schemeClr val="bg1"/>
                  </a:solidFill>
                  <a:cs typeface="Arial" pitchFamily="34" charset="0"/>
                </a:rPr>
                <a:t>Present</a:t>
              </a:r>
              <a:r>
                <a:rPr lang="hu-HU" altLang="ko-KR" sz="2800" b="1" dirty="0">
                  <a:solidFill>
                    <a:schemeClr val="bg1"/>
                  </a:solidFill>
                  <a:cs typeface="Arial" pitchFamily="34" charset="0"/>
                </a:rPr>
                <a:t> status</a:t>
              </a:r>
            </a:p>
          </p:txBody>
        </p:sp>
        <p:sp>
          <p:nvSpPr>
            <p:cNvPr id="9" name="TextBox 8">
              <a:extLst>
                <a:ext uri="{FF2B5EF4-FFF2-40B4-BE49-F238E27FC236}">
                  <a16:creationId xmlns:a16="http://schemas.microsoft.com/office/drawing/2014/main" id="{E2D5861F-75DE-456E-9B01-5A531A1EF4A6}"/>
                </a:ext>
              </a:extLst>
            </p:cNvPr>
            <p:cNvSpPr txBox="1"/>
            <p:nvPr/>
          </p:nvSpPr>
          <p:spPr>
            <a:xfrm>
              <a:off x="610359" y="1897440"/>
              <a:ext cx="1642816" cy="1569660"/>
            </a:xfrm>
            <a:prstGeom prst="rect">
              <a:avLst/>
            </a:prstGeom>
            <a:noFill/>
          </p:spPr>
          <p:txBody>
            <a:bodyPr wrap="square" lIns="108000" rIns="108000" rtlCol="0">
              <a:spAutoFit/>
            </a:bodyPr>
            <a:lstStyle/>
            <a:p>
              <a:pPr algn="r"/>
              <a:r>
                <a:rPr lang="en-US" altLang="ko-KR" sz="9600" b="1" dirty="0">
                  <a:solidFill>
                    <a:schemeClr val="bg1"/>
                  </a:solidFill>
                  <a:cs typeface="Arial" pitchFamily="34" charset="0"/>
                </a:rPr>
                <a:t>01</a:t>
              </a:r>
              <a:endParaRPr lang="ko-KR" altLang="en-US" sz="9600" b="1" dirty="0">
                <a:solidFill>
                  <a:schemeClr val="bg1"/>
                </a:solidFill>
                <a:cs typeface="Arial" pitchFamily="34" charset="0"/>
              </a:endParaRPr>
            </a:p>
          </p:txBody>
        </p:sp>
      </p:grpSp>
      <p:grpSp>
        <p:nvGrpSpPr>
          <p:cNvPr id="11" name="그룹 10">
            <a:extLst>
              <a:ext uri="{FF2B5EF4-FFF2-40B4-BE49-F238E27FC236}">
                <a16:creationId xmlns:a16="http://schemas.microsoft.com/office/drawing/2014/main" id="{9AA7F620-C8DC-4F18-A05C-EDF803FE0FE8}"/>
              </a:ext>
            </a:extLst>
          </p:cNvPr>
          <p:cNvGrpSpPr/>
          <p:nvPr/>
        </p:nvGrpSpPr>
        <p:grpSpPr>
          <a:xfrm>
            <a:off x="658485" y="2740756"/>
            <a:ext cx="5637581" cy="1569660"/>
            <a:chOff x="610359" y="1897440"/>
            <a:chExt cx="5688919" cy="1569660"/>
          </a:xfrm>
        </p:grpSpPr>
        <p:sp>
          <p:nvSpPr>
            <p:cNvPr id="14" name="TextBox 13">
              <a:extLst>
                <a:ext uri="{FF2B5EF4-FFF2-40B4-BE49-F238E27FC236}">
                  <a16:creationId xmlns:a16="http://schemas.microsoft.com/office/drawing/2014/main" id="{38168D67-7933-4A99-95AD-BEBD4F0423F4}"/>
                </a:ext>
              </a:extLst>
            </p:cNvPr>
            <p:cNvSpPr txBox="1"/>
            <p:nvPr/>
          </p:nvSpPr>
          <p:spPr>
            <a:xfrm>
              <a:off x="2264922" y="2420660"/>
              <a:ext cx="4034356" cy="523220"/>
            </a:xfrm>
            <a:prstGeom prst="rect">
              <a:avLst/>
            </a:prstGeom>
            <a:noFill/>
          </p:spPr>
          <p:txBody>
            <a:bodyPr wrap="square" lIns="108000" rIns="108000" rtlCol="0">
              <a:spAutoFit/>
            </a:bodyPr>
            <a:lstStyle/>
            <a:p>
              <a:r>
                <a:rPr lang="hu-HU" altLang="ko-KR" sz="2800" b="1" dirty="0" err="1">
                  <a:solidFill>
                    <a:schemeClr val="bg1"/>
                  </a:solidFill>
                  <a:cs typeface="Arial" pitchFamily="34" charset="0"/>
                </a:rPr>
                <a:t>Goals</a:t>
              </a:r>
              <a:endParaRPr lang="pt-BR" altLang="ko-KR" sz="2800" b="1" dirty="0">
                <a:solidFill>
                  <a:schemeClr val="bg1"/>
                </a:solidFill>
                <a:cs typeface="Arial" pitchFamily="34" charset="0"/>
              </a:endParaRPr>
            </a:p>
          </p:txBody>
        </p:sp>
        <p:sp>
          <p:nvSpPr>
            <p:cNvPr id="13" name="TextBox 12">
              <a:extLst>
                <a:ext uri="{FF2B5EF4-FFF2-40B4-BE49-F238E27FC236}">
                  <a16:creationId xmlns:a16="http://schemas.microsoft.com/office/drawing/2014/main" id="{1ED4B613-DC23-47F9-848C-CA62A3DFB909}"/>
                </a:ext>
              </a:extLst>
            </p:cNvPr>
            <p:cNvSpPr txBox="1"/>
            <p:nvPr/>
          </p:nvSpPr>
          <p:spPr>
            <a:xfrm>
              <a:off x="610359" y="1897440"/>
              <a:ext cx="1642816" cy="1569660"/>
            </a:xfrm>
            <a:prstGeom prst="rect">
              <a:avLst/>
            </a:prstGeom>
            <a:noFill/>
          </p:spPr>
          <p:txBody>
            <a:bodyPr wrap="square" lIns="108000" rIns="108000" rtlCol="0">
              <a:spAutoFit/>
            </a:bodyPr>
            <a:lstStyle/>
            <a:p>
              <a:pPr algn="r"/>
              <a:r>
                <a:rPr lang="en-US" altLang="ko-KR" sz="9600" b="1" dirty="0">
                  <a:solidFill>
                    <a:schemeClr val="bg1"/>
                  </a:solidFill>
                  <a:cs typeface="Arial" pitchFamily="34" charset="0"/>
                </a:rPr>
                <a:t>02</a:t>
              </a:r>
              <a:endParaRPr lang="ko-KR" altLang="en-US" sz="9600" b="1" dirty="0">
                <a:solidFill>
                  <a:schemeClr val="bg1"/>
                </a:solidFill>
                <a:cs typeface="Arial" pitchFamily="34" charset="0"/>
              </a:endParaRPr>
            </a:p>
          </p:txBody>
        </p:sp>
      </p:grpSp>
      <p:grpSp>
        <p:nvGrpSpPr>
          <p:cNvPr id="26" name="그룹 25">
            <a:extLst>
              <a:ext uri="{FF2B5EF4-FFF2-40B4-BE49-F238E27FC236}">
                <a16:creationId xmlns:a16="http://schemas.microsoft.com/office/drawing/2014/main" id="{D07B5ECE-B5FC-4958-8594-0CA40756AF69}"/>
              </a:ext>
            </a:extLst>
          </p:cNvPr>
          <p:cNvGrpSpPr/>
          <p:nvPr/>
        </p:nvGrpSpPr>
        <p:grpSpPr>
          <a:xfrm>
            <a:off x="658485" y="4438265"/>
            <a:ext cx="5339979" cy="1569660"/>
            <a:chOff x="610359" y="1897440"/>
            <a:chExt cx="5339979" cy="1569660"/>
          </a:xfrm>
        </p:grpSpPr>
        <p:sp>
          <p:nvSpPr>
            <p:cNvPr id="29" name="TextBox 28">
              <a:extLst>
                <a:ext uri="{FF2B5EF4-FFF2-40B4-BE49-F238E27FC236}">
                  <a16:creationId xmlns:a16="http://schemas.microsoft.com/office/drawing/2014/main" id="{D53E9675-B4F5-4442-9619-C89E059F72BB}"/>
                </a:ext>
              </a:extLst>
            </p:cNvPr>
            <p:cNvSpPr txBox="1"/>
            <p:nvPr/>
          </p:nvSpPr>
          <p:spPr>
            <a:xfrm>
              <a:off x="2249991" y="2425125"/>
              <a:ext cx="3700347" cy="523220"/>
            </a:xfrm>
            <a:prstGeom prst="rect">
              <a:avLst/>
            </a:prstGeom>
            <a:noFill/>
          </p:spPr>
          <p:txBody>
            <a:bodyPr wrap="square" lIns="108000" rIns="108000" rtlCol="0">
              <a:spAutoFit/>
            </a:bodyPr>
            <a:lstStyle/>
            <a:p>
              <a:r>
                <a:rPr lang="hu-HU" altLang="ko-KR" sz="2800" b="1" dirty="0" err="1">
                  <a:solidFill>
                    <a:schemeClr val="bg1"/>
                  </a:solidFill>
                  <a:cs typeface="Arial" pitchFamily="34" charset="0"/>
                </a:rPr>
                <a:t>Solutions</a:t>
              </a:r>
              <a:r>
                <a:rPr lang="hu-HU" altLang="ko-KR" sz="2800" b="1" dirty="0">
                  <a:solidFill>
                    <a:schemeClr val="bg1"/>
                  </a:solidFill>
                  <a:cs typeface="Arial" pitchFamily="34" charset="0"/>
                </a:rPr>
                <a:t> and </a:t>
              </a:r>
              <a:r>
                <a:rPr lang="hu-HU" altLang="ko-KR" sz="2800" b="1" dirty="0" err="1">
                  <a:solidFill>
                    <a:schemeClr val="bg1"/>
                  </a:solidFill>
                  <a:cs typeface="Arial" pitchFamily="34" charset="0"/>
                </a:rPr>
                <a:t>Tasks</a:t>
              </a:r>
              <a:endParaRPr lang="ko-KR" altLang="en-US" sz="2800" b="1" dirty="0">
                <a:solidFill>
                  <a:schemeClr val="bg1"/>
                </a:solidFill>
                <a:cs typeface="Arial" pitchFamily="34" charset="0"/>
              </a:endParaRPr>
            </a:p>
          </p:txBody>
        </p:sp>
        <p:sp>
          <p:nvSpPr>
            <p:cNvPr id="28" name="TextBox 27">
              <a:extLst>
                <a:ext uri="{FF2B5EF4-FFF2-40B4-BE49-F238E27FC236}">
                  <a16:creationId xmlns:a16="http://schemas.microsoft.com/office/drawing/2014/main" id="{F296881E-F221-44B9-B422-D96243D92252}"/>
                </a:ext>
              </a:extLst>
            </p:cNvPr>
            <p:cNvSpPr txBox="1"/>
            <p:nvPr/>
          </p:nvSpPr>
          <p:spPr>
            <a:xfrm>
              <a:off x="610359" y="1897440"/>
              <a:ext cx="1642816" cy="1569660"/>
            </a:xfrm>
            <a:prstGeom prst="rect">
              <a:avLst/>
            </a:prstGeom>
            <a:noFill/>
          </p:spPr>
          <p:txBody>
            <a:bodyPr wrap="square" lIns="108000" rIns="108000" rtlCol="0">
              <a:spAutoFit/>
            </a:bodyPr>
            <a:lstStyle/>
            <a:p>
              <a:pPr algn="r"/>
              <a:r>
                <a:rPr lang="en-US" altLang="ko-KR" sz="9600" b="1" dirty="0">
                  <a:solidFill>
                    <a:schemeClr val="bg1"/>
                  </a:solidFill>
                  <a:cs typeface="Arial" pitchFamily="34" charset="0"/>
                </a:rPr>
                <a:t>03</a:t>
              </a:r>
              <a:endParaRPr lang="ko-KR" altLang="en-US" sz="9600" b="1" dirty="0">
                <a:solidFill>
                  <a:schemeClr val="bg1"/>
                </a:solidFill>
                <a:cs typeface="Arial" pitchFamily="34" charset="0"/>
              </a:endParaRPr>
            </a:p>
          </p:txBody>
        </p:sp>
      </p:grpSp>
      <p:grpSp>
        <p:nvGrpSpPr>
          <p:cNvPr id="33" name="그룹 32">
            <a:extLst>
              <a:ext uri="{FF2B5EF4-FFF2-40B4-BE49-F238E27FC236}">
                <a16:creationId xmlns:a16="http://schemas.microsoft.com/office/drawing/2014/main" id="{79D88C19-2DD9-4A11-8F2F-80A125823658}"/>
              </a:ext>
            </a:extLst>
          </p:cNvPr>
          <p:cNvGrpSpPr/>
          <p:nvPr/>
        </p:nvGrpSpPr>
        <p:grpSpPr>
          <a:xfrm>
            <a:off x="6405139" y="1076090"/>
            <a:ext cx="5706871" cy="1569660"/>
            <a:chOff x="610359" y="1897440"/>
            <a:chExt cx="5706871" cy="1569660"/>
          </a:xfrm>
        </p:grpSpPr>
        <p:sp>
          <p:nvSpPr>
            <p:cNvPr id="36" name="TextBox 35">
              <a:extLst>
                <a:ext uri="{FF2B5EF4-FFF2-40B4-BE49-F238E27FC236}">
                  <a16:creationId xmlns:a16="http://schemas.microsoft.com/office/drawing/2014/main" id="{9BE43F2E-245E-464C-8A8D-82AE5BB41993}"/>
                </a:ext>
              </a:extLst>
            </p:cNvPr>
            <p:cNvSpPr txBox="1"/>
            <p:nvPr/>
          </p:nvSpPr>
          <p:spPr>
            <a:xfrm>
              <a:off x="2218128" y="2387817"/>
              <a:ext cx="4099102" cy="523220"/>
            </a:xfrm>
            <a:prstGeom prst="rect">
              <a:avLst/>
            </a:prstGeom>
            <a:noFill/>
          </p:spPr>
          <p:txBody>
            <a:bodyPr wrap="square" lIns="108000" rIns="108000" rtlCol="0">
              <a:spAutoFit/>
            </a:bodyPr>
            <a:lstStyle/>
            <a:p>
              <a:r>
                <a:rPr lang="hu-HU" altLang="ko-KR" sz="2800" b="1" dirty="0" err="1">
                  <a:solidFill>
                    <a:schemeClr val="bg1"/>
                  </a:solidFill>
                  <a:cs typeface="Arial" pitchFamily="34" charset="0"/>
                </a:rPr>
                <a:t>Closed</a:t>
              </a:r>
              <a:r>
                <a:rPr lang="hu-HU" altLang="ko-KR" sz="2800" b="1" dirty="0">
                  <a:solidFill>
                    <a:schemeClr val="bg1"/>
                  </a:solidFill>
                  <a:cs typeface="Arial" pitchFamily="34" charset="0"/>
                </a:rPr>
                <a:t> </a:t>
              </a:r>
              <a:r>
                <a:rPr lang="hu-HU" altLang="ko-KR" sz="2800" b="1" dirty="0" err="1">
                  <a:solidFill>
                    <a:schemeClr val="bg1"/>
                  </a:solidFill>
                  <a:cs typeface="Arial" pitchFamily="34" charset="0"/>
                </a:rPr>
                <a:t>Experiments</a:t>
              </a:r>
              <a:endParaRPr lang="hu-HU" altLang="ko-KR" sz="2800" b="1" dirty="0">
                <a:solidFill>
                  <a:schemeClr val="bg1"/>
                </a:solidFill>
                <a:cs typeface="Arial" pitchFamily="34" charset="0"/>
              </a:endParaRPr>
            </a:p>
          </p:txBody>
        </p:sp>
        <p:sp>
          <p:nvSpPr>
            <p:cNvPr id="35" name="TextBox 34">
              <a:extLst>
                <a:ext uri="{FF2B5EF4-FFF2-40B4-BE49-F238E27FC236}">
                  <a16:creationId xmlns:a16="http://schemas.microsoft.com/office/drawing/2014/main" id="{AB293F03-E00B-47AA-8529-CF6A7F671F8B}"/>
                </a:ext>
              </a:extLst>
            </p:cNvPr>
            <p:cNvSpPr txBox="1"/>
            <p:nvPr/>
          </p:nvSpPr>
          <p:spPr>
            <a:xfrm>
              <a:off x="610359" y="1897440"/>
              <a:ext cx="1642816" cy="1569660"/>
            </a:xfrm>
            <a:prstGeom prst="rect">
              <a:avLst/>
            </a:prstGeom>
            <a:noFill/>
          </p:spPr>
          <p:txBody>
            <a:bodyPr wrap="square" lIns="108000" rIns="108000" rtlCol="0">
              <a:spAutoFit/>
            </a:bodyPr>
            <a:lstStyle/>
            <a:p>
              <a:pPr algn="r"/>
              <a:r>
                <a:rPr lang="en-US" altLang="ko-KR" sz="9600" b="1" dirty="0">
                  <a:solidFill>
                    <a:schemeClr val="bg1"/>
                  </a:solidFill>
                  <a:cs typeface="Arial" pitchFamily="34" charset="0"/>
                </a:rPr>
                <a:t>04</a:t>
              </a:r>
              <a:endParaRPr lang="ko-KR" altLang="en-US" sz="9600" b="1" dirty="0">
                <a:solidFill>
                  <a:schemeClr val="bg1"/>
                </a:solidFill>
                <a:cs typeface="Arial" pitchFamily="34" charset="0"/>
              </a:endParaRPr>
            </a:p>
          </p:txBody>
        </p:sp>
      </p:grpSp>
      <p:grpSp>
        <p:nvGrpSpPr>
          <p:cNvPr id="3" name="그룹 32">
            <a:extLst>
              <a:ext uri="{FF2B5EF4-FFF2-40B4-BE49-F238E27FC236}">
                <a16:creationId xmlns:a16="http://schemas.microsoft.com/office/drawing/2014/main" id="{E61C7590-BD70-6510-9286-A581701B2E64}"/>
              </a:ext>
            </a:extLst>
          </p:cNvPr>
          <p:cNvGrpSpPr/>
          <p:nvPr/>
        </p:nvGrpSpPr>
        <p:grpSpPr>
          <a:xfrm>
            <a:off x="6405139" y="2740756"/>
            <a:ext cx="5510399" cy="1569660"/>
            <a:chOff x="610359" y="1897440"/>
            <a:chExt cx="5187146" cy="1569660"/>
          </a:xfrm>
        </p:grpSpPr>
        <p:sp>
          <p:nvSpPr>
            <p:cNvPr id="20" name="TextBox 35">
              <a:extLst>
                <a:ext uri="{FF2B5EF4-FFF2-40B4-BE49-F238E27FC236}">
                  <a16:creationId xmlns:a16="http://schemas.microsoft.com/office/drawing/2014/main" id="{68AB5E6E-866E-E3A7-24B9-41B090D87E74}"/>
                </a:ext>
              </a:extLst>
            </p:cNvPr>
            <p:cNvSpPr txBox="1"/>
            <p:nvPr/>
          </p:nvSpPr>
          <p:spPr>
            <a:xfrm>
              <a:off x="2308760" y="2402895"/>
              <a:ext cx="3488745" cy="523220"/>
            </a:xfrm>
            <a:prstGeom prst="rect">
              <a:avLst/>
            </a:prstGeom>
            <a:noFill/>
          </p:spPr>
          <p:txBody>
            <a:bodyPr wrap="square" lIns="108000" rIns="108000" rtlCol="0">
              <a:spAutoFit/>
            </a:bodyPr>
            <a:lstStyle/>
            <a:p>
              <a:r>
                <a:rPr lang="hu-HU" altLang="ko-KR" sz="2800" b="1" dirty="0" err="1">
                  <a:solidFill>
                    <a:schemeClr val="bg1"/>
                  </a:solidFill>
                  <a:cs typeface="Arial" pitchFamily="34" charset="0"/>
                </a:rPr>
                <a:t>Conclusions</a:t>
              </a:r>
              <a:endParaRPr lang="hu-HU" altLang="ko-KR" sz="2800" b="1" dirty="0">
                <a:solidFill>
                  <a:schemeClr val="bg1"/>
                </a:solidFill>
                <a:cs typeface="Arial" pitchFamily="34" charset="0"/>
              </a:endParaRPr>
            </a:p>
          </p:txBody>
        </p:sp>
        <p:sp>
          <p:nvSpPr>
            <p:cNvPr id="19" name="TextBox 34">
              <a:extLst>
                <a:ext uri="{FF2B5EF4-FFF2-40B4-BE49-F238E27FC236}">
                  <a16:creationId xmlns:a16="http://schemas.microsoft.com/office/drawing/2014/main" id="{44C869F1-0CEB-0CCF-1420-601DCD24152E}"/>
                </a:ext>
              </a:extLst>
            </p:cNvPr>
            <p:cNvSpPr txBox="1"/>
            <p:nvPr/>
          </p:nvSpPr>
          <p:spPr>
            <a:xfrm>
              <a:off x="610359" y="1897440"/>
              <a:ext cx="1642816" cy="1569660"/>
            </a:xfrm>
            <a:prstGeom prst="rect">
              <a:avLst/>
            </a:prstGeom>
            <a:noFill/>
          </p:spPr>
          <p:txBody>
            <a:bodyPr wrap="square" lIns="108000" rIns="108000" rtlCol="0">
              <a:spAutoFit/>
            </a:bodyPr>
            <a:lstStyle/>
            <a:p>
              <a:pPr algn="r"/>
              <a:r>
                <a:rPr lang="en-US" altLang="ko-KR" sz="9600" b="1" dirty="0">
                  <a:solidFill>
                    <a:schemeClr val="bg1"/>
                  </a:solidFill>
                  <a:cs typeface="Arial" pitchFamily="34" charset="0"/>
                </a:rPr>
                <a:t>0</a:t>
              </a:r>
              <a:r>
                <a:rPr lang="hu-HU" altLang="ko-KR" sz="9600" b="1" dirty="0">
                  <a:solidFill>
                    <a:schemeClr val="bg1"/>
                  </a:solidFill>
                  <a:cs typeface="Arial" pitchFamily="34" charset="0"/>
                </a:rPr>
                <a:t>5</a:t>
              </a:r>
              <a:endParaRPr lang="ko-KR" altLang="en-US" sz="9600" b="1" dirty="0">
                <a:solidFill>
                  <a:schemeClr val="bg1"/>
                </a:solidFill>
                <a:cs typeface="Arial" pitchFamily="34" charset="0"/>
              </a:endParaRPr>
            </a:p>
          </p:txBody>
        </p:sp>
      </p:grpSp>
      <p:grpSp>
        <p:nvGrpSpPr>
          <p:cNvPr id="24" name="그룹 10">
            <a:extLst>
              <a:ext uri="{FF2B5EF4-FFF2-40B4-BE49-F238E27FC236}">
                <a16:creationId xmlns:a16="http://schemas.microsoft.com/office/drawing/2014/main" id="{D9BC34A3-94AF-49B0-1E2B-FE7B0DAA0102}"/>
              </a:ext>
            </a:extLst>
          </p:cNvPr>
          <p:cNvGrpSpPr/>
          <p:nvPr/>
        </p:nvGrpSpPr>
        <p:grpSpPr>
          <a:xfrm>
            <a:off x="6405139" y="4447133"/>
            <a:ext cx="5764180" cy="1569660"/>
            <a:chOff x="610359" y="1897440"/>
            <a:chExt cx="5816671" cy="1569660"/>
          </a:xfrm>
        </p:grpSpPr>
        <p:sp>
          <p:nvSpPr>
            <p:cNvPr id="25" name="TextBox 13">
              <a:extLst>
                <a:ext uri="{FF2B5EF4-FFF2-40B4-BE49-F238E27FC236}">
                  <a16:creationId xmlns:a16="http://schemas.microsoft.com/office/drawing/2014/main" id="{5300A8A6-2021-8876-3063-67FFB908EF77}"/>
                </a:ext>
              </a:extLst>
            </p:cNvPr>
            <p:cNvSpPr txBox="1"/>
            <p:nvPr/>
          </p:nvSpPr>
          <p:spPr>
            <a:xfrm>
              <a:off x="2392674" y="2420660"/>
              <a:ext cx="4034356" cy="523220"/>
            </a:xfrm>
            <a:prstGeom prst="rect">
              <a:avLst/>
            </a:prstGeom>
            <a:noFill/>
          </p:spPr>
          <p:txBody>
            <a:bodyPr wrap="square" lIns="108000" rIns="108000" rtlCol="0">
              <a:spAutoFit/>
            </a:bodyPr>
            <a:lstStyle/>
            <a:p>
              <a:r>
                <a:rPr lang="hu-HU" altLang="ko-KR" sz="2800" b="1" dirty="0" err="1">
                  <a:solidFill>
                    <a:schemeClr val="bg1"/>
                  </a:solidFill>
                  <a:cs typeface="Arial" pitchFamily="34" charset="0"/>
                </a:rPr>
                <a:t>Future</a:t>
              </a:r>
              <a:endParaRPr lang="pt-BR" altLang="ko-KR" sz="2800" b="1" dirty="0">
                <a:solidFill>
                  <a:schemeClr val="bg1"/>
                </a:solidFill>
                <a:cs typeface="Arial" pitchFamily="34" charset="0"/>
              </a:endParaRPr>
            </a:p>
          </p:txBody>
        </p:sp>
        <p:sp>
          <p:nvSpPr>
            <p:cNvPr id="40" name="TextBox 12">
              <a:extLst>
                <a:ext uri="{FF2B5EF4-FFF2-40B4-BE49-F238E27FC236}">
                  <a16:creationId xmlns:a16="http://schemas.microsoft.com/office/drawing/2014/main" id="{6F5D91BB-5591-0C0E-DA09-7D43B521ECAC}"/>
                </a:ext>
              </a:extLst>
            </p:cNvPr>
            <p:cNvSpPr txBox="1"/>
            <p:nvPr/>
          </p:nvSpPr>
          <p:spPr>
            <a:xfrm>
              <a:off x="610359" y="1897440"/>
              <a:ext cx="1642816" cy="1569660"/>
            </a:xfrm>
            <a:prstGeom prst="rect">
              <a:avLst/>
            </a:prstGeom>
            <a:noFill/>
          </p:spPr>
          <p:txBody>
            <a:bodyPr wrap="square" lIns="108000" rIns="108000" rtlCol="0">
              <a:spAutoFit/>
            </a:bodyPr>
            <a:lstStyle/>
            <a:p>
              <a:pPr algn="r"/>
              <a:r>
                <a:rPr lang="en-US" altLang="ko-KR" sz="9600" b="1" dirty="0">
                  <a:solidFill>
                    <a:schemeClr val="bg1"/>
                  </a:solidFill>
                  <a:cs typeface="Arial" pitchFamily="34" charset="0"/>
                </a:rPr>
                <a:t>0</a:t>
              </a:r>
              <a:r>
                <a:rPr lang="hu-HU" altLang="ko-KR" sz="9600" b="1" dirty="0">
                  <a:solidFill>
                    <a:schemeClr val="bg1"/>
                  </a:solidFill>
                  <a:cs typeface="Arial" pitchFamily="34" charset="0"/>
                </a:rPr>
                <a:t>6</a:t>
              </a:r>
              <a:endParaRPr lang="ko-KR" altLang="en-US" sz="9600" b="1" dirty="0">
                <a:solidFill>
                  <a:schemeClr val="bg1"/>
                </a:solidFill>
                <a:cs typeface="Arial" pitchFamily="34" charset="0"/>
              </a:endParaRPr>
            </a:p>
          </p:txBody>
        </p:sp>
      </p:grpSp>
    </p:spTree>
    <p:extLst>
      <p:ext uri="{BB962C8B-B14F-4D97-AF65-F5344CB8AC3E}">
        <p14:creationId xmlns:p14="http://schemas.microsoft.com/office/powerpoint/2010/main" val="3148822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Kép 4" descr="Digitális grafikonok és számok a 3D">
            <a:extLst>
              <a:ext uri="{FF2B5EF4-FFF2-40B4-BE49-F238E27FC236}">
                <a16:creationId xmlns:a16="http://schemas.microsoft.com/office/drawing/2014/main" id="{17A4C73F-7C82-6259-6A7C-99FB0F478A21}"/>
              </a:ext>
            </a:extLst>
          </p:cNvPr>
          <p:cNvPicPr>
            <a:picLocks noChangeAspect="1"/>
          </p:cNvPicPr>
          <p:nvPr/>
        </p:nvPicPr>
        <p:blipFill>
          <a:blip r:embed="rId3">
            <a:extLst>
              <a:ext uri="{28A0092B-C50C-407E-A947-70E740481C1C}">
                <a14:useLocalDpi xmlns:a14="http://schemas.microsoft.com/office/drawing/2010/main" val="0"/>
              </a:ext>
            </a:extLst>
          </a:blip>
          <a:srcRect t="7824" b="7824"/>
          <a:stretch/>
        </p:blipFill>
        <p:spPr>
          <a:xfrm>
            <a:off x="20" y="10"/>
            <a:ext cx="12191980" cy="6857990"/>
          </a:xfrm>
          <a:prstGeom prst="rect">
            <a:avLst/>
          </a:prstGeom>
        </p:spPr>
      </p:pic>
      <p:sp>
        <p:nvSpPr>
          <p:cNvPr id="21" name="Rectangle 20">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3">
            <a:extLst>
              <a:ext uri="{FF2B5EF4-FFF2-40B4-BE49-F238E27FC236}">
                <a16:creationId xmlns:a16="http://schemas.microsoft.com/office/drawing/2014/main" id="{D6B85CB0-3D2F-79BF-293B-D1C7DBEB125C}"/>
              </a:ext>
            </a:extLst>
          </p:cNvPr>
          <p:cNvSpPr txBox="1"/>
          <p:nvPr/>
        </p:nvSpPr>
        <p:spPr>
          <a:xfrm>
            <a:off x="594804" y="640263"/>
            <a:ext cx="6619811" cy="134497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hu-HU" altLang="ko-KR" sz="4000" dirty="0" err="1">
                <a:latin typeface="+mj-lt"/>
                <a:ea typeface="+mj-ea"/>
                <a:cs typeface="+mj-cs"/>
              </a:rPr>
              <a:t>Present</a:t>
            </a:r>
            <a:r>
              <a:rPr lang="hu-HU" altLang="ko-KR" sz="4000" dirty="0">
                <a:latin typeface="+mj-lt"/>
                <a:ea typeface="+mj-ea"/>
                <a:cs typeface="+mj-cs"/>
              </a:rPr>
              <a:t> Status: </a:t>
            </a:r>
            <a:r>
              <a:rPr lang="en-US" altLang="ko-KR" sz="4000" dirty="0">
                <a:latin typeface="+mj-lt"/>
                <a:ea typeface="+mj-ea"/>
                <a:cs typeface="+mj-cs"/>
              </a:rPr>
              <a:t>Statistics</a:t>
            </a:r>
          </a:p>
        </p:txBody>
      </p:sp>
      <p:sp>
        <p:nvSpPr>
          <p:cNvPr id="3" name="Szövegdoboz 2">
            <a:extLst>
              <a:ext uri="{FF2B5EF4-FFF2-40B4-BE49-F238E27FC236}">
                <a16:creationId xmlns:a16="http://schemas.microsoft.com/office/drawing/2014/main" id="{E5627043-374A-978A-C907-849D750E5982}"/>
              </a:ext>
            </a:extLst>
          </p:cNvPr>
          <p:cNvSpPr txBox="1"/>
          <p:nvPr/>
        </p:nvSpPr>
        <p:spPr>
          <a:xfrm>
            <a:off x="502920" y="2121762"/>
            <a:ext cx="7031735" cy="3974237"/>
          </a:xfrm>
          <a:prstGeom prst="rect">
            <a:avLst/>
          </a:prstGeom>
        </p:spPr>
        <p:txBody>
          <a:bodyPr vert="horz" lIns="91440" tIns="45720" rIns="91440" bIns="45720" rtlCol="0">
            <a:normAutofit/>
          </a:bodyPr>
          <a:lstStyle/>
          <a:p>
            <a:pPr>
              <a:lnSpc>
                <a:spcPct val="90000"/>
              </a:lnSpc>
              <a:spcAft>
                <a:spcPts val="600"/>
              </a:spcAft>
            </a:pPr>
            <a:r>
              <a:rPr lang="hu-HU" sz="2000" b="1" dirty="0" err="1">
                <a:latin typeface="+mj-lt"/>
              </a:rPr>
              <a:t>Known</a:t>
            </a:r>
            <a:r>
              <a:rPr lang="hu-HU" sz="2000" b="1" dirty="0">
                <a:latin typeface="+mj-lt"/>
              </a:rPr>
              <a:t> </a:t>
            </a:r>
            <a:r>
              <a:rPr lang="hu-HU" sz="2000" b="1" dirty="0" err="1">
                <a:latin typeface="+mj-lt"/>
              </a:rPr>
              <a:t>knowledge</a:t>
            </a:r>
            <a:r>
              <a:rPr lang="hu-HU" sz="2000" b="1" dirty="0">
                <a:latin typeface="+mj-lt"/>
              </a:rPr>
              <a:t> </a:t>
            </a:r>
            <a:r>
              <a:rPr lang="hu-HU" sz="2000" b="1" dirty="0" err="1">
                <a:latin typeface="+mj-lt"/>
              </a:rPr>
              <a:t>representation</a:t>
            </a:r>
            <a:r>
              <a:rPr lang="hu-HU" sz="2000" b="1" dirty="0">
                <a:latin typeface="+mj-lt"/>
              </a:rPr>
              <a:t> </a:t>
            </a:r>
            <a:r>
              <a:rPr lang="hu-HU" sz="2000" b="1" dirty="0" err="1">
                <a:latin typeface="+mj-lt"/>
              </a:rPr>
              <a:t>techniques</a:t>
            </a:r>
            <a:r>
              <a:rPr lang="hu-HU" sz="2000" b="1" dirty="0">
                <a:latin typeface="+mj-lt"/>
              </a:rPr>
              <a:t> </a:t>
            </a:r>
            <a:r>
              <a:rPr lang="hu-HU" sz="2000" b="1" dirty="0" err="1">
                <a:latin typeface="+mj-lt"/>
              </a:rPr>
              <a:t>for</a:t>
            </a:r>
            <a:r>
              <a:rPr lang="hu-HU" sz="2000" b="1" dirty="0">
                <a:latin typeface="+mj-lt"/>
              </a:rPr>
              <a:t> modelling and </a:t>
            </a:r>
            <a:r>
              <a:rPr lang="hu-HU" sz="2000" b="1" dirty="0" err="1">
                <a:latin typeface="+mj-lt"/>
              </a:rPr>
              <a:t>forecasts</a:t>
            </a:r>
            <a:r>
              <a:rPr lang="hu-HU" sz="2000" b="1" dirty="0">
                <a:latin typeface="+mj-lt"/>
              </a:rPr>
              <a:t> in business </a:t>
            </a:r>
            <a:r>
              <a:rPr lang="hu-HU" sz="2000" b="1" dirty="0" err="1">
                <a:latin typeface="+mj-lt"/>
              </a:rPr>
              <a:t>world</a:t>
            </a:r>
            <a:r>
              <a:rPr lang="hu-HU" sz="2000" b="1" dirty="0">
                <a:latin typeface="+mj-lt"/>
              </a:rPr>
              <a:t>:</a:t>
            </a:r>
          </a:p>
          <a:p>
            <a:pPr marL="285750" indent="-228600">
              <a:lnSpc>
                <a:spcPct val="90000"/>
              </a:lnSpc>
              <a:spcAft>
                <a:spcPts val="600"/>
              </a:spcAft>
              <a:buFont typeface="Arial" panose="020B0604020202020204" pitchFamily="34" charset="0"/>
              <a:buChar char="•"/>
            </a:pPr>
            <a:endParaRPr lang="en-US" sz="2400" dirty="0">
              <a:latin typeface="+mj-lt"/>
            </a:endParaRPr>
          </a:p>
          <a:p>
            <a:pPr marL="285750" indent="-228600">
              <a:lnSpc>
                <a:spcPct val="90000"/>
              </a:lnSpc>
              <a:spcAft>
                <a:spcPts val="600"/>
              </a:spcAft>
              <a:buFont typeface="Arial" panose="020B0604020202020204" pitchFamily="34" charset="0"/>
              <a:buChar char="•"/>
            </a:pPr>
            <a:r>
              <a:rPr lang="hu-HU" dirty="0" err="1">
                <a:latin typeface="+mj-lt"/>
              </a:rPr>
              <a:t>Simple</a:t>
            </a:r>
            <a:r>
              <a:rPr lang="hu-HU" dirty="0">
                <a:latin typeface="+mj-lt"/>
              </a:rPr>
              <a:t> </a:t>
            </a:r>
            <a:r>
              <a:rPr lang="hu-HU" dirty="0" err="1">
                <a:latin typeface="+mj-lt"/>
              </a:rPr>
              <a:t>Moving</a:t>
            </a:r>
            <a:r>
              <a:rPr lang="hu-HU" dirty="0">
                <a:latin typeface="+mj-lt"/>
              </a:rPr>
              <a:t> </a:t>
            </a:r>
            <a:r>
              <a:rPr lang="hu-HU" dirty="0" err="1">
                <a:latin typeface="+mj-lt"/>
              </a:rPr>
              <a:t>Averages</a:t>
            </a:r>
            <a:endParaRPr lang="en-US" dirty="0">
              <a:latin typeface="+mj-lt"/>
            </a:endParaRPr>
          </a:p>
          <a:p>
            <a:pPr marL="285750" indent="-228600">
              <a:lnSpc>
                <a:spcPct val="90000"/>
              </a:lnSpc>
              <a:spcAft>
                <a:spcPts val="600"/>
              </a:spcAft>
              <a:buFont typeface="Arial" panose="020B0604020202020204" pitchFamily="34" charset="0"/>
              <a:buChar char="•"/>
            </a:pPr>
            <a:r>
              <a:rPr lang="hu-HU" dirty="0" err="1">
                <a:latin typeface="+mj-lt"/>
              </a:rPr>
              <a:t>Regressions</a:t>
            </a:r>
            <a:endParaRPr lang="en-US" dirty="0">
              <a:latin typeface="+mj-lt"/>
            </a:endParaRPr>
          </a:p>
          <a:p>
            <a:pPr marL="285750" indent="-228600">
              <a:lnSpc>
                <a:spcPct val="90000"/>
              </a:lnSpc>
              <a:spcAft>
                <a:spcPts val="600"/>
              </a:spcAft>
              <a:buFont typeface="Arial" panose="020B0604020202020204" pitchFamily="34" charset="0"/>
              <a:buChar char="•"/>
            </a:pPr>
            <a:r>
              <a:rPr lang="hu-HU" dirty="0" err="1">
                <a:latin typeface="+mj-lt"/>
              </a:rPr>
              <a:t>Neural</a:t>
            </a:r>
            <a:r>
              <a:rPr lang="hu-HU" dirty="0">
                <a:latin typeface="+mj-lt"/>
              </a:rPr>
              <a:t> </a:t>
            </a:r>
            <a:r>
              <a:rPr lang="hu-HU" dirty="0" err="1">
                <a:latin typeface="+mj-lt"/>
              </a:rPr>
              <a:t>Networks</a:t>
            </a:r>
            <a:endParaRPr lang="hu-HU" dirty="0">
              <a:latin typeface="+mj-lt"/>
            </a:endParaRPr>
          </a:p>
          <a:p>
            <a:pPr marL="285750" indent="-228600">
              <a:lnSpc>
                <a:spcPct val="90000"/>
              </a:lnSpc>
              <a:spcAft>
                <a:spcPts val="600"/>
              </a:spcAft>
              <a:buFont typeface="Arial" panose="020B0604020202020204" pitchFamily="34" charset="0"/>
              <a:buChar char="•"/>
            </a:pPr>
            <a:r>
              <a:rPr lang="hu-HU" dirty="0">
                <a:latin typeface="+mj-lt"/>
              </a:rPr>
              <a:t>Etc.</a:t>
            </a:r>
          </a:p>
          <a:p>
            <a:pPr marL="57150">
              <a:lnSpc>
                <a:spcPct val="90000"/>
              </a:lnSpc>
              <a:spcAft>
                <a:spcPts val="600"/>
              </a:spcAft>
            </a:pPr>
            <a:endParaRPr lang="hu-HU" dirty="0">
              <a:latin typeface="+mj-lt"/>
            </a:endParaRPr>
          </a:p>
          <a:p>
            <a:pPr marL="57150">
              <a:lnSpc>
                <a:spcPct val="90000"/>
              </a:lnSpc>
              <a:spcAft>
                <a:spcPts val="600"/>
              </a:spcAft>
            </a:pPr>
            <a:r>
              <a:rPr lang="hu-HU" sz="2400" dirty="0" err="1">
                <a:latin typeface="+mj-lt"/>
              </a:rPr>
              <a:t>All</a:t>
            </a:r>
            <a:r>
              <a:rPr lang="hu-HU" sz="2400" dirty="0">
                <a:latin typeface="+mj-lt"/>
              </a:rPr>
              <a:t> of </a:t>
            </a:r>
            <a:r>
              <a:rPr lang="hu-HU" sz="2400" dirty="0" err="1">
                <a:latin typeface="+mj-lt"/>
              </a:rPr>
              <a:t>them</a:t>
            </a:r>
            <a:r>
              <a:rPr lang="hu-HU" sz="2400" dirty="0">
                <a:latin typeface="+mj-lt"/>
              </a:rPr>
              <a:t> </a:t>
            </a:r>
            <a:r>
              <a:rPr lang="hu-HU" sz="2400" dirty="0" err="1">
                <a:latin typeface="+mj-lt"/>
              </a:rPr>
              <a:t>are</a:t>
            </a:r>
            <a:r>
              <a:rPr lang="hu-HU" sz="2400" dirty="0">
                <a:latin typeface="+mj-lt"/>
              </a:rPr>
              <a:t> </a:t>
            </a:r>
            <a:r>
              <a:rPr lang="hu-HU" sz="2400" dirty="0" err="1">
                <a:latin typeface="+mj-lt"/>
              </a:rPr>
              <a:t>using</a:t>
            </a:r>
            <a:r>
              <a:rPr lang="hu-HU" sz="2400" dirty="0">
                <a:latin typeface="+mj-lt"/>
              </a:rPr>
              <a:t>/</a:t>
            </a:r>
            <a:r>
              <a:rPr lang="hu-HU" sz="2400" dirty="0" err="1">
                <a:latin typeface="+mj-lt"/>
              </a:rPr>
              <a:t>producing</a:t>
            </a:r>
            <a:r>
              <a:rPr lang="hu-HU" sz="2400" dirty="0">
                <a:latin typeface="+mj-lt"/>
              </a:rPr>
              <a:t> </a:t>
            </a:r>
          </a:p>
          <a:p>
            <a:pPr marL="57150">
              <a:lnSpc>
                <a:spcPct val="90000"/>
              </a:lnSpc>
              <a:spcAft>
                <a:spcPts val="600"/>
              </a:spcAft>
            </a:pPr>
            <a:r>
              <a:rPr lang="hu-HU" sz="2400" dirty="0" err="1">
                <a:latin typeface="+mj-lt"/>
              </a:rPr>
              <a:t>the</a:t>
            </a:r>
            <a:r>
              <a:rPr lang="hu-HU" sz="2400" dirty="0">
                <a:latin typeface="+mj-lt"/>
              </a:rPr>
              <a:t> </a:t>
            </a:r>
            <a:r>
              <a:rPr lang="en-GB" sz="2400" dirty="0">
                <a:effectLst/>
                <a:latin typeface="+mj-lt"/>
                <a:ea typeface="Calibri" panose="020F0502020204030204" pitchFamily="34" charset="0"/>
              </a:rPr>
              <a:t>Y=f(X1, …, Xi, …</a:t>
            </a:r>
            <a:r>
              <a:rPr lang="en-GB" sz="2400" dirty="0" err="1">
                <a:effectLst/>
                <a:latin typeface="+mj-lt"/>
                <a:ea typeface="Calibri" panose="020F0502020204030204" pitchFamily="34" charset="0"/>
              </a:rPr>
              <a:t>Xn</a:t>
            </a:r>
            <a:r>
              <a:rPr lang="en-GB" sz="2400" dirty="0">
                <a:effectLst/>
                <a:latin typeface="+mj-lt"/>
                <a:ea typeface="Calibri" panose="020F0502020204030204" pitchFamily="34" charset="0"/>
              </a:rPr>
              <a:t>) formula</a:t>
            </a:r>
            <a:endParaRPr lang="en-US" sz="2400" dirty="0">
              <a:latin typeface="+mj-lt"/>
            </a:endParaRPr>
          </a:p>
        </p:txBody>
      </p:sp>
    </p:spTree>
    <p:extLst>
      <p:ext uri="{BB962C8B-B14F-4D97-AF65-F5344CB8AC3E}">
        <p14:creationId xmlns:p14="http://schemas.microsoft.com/office/powerpoint/2010/main" val="339528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zövegdoboz 5">
            <a:extLst>
              <a:ext uri="{FF2B5EF4-FFF2-40B4-BE49-F238E27FC236}">
                <a16:creationId xmlns:a16="http://schemas.microsoft.com/office/drawing/2014/main" id="{F7E2BF15-8E98-A5DF-F594-8959E422194A}"/>
              </a:ext>
            </a:extLst>
          </p:cNvPr>
          <p:cNvSpPr txBox="1"/>
          <p:nvPr/>
        </p:nvSpPr>
        <p:spPr>
          <a:xfrm>
            <a:off x="7531610" y="2434201"/>
            <a:ext cx="3822189" cy="3742762"/>
          </a:xfrm>
          <a:prstGeom prst="rect">
            <a:avLst/>
          </a:prstGeom>
        </p:spPr>
        <p:txBody>
          <a:bodyPr vert="horz" lIns="91440" tIns="45720" rIns="91440" bIns="45720" rtlCol="0">
            <a:normAutofit/>
          </a:bodyPr>
          <a:lstStyle/>
          <a:p>
            <a:pPr>
              <a:lnSpc>
                <a:spcPct val="90000"/>
              </a:lnSpc>
              <a:spcAft>
                <a:spcPts val="600"/>
              </a:spcAft>
            </a:pPr>
            <a:endParaRPr lang="en-US" dirty="0"/>
          </a:p>
          <a:p>
            <a:pPr marL="57150" indent="-228600">
              <a:lnSpc>
                <a:spcPct val="90000"/>
              </a:lnSpc>
              <a:spcAft>
                <a:spcPts val="600"/>
              </a:spcAft>
              <a:buFont typeface="Arial" panose="020B0604020202020204" pitchFamily="34" charset="0"/>
              <a:buChar char="•"/>
            </a:pPr>
            <a:endParaRPr lang="en-US" sz="1000" dirty="0"/>
          </a:p>
          <a:p>
            <a:pPr marL="57150" indent="-228600">
              <a:lnSpc>
                <a:spcPct val="90000"/>
              </a:lnSpc>
              <a:spcAft>
                <a:spcPts val="600"/>
              </a:spcAft>
              <a:buFont typeface="Arial" panose="020B0604020202020204" pitchFamily="34" charset="0"/>
              <a:buChar char="•"/>
            </a:pPr>
            <a:endParaRPr lang="en-US" sz="1000" dirty="0"/>
          </a:p>
        </p:txBody>
      </p:sp>
      <p:pic>
        <p:nvPicPr>
          <p:cNvPr id="14" name="Kép 13" descr="Árfolyamdiagram kék grafikonok szerint">
            <a:extLst>
              <a:ext uri="{FF2B5EF4-FFF2-40B4-BE49-F238E27FC236}">
                <a16:creationId xmlns:a16="http://schemas.microsoft.com/office/drawing/2014/main" id="{D74BDEC7-47B9-4E3A-DD13-F40377ECDAE5}"/>
              </a:ext>
            </a:extLst>
          </p:cNvPr>
          <p:cNvPicPr>
            <a:picLocks noChangeAspect="1"/>
          </p:cNvPicPr>
          <p:nvPr/>
        </p:nvPicPr>
        <p:blipFill>
          <a:blip r:embed="rId3">
            <a:alphaModFix amt="99000"/>
            <a:extLst>
              <a:ext uri="{28A0092B-C50C-407E-A947-70E740481C1C}">
                <a14:useLocalDpi xmlns:a14="http://schemas.microsoft.com/office/drawing/2010/main" val="0"/>
              </a:ext>
            </a:extLst>
          </a:blip>
          <a:stretch>
            <a:fillRect/>
          </a:stretch>
        </p:blipFill>
        <p:spPr>
          <a:xfrm>
            <a:off x="-68258" y="-1"/>
            <a:ext cx="12260258" cy="6858000"/>
          </a:xfrm>
          <a:prstGeom prst="rect">
            <a:avLst/>
          </a:prstGeom>
        </p:spPr>
      </p:pic>
      <p:sp>
        <p:nvSpPr>
          <p:cNvPr id="10" name="Szövegdoboz 9">
            <a:extLst>
              <a:ext uri="{FF2B5EF4-FFF2-40B4-BE49-F238E27FC236}">
                <a16:creationId xmlns:a16="http://schemas.microsoft.com/office/drawing/2014/main" id="{BF8C3B87-E5EF-4120-5243-C0932E42279B}"/>
              </a:ext>
            </a:extLst>
          </p:cNvPr>
          <p:cNvSpPr txBox="1"/>
          <p:nvPr/>
        </p:nvSpPr>
        <p:spPr>
          <a:xfrm>
            <a:off x="1219200" y="2056173"/>
            <a:ext cx="10034016" cy="2625591"/>
          </a:xfrm>
          <a:prstGeom prst="rect">
            <a:avLst/>
          </a:prstGeom>
          <a:solidFill>
            <a:srgbClr val="010108"/>
          </a:solidFill>
          <a:effectLst>
            <a:softEdge rad="508000"/>
          </a:effectLst>
        </p:spPr>
        <p:txBody>
          <a:bodyPr wrap="square">
            <a:spAutoFit/>
          </a:bodyPr>
          <a:lstStyle/>
          <a:p>
            <a:pPr algn="ctr">
              <a:lnSpc>
                <a:spcPct val="107000"/>
              </a:lnSpc>
              <a:spcAft>
                <a:spcPts val="800"/>
              </a:spcAft>
            </a:pPr>
            <a:r>
              <a:rPr lang="en-US" sz="3600" dirty="0">
                <a:solidFill>
                  <a:schemeClr val="bg1"/>
                </a:solidFill>
                <a:effectLst/>
                <a:ea typeface="Calibri" panose="020F0502020204030204" pitchFamily="34" charset="0"/>
                <a:cs typeface="Times New Roman" panose="02020603050405020304" pitchFamily="18" charset="0"/>
              </a:rPr>
              <a:t>Exploring</a:t>
            </a:r>
            <a:r>
              <a:rPr lang="hu-HU" sz="3600" dirty="0">
                <a:solidFill>
                  <a:schemeClr val="bg1"/>
                </a:solidFill>
                <a:effectLst/>
                <a:ea typeface="Calibri" panose="020F0502020204030204" pitchFamily="34" charset="0"/>
                <a:cs typeface="Times New Roman" panose="02020603050405020304" pitchFamily="18" charset="0"/>
              </a:rPr>
              <a:t> a </a:t>
            </a:r>
            <a:r>
              <a:rPr lang="en-US" sz="3600" dirty="0">
                <a:solidFill>
                  <a:schemeClr val="bg1"/>
                </a:solidFill>
                <a:effectLst/>
                <a:ea typeface="Calibri" panose="020F0502020204030204" pitchFamily="34" charset="0"/>
                <a:cs typeface="Times New Roman" panose="02020603050405020304" pitchFamily="18" charset="0"/>
              </a:rPr>
              <a:t>new</a:t>
            </a:r>
            <a:r>
              <a:rPr lang="hu-HU" sz="3600" dirty="0">
                <a:solidFill>
                  <a:schemeClr val="bg1"/>
                </a:solidFill>
                <a:effectLst/>
                <a:ea typeface="Calibri" panose="020F0502020204030204" pitchFamily="34" charset="0"/>
                <a:cs typeface="Times New Roman" panose="02020603050405020304" pitchFamily="18" charset="0"/>
              </a:rPr>
              <a:t> </a:t>
            </a:r>
            <a:r>
              <a:rPr lang="en-US" sz="3600" dirty="0">
                <a:solidFill>
                  <a:schemeClr val="bg1"/>
                </a:solidFill>
                <a:effectLst/>
                <a:ea typeface="Calibri" panose="020F0502020204030204" pitchFamily="34" charset="0"/>
                <a:cs typeface="Times New Roman" panose="02020603050405020304" pitchFamily="18" charset="0"/>
              </a:rPr>
              <a:t>way</a:t>
            </a:r>
            <a:r>
              <a:rPr lang="hu-HU" sz="3600" dirty="0">
                <a:solidFill>
                  <a:schemeClr val="bg1"/>
                </a:solidFill>
                <a:effectLst/>
                <a:ea typeface="Calibri" panose="020F0502020204030204" pitchFamily="34" charset="0"/>
                <a:cs typeface="Times New Roman" panose="02020603050405020304" pitchFamily="18" charset="0"/>
              </a:rPr>
              <a:t> of </a:t>
            </a:r>
          </a:p>
          <a:p>
            <a:pPr algn="ctr">
              <a:lnSpc>
                <a:spcPct val="107000"/>
              </a:lnSpc>
              <a:spcAft>
                <a:spcPts val="800"/>
              </a:spcAft>
            </a:pPr>
            <a:r>
              <a:rPr lang="hu-HU" sz="3600" dirty="0" err="1">
                <a:solidFill>
                  <a:schemeClr val="bg1"/>
                </a:solidFill>
                <a:effectLst/>
                <a:ea typeface="Calibri" panose="020F0502020204030204" pitchFamily="34" charset="0"/>
                <a:cs typeface="Times New Roman" panose="02020603050405020304" pitchFamily="18" charset="0"/>
              </a:rPr>
              <a:t>complex</a:t>
            </a:r>
            <a:r>
              <a:rPr lang="hu-HU" sz="3600" dirty="0">
                <a:solidFill>
                  <a:schemeClr val="bg1"/>
                </a:solidFill>
                <a:effectLst/>
                <a:ea typeface="Calibri" panose="020F0502020204030204" pitchFamily="34" charset="0"/>
                <a:cs typeface="Times New Roman" panose="02020603050405020304" pitchFamily="18" charset="0"/>
              </a:rPr>
              <a:t>, </a:t>
            </a:r>
            <a:r>
              <a:rPr lang="hu-HU" sz="3600" dirty="0" err="1">
                <a:solidFill>
                  <a:schemeClr val="bg1"/>
                </a:solidFill>
                <a:effectLst/>
                <a:ea typeface="Calibri" panose="020F0502020204030204" pitchFamily="34" charset="0"/>
                <a:cs typeface="Times New Roman" panose="02020603050405020304" pitchFamily="18" charset="0"/>
              </a:rPr>
              <a:t>fast</a:t>
            </a:r>
            <a:r>
              <a:rPr lang="hu-HU" sz="3600" dirty="0">
                <a:solidFill>
                  <a:schemeClr val="bg1"/>
                </a:solidFill>
                <a:effectLst/>
                <a:ea typeface="Calibri" panose="020F0502020204030204" pitchFamily="34" charset="0"/>
                <a:cs typeface="Times New Roman" panose="02020603050405020304" pitchFamily="18" charset="0"/>
              </a:rPr>
              <a:t>, </a:t>
            </a:r>
            <a:r>
              <a:rPr lang="hu-HU" sz="3600" dirty="0" err="1">
                <a:solidFill>
                  <a:schemeClr val="bg1"/>
                </a:solidFill>
                <a:effectLst/>
                <a:ea typeface="Calibri" panose="020F0502020204030204" pitchFamily="34" charset="0"/>
                <a:cs typeface="Times New Roman" panose="02020603050405020304" pitchFamily="18" charset="0"/>
              </a:rPr>
              <a:t>flexible</a:t>
            </a:r>
            <a:r>
              <a:rPr lang="hu-HU" sz="3600" dirty="0">
                <a:solidFill>
                  <a:schemeClr val="bg1"/>
                </a:solidFill>
                <a:effectLst/>
                <a:ea typeface="Calibri" panose="020F0502020204030204" pitchFamily="34" charset="0"/>
                <a:cs typeface="Times New Roman" panose="02020603050405020304" pitchFamily="18" charset="0"/>
              </a:rPr>
              <a:t> </a:t>
            </a:r>
            <a:r>
              <a:rPr lang="en-US" sz="3600" dirty="0">
                <a:solidFill>
                  <a:schemeClr val="bg1"/>
                </a:solidFill>
                <a:effectLst/>
                <a:ea typeface="Calibri" panose="020F0502020204030204" pitchFamily="34" charset="0"/>
                <a:cs typeface="Times New Roman" panose="02020603050405020304" pitchFamily="18" charset="0"/>
              </a:rPr>
              <a:t>knowledge</a:t>
            </a:r>
            <a:r>
              <a:rPr lang="hu-HU" sz="3600" dirty="0">
                <a:solidFill>
                  <a:schemeClr val="bg1"/>
                </a:solidFill>
                <a:effectLst/>
                <a:ea typeface="Calibri" panose="020F0502020204030204" pitchFamily="34" charset="0"/>
                <a:cs typeface="Times New Roman" panose="02020603050405020304" pitchFamily="18" charset="0"/>
              </a:rPr>
              <a:t> </a:t>
            </a:r>
            <a:r>
              <a:rPr lang="en-US" sz="3600" dirty="0">
                <a:solidFill>
                  <a:schemeClr val="bg1"/>
                </a:solidFill>
                <a:effectLst/>
                <a:ea typeface="Calibri" panose="020F0502020204030204" pitchFamily="34" charset="0"/>
                <a:cs typeface="Times New Roman" panose="02020603050405020304" pitchFamily="18" charset="0"/>
              </a:rPr>
              <a:t>representation</a:t>
            </a:r>
            <a:r>
              <a:rPr lang="hu-HU" sz="3600" dirty="0">
                <a:solidFill>
                  <a:schemeClr val="bg1"/>
                </a:solidFill>
                <a:effectLst/>
                <a:ea typeface="Calibri" panose="020F0502020204030204" pitchFamily="34" charset="0"/>
                <a:cs typeface="Times New Roman" panose="02020603050405020304" pitchFamily="18" charset="0"/>
              </a:rPr>
              <a:t> </a:t>
            </a:r>
            <a:r>
              <a:rPr lang="hu-HU" sz="3600" dirty="0" err="1">
                <a:solidFill>
                  <a:schemeClr val="bg1"/>
                </a:solidFill>
                <a:effectLst/>
                <a:ea typeface="Calibri" panose="020F0502020204030204" pitchFamily="34" charset="0"/>
                <a:cs typeface="Times New Roman" panose="02020603050405020304" pitchFamily="18" charset="0"/>
              </a:rPr>
              <a:t>where</a:t>
            </a:r>
            <a:r>
              <a:rPr lang="hu-HU" sz="3600" dirty="0">
                <a:solidFill>
                  <a:schemeClr val="bg1"/>
                </a:solidFill>
                <a:effectLst/>
                <a:ea typeface="Calibri" panose="020F0502020204030204" pitchFamily="34" charset="0"/>
                <a:cs typeface="Times New Roman" panose="02020603050405020304" pitchFamily="18" charset="0"/>
              </a:rPr>
              <a:t> </a:t>
            </a:r>
            <a:r>
              <a:rPr lang="hu-HU" sz="3600" dirty="0" err="1">
                <a:solidFill>
                  <a:schemeClr val="bg1"/>
                </a:solidFill>
                <a:effectLst/>
                <a:ea typeface="Calibri" panose="020F0502020204030204" pitchFamily="34" charset="0"/>
                <a:cs typeface="Times New Roman" panose="02020603050405020304" pitchFamily="18" charset="0"/>
              </a:rPr>
              <a:t>the</a:t>
            </a:r>
            <a:r>
              <a:rPr lang="hu-HU" sz="3600" dirty="0">
                <a:solidFill>
                  <a:schemeClr val="bg1"/>
                </a:solidFill>
                <a:effectLst/>
                <a:ea typeface="Calibri" panose="020F0502020204030204" pitchFamily="34" charset="0"/>
                <a:cs typeface="Times New Roman" panose="02020603050405020304" pitchFamily="18" charset="0"/>
              </a:rPr>
              <a:t> </a:t>
            </a:r>
            <a:r>
              <a:rPr lang="hu-HU" sz="3600" dirty="0" err="1">
                <a:solidFill>
                  <a:schemeClr val="bg1"/>
                </a:solidFill>
                <a:effectLst/>
                <a:ea typeface="Calibri" panose="020F0502020204030204" pitchFamily="34" charset="0"/>
                <a:cs typeface="Times New Roman" panose="02020603050405020304" pitchFamily="18" charset="0"/>
              </a:rPr>
              <a:t>basic</a:t>
            </a:r>
            <a:r>
              <a:rPr lang="hu-HU" sz="3600" dirty="0">
                <a:solidFill>
                  <a:schemeClr val="bg1"/>
                </a:solidFill>
                <a:effectLst/>
                <a:ea typeface="Calibri" panose="020F0502020204030204" pitchFamily="34" charset="0"/>
                <a:cs typeface="Times New Roman" panose="02020603050405020304" pitchFamily="18" charset="0"/>
              </a:rPr>
              <a:t> formula is </a:t>
            </a:r>
            <a:r>
              <a:rPr lang="hu-HU" sz="3600" dirty="0" err="1">
                <a:solidFill>
                  <a:schemeClr val="bg1"/>
                </a:solidFill>
                <a:effectLst/>
                <a:ea typeface="Calibri" panose="020F0502020204030204" pitchFamily="34" charset="0"/>
                <a:cs typeface="Times New Roman" panose="02020603050405020304" pitchFamily="18" charset="0"/>
              </a:rPr>
              <a:t>not</a:t>
            </a:r>
            <a:r>
              <a:rPr lang="hu-HU" sz="3600" dirty="0">
                <a:solidFill>
                  <a:schemeClr val="bg1"/>
                </a:solidFill>
                <a:effectLst/>
                <a:ea typeface="Calibri" panose="020F0502020204030204" pitchFamily="34" charset="0"/>
                <a:cs typeface="Times New Roman" panose="02020603050405020304" pitchFamily="18" charset="0"/>
              </a:rPr>
              <a:t> </a:t>
            </a:r>
            <a:r>
              <a:rPr lang="hu-HU" sz="3600" dirty="0" err="1">
                <a:solidFill>
                  <a:schemeClr val="bg1"/>
                </a:solidFill>
                <a:effectLst/>
                <a:ea typeface="Calibri" panose="020F0502020204030204" pitchFamily="34" charset="0"/>
                <a:cs typeface="Times New Roman" panose="02020603050405020304" pitchFamily="18" charset="0"/>
              </a:rPr>
              <a:t>known</a:t>
            </a:r>
            <a:r>
              <a:rPr lang="hu-HU" sz="3600" dirty="0">
                <a:solidFill>
                  <a:schemeClr val="bg1"/>
                </a:solidFill>
                <a:effectLst/>
                <a:ea typeface="Calibri" panose="020F0502020204030204" pitchFamily="34" charset="0"/>
                <a:cs typeface="Times New Roman" panose="02020603050405020304" pitchFamily="18" charset="0"/>
              </a:rPr>
              <a:t> </a:t>
            </a:r>
          </a:p>
          <a:p>
            <a:pPr algn="ctr">
              <a:lnSpc>
                <a:spcPct val="107000"/>
              </a:lnSpc>
              <a:spcAft>
                <a:spcPts val="800"/>
              </a:spcAft>
            </a:pPr>
            <a:r>
              <a:rPr lang="hu-HU" sz="3600" dirty="0" err="1">
                <a:solidFill>
                  <a:schemeClr val="bg1"/>
                </a:solidFill>
                <a:effectLst/>
                <a:ea typeface="Calibri" panose="020F0502020204030204" pitchFamily="34" charset="0"/>
                <a:cs typeface="Times New Roman" panose="02020603050405020304" pitchFamily="18" charset="0"/>
              </a:rPr>
              <a:t>to</a:t>
            </a:r>
            <a:r>
              <a:rPr lang="hu-HU" sz="3600" dirty="0">
                <a:solidFill>
                  <a:schemeClr val="bg1"/>
                </a:solidFill>
                <a:effectLst/>
                <a:ea typeface="Calibri" panose="020F0502020204030204" pitchFamily="34" charset="0"/>
                <a:cs typeface="Times New Roman" panose="02020603050405020304" pitchFamily="18" charset="0"/>
              </a:rPr>
              <a:t> benchmark </a:t>
            </a:r>
            <a:r>
              <a:rPr lang="hu-HU" sz="3600" dirty="0" err="1">
                <a:solidFill>
                  <a:schemeClr val="bg1"/>
                </a:solidFill>
                <a:effectLst/>
                <a:ea typeface="Calibri" panose="020F0502020204030204" pitchFamily="34" charset="0"/>
                <a:cs typeface="Times New Roman" panose="02020603050405020304" pitchFamily="18" charset="0"/>
              </a:rPr>
              <a:t>with</a:t>
            </a:r>
            <a:r>
              <a:rPr lang="hu-HU" sz="3600" dirty="0">
                <a:solidFill>
                  <a:schemeClr val="bg1"/>
                </a:solidFill>
                <a:effectLst/>
                <a:ea typeface="Calibri" panose="020F0502020204030204" pitchFamily="34" charset="0"/>
                <a:cs typeface="Times New Roman" panose="02020603050405020304" pitchFamily="18" charset="0"/>
              </a:rPr>
              <a:t> </a:t>
            </a:r>
            <a:r>
              <a:rPr lang="hu-HU" sz="3600" dirty="0" err="1">
                <a:solidFill>
                  <a:schemeClr val="bg1"/>
                </a:solidFill>
                <a:effectLst/>
                <a:ea typeface="Calibri" panose="020F0502020204030204" pitchFamily="34" charset="0"/>
                <a:cs typeface="Times New Roman" panose="02020603050405020304" pitchFamily="18" charset="0"/>
              </a:rPr>
              <a:t>the</a:t>
            </a:r>
            <a:r>
              <a:rPr lang="hu-HU" sz="3600" dirty="0">
                <a:solidFill>
                  <a:schemeClr val="bg1"/>
                </a:solidFill>
                <a:effectLst/>
                <a:ea typeface="Calibri" panose="020F0502020204030204" pitchFamily="34" charset="0"/>
                <a:cs typeface="Times New Roman" panose="02020603050405020304" pitchFamily="18" charset="0"/>
              </a:rPr>
              <a:t> </a:t>
            </a:r>
            <a:r>
              <a:rPr lang="hu-HU" sz="3600" dirty="0" err="1">
                <a:solidFill>
                  <a:schemeClr val="bg1"/>
                </a:solidFill>
                <a:effectLst/>
                <a:ea typeface="Calibri" panose="020F0502020204030204" pitchFamily="34" charset="0"/>
                <a:cs typeface="Times New Roman" panose="02020603050405020304" pitchFamily="18" charset="0"/>
              </a:rPr>
              <a:t>well</a:t>
            </a:r>
            <a:r>
              <a:rPr lang="hu-HU" sz="3600" dirty="0">
                <a:solidFill>
                  <a:schemeClr val="bg1"/>
                </a:solidFill>
                <a:effectLst/>
                <a:ea typeface="Calibri" panose="020F0502020204030204" pitchFamily="34" charset="0"/>
                <a:cs typeface="Times New Roman" panose="02020603050405020304" pitchFamily="18" charset="0"/>
              </a:rPr>
              <a:t> </a:t>
            </a:r>
            <a:r>
              <a:rPr lang="hu-HU" sz="3600" dirty="0" err="1">
                <a:solidFill>
                  <a:schemeClr val="bg1"/>
                </a:solidFill>
                <a:effectLst/>
                <a:ea typeface="Calibri" panose="020F0502020204030204" pitchFamily="34" charset="0"/>
                <a:cs typeface="Times New Roman" panose="02020603050405020304" pitchFamily="18" charset="0"/>
              </a:rPr>
              <a:t>known</a:t>
            </a:r>
            <a:r>
              <a:rPr lang="hu-HU" sz="3600" dirty="0">
                <a:solidFill>
                  <a:schemeClr val="bg1"/>
                </a:solidFill>
                <a:effectLst/>
                <a:ea typeface="Calibri" panose="020F0502020204030204" pitchFamily="34" charset="0"/>
                <a:cs typeface="Times New Roman" panose="02020603050405020304" pitchFamily="18" charset="0"/>
              </a:rPr>
              <a:t> </a:t>
            </a:r>
            <a:r>
              <a:rPr lang="hu-HU" sz="3600" dirty="0" err="1">
                <a:solidFill>
                  <a:schemeClr val="bg1"/>
                </a:solidFill>
                <a:effectLst/>
                <a:ea typeface="Calibri" panose="020F0502020204030204" pitchFamily="34" charset="0"/>
                <a:cs typeface="Times New Roman" panose="02020603050405020304" pitchFamily="18" charset="0"/>
              </a:rPr>
              <a:t>alternative</a:t>
            </a:r>
            <a:r>
              <a:rPr lang="hu-HU" sz="3600" dirty="0">
                <a:solidFill>
                  <a:schemeClr val="bg1"/>
                </a:solidFill>
                <a:ea typeface="Calibri" panose="020F0502020204030204" pitchFamily="34" charset="0"/>
                <a:cs typeface="Times New Roman" panose="02020603050405020304" pitchFamily="18" charset="0"/>
              </a:rPr>
              <a:t>.</a:t>
            </a:r>
          </a:p>
        </p:txBody>
      </p:sp>
      <p:sp>
        <p:nvSpPr>
          <p:cNvPr id="16" name="Szövegdoboz 15">
            <a:extLst>
              <a:ext uri="{FF2B5EF4-FFF2-40B4-BE49-F238E27FC236}">
                <a16:creationId xmlns:a16="http://schemas.microsoft.com/office/drawing/2014/main" id="{737BF5AE-EE2D-2B75-7DAA-6BBB6333C2FE}"/>
              </a:ext>
            </a:extLst>
          </p:cNvPr>
          <p:cNvSpPr txBox="1"/>
          <p:nvPr/>
        </p:nvSpPr>
        <p:spPr>
          <a:xfrm>
            <a:off x="2865340" y="1353095"/>
            <a:ext cx="6215742" cy="703078"/>
          </a:xfrm>
          <a:prstGeom prst="rect">
            <a:avLst/>
          </a:prstGeom>
          <a:noFill/>
        </p:spPr>
        <p:txBody>
          <a:bodyPr wrap="square">
            <a:spAutoFit/>
          </a:bodyPr>
          <a:lstStyle/>
          <a:p>
            <a:pPr algn="ctr">
              <a:lnSpc>
                <a:spcPct val="107000"/>
              </a:lnSpc>
              <a:spcAft>
                <a:spcPts val="800"/>
              </a:spcAft>
            </a:pPr>
            <a:r>
              <a:rPr lang="hu-HU" sz="4000" b="1" dirty="0" err="1">
                <a:solidFill>
                  <a:schemeClr val="bg1"/>
                </a:solidFill>
                <a:effectLst/>
                <a:ea typeface="Calibri" panose="020F0502020204030204" pitchFamily="34" charset="0"/>
                <a:cs typeface="Times New Roman" panose="02020603050405020304" pitchFamily="18" charset="0"/>
              </a:rPr>
              <a:t>Goals</a:t>
            </a:r>
            <a:endParaRPr lang="hu-HU" sz="4000" b="1"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2434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ép 7" descr="Világító villanykörte nem világító villanykörték között">
            <a:extLst>
              <a:ext uri="{FF2B5EF4-FFF2-40B4-BE49-F238E27FC236}">
                <a16:creationId xmlns:a16="http://schemas.microsoft.com/office/drawing/2014/main" id="{79F00DFA-652B-7AE4-3852-AE6619E90F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Szövegdoboz 4">
            <a:extLst>
              <a:ext uri="{FF2B5EF4-FFF2-40B4-BE49-F238E27FC236}">
                <a16:creationId xmlns:a16="http://schemas.microsoft.com/office/drawing/2014/main" id="{3FCBEC0C-2F88-A9EA-E51B-6C6C77EA557F}"/>
              </a:ext>
            </a:extLst>
          </p:cNvPr>
          <p:cNvSpPr txBox="1"/>
          <p:nvPr/>
        </p:nvSpPr>
        <p:spPr>
          <a:xfrm>
            <a:off x="637141" y="1451403"/>
            <a:ext cx="5260848" cy="4593630"/>
          </a:xfrm>
          <a:prstGeom prst="rect">
            <a:avLst/>
          </a:prstGeom>
          <a:solidFill>
            <a:srgbClr val="071727">
              <a:alpha val="36000"/>
            </a:srgbClr>
          </a:solidFill>
          <a:effectLst>
            <a:softEdge rad="381000"/>
          </a:effectLst>
        </p:spPr>
        <p:txBody>
          <a:bodyPr wrap="square">
            <a:spAutoFit/>
          </a:bodyPr>
          <a:lstStyle/>
          <a:p>
            <a:pPr algn="just">
              <a:lnSpc>
                <a:spcPct val="107000"/>
              </a:lnSpc>
              <a:spcAft>
                <a:spcPts val="800"/>
              </a:spcAft>
            </a:pPr>
            <a:r>
              <a:rPr lang="hu-HU" sz="4000" b="1" dirty="0" err="1">
                <a:solidFill>
                  <a:schemeClr val="bg1"/>
                </a:solidFill>
                <a:effectLst/>
                <a:ea typeface="Calibri" panose="020F0502020204030204" pitchFamily="34" charset="0"/>
                <a:cs typeface="Times New Roman" panose="02020603050405020304" pitchFamily="18" charset="0"/>
              </a:rPr>
              <a:t>Solutions</a:t>
            </a:r>
            <a:r>
              <a:rPr lang="hu-HU" sz="4000" b="1" dirty="0">
                <a:solidFill>
                  <a:schemeClr val="bg1"/>
                </a:solidFill>
                <a:effectLst/>
                <a:ea typeface="Calibri" panose="020F0502020204030204" pitchFamily="34" charset="0"/>
                <a:cs typeface="Times New Roman" panose="02020603050405020304" pitchFamily="18" charset="0"/>
              </a:rPr>
              <a:t>: NCM/NCF</a:t>
            </a:r>
          </a:p>
          <a:p>
            <a:pPr algn="just">
              <a:lnSpc>
                <a:spcPct val="107000"/>
              </a:lnSpc>
              <a:spcAft>
                <a:spcPts val="800"/>
              </a:spcAft>
            </a:pPr>
            <a:r>
              <a:rPr lang="en-GB" sz="1800" dirty="0">
                <a:solidFill>
                  <a:schemeClr val="bg1"/>
                </a:solidFill>
                <a:effectLst/>
                <a:ea typeface="Calibri" panose="020F0502020204030204" pitchFamily="34" charset="0"/>
                <a:cs typeface="Times New Roman" panose="02020603050405020304" pitchFamily="18" charset="0"/>
              </a:rPr>
              <a:t>Non-causal is a model in such cases when the knowledge (formula) can not be extracted from the modelling tool. With other words: Estimations for a new input constellation can not be calculated without the data used for modelling before. </a:t>
            </a:r>
            <a:endParaRPr lang="hu-HU" sz="1800" dirty="0">
              <a:solidFill>
                <a:schemeClr val="bg1"/>
              </a:solidFill>
              <a:effectLst/>
              <a:ea typeface="Calibri" panose="020F0502020204030204" pitchFamily="34" charset="0"/>
              <a:cs typeface="Times New Roman" panose="02020603050405020304" pitchFamily="18" charset="0"/>
            </a:endParaRPr>
          </a:p>
          <a:p>
            <a:pPr algn="just">
              <a:lnSpc>
                <a:spcPct val="107000"/>
              </a:lnSpc>
              <a:spcAft>
                <a:spcPts val="800"/>
              </a:spcAft>
            </a:pPr>
            <a:r>
              <a:rPr lang="en-GB" sz="1800" dirty="0">
                <a:solidFill>
                  <a:schemeClr val="bg1"/>
                </a:solidFill>
                <a:effectLst/>
                <a:ea typeface="Calibri" panose="020F0502020204030204" pitchFamily="34" charset="0"/>
                <a:cs typeface="Times New Roman" panose="02020603050405020304" pitchFamily="18" charset="0"/>
              </a:rPr>
              <a:t>The NCM is context-free and OAM-(object-attribute-matrix)-oriented. The NCM is capable of handling with lacking </a:t>
            </a:r>
            <a:r>
              <a:rPr lang="hu-HU" sz="1800" dirty="0">
                <a:solidFill>
                  <a:schemeClr val="bg1"/>
                </a:solidFill>
                <a:effectLst/>
                <a:ea typeface="Calibri" panose="020F0502020204030204" pitchFamily="34" charset="0"/>
                <a:cs typeface="Times New Roman" panose="02020603050405020304" pitchFamily="18" charset="0"/>
              </a:rPr>
              <a:t>OAM-</a:t>
            </a:r>
            <a:r>
              <a:rPr lang="hu-HU" sz="1800" dirty="0" err="1">
                <a:solidFill>
                  <a:schemeClr val="bg1"/>
                </a:solidFill>
                <a:effectLst/>
                <a:ea typeface="Calibri" panose="020F0502020204030204" pitchFamily="34" charset="0"/>
                <a:cs typeface="Times New Roman" panose="02020603050405020304" pitchFamily="18" charset="0"/>
              </a:rPr>
              <a:t>positions</a:t>
            </a:r>
            <a:r>
              <a:rPr lang="en-GB" sz="1800" dirty="0">
                <a:solidFill>
                  <a:schemeClr val="bg1"/>
                </a:solidFill>
                <a:effectLst/>
                <a:ea typeface="Calibri" panose="020F0502020204030204" pitchFamily="34" charset="0"/>
                <a:cs typeface="Times New Roman" panose="02020603050405020304" pitchFamily="18" charset="0"/>
              </a:rPr>
              <a:t> (from one single position to </a:t>
            </a:r>
            <a:r>
              <a:rPr lang="hu-HU" sz="1800" dirty="0" err="1">
                <a:solidFill>
                  <a:schemeClr val="bg1"/>
                </a:solidFill>
                <a:effectLst/>
                <a:ea typeface="Calibri" panose="020F0502020204030204" pitchFamily="34" charset="0"/>
                <a:cs typeface="Times New Roman" panose="02020603050405020304" pitchFamily="18" charset="0"/>
              </a:rPr>
              <a:t>the</a:t>
            </a:r>
            <a:r>
              <a:rPr lang="hu-HU" sz="1800" dirty="0">
                <a:solidFill>
                  <a:schemeClr val="bg1"/>
                </a:solidFill>
                <a:effectLst/>
                <a:ea typeface="Calibri" panose="020F0502020204030204" pitchFamily="34" charset="0"/>
                <a:cs typeface="Times New Roman" panose="02020603050405020304" pitchFamily="18" charset="0"/>
              </a:rPr>
              <a:t> </a:t>
            </a:r>
            <a:r>
              <a:rPr lang="hu-HU" sz="1800" dirty="0" err="1">
                <a:solidFill>
                  <a:schemeClr val="bg1"/>
                </a:solidFill>
                <a:effectLst/>
                <a:ea typeface="Calibri" panose="020F0502020204030204" pitchFamily="34" charset="0"/>
                <a:cs typeface="Times New Roman" panose="02020603050405020304" pitchFamily="18" charset="0"/>
              </a:rPr>
              <a:t>case</a:t>
            </a:r>
            <a:r>
              <a:rPr lang="hu-HU" sz="1800" dirty="0">
                <a:solidFill>
                  <a:schemeClr val="bg1"/>
                </a:solidFill>
                <a:effectLst/>
                <a:ea typeface="Calibri" panose="020F0502020204030204" pitchFamily="34" charset="0"/>
                <a:cs typeface="Times New Roman" panose="02020603050405020304" pitchFamily="18" charset="0"/>
              </a:rPr>
              <a:t> </a:t>
            </a:r>
            <a:r>
              <a:rPr lang="hu-HU" sz="1800" dirty="0" err="1">
                <a:solidFill>
                  <a:schemeClr val="bg1"/>
                </a:solidFill>
                <a:effectLst/>
                <a:ea typeface="Calibri" panose="020F0502020204030204" pitchFamily="34" charset="0"/>
                <a:cs typeface="Times New Roman" panose="02020603050405020304" pitchFamily="18" charset="0"/>
              </a:rPr>
              <a:t>where</a:t>
            </a:r>
            <a:r>
              <a:rPr lang="hu-HU" sz="1800" dirty="0">
                <a:solidFill>
                  <a:schemeClr val="bg1"/>
                </a:solidFill>
                <a:effectLst/>
                <a:ea typeface="Calibri" panose="020F0502020204030204" pitchFamily="34" charset="0"/>
                <a:cs typeface="Times New Roman" panose="02020603050405020304" pitchFamily="18" charset="0"/>
              </a:rPr>
              <a:t> </a:t>
            </a:r>
            <a:r>
              <a:rPr lang="en-GB" sz="1800" dirty="0">
                <a:solidFill>
                  <a:schemeClr val="bg1"/>
                </a:solidFill>
                <a:effectLst/>
                <a:ea typeface="Calibri" panose="020F0502020204030204" pitchFamily="34" charset="0"/>
                <a:cs typeface="Times New Roman" panose="02020603050405020304" pitchFamily="18" charset="0"/>
              </a:rPr>
              <a:t>only one single</a:t>
            </a:r>
            <a:r>
              <a:rPr lang="hu-HU" sz="1800" dirty="0">
                <a:solidFill>
                  <a:schemeClr val="bg1"/>
                </a:solidFill>
                <a:effectLst/>
                <a:ea typeface="Calibri" panose="020F0502020204030204" pitchFamily="34" charset="0"/>
                <a:cs typeface="Times New Roman" panose="02020603050405020304" pitchFamily="18" charset="0"/>
              </a:rPr>
              <a:t> </a:t>
            </a:r>
            <a:r>
              <a:rPr lang="en-GB" sz="1800" dirty="0" err="1">
                <a:solidFill>
                  <a:schemeClr val="bg1"/>
                </a:solidFill>
                <a:effectLst/>
                <a:ea typeface="Calibri" panose="020F0502020204030204" pitchFamily="34" charset="0"/>
                <a:cs typeface="Times New Roman" panose="02020603050405020304" pitchFamily="18" charset="0"/>
              </a:rPr>
              <a:t>row+column</a:t>
            </a:r>
            <a:r>
              <a:rPr lang="en-GB" sz="1800" dirty="0">
                <a:solidFill>
                  <a:schemeClr val="bg1"/>
                </a:solidFill>
                <a:effectLst/>
                <a:ea typeface="Calibri" panose="020F0502020204030204" pitchFamily="34" charset="0"/>
                <a:cs typeface="Times New Roman" panose="02020603050405020304" pitchFamily="18" charset="0"/>
              </a:rPr>
              <a:t> given c.f. JOKER). NCM does not need time as attribute, but NCF uses time as Y.</a:t>
            </a:r>
          </a:p>
          <a:p>
            <a:pPr algn="just">
              <a:lnSpc>
                <a:spcPct val="107000"/>
              </a:lnSpc>
              <a:spcAft>
                <a:spcPts val="800"/>
              </a:spcAft>
            </a:pPr>
            <a:endParaRPr lang="en-GB" sz="1800" dirty="0">
              <a:effectLst/>
              <a:ea typeface="Calibri" panose="020F0502020204030204" pitchFamily="34" charset="0"/>
              <a:cs typeface="Times New Roman" panose="02020603050405020304" pitchFamily="18" charset="0"/>
            </a:endParaRPr>
          </a:p>
        </p:txBody>
      </p:sp>
      <p:graphicFrame>
        <p:nvGraphicFramePr>
          <p:cNvPr id="9" name="Szövegdoboz 3">
            <a:extLst>
              <a:ext uri="{FF2B5EF4-FFF2-40B4-BE49-F238E27FC236}">
                <a16:creationId xmlns:a16="http://schemas.microsoft.com/office/drawing/2014/main" id="{2998C44E-ECA8-38C2-F153-F71D3016D405}"/>
              </a:ext>
            </a:extLst>
          </p:cNvPr>
          <p:cNvGraphicFramePr/>
          <p:nvPr>
            <p:extLst>
              <p:ext uri="{D42A27DB-BD31-4B8C-83A1-F6EECF244321}">
                <p14:modId xmlns:p14="http://schemas.microsoft.com/office/powerpoint/2010/main" val="3531857291"/>
              </p:ext>
            </p:extLst>
          </p:nvPr>
        </p:nvGraphicFramePr>
        <p:xfrm>
          <a:off x="6294012" y="294390"/>
          <a:ext cx="5260848" cy="62692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89822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prstClr val="black"/>
              <a:schemeClr val="accent3">
                <a:tint val="45000"/>
                <a:satMod val="400000"/>
              </a:schemeClr>
            </a:duotone>
          </a:blip>
          <a:srcRect/>
          <a:stretch>
            <a:fillRect/>
          </a:stretch>
        </a:blipFill>
        <a:effectLst/>
      </p:bgPr>
    </p:bg>
    <p:spTree>
      <p:nvGrpSpPr>
        <p:cNvPr id="1" name=""/>
        <p:cNvGrpSpPr/>
        <p:nvPr/>
      </p:nvGrpSpPr>
      <p:grpSpPr>
        <a:xfrm>
          <a:off x="0" y="0"/>
          <a:ext cx="0" cy="0"/>
          <a:chOff x="0" y="0"/>
          <a:chExt cx="0" cy="0"/>
        </a:xfrm>
      </p:grpSpPr>
      <p:grpSp>
        <p:nvGrpSpPr>
          <p:cNvPr id="2" name="그룹 1">
            <a:extLst>
              <a:ext uri="{FF2B5EF4-FFF2-40B4-BE49-F238E27FC236}">
                <a16:creationId xmlns:a16="http://schemas.microsoft.com/office/drawing/2014/main" id="{035C77A9-7084-477D-BA3A-262CC9BDC031}"/>
              </a:ext>
            </a:extLst>
          </p:cNvPr>
          <p:cNvGrpSpPr/>
          <p:nvPr/>
        </p:nvGrpSpPr>
        <p:grpSpPr>
          <a:xfrm>
            <a:off x="1" y="2857630"/>
            <a:ext cx="12191998" cy="1142740"/>
            <a:chOff x="1" y="2857630"/>
            <a:chExt cx="12191998" cy="1142740"/>
          </a:xfrm>
        </p:grpSpPr>
        <p:sp>
          <p:nvSpPr>
            <p:cNvPr id="25" name="TextBox 24">
              <a:extLst>
                <a:ext uri="{FF2B5EF4-FFF2-40B4-BE49-F238E27FC236}">
                  <a16:creationId xmlns:a16="http://schemas.microsoft.com/office/drawing/2014/main" id="{3E0E8578-BD64-4C9C-8967-EC38029FB4BB}"/>
                </a:ext>
              </a:extLst>
            </p:cNvPr>
            <p:cNvSpPr txBox="1"/>
            <p:nvPr/>
          </p:nvSpPr>
          <p:spPr>
            <a:xfrm>
              <a:off x="1" y="2857630"/>
              <a:ext cx="12191998" cy="830997"/>
            </a:xfrm>
            <a:prstGeom prst="rect">
              <a:avLst/>
            </a:prstGeom>
            <a:noFill/>
          </p:spPr>
          <p:txBody>
            <a:bodyPr wrap="square" rtlCol="0" anchor="ctr">
              <a:spAutoFit/>
            </a:bodyPr>
            <a:lstStyle/>
            <a:p>
              <a:pPr algn="ctr"/>
              <a:r>
                <a:rPr lang="hu-HU" altLang="ko-KR" sz="4800" b="1" dirty="0" err="1">
                  <a:solidFill>
                    <a:schemeClr val="bg1"/>
                  </a:solidFill>
                  <a:latin typeface="+mj-lt"/>
                  <a:cs typeface="Arial" pitchFamily="34" charset="0"/>
                </a:rPr>
                <a:t>Experiments</a:t>
              </a:r>
              <a:endParaRPr lang="ko-KR" altLang="en-US" sz="4800" b="1" dirty="0">
                <a:solidFill>
                  <a:schemeClr val="bg1"/>
                </a:solidFill>
                <a:latin typeface="+mj-lt"/>
                <a:cs typeface="Arial" pitchFamily="34" charset="0"/>
              </a:endParaRPr>
            </a:p>
          </p:txBody>
        </p:sp>
        <p:sp>
          <p:nvSpPr>
            <p:cNvPr id="26" name="TextBox 25">
              <a:extLst>
                <a:ext uri="{FF2B5EF4-FFF2-40B4-BE49-F238E27FC236}">
                  <a16:creationId xmlns:a16="http://schemas.microsoft.com/office/drawing/2014/main" id="{C88AEDF3-C1CF-4E32-9D10-2D8E595E02FD}"/>
                </a:ext>
              </a:extLst>
            </p:cNvPr>
            <p:cNvSpPr txBox="1"/>
            <p:nvPr/>
          </p:nvSpPr>
          <p:spPr>
            <a:xfrm>
              <a:off x="1" y="3620714"/>
              <a:ext cx="12191855" cy="379656"/>
            </a:xfrm>
            <a:prstGeom prst="rect">
              <a:avLst/>
            </a:prstGeom>
            <a:noFill/>
          </p:spPr>
          <p:txBody>
            <a:bodyPr wrap="square" rtlCol="0" anchor="ctr">
              <a:spAutoFit/>
            </a:bodyPr>
            <a:lstStyle/>
            <a:p>
              <a:pPr algn="ctr"/>
              <a:endParaRPr lang="ko-KR" altLang="en-US" sz="1867" dirty="0">
                <a:solidFill>
                  <a:schemeClr val="bg1"/>
                </a:solidFill>
                <a:cs typeface="Arial" pitchFamily="34" charset="0"/>
              </a:endParaRPr>
            </a:p>
          </p:txBody>
        </p:sp>
      </p:grpSp>
    </p:spTree>
    <p:extLst>
      <p:ext uri="{BB962C8B-B14F-4D97-AF65-F5344CB8AC3E}">
        <p14:creationId xmlns:p14="http://schemas.microsoft.com/office/powerpoint/2010/main" val="2192888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zövegdoboz 12">
            <a:extLst>
              <a:ext uri="{FF2B5EF4-FFF2-40B4-BE49-F238E27FC236}">
                <a16:creationId xmlns:a16="http://schemas.microsoft.com/office/drawing/2014/main" id="{57B99ED6-1977-DC40-13DE-3DCF63FCB463}"/>
              </a:ext>
            </a:extLst>
          </p:cNvPr>
          <p:cNvSpPr txBox="1"/>
          <p:nvPr/>
        </p:nvSpPr>
        <p:spPr>
          <a:xfrm>
            <a:off x="500743" y="0"/>
            <a:ext cx="10515600" cy="186040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kern="1200" dirty="0">
                <a:solidFill>
                  <a:schemeClr val="tx1"/>
                </a:solidFill>
                <a:latin typeface="+mj-lt"/>
                <a:ea typeface="+mj-ea"/>
                <a:cs typeface="+mj-cs"/>
              </a:rPr>
              <a:t>Experiment no.1: </a:t>
            </a:r>
            <a:r>
              <a:rPr lang="en-US" sz="4000" u="sng" kern="1200" dirty="0">
                <a:solidFill>
                  <a:schemeClr val="tx1"/>
                </a:solidFill>
                <a:latin typeface="+mj-lt"/>
                <a:ea typeface="+mj-ea"/>
                <a:cs typeface="+mj-cs"/>
              </a:rPr>
              <a:t>Optimizing data assets</a:t>
            </a:r>
          </a:p>
        </p:txBody>
      </p:sp>
      <p:pic>
        <p:nvPicPr>
          <p:cNvPr id="3" name="Kép 2">
            <a:extLst>
              <a:ext uri="{FF2B5EF4-FFF2-40B4-BE49-F238E27FC236}">
                <a16:creationId xmlns:a16="http://schemas.microsoft.com/office/drawing/2014/main" id="{A2C31E14-D3B5-6F74-73A6-9A94DFF41A70}"/>
              </a:ext>
            </a:extLst>
          </p:cNvPr>
          <p:cNvPicPr>
            <a:picLocks noChangeAspect="1"/>
          </p:cNvPicPr>
          <p:nvPr/>
        </p:nvPicPr>
        <p:blipFill>
          <a:blip r:embed="rId3"/>
          <a:stretch>
            <a:fillRect/>
          </a:stretch>
        </p:blipFill>
        <p:spPr>
          <a:xfrm>
            <a:off x="181234" y="2629896"/>
            <a:ext cx="5828261" cy="3409534"/>
          </a:xfrm>
          <a:prstGeom prst="rect">
            <a:avLst/>
          </a:prstGeom>
        </p:spPr>
      </p:pic>
      <p:pic>
        <p:nvPicPr>
          <p:cNvPr id="2" name="Kép 1">
            <a:extLst>
              <a:ext uri="{FF2B5EF4-FFF2-40B4-BE49-F238E27FC236}">
                <a16:creationId xmlns:a16="http://schemas.microsoft.com/office/drawing/2014/main" id="{1DCF0C2F-59F4-731A-27BD-658DD2FEBB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6182505" y="2629897"/>
            <a:ext cx="5828261" cy="3409534"/>
          </a:xfrm>
          <a:prstGeom prst="rect">
            <a:avLst/>
          </a:prstGeom>
          <a:noFill/>
        </p:spPr>
      </p:pic>
    </p:spTree>
    <p:extLst>
      <p:ext uri="{BB962C8B-B14F-4D97-AF65-F5344CB8AC3E}">
        <p14:creationId xmlns:p14="http://schemas.microsoft.com/office/powerpoint/2010/main" val="3086657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zövegdoboz 12">
            <a:extLst>
              <a:ext uri="{FF2B5EF4-FFF2-40B4-BE49-F238E27FC236}">
                <a16:creationId xmlns:a16="http://schemas.microsoft.com/office/drawing/2014/main" id="{57B99ED6-1977-DC40-13DE-3DCF63FCB463}"/>
              </a:ext>
            </a:extLst>
          </p:cNvPr>
          <p:cNvSpPr txBox="1"/>
          <p:nvPr/>
        </p:nvSpPr>
        <p:spPr>
          <a:xfrm>
            <a:off x="511629" y="0"/>
            <a:ext cx="10515600" cy="186040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kern="1200" dirty="0">
                <a:solidFill>
                  <a:schemeClr val="tx1"/>
                </a:solidFill>
                <a:latin typeface="+mj-lt"/>
                <a:ea typeface="+mj-ea"/>
                <a:cs typeface="+mj-cs"/>
              </a:rPr>
              <a:t>Experiment no. 2: </a:t>
            </a:r>
            <a:r>
              <a:rPr lang="en-US" sz="4000" u="sng" kern="1200" dirty="0">
                <a:solidFill>
                  <a:schemeClr val="tx1"/>
                </a:solidFill>
                <a:latin typeface="+mj-lt"/>
                <a:ea typeface="+mj-ea"/>
                <a:cs typeface="+mj-cs"/>
              </a:rPr>
              <a:t>Involving penalties</a:t>
            </a:r>
          </a:p>
        </p:txBody>
      </p:sp>
      <p:pic>
        <p:nvPicPr>
          <p:cNvPr id="4" name="Kép 3">
            <a:extLst>
              <a:ext uri="{FF2B5EF4-FFF2-40B4-BE49-F238E27FC236}">
                <a16:creationId xmlns:a16="http://schemas.microsoft.com/office/drawing/2014/main" id="{5C1568BD-B651-0355-A9DD-4381F5981D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81234" y="2133600"/>
            <a:ext cx="5828261" cy="3891259"/>
          </a:xfrm>
          <a:prstGeom prst="rect">
            <a:avLst/>
          </a:prstGeom>
          <a:noFill/>
        </p:spPr>
      </p:pic>
      <p:pic>
        <p:nvPicPr>
          <p:cNvPr id="5" name="Kép 4">
            <a:extLst>
              <a:ext uri="{FF2B5EF4-FFF2-40B4-BE49-F238E27FC236}">
                <a16:creationId xmlns:a16="http://schemas.microsoft.com/office/drawing/2014/main" id="{7B3FDB11-75F9-B37F-A30B-633E4A9E35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182505" y="2133600"/>
            <a:ext cx="5828261" cy="3891259"/>
          </a:xfrm>
          <a:prstGeom prst="rect">
            <a:avLst/>
          </a:prstGeom>
          <a:noFill/>
        </p:spPr>
      </p:pic>
    </p:spTree>
    <p:extLst>
      <p:ext uri="{BB962C8B-B14F-4D97-AF65-F5344CB8AC3E}">
        <p14:creationId xmlns:p14="http://schemas.microsoft.com/office/powerpoint/2010/main" val="3612926804"/>
      </p:ext>
    </p:extLst>
  </p:cSld>
  <p:clrMapOvr>
    <a:masterClrMapping/>
  </p:clrMapOvr>
</p:sld>
</file>

<file path=ppt/theme/theme1.xml><?xml version="1.0" encoding="utf-8"?>
<a:theme xmlns:a="http://schemas.openxmlformats.org/drawingml/2006/main" name="Cover and End Slide Master">
  <a:themeElements>
    <a:clrScheme name="ALLPPT-616">
      <a:dk1>
        <a:sysClr val="windowText" lastClr="000000"/>
      </a:dk1>
      <a:lt1>
        <a:sysClr val="window" lastClr="FFFFFF"/>
      </a:lt1>
      <a:dk2>
        <a:srgbClr val="44546A"/>
      </a:dk2>
      <a:lt2>
        <a:srgbClr val="E7E6E6"/>
      </a:lt2>
      <a:accent1>
        <a:srgbClr val="00BDFB"/>
      </a:accent1>
      <a:accent2>
        <a:srgbClr val="1ED0A6"/>
      </a:accent2>
      <a:accent3>
        <a:srgbClr val="1C82FF"/>
      </a:accent3>
      <a:accent4>
        <a:srgbClr val="595959"/>
      </a:accent4>
      <a:accent5>
        <a:srgbClr val="00BDFB"/>
      </a:accent5>
      <a:accent6>
        <a:srgbClr val="1ED0A6"/>
      </a:accent6>
      <a:hlink>
        <a:srgbClr val="262626"/>
      </a:hlink>
      <a:folHlink>
        <a:srgbClr val="262626"/>
      </a:folHlink>
    </a:clrScheme>
    <a:fontScheme name="ALLPPT PONTS">
      <a:majorFont>
        <a:latin typeface="Arial"/>
        <a:ea typeface="Malgun Gothic"/>
        <a:cs typeface=""/>
      </a:majorFont>
      <a:minorFont>
        <a:latin typeface="Arial"/>
        <a:ea typeface="맑은 고딕"/>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616">
      <a:dk1>
        <a:sysClr val="windowText" lastClr="000000"/>
      </a:dk1>
      <a:lt1>
        <a:sysClr val="window" lastClr="FFFFFF"/>
      </a:lt1>
      <a:dk2>
        <a:srgbClr val="44546A"/>
      </a:dk2>
      <a:lt2>
        <a:srgbClr val="E7E6E6"/>
      </a:lt2>
      <a:accent1>
        <a:srgbClr val="00BDFB"/>
      </a:accent1>
      <a:accent2>
        <a:srgbClr val="1ED0A6"/>
      </a:accent2>
      <a:accent3>
        <a:srgbClr val="1C82FF"/>
      </a:accent3>
      <a:accent4>
        <a:srgbClr val="595959"/>
      </a:accent4>
      <a:accent5>
        <a:srgbClr val="00BDFB"/>
      </a:accent5>
      <a:accent6>
        <a:srgbClr val="1ED0A6"/>
      </a:accent6>
      <a:hlink>
        <a:srgbClr val="262626"/>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607">
      <a:dk1>
        <a:sysClr val="windowText" lastClr="000000"/>
      </a:dk1>
      <a:lt1>
        <a:sysClr val="window" lastClr="FFFFFF"/>
      </a:lt1>
      <a:dk2>
        <a:srgbClr val="44546A"/>
      </a:dk2>
      <a:lt2>
        <a:srgbClr val="E7E6E6"/>
      </a:lt2>
      <a:accent1>
        <a:srgbClr val="02ECEC"/>
      </a:accent1>
      <a:accent2>
        <a:srgbClr val="0AA6ED"/>
      </a:accent2>
      <a:accent3>
        <a:srgbClr val="0085F2"/>
      </a:accent3>
      <a:accent4>
        <a:srgbClr val="125AC4"/>
      </a:accent4>
      <a:accent5>
        <a:srgbClr val="00307E"/>
      </a:accent5>
      <a:accent6>
        <a:srgbClr val="000096"/>
      </a:accent6>
      <a:hlink>
        <a:srgbClr val="FFFFFF"/>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TotalTime>
  <Words>2054</Words>
  <Application>Microsoft Office PowerPoint</Application>
  <PresentationFormat>Szélesvásznú</PresentationFormat>
  <Paragraphs>114</Paragraphs>
  <Slides>17</Slides>
  <Notes>15</Notes>
  <HiddenSlides>0</HiddenSlides>
  <MMClips>0</MMClips>
  <ScaleCrop>false</ScaleCrop>
  <HeadingPairs>
    <vt:vector size="6" baseType="variant">
      <vt:variant>
        <vt:lpstr>Használt betűtípusok</vt:lpstr>
      </vt:variant>
      <vt:variant>
        <vt:i4>4</vt:i4>
      </vt:variant>
      <vt:variant>
        <vt:lpstr>Téma</vt:lpstr>
      </vt:variant>
      <vt:variant>
        <vt:i4>3</vt:i4>
      </vt:variant>
      <vt:variant>
        <vt:lpstr>Diacímek</vt:lpstr>
      </vt:variant>
      <vt:variant>
        <vt:i4>17</vt:i4>
      </vt:variant>
    </vt:vector>
  </HeadingPairs>
  <TitlesOfParts>
    <vt:vector size="24" baseType="lpstr">
      <vt:lpstr>Meiryo</vt:lpstr>
      <vt:lpstr>Arial</vt:lpstr>
      <vt:lpstr>Calibri</vt:lpstr>
      <vt:lpstr>Times New Roman</vt:lpstr>
      <vt:lpstr>Cover and End Slide Master</vt:lpstr>
      <vt:lpstr>Contents Slide Master</vt:lpstr>
      <vt:lpstr>Section Break Slide Master</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Lttd</cp:lastModifiedBy>
  <cp:revision>100</cp:revision>
  <cp:lastPrinted>2022-11-30T13:15:54Z</cp:lastPrinted>
  <dcterms:created xsi:type="dcterms:W3CDTF">2020-01-20T05:08:25Z</dcterms:created>
  <dcterms:modified xsi:type="dcterms:W3CDTF">2022-12-26T16:16:02Z</dcterms:modified>
</cp:coreProperties>
</file>