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3.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73" r:id="rId3"/>
  </p:sldMasterIdLst>
  <p:notesMasterIdLst>
    <p:notesMasterId r:id="rId24"/>
  </p:notesMasterIdLst>
  <p:sldIdLst>
    <p:sldId id="352" r:id="rId4"/>
    <p:sldId id="362" r:id="rId5"/>
    <p:sldId id="347" r:id="rId6"/>
    <p:sldId id="357" r:id="rId7"/>
    <p:sldId id="364" r:id="rId8"/>
    <p:sldId id="366" r:id="rId9"/>
    <p:sldId id="375" r:id="rId10"/>
    <p:sldId id="365" r:id="rId11"/>
    <p:sldId id="358" r:id="rId12"/>
    <p:sldId id="376" r:id="rId13"/>
    <p:sldId id="377" r:id="rId14"/>
    <p:sldId id="367" r:id="rId15"/>
    <p:sldId id="369" r:id="rId16"/>
    <p:sldId id="370" r:id="rId17"/>
    <p:sldId id="378" r:id="rId18"/>
    <p:sldId id="379" r:id="rId19"/>
    <p:sldId id="372" r:id="rId20"/>
    <p:sldId id="373" r:id="rId21"/>
    <p:sldId id="356" r:id="rId22"/>
    <p:sldId id="37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1"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1727"/>
    <a:srgbClr val="8BA6C1"/>
    <a:srgbClr val="07182A"/>
    <a:srgbClr val="00BDFB"/>
    <a:srgbClr val="010108"/>
    <a:srgbClr val="383552"/>
    <a:srgbClr val="2520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Közepesen sötét stíl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79608" autoAdjust="0"/>
  </p:normalViewPr>
  <p:slideViewPr>
    <p:cSldViewPr snapToGrid="0" showGuides="1">
      <p:cViewPr varScale="1">
        <p:scale>
          <a:sx n="67" d="100"/>
          <a:sy n="67" d="100"/>
        </p:scale>
        <p:origin x="1176" y="67"/>
      </p:cViewPr>
      <p:guideLst>
        <p:guide orient="horz" pos="2591"/>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atitude\AppData\Local\Temp\scp13095\var\www\miau\data\miau\293\rnd_based_direct_inverse_symmetry.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u-HU"/>
              <a:t>Symmetry</a:t>
            </a:r>
            <a:r>
              <a:rPr lang="hu-HU" baseline="0"/>
              <a:t> in case of a random input-output relationship </a:t>
            </a:r>
            <a:endParaRPr lang="en-GB"/>
          </a:p>
        </c:rich>
      </c:tx>
      <c:layout>
        <c:manualLayout>
          <c:xMode val="edge"/>
          <c:yMode val="edge"/>
          <c:x val="0.18559711286089239"/>
          <c:y val="4.0905381022351087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'rnd-based symmetry'!$V$106</c:f>
              <c:strCache>
                <c:ptCount val="1"/>
                <c:pt idx="0">
                  <c:v>direct</c:v>
                </c:pt>
              </c:strCache>
            </c:strRef>
          </c:tx>
          <c:spPr>
            <a:ln w="28575" cap="rnd">
              <a:solidFill>
                <a:schemeClr val="accent1"/>
              </a:solidFill>
              <a:round/>
            </a:ln>
            <a:effectLst/>
          </c:spPr>
          <c:marker>
            <c:symbol val="none"/>
          </c:marker>
          <c:val>
            <c:numRef>
              <c:f>'rnd-based symmetry'!$V$107:$V$138</c:f>
              <c:numCache>
                <c:formatCode>General</c:formatCode>
                <c:ptCount val="32"/>
                <c:pt idx="0">
                  <c:v>26694.400000000001</c:v>
                </c:pt>
                <c:pt idx="1">
                  <c:v>5353.8</c:v>
                </c:pt>
                <c:pt idx="2">
                  <c:v>56689.200000000004</c:v>
                </c:pt>
                <c:pt idx="3">
                  <c:v>24714.400000000001</c:v>
                </c:pt>
                <c:pt idx="4">
                  <c:v>17160.900000000001</c:v>
                </c:pt>
                <c:pt idx="5">
                  <c:v>19067.5</c:v>
                </c:pt>
                <c:pt idx="6">
                  <c:v>79716.7</c:v>
                </c:pt>
                <c:pt idx="7">
                  <c:v>34761.800000000003</c:v>
                </c:pt>
                <c:pt idx="8">
                  <c:v>100617.40000000001</c:v>
                </c:pt>
                <c:pt idx="9">
                  <c:v>4693.6000000000004</c:v>
                </c:pt>
                <c:pt idx="10">
                  <c:v>17380.599999999999</c:v>
                </c:pt>
                <c:pt idx="11">
                  <c:v>0</c:v>
                </c:pt>
                <c:pt idx="12">
                  <c:v>80083.199999999997</c:v>
                </c:pt>
                <c:pt idx="13">
                  <c:v>86243.4</c:v>
                </c:pt>
                <c:pt idx="14">
                  <c:v>0</c:v>
                </c:pt>
                <c:pt idx="15">
                  <c:v>28821.3</c:v>
                </c:pt>
                <c:pt idx="16">
                  <c:v>29187.8</c:v>
                </c:pt>
                <c:pt idx="17">
                  <c:v>24641.5</c:v>
                </c:pt>
                <c:pt idx="18">
                  <c:v>7553.5</c:v>
                </c:pt>
                <c:pt idx="19">
                  <c:v>62629.2</c:v>
                </c:pt>
                <c:pt idx="20">
                  <c:v>35054.899999999994</c:v>
                </c:pt>
                <c:pt idx="21">
                  <c:v>57202.5</c:v>
                </c:pt>
                <c:pt idx="22">
                  <c:v>40115</c:v>
                </c:pt>
                <c:pt idx="23">
                  <c:v>12833.8</c:v>
                </c:pt>
                <c:pt idx="24">
                  <c:v>70916.2</c:v>
                </c:pt>
                <c:pt idx="25">
                  <c:v>67836.100000000006</c:v>
                </c:pt>
                <c:pt idx="26">
                  <c:v>5353.8</c:v>
                </c:pt>
                <c:pt idx="27">
                  <c:v>49282</c:v>
                </c:pt>
                <c:pt idx="28">
                  <c:v>19580.8</c:v>
                </c:pt>
                <c:pt idx="29">
                  <c:v>42681.7</c:v>
                </c:pt>
                <c:pt idx="30">
                  <c:v>21560.9</c:v>
                </c:pt>
              </c:numCache>
            </c:numRef>
          </c:val>
          <c:smooth val="0"/>
          <c:extLst>
            <c:ext xmlns:c16="http://schemas.microsoft.com/office/drawing/2014/chart" uri="{C3380CC4-5D6E-409C-BE32-E72D297353CC}">
              <c16:uniqueId val="{00000000-BC33-4452-A31B-32FC31AEFF01}"/>
            </c:ext>
          </c:extLst>
        </c:ser>
        <c:ser>
          <c:idx val="1"/>
          <c:order val="1"/>
          <c:tx>
            <c:strRef>
              <c:f>'rnd-based symmetry'!$W$106</c:f>
              <c:strCache>
                <c:ptCount val="1"/>
                <c:pt idx="0">
                  <c:v>inverse</c:v>
                </c:pt>
              </c:strCache>
            </c:strRef>
          </c:tx>
          <c:spPr>
            <a:ln w="28575" cap="rnd">
              <a:solidFill>
                <a:schemeClr val="accent2"/>
              </a:solidFill>
              <a:round/>
            </a:ln>
            <a:effectLst/>
          </c:spPr>
          <c:marker>
            <c:symbol val="none"/>
          </c:marker>
          <c:val>
            <c:numRef>
              <c:f>'rnd-based symmetry'!$W$107:$W$138</c:f>
              <c:numCache>
                <c:formatCode>General</c:formatCode>
                <c:ptCount val="32"/>
                <c:pt idx="0">
                  <c:v>0</c:v>
                </c:pt>
                <c:pt idx="1">
                  <c:v>0</c:v>
                </c:pt>
                <c:pt idx="2">
                  <c:v>15180.5</c:v>
                </c:pt>
                <c:pt idx="3">
                  <c:v>1466.7</c:v>
                </c:pt>
                <c:pt idx="4">
                  <c:v>20827.300000000003</c:v>
                </c:pt>
                <c:pt idx="5">
                  <c:v>1466.7</c:v>
                </c:pt>
                <c:pt idx="6">
                  <c:v>3446.7</c:v>
                </c:pt>
                <c:pt idx="7">
                  <c:v>23247.3</c:v>
                </c:pt>
                <c:pt idx="8">
                  <c:v>0</c:v>
                </c:pt>
                <c:pt idx="9">
                  <c:v>1466.7</c:v>
                </c:pt>
                <c:pt idx="10">
                  <c:v>61675.899999999994</c:v>
                </c:pt>
                <c:pt idx="11">
                  <c:v>10267.1</c:v>
                </c:pt>
                <c:pt idx="12">
                  <c:v>0</c:v>
                </c:pt>
                <c:pt idx="13">
                  <c:v>0</c:v>
                </c:pt>
                <c:pt idx="14">
                  <c:v>65709.399999999994</c:v>
                </c:pt>
                <c:pt idx="15">
                  <c:v>1466.7</c:v>
                </c:pt>
                <c:pt idx="16">
                  <c:v>38575</c:v>
                </c:pt>
                <c:pt idx="17">
                  <c:v>0</c:v>
                </c:pt>
                <c:pt idx="18">
                  <c:v>23247.3</c:v>
                </c:pt>
                <c:pt idx="19">
                  <c:v>10267.1</c:v>
                </c:pt>
                <c:pt idx="20">
                  <c:v>3960.1000000000004</c:v>
                </c:pt>
                <c:pt idx="21">
                  <c:v>20827.3</c:v>
                </c:pt>
                <c:pt idx="22">
                  <c:v>17380.599999999999</c:v>
                </c:pt>
                <c:pt idx="23">
                  <c:v>0</c:v>
                </c:pt>
                <c:pt idx="24">
                  <c:v>17380.599999999999</c:v>
                </c:pt>
                <c:pt idx="25">
                  <c:v>1466.7</c:v>
                </c:pt>
                <c:pt idx="26">
                  <c:v>19287.3</c:v>
                </c:pt>
                <c:pt idx="27">
                  <c:v>0</c:v>
                </c:pt>
                <c:pt idx="28">
                  <c:v>1466.7</c:v>
                </c:pt>
                <c:pt idx="29">
                  <c:v>2493.4</c:v>
                </c:pt>
                <c:pt idx="30">
                  <c:v>0</c:v>
                </c:pt>
              </c:numCache>
            </c:numRef>
          </c:val>
          <c:smooth val="0"/>
          <c:extLst>
            <c:ext xmlns:c16="http://schemas.microsoft.com/office/drawing/2014/chart" uri="{C3380CC4-5D6E-409C-BE32-E72D297353CC}">
              <c16:uniqueId val="{00000001-BC33-4452-A31B-32FC31AEFF01}"/>
            </c:ext>
          </c:extLst>
        </c:ser>
        <c:dLbls>
          <c:showLegendKey val="0"/>
          <c:showVal val="0"/>
          <c:showCatName val="0"/>
          <c:showSerName val="0"/>
          <c:showPercent val="0"/>
          <c:showBubbleSize val="0"/>
        </c:dLbls>
        <c:smooth val="0"/>
        <c:axId val="1202404399"/>
        <c:axId val="1202407727"/>
      </c:lineChart>
      <c:catAx>
        <c:axId val="120240439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2407727"/>
        <c:crosses val="autoZero"/>
        <c:auto val="1"/>
        <c:lblAlgn val="ctr"/>
        <c:lblOffset val="100"/>
        <c:noMultiLvlLbl val="0"/>
      </c:catAx>
      <c:valAx>
        <c:axId val="12024077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24043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8D7184-3DE1-4A91-9C72-5100E34A740D}"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11851245-AF8C-412D-8134-14A2B2B70785}">
      <dgm:prSet custT="1"/>
      <dgm:spPr/>
      <dgm:t>
        <a:bodyPr/>
        <a:lstStyle/>
        <a:p>
          <a:pPr>
            <a:lnSpc>
              <a:spcPct val="100000"/>
            </a:lnSpc>
          </a:pPr>
          <a:r>
            <a:rPr lang="en-GB" sz="1400" b="1"/>
            <a:t>Automatable</a:t>
          </a:r>
          <a:endParaRPr lang="hu-HU" sz="1400" b="1"/>
        </a:p>
        <a:p>
          <a:pPr>
            <a:lnSpc>
              <a:spcPct val="100000"/>
            </a:lnSpc>
          </a:pPr>
          <a:r>
            <a:rPr lang="en-GB" sz="1400"/>
            <a:t> Th</a:t>
          </a:r>
          <a:r>
            <a:rPr lang="hu-HU" sz="1400"/>
            <a:t>e DIF(e)SA modell</a:t>
          </a:r>
          <a:r>
            <a:rPr lang="en-GB" sz="1400"/>
            <a:t> as expected, is an entirely automatable process (c.f. Knuth’s principle</a:t>
          </a:r>
          <a:r>
            <a:rPr lang="hu-HU" sz="1400"/>
            <a:t>)</a:t>
          </a:r>
          <a:endParaRPr lang="en-US" sz="1400" dirty="0"/>
        </a:p>
      </dgm:t>
    </dgm:pt>
    <dgm:pt modelId="{BBFA7FEC-AFC1-4FBB-8537-76369A0AD0DC}" type="parTrans" cxnId="{5EAFEF1C-AB5F-4AF6-831D-8B367821CDC1}">
      <dgm:prSet/>
      <dgm:spPr/>
      <dgm:t>
        <a:bodyPr/>
        <a:lstStyle/>
        <a:p>
          <a:endParaRPr lang="en-US"/>
        </a:p>
      </dgm:t>
    </dgm:pt>
    <dgm:pt modelId="{8D1FF3FA-3322-4B90-8291-50CBADF195C1}" type="sibTrans" cxnId="{5EAFEF1C-AB5F-4AF6-831D-8B367821CDC1}">
      <dgm:prSet/>
      <dgm:spPr/>
      <dgm:t>
        <a:bodyPr/>
        <a:lstStyle/>
        <a:p>
          <a:pPr>
            <a:lnSpc>
              <a:spcPct val="100000"/>
            </a:lnSpc>
          </a:pPr>
          <a:endParaRPr lang="en-US"/>
        </a:p>
      </dgm:t>
    </dgm:pt>
    <dgm:pt modelId="{666D71DD-D855-4E4D-8263-1D76087E0679}">
      <dgm:prSet custT="1"/>
      <dgm:spPr/>
      <dgm:t>
        <a:bodyPr/>
        <a:lstStyle/>
        <a:p>
          <a:pPr>
            <a:lnSpc>
              <a:spcPct val="100000"/>
            </a:lnSpc>
          </a:pPr>
          <a:r>
            <a:rPr lang="en-GB" sz="1400" b="1"/>
            <a:t>Marketable</a:t>
          </a:r>
          <a:r>
            <a:rPr lang="en-GB" sz="1400"/>
            <a:t> </a:t>
          </a:r>
          <a:endParaRPr lang="hu-HU" sz="1400"/>
        </a:p>
        <a:p>
          <a:pPr>
            <a:lnSpc>
              <a:spcPct val="100000"/>
            </a:lnSpc>
          </a:pPr>
          <a:r>
            <a:rPr lang="en-GB" sz="1400"/>
            <a:t>There are high potentials concerning the added-values in different domains. </a:t>
          </a:r>
          <a:r>
            <a:rPr lang="hu-HU" sz="1400"/>
            <a:t>An online cloud service can be a big help for data </a:t>
          </a:r>
          <a:r>
            <a:rPr lang="en-US" sz="1400" noProof="0"/>
            <a:t>scientists</a:t>
          </a:r>
          <a:r>
            <a:rPr lang="hu-HU" sz="1400"/>
            <a:t> to help measure </a:t>
          </a:r>
          <a:r>
            <a:rPr lang="en-US" sz="1400" noProof="0"/>
            <a:t>symmetry</a:t>
          </a:r>
          <a:r>
            <a:rPr lang="hu-HU" sz="1400"/>
            <a:t> on datasets</a:t>
          </a:r>
          <a:r>
            <a:rPr lang="en-GB" sz="1400"/>
            <a:t>.</a:t>
          </a:r>
          <a:endParaRPr lang="en-US" sz="1400" dirty="0"/>
        </a:p>
      </dgm:t>
    </dgm:pt>
    <dgm:pt modelId="{2A3B896C-7695-4724-B790-BA06A5911DCC}" type="parTrans" cxnId="{DDA9FA45-0883-42C4-8D99-AA175B57C208}">
      <dgm:prSet/>
      <dgm:spPr/>
      <dgm:t>
        <a:bodyPr/>
        <a:lstStyle/>
        <a:p>
          <a:endParaRPr lang="en-US"/>
        </a:p>
      </dgm:t>
    </dgm:pt>
    <dgm:pt modelId="{3B241DFF-DECC-4C9F-8B68-53FA7E7E57AD}" type="sibTrans" cxnId="{DDA9FA45-0883-42C4-8D99-AA175B57C208}">
      <dgm:prSet/>
      <dgm:spPr/>
      <dgm:t>
        <a:bodyPr/>
        <a:lstStyle/>
        <a:p>
          <a:pPr>
            <a:lnSpc>
              <a:spcPct val="100000"/>
            </a:lnSpc>
          </a:pPr>
          <a:endParaRPr lang="en-US"/>
        </a:p>
      </dgm:t>
    </dgm:pt>
    <dgm:pt modelId="{2D967CD2-BD9D-43C5-AF9B-28AAD1CDC823}">
      <dgm:prSet custT="1"/>
      <dgm:spPr/>
      <dgm:t>
        <a:bodyPr/>
        <a:lstStyle/>
        <a:p>
          <a:pPr>
            <a:lnSpc>
              <a:spcPct val="100000"/>
            </a:lnSpc>
          </a:pPr>
          <a:r>
            <a:rPr lang="en-GB" sz="1400" b="1" dirty="0"/>
            <a:t>Learnable/teachable</a:t>
          </a:r>
          <a:endParaRPr lang="hu-HU" sz="1400" b="1" dirty="0"/>
        </a:p>
        <a:p>
          <a:pPr>
            <a:lnSpc>
              <a:spcPct val="100000"/>
            </a:lnSpc>
          </a:pPr>
          <a:r>
            <a:rPr lang="en-GB" sz="1400" dirty="0"/>
            <a:t> The </a:t>
          </a:r>
          <a:r>
            <a:rPr lang="hu-HU" sz="1400" dirty="0"/>
            <a:t>DIF(e)SA</a:t>
          </a:r>
          <a:r>
            <a:rPr lang="en-GB" sz="1400" dirty="0"/>
            <a:t> is such a simple process, that the teaching/learning can already be started in case of high-school-Students – the first experiments produced immediately positive resonances – similar to the Solver-based teaching in general.</a:t>
          </a:r>
          <a:endParaRPr lang="en-US" sz="1400" dirty="0"/>
        </a:p>
      </dgm:t>
    </dgm:pt>
    <dgm:pt modelId="{A7785880-E3A6-4C1F-9676-7D33A9A2D1F4}" type="parTrans" cxnId="{2654BA07-A144-4CA7-8CE8-D627074D3960}">
      <dgm:prSet/>
      <dgm:spPr/>
      <dgm:t>
        <a:bodyPr/>
        <a:lstStyle/>
        <a:p>
          <a:endParaRPr lang="en-US"/>
        </a:p>
      </dgm:t>
    </dgm:pt>
    <dgm:pt modelId="{C2AF235D-613E-49BB-B213-055A23438B72}" type="sibTrans" cxnId="{2654BA07-A144-4CA7-8CE8-D627074D3960}">
      <dgm:prSet/>
      <dgm:spPr/>
      <dgm:t>
        <a:bodyPr/>
        <a:lstStyle/>
        <a:p>
          <a:pPr>
            <a:lnSpc>
              <a:spcPct val="100000"/>
            </a:lnSpc>
          </a:pPr>
          <a:endParaRPr lang="en-US"/>
        </a:p>
      </dgm:t>
    </dgm:pt>
    <dgm:pt modelId="{B0E501A7-010B-4FD0-863A-08C1D29C7C39}">
      <dgm:prSet custT="1"/>
      <dgm:spPr/>
      <dgm:t>
        <a:bodyPr/>
        <a:lstStyle/>
        <a:p>
          <a:pPr>
            <a:lnSpc>
              <a:spcPct val="100000"/>
            </a:lnSpc>
          </a:pPr>
          <a:r>
            <a:rPr lang="hu-HU" sz="1400" b="1" dirty="0" err="1"/>
            <a:t>Visualisable</a:t>
          </a:r>
          <a:r>
            <a:rPr lang="hu-HU" sz="1400" b="1" dirty="0"/>
            <a:t> and </a:t>
          </a:r>
          <a:r>
            <a:rPr lang="hu-HU" sz="1400" b="1" dirty="0" err="1"/>
            <a:t>fine-tunable</a:t>
          </a:r>
          <a:endParaRPr lang="hu-HU" sz="1400" b="1" dirty="0"/>
        </a:p>
        <a:p>
          <a:pPr>
            <a:lnSpc>
              <a:spcPct val="100000"/>
            </a:lnSpc>
          </a:pPr>
          <a:r>
            <a:rPr lang="hu-HU" sz="1400" dirty="0"/>
            <a:t>DIF(e)SA </a:t>
          </a:r>
          <a:r>
            <a:rPr lang="hu-HU" sz="1400" dirty="0" err="1"/>
            <a:t>can</a:t>
          </a:r>
          <a:r>
            <a:rPr lang="hu-HU" sz="1400" dirty="0"/>
            <a:t> be </a:t>
          </a:r>
          <a:r>
            <a:rPr lang="hu-HU" sz="1400" dirty="0" err="1"/>
            <a:t>easily</a:t>
          </a:r>
          <a:r>
            <a:rPr lang="hu-HU" sz="1400" dirty="0"/>
            <a:t> </a:t>
          </a:r>
          <a:r>
            <a:rPr lang="hu-HU" sz="1400" dirty="0" err="1"/>
            <a:t>visualised</a:t>
          </a:r>
          <a:r>
            <a:rPr lang="hu-HU" sz="1400" dirty="0"/>
            <a:t> and </a:t>
          </a:r>
          <a:r>
            <a:rPr lang="hu-HU" sz="1400" dirty="0" err="1"/>
            <a:t>also</a:t>
          </a:r>
          <a:r>
            <a:rPr lang="hu-HU" sz="1400" dirty="0"/>
            <a:t> </a:t>
          </a:r>
          <a:r>
            <a:rPr lang="hu-HU" sz="1400" dirty="0" err="1"/>
            <a:t>fine-tuned</a:t>
          </a:r>
          <a:r>
            <a:rPr lang="hu-HU" sz="1400" dirty="0"/>
            <a:t>, </a:t>
          </a:r>
          <a:r>
            <a:rPr lang="hu-HU" sz="1400" dirty="0" err="1"/>
            <a:t>therefore</a:t>
          </a:r>
          <a:r>
            <a:rPr lang="hu-HU" sz="1400" dirty="0"/>
            <a:t> </a:t>
          </a:r>
          <a:r>
            <a:rPr lang="hu-HU" sz="1400" dirty="0" err="1"/>
            <a:t>making</a:t>
          </a:r>
          <a:r>
            <a:rPr lang="hu-HU" sz="1400" dirty="0"/>
            <a:t> </a:t>
          </a:r>
          <a:r>
            <a:rPr lang="hu-HU" sz="1400" dirty="0" err="1"/>
            <a:t>deep</a:t>
          </a:r>
          <a:r>
            <a:rPr lang="hu-HU" sz="1400" dirty="0"/>
            <a:t> </a:t>
          </a:r>
          <a:r>
            <a:rPr lang="hu-HU" sz="1400" dirty="0" err="1"/>
            <a:t>data</a:t>
          </a:r>
          <a:r>
            <a:rPr lang="hu-HU" sz="1400" dirty="0"/>
            <a:t> </a:t>
          </a:r>
          <a:r>
            <a:rPr lang="hu-HU" sz="1400" dirty="0" err="1"/>
            <a:t>symetries</a:t>
          </a:r>
          <a:r>
            <a:rPr lang="hu-HU" sz="1400" dirty="0"/>
            <a:t>/</a:t>
          </a:r>
          <a:r>
            <a:rPr lang="hu-HU" sz="1400" dirty="0" err="1"/>
            <a:t>assymetries</a:t>
          </a:r>
          <a:r>
            <a:rPr lang="hu-HU" sz="1400" dirty="0"/>
            <a:t> be </a:t>
          </a:r>
          <a:r>
            <a:rPr lang="hu-HU" sz="1400" dirty="0" err="1"/>
            <a:t>easily</a:t>
          </a:r>
          <a:r>
            <a:rPr lang="hu-HU" sz="1400" dirty="0"/>
            <a:t> </a:t>
          </a:r>
          <a:r>
            <a:rPr lang="hu-HU" sz="1400" dirty="0" err="1"/>
            <a:t>seen</a:t>
          </a:r>
          <a:r>
            <a:rPr lang="hu-HU" sz="1400" dirty="0"/>
            <a:t> </a:t>
          </a:r>
          <a:r>
            <a:rPr lang="hu-HU" sz="1400" dirty="0" err="1"/>
            <a:t>for</a:t>
          </a:r>
          <a:r>
            <a:rPr lang="hu-HU" sz="1400" dirty="0"/>
            <a:t> </a:t>
          </a:r>
          <a:r>
            <a:rPr lang="hu-HU" sz="1400" dirty="0" err="1"/>
            <a:t>the</a:t>
          </a:r>
          <a:r>
            <a:rPr lang="hu-HU" sz="1400" dirty="0"/>
            <a:t> </a:t>
          </a:r>
          <a:r>
            <a:rPr lang="hu-HU" sz="1400" dirty="0" err="1"/>
            <a:t>user</a:t>
          </a:r>
          <a:r>
            <a:rPr lang="hu-HU" sz="1400" dirty="0"/>
            <a:t>, </a:t>
          </a:r>
          <a:r>
            <a:rPr lang="hu-HU" sz="1400" dirty="0" err="1"/>
            <a:t>It</a:t>
          </a:r>
          <a:r>
            <a:rPr lang="hu-HU" sz="1400" dirty="0"/>
            <a:t> is </a:t>
          </a:r>
          <a:r>
            <a:rPr lang="hu-HU" sz="1400" dirty="0" err="1"/>
            <a:t>also</a:t>
          </a:r>
          <a:r>
            <a:rPr lang="hu-HU" sz="1400" dirty="0"/>
            <a:t> </a:t>
          </a:r>
          <a:r>
            <a:rPr lang="hu-HU" sz="1400" dirty="0" err="1"/>
            <a:t>possible</a:t>
          </a:r>
          <a:r>
            <a:rPr lang="hu-HU" sz="1400" dirty="0"/>
            <a:t> </a:t>
          </a:r>
          <a:r>
            <a:rPr lang="hu-HU" sz="1400" dirty="0" err="1"/>
            <a:t>to</a:t>
          </a:r>
          <a:r>
            <a:rPr lang="hu-HU" sz="1400" dirty="0"/>
            <a:t> </a:t>
          </a:r>
          <a:r>
            <a:rPr lang="hu-HU" sz="1400" dirty="0" err="1"/>
            <a:t>explore</a:t>
          </a:r>
          <a:r>
            <a:rPr lang="hu-HU" sz="1400" dirty="0"/>
            <a:t> </a:t>
          </a:r>
          <a:r>
            <a:rPr lang="hu-HU" sz="1400" dirty="0" err="1"/>
            <a:t>diffrent</a:t>
          </a:r>
          <a:r>
            <a:rPr lang="hu-HU" sz="1400" dirty="0"/>
            <a:t> </a:t>
          </a:r>
          <a:r>
            <a:rPr lang="hu-HU" sz="1400" dirty="0" err="1"/>
            <a:t>forecast</a:t>
          </a:r>
          <a:r>
            <a:rPr lang="hu-HU" sz="1400" dirty="0"/>
            <a:t> </a:t>
          </a:r>
          <a:r>
            <a:rPr lang="hu-HU" sz="1400" dirty="0" err="1"/>
            <a:t>scenarios</a:t>
          </a:r>
          <a:r>
            <a:rPr lang="hu-HU" sz="1400" dirty="0"/>
            <a:t>. </a:t>
          </a:r>
          <a:endParaRPr lang="en-US" sz="1400" dirty="0"/>
        </a:p>
      </dgm:t>
    </dgm:pt>
    <dgm:pt modelId="{C0D6BB5C-DCA6-45F7-B74E-BE428BBE77B4}" type="parTrans" cxnId="{32C9CAD8-C0D5-453D-956C-27ABE9F7124B}">
      <dgm:prSet/>
      <dgm:spPr/>
      <dgm:t>
        <a:bodyPr/>
        <a:lstStyle/>
        <a:p>
          <a:endParaRPr lang="en-US"/>
        </a:p>
      </dgm:t>
    </dgm:pt>
    <dgm:pt modelId="{E28B630F-B5F5-4013-8AA1-D96284C60277}" type="sibTrans" cxnId="{32C9CAD8-C0D5-453D-956C-27ABE9F7124B}">
      <dgm:prSet/>
      <dgm:spPr/>
      <dgm:t>
        <a:bodyPr/>
        <a:lstStyle/>
        <a:p>
          <a:pPr>
            <a:lnSpc>
              <a:spcPct val="100000"/>
            </a:lnSpc>
          </a:pPr>
          <a:endParaRPr lang="en-US"/>
        </a:p>
      </dgm:t>
    </dgm:pt>
    <dgm:pt modelId="{5D28F282-42D9-45AB-BA15-34B1F8681E90}" type="pres">
      <dgm:prSet presAssocID="{348D7184-3DE1-4A91-9C72-5100E34A740D}" presName="root" presStyleCnt="0">
        <dgm:presLayoutVars>
          <dgm:dir/>
          <dgm:resizeHandles val="exact"/>
        </dgm:presLayoutVars>
      </dgm:prSet>
      <dgm:spPr/>
    </dgm:pt>
    <dgm:pt modelId="{0E8D8401-BB89-4948-9CC9-8BA13C37212E}" type="pres">
      <dgm:prSet presAssocID="{11851245-AF8C-412D-8134-14A2B2B70785}" presName="compNode" presStyleCnt="0"/>
      <dgm:spPr/>
    </dgm:pt>
    <dgm:pt modelId="{B4E6F971-3421-4402-BFC0-8EB5918FF0B9}" type="pres">
      <dgm:prSet presAssocID="{11851245-AF8C-412D-8134-14A2B2B70785}" presName="iconRect" presStyleLbl="node1" presStyleIdx="0" presStyleCnt="4" custLinFactNeighborX="-5107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sion chart"/>
        </a:ext>
      </dgm:extLst>
    </dgm:pt>
    <dgm:pt modelId="{083E1321-936E-42D3-9C0A-10F58A6F9B8F}" type="pres">
      <dgm:prSet presAssocID="{11851245-AF8C-412D-8134-14A2B2B70785}" presName="spaceRect" presStyleCnt="0"/>
      <dgm:spPr/>
    </dgm:pt>
    <dgm:pt modelId="{E9ADFA68-F64A-4A11-A862-D943B5844AEF}" type="pres">
      <dgm:prSet presAssocID="{11851245-AF8C-412D-8134-14A2B2B70785}" presName="textRect" presStyleLbl="revTx" presStyleIdx="0" presStyleCnt="4" custLinFactNeighborX="-22986">
        <dgm:presLayoutVars>
          <dgm:chMax val="1"/>
          <dgm:chPref val="1"/>
        </dgm:presLayoutVars>
      </dgm:prSet>
      <dgm:spPr/>
    </dgm:pt>
    <dgm:pt modelId="{2EACF672-9C3E-411F-BF7A-32A7E71CD422}" type="pres">
      <dgm:prSet presAssocID="{8D1FF3FA-3322-4B90-8291-50CBADF195C1}" presName="sibTrans" presStyleCnt="0"/>
      <dgm:spPr/>
    </dgm:pt>
    <dgm:pt modelId="{A7A70008-046A-4825-A6E3-5374CB89ADAE}" type="pres">
      <dgm:prSet presAssocID="{666D71DD-D855-4E4D-8263-1D76087E0679}" presName="compNode" presStyleCnt="0"/>
      <dgm:spPr/>
    </dgm:pt>
    <dgm:pt modelId="{1F36A7D5-2FB7-4E6B-92F5-E4D6D33609D9}" type="pres">
      <dgm:prSet presAssocID="{666D71DD-D855-4E4D-8263-1D76087E0679}" presName="iconRect" presStyleLbl="node1" presStyleIdx="1" presStyleCnt="4" custLinFactNeighborX="-403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enn Diagram"/>
        </a:ext>
      </dgm:extLst>
    </dgm:pt>
    <dgm:pt modelId="{E30D57AF-DF0E-46B7-8485-C58FE1185658}" type="pres">
      <dgm:prSet presAssocID="{666D71DD-D855-4E4D-8263-1D76087E0679}" presName="spaceRect" presStyleCnt="0"/>
      <dgm:spPr/>
    </dgm:pt>
    <dgm:pt modelId="{32D8A38B-6A65-497F-AD25-3E19EB34F128}" type="pres">
      <dgm:prSet presAssocID="{666D71DD-D855-4E4D-8263-1D76087E0679}" presName="textRect" presStyleLbl="revTx" presStyleIdx="1" presStyleCnt="4" custLinFactNeighborX="-1815">
        <dgm:presLayoutVars>
          <dgm:chMax val="1"/>
          <dgm:chPref val="1"/>
        </dgm:presLayoutVars>
      </dgm:prSet>
      <dgm:spPr/>
    </dgm:pt>
    <dgm:pt modelId="{1ACB8C48-18F1-4869-9F40-D3AB7F8B7AC1}" type="pres">
      <dgm:prSet presAssocID="{3B241DFF-DECC-4C9F-8B68-53FA7E7E57AD}" presName="sibTrans" presStyleCnt="0"/>
      <dgm:spPr/>
    </dgm:pt>
    <dgm:pt modelId="{56E435DD-297D-42B7-B22A-158334AAD0BF}" type="pres">
      <dgm:prSet presAssocID="{2D967CD2-BD9D-43C5-AF9B-28AAD1CDC823}" presName="compNode" presStyleCnt="0"/>
      <dgm:spPr/>
    </dgm:pt>
    <dgm:pt modelId="{EF63A529-4E85-44A5-9EE6-327AFDCE3489}" type="pres">
      <dgm:prSet presAssocID="{2D967CD2-BD9D-43C5-AF9B-28AAD1CDC823}" presName="iconRect" presStyleLbl="node1" presStyleIdx="2" presStyleCnt="4" custLinFactNeighborX="2284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nterem"/>
        </a:ext>
      </dgm:extLst>
    </dgm:pt>
    <dgm:pt modelId="{2683CC04-B781-48EA-B30D-586F229077A5}" type="pres">
      <dgm:prSet presAssocID="{2D967CD2-BD9D-43C5-AF9B-28AAD1CDC823}" presName="spaceRect" presStyleCnt="0"/>
      <dgm:spPr/>
    </dgm:pt>
    <dgm:pt modelId="{314B6922-6C01-4059-984B-457173E0A2D9}" type="pres">
      <dgm:prSet presAssocID="{2D967CD2-BD9D-43C5-AF9B-28AAD1CDC823}" presName="textRect" presStyleLbl="revTx" presStyleIdx="2" presStyleCnt="4" custLinFactNeighborX="10285">
        <dgm:presLayoutVars>
          <dgm:chMax val="1"/>
          <dgm:chPref val="1"/>
        </dgm:presLayoutVars>
      </dgm:prSet>
      <dgm:spPr/>
    </dgm:pt>
    <dgm:pt modelId="{F25AD466-9FDA-4318-967D-51E74411C171}" type="pres">
      <dgm:prSet presAssocID="{C2AF235D-613E-49BB-B213-055A23438B72}" presName="sibTrans" presStyleCnt="0"/>
      <dgm:spPr/>
    </dgm:pt>
    <dgm:pt modelId="{10BA007D-2E66-4B75-87A1-4297C923236E}" type="pres">
      <dgm:prSet presAssocID="{B0E501A7-010B-4FD0-863A-08C1D29C7C39}" presName="compNode" presStyleCnt="0"/>
      <dgm:spPr/>
    </dgm:pt>
    <dgm:pt modelId="{CC872F49-571F-477E-A591-76ED29B0D192}" type="pres">
      <dgm:prSet presAssocID="{B0E501A7-010B-4FD0-863A-08C1D29C7C39}" presName="iconRect" presStyleLbl="node1" presStyleIdx="3" presStyleCnt="4" custLinFactNeighborX="4972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ogramozó"/>
        </a:ext>
      </dgm:extLst>
    </dgm:pt>
    <dgm:pt modelId="{BA1BAD50-25B5-4E58-87E5-36E43582D285}" type="pres">
      <dgm:prSet presAssocID="{B0E501A7-010B-4FD0-863A-08C1D29C7C39}" presName="spaceRect" presStyleCnt="0"/>
      <dgm:spPr/>
    </dgm:pt>
    <dgm:pt modelId="{F8803539-2EBE-4A7A-81EC-B08C13A6A403}" type="pres">
      <dgm:prSet presAssocID="{B0E501A7-010B-4FD0-863A-08C1D29C7C39}" presName="textRect" presStyleLbl="revTx" presStyleIdx="3" presStyleCnt="4" custLinFactNeighborX="22385">
        <dgm:presLayoutVars>
          <dgm:chMax val="1"/>
          <dgm:chPref val="1"/>
        </dgm:presLayoutVars>
      </dgm:prSet>
      <dgm:spPr/>
    </dgm:pt>
  </dgm:ptLst>
  <dgm:cxnLst>
    <dgm:cxn modelId="{2654BA07-A144-4CA7-8CE8-D627074D3960}" srcId="{348D7184-3DE1-4A91-9C72-5100E34A740D}" destId="{2D967CD2-BD9D-43C5-AF9B-28AAD1CDC823}" srcOrd="2" destOrd="0" parTransId="{A7785880-E3A6-4C1F-9676-7D33A9A2D1F4}" sibTransId="{C2AF235D-613E-49BB-B213-055A23438B72}"/>
    <dgm:cxn modelId="{5EAFEF1C-AB5F-4AF6-831D-8B367821CDC1}" srcId="{348D7184-3DE1-4A91-9C72-5100E34A740D}" destId="{11851245-AF8C-412D-8134-14A2B2B70785}" srcOrd="0" destOrd="0" parTransId="{BBFA7FEC-AFC1-4FBB-8537-76369A0AD0DC}" sibTransId="{8D1FF3FA-3322-4B90-8291-50CBADF195C1}"/>
    <dgm:cxn modelId="{735A3820-9C1A-4751-82F4-7A2884FD8092}" type="presOf" srcId="{2D967CD2-BD9D-43C5-AF9B-28AAD1CDC823}" destId="{314B6922-6C01-4059-984B-457173E0A2D9}" srcOrd="0" destOrd="0" presId="urn:microsoft.com/office/officeart/2018/2/layout/IconLabelList"/>
    <dgm:cxn modelId="{61CD6C2B-2BAC-4F98-98CC-E14A5A6051D7}" type="presOf" srcId="{11851245-AF8C-412D-8134-14A2B2B70785}" destId="{E9ADFA68-F64A-4A11-A862-D943B5844AEF}" srcOrd="0" destOrd="0" presId="urn:microsoft.com/office/officeart/2018/2/layout/IconLabelList"/>
    <dgm:cxn modelId="{56BA8B5F-B14D-4816-BA93-805721C57208}" type="presOf" srcId="{666D71DD-D855-4E4D-8263-1D76087E0679}" destId="{32D8A38B-6A65-497F-AD25-3E19EB34F128}" srcOrd="0" destOrd="0" presId="urn:microsoft.com/office/officeart/2018/2/layout/IconLabelList"/>
    <dgm:cxn modelId="{DDA9FA45-0883-42C4-8D99-AA175B57C208}" srcId="{348D7184-3DE1-4A91-9C72-5100E34A740D}" destId="{666D71DD-D855-4E4D-8263-1D76087E0679}" srcOrd="1" destOrd="0" parTransId="{2A3B896C-7695-4724-B790-BA06A5911DCC}" sibTransId="{3B241DFF-DECC-4C9F-8B68-53FA7E7E57AD}"/>
    <dgm:cxn modelId="{1EEAB958-D546-4D79-ADA6-E02A4E834463}" type="presOf" srcId="{348D7184-3DE1-4A91-9C72-5100E34A740D}" destId="{5D28F282-42D9-45AB-BA15-34B1F8681E90}" srcOrd="0" destOrd="0" presId="urn:microsoft.com/office/officeart/2018/2/layout/IconLabelList"/>
    <dgm:cxn modelId="{32C9CAD8-C0D5-453D-956C-27ABE9F7124B}" srcId="{348D7184-3DE1-4A91-9C72-5100E34A740D}" destId="{B0E501A7-010B-4FD0-863A-08C1D29C7C39}" srcOrd="3" destOrd="0" parTransId="{C0D6BB5C-DCA6-45F7-B74E-BE428BBE77B4}" sibTransId="{E28B630F-B5F5-4013-8AA1-D96284C60277}"/>
    <dgm:cxn modelId="{3A90DCE7-0CB1-498E-96C4-C49E62442DAD}" type="presOf" srcId="{B0E501A7-010B-4FD0-863A-08C1D29C7C39}" destId="{F8803539-2EBE-4A7A-81EC-B08C13A6A403}" srcOrd="0" destOrd="0" presId="urn:microsoft.com/office/officeart/2018/2/layout/IconLabelList"/>
    <dgm:cxn modelId="{6AAA8D65-C118-4948-866B-287B2435AEE1}" type="presParOf" srcId="{5D28F282-42D9-45AB-BA15-34B1F8681E90}" destId="{0E8D8401-BB89-4948-9CC9-8BA13C37212E}" srcOrd="0" destOrd="0" presId="urn:microsoft.com/office/officeart/2018/2/layout/IconLabelList"/>
    <dgm:cxn modelId="{FD8EA9BE-65F7-4AB2-92B3-E7880591D2DE}" type="presParOf" srcId="{0E8D8401-BB89-4948-9CC9-8BA13C37212E}" destId="{B4E6F971-3421-4402-BFC0-8EB5918FF0B9}" srcOrd="0" destOrd="0" presId="urn:microsoft.com/office/officeart/2018/2/layout/IconLabelList"/>
    <dgm:cxn modelId="{3406D166-C56A-42ED-977D-95BF0DED4EB8}" type="presParOf" srcId="{0E8D8401-BB89-4948-9CC9-8BA13C37212E}" destId="{083E1321-936E-42D3-9C0A-10F58A6F9B8F}" srcOrd="1" destOrd="0" presId="urn:microsoft.com/office/officeart/2018/2/layout/IconLabelList"/>
    <dgm:cxn modelId="{091CA2BD-1FF2-44B5-84A3-D7BB9D9D5071}" type="presParOf" srcId="{0E8D8401-BB89-4948-9CC9-8BA13C37212E}" destId="{E9ADFA68-F64A-4A11-A862-D943B5844AEF}" srcOrd="2" destOrd="0" presId="urn:microsoft.com/office/officeart/2018/2/layout/IconLabelList"/>
    <dgm:cxn modelId="{E59396CF-22F8-482E-A9AF-0EDEF06966E1}" type="presParOf" srcId="{5D28F282-42D9-45AB-BA15-34B1F8681E90}" destId="{2EACF672-9C3E-411F-BF7A-32A7E71CD422}" srcOrd="1" destOrd="0" presId="urn:microsoft.com/office/officeart/2018/2/layout/IconLabelList"/>
    <dgm:cxn modelId="{FC41D7D3-2B6F-436B-A5F2-E7C5C00F503E}" type="presParOf" srcId="{5D28F282-42D9-45AB-BA15-34B1F8681E90}" destId="{A7A70008-046A-4825-A6E3-5374CB89ADAE}" srcOrd="2" destOrd="0" presId="urn:microsoft.com/office/officeart/2018/2/layout/IconLabelList"/>
    <dgm:cxn modelId="{44224BA1-4517-4C9A-9EED-9AD8A18FCADC}" type="presParOf" srcId="{A7A70008-046A-4825-A6E3-5374CB89ADAE}" destId="{1F36A7D5-2FB7-4E6B-92F5-E4D6D33609D9}" srcOrd="0" destOrd="0" presId="urn:microsoft.com/office/officeart/2018/2/layout/IconLabelList"/>
    <dgm:cxn modelId="{045E0311-CFE4-4AE3-B900-9A5BFF63E6D6}" type="presParOf" srcId="{A7A70008-046A-4825-A6E3-5374CB89ADAE}" destId="{E30D57AF-DF0E-46B7-8485-C58FE1185658}" srcOrd="1" destOrd="0" presId="urn:microsoft.com/office/officeart/2018/2/layout/IconLabelList"/>
    <dgm:cxn modelId="{3817F70C-CB34-452B-8802-6C5B865CB42D}" type="presParOf" srcId="{A7A70008-046A-4825-A6E3-5374CB89ADAE}" destId="{32D8A38B-6A65-497F-AD25-3E19EB34F128}" srcOrd="2" destOrd="0" presId="urn:microsoft.com/office/officeart/2018/2/layout/IconLabelList"/>
    <dgm:cxn modelId="{4744912E-0BA3-4BF5-A8D8-B34F68E8D45A}" type="presParOf" srcId="{5D28F282-42D9-45AB-BA15-34B1F8681E90}" destId="{1ACB8C48-18F1-4869-9F40-D3AB7F8B7AC1}" srcOrd="3" destOrd="0" presId="urn:microsoft.com/office/officeart/2018/2/layout/IconLabelList"/>
    <dgm:cxn modelId="{31D580D7-AF46-41E5-9C66-29E2657C2E4D}" type="presParOf" srcId="{5D28F282-42D9-45AB-BA15-34B1F8681E90}" destId="{56E435DD-297D-42B7-B22A-158334AAD0BF}" srcOrd="4" destOrd="0" presId="urn:microsoft.com/office/officeart/2018/2/layout/IconLabelList"/>
    <dgm:cxn modelId="{3C59DD21-7638-45F0-999E-16938BFEFE28}" type="presParOf" srcId="{56E435DD-297D-42B7-B22A-158334AAD0BF}" destId="{EF63A529-4E85-44A5-9EE6-327AFDCE3489}" srcOrd="0" destOrd="0" presId="urn:microsoft.com/office/officeart/2018/2/layout/IconLabelList"/>
    <dgm:cxn modelId="{E413D890-0B47-4B70-ABB2-639BD0AB1047}" type="presParOf" srcId="{56E435DD-297D-42B7-B22A-158334AAD0BF}" destId="{2683CC04-B781-48EA-B30D-586F229077A5}" srcOrd="1" destOrd="0" presId="urn:microsoft.com/office/officeart/2018/2/layout/IconLabelList"/>
    <dgm:cxn modelId="{707878FF-E7DA-4943-8EA3-F19EFF80CE50}" type="presParOf" srcId="{56E435DD-297D-42B7-B22A-158334AAD0BF}" destId="{314B6922-6C01-4059-984B-457173E0A2D9}" srcOrd="2" destOrd="0" presId="urn:microsoft.com/office/officeart/2018/2/layout/IconLabelList"/>
    <dgm:cxn modelId="{6B9D577D-A65C-491C-9E7B-C3226B15BDE7}" type="presParOf" srcId="{5D28F282-42D9-45AB-BA15-34B1F8681E90}" destId="{F25AD466-9FDA-4318-967D-51E74411C171}" srcOrd="5" destOrd="0" presId="urn:microsoft.com/office/officeart/2018/2/layout/IconLabelList"/>
    <dgm:cxn modelId="{4229F8EE-EDC1-4703-BAF0-199AA8AE2E22}" type="presParOf" srcId="{5D28F282-42D9-45AB-BA15-34B1F8681E90}" destId="{10BA007D-2E66-4B75-87A1-4297C923236E}" srcOrd="6" destOrd="0" presId="urn:microsoft.com/office/officeart/2018/2/layout/IconLabelList"/>
    <dgm:cxn modelId="{A02F86CA-46EA-412D-82EE-03BB0FA35445}" type="presParOf" srcId="{10BA007D-2E66-4B75-87A1-4297C923236E}" destId="{CC872F49-571F-477E-A591-76ED29B0D192}" srcOrd="0" destOrd="0" presId="urn:microsoft.com/office/officeart/2018/2/layout/IconLabelList"/>
    <dgm:cxn modelId="{B2552B17-C7E3-4DA8-B089-05D6DBC91CD7}" type="presParOf" srcId="{10BA007D-2E66-4B75-87A1-4297C923236E}" destId="{BA1BAD50-25B5-4E58-87E5-36E43582D285}" srcOrd="1" destOrd="0" presId="urn:microsoft.com/office/officeart/2018/2/layout/IconLabelList"/>
    <dgm:cxn modelId="{48B6C1E8-C9C4-49F8-9E70-958F98B2DA73}" type="presParOf" srcId="{10BA007D-2E66-4B75-87A1-4297C923236E}" destId="{F8803539-2EBE-4A7A-81EC-B08C13A6A40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E6F971-3421-4402-BFC0-8EB5918FF0B9}">
      <dsp:nvSpPr>
        <dsp:cNvPr id="0" name=""/>
        <dsp:cNvSpPr/>
      </dsp:nvSpPr>
      <dsp:spPr>
        <a:xfrm>
          <a:off x="617453" y="634167"/>
          <a:ext cx="1098601" cy="10986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ADFA68-F64A-4A11-A862-D943B5844AEF}">
      <dsp:nvSpPr>
        <dsp:cNvPr id="0" name=""/>
        <dsp:cNvSpPr/>
      </dsp:nvSpPr>
      <dsp:spPr>
        <a:xfrm>
          <a:off x="0" y="2338090"/>
          <a:ext cx="2441335" cy="2329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b="1" kern="1200"/>
            <a:t>Automatable</a:t>
          </a:r>
          <a:endParaRPr lang="hu-HU" sz="1400" b="1" kern="1200"/>
        </a:p>
        <a:p>
          <a:pPr marL="0" lvl="0" indent="0" algn="ctr" defTabSz="622300">
            <a:lnSpc>
              <a:spcPct val="100000"/>
            </a:lnSpc>
            <a:spcBef>
              <a:spcPct val="0"/>
            </a:spcBef>
            <a:spcAft>
              <a:spcPct val="35000"/>
            </a:spcAft>
            <a:buNone/>
          </a:pPr>
          <a:r>
            <a:rPr lang="en-GB" sz="1400" kern="1200"/>
            <a:t> Th</a:t>
          </a:r>
          <a:r>
            <a:rPr lang="hu-HU" sz="1400" kern="1200"/>
            <a:t>e DIF(e)SA modell</a:t>
          </a:r>
          <a:r>
            <a:rPr lang="en-GB" sz="1400" kern="1200"/>
            <a:t> as expected, is an entirely automatable process (c.f. Knuth’s principle</a:t>
          </a:r>
          <a:r>
            <a:rPr lang="hu-HU" sz="1400" kern="1200"/>
            <a:t>)</a:t>
          </a:r>
          <a:endParaRPr lang="en-US" sz="1400" kern="1200" dirty="0"/>
        </a:p>
      </dsp:txBody>
      <dsp:txXfrm>
        <a:off x="0" y="2338090"/>
        <a:ext cx="2441335" cy="2329085"/>
      </dsp:txXfrm>
    </dsp:sp>
    <dsp:sp modelId="{1F36A7D5-2FB7-4E6B-92F5-E4D6D33609D9}">
      <dsp:nvSpPr>
        <dsp:cNvPr id="0" name=""/>
        <dsp:cNvSpPr/>
      </dsp:nvSpPr>
      <dsp:spPr>
        <a:xfrm>
          <a:off x="4002804" y="634167"/>
          <a:ext cx="1098601" cy="10986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D8A38B-6A65-497F-AD25-3E19EB34F128}">
      <dsp:nvSpPr>
        <dsp:cNvPr id="0" name=""/>
        <dsp:cNvSpPr/>
      </dsp:nvSpPr>
      <dsp:spPr>
        <a:xfrm>
          <a:off x="3331422" y="2338090"/>
          <a:ext cx="2441335" cy="2329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b="1" kern="1200"/>
            <a:t>Marketable</a:t>
          </a:r>
          <a:r>
            <a:rPr lang="en-GB" sz="1400" kern="1200"/>
            <a:t> </a:t>
          </a:r>
          <a:endParaRPr lang="hu-HU" sz="1400" kern="1200"/>
        </a:p>
        <a:p>
          <a:pPr marL="0" lvl="0" indent="0" algn="ctr" defTabSz="622300">
            <a:lnSpc>
              <a:spcPct val="100000"/>
            </a:lnSpc>
            <a:spcBef>
              <a:spcPct val="0"/>
            </a:spcBef>
            <a:spcAft>
              <a:spcPct val="35000"/>
            </a:spcAft>
            <a:buNone/>
          </a:pPr>
          <a:r>
            <a:rPr lang="en-GB" sz="1400" kern="1200"/>
            <a:t>There are high potentials concerning the added-values in different domains. </a:t>
          </a:r>
          <a:r>
            <a:rPr lang="hu-HU" sz="1400" kern="1200"/>
            <a:t>An online cloud service can be a big help for data </a:t>
          </a:r>
          <a:r>
            <a:rPr lang="en-US" sz="1400" kern="1200" noProof="0"/>
            <a:t>scientists</a:t>
          </a:r>
          <a:r>
            <a:rPr lang="hu-HU" sz="1400" kern="1200"/>
            <a:t> to help measure </a:t>
          </a:r>
          <a:r>
            <a:rPr lang="en-US" sz="1400" kern="1200" noProof="0"/>
            <a:t>symmetry</a:t>
          </a:r>
          <a:r>
            <a:rPr lang="hu-HU" sz="1400" kern="1200"/>
            <a:t> on datasets</a:t>
          </a:r>
          <a:r>
            <a:rPr lang="en-GB" sz="1400" kern="1200"/>
            <a:t>.</a:t>
          </a:r>
          <a:endParaRPr lang="en-US" sz="1400" kern="1200" dirty="0"/>
        </a:p>
      </dsp:txBody>
      <dsp:txXfrm>
        <a:off x="3331422" y="2338090"/>
        <a:ext cx="2441335" cy="2329085"/>
      </dsp:txXfrm>
    </dsp:sp>
    <dsp:sp modelId="{EF63A529-4E85-44A5-9EE6-327AFDCE3489}">
      <dsp:nvSpPr>
        <dsp:cNvPr id="0" name=""/>
        <dsp:cNvSpPr/>
      </dsp:nvSpPr>
      <dsp:spPr>
        <a:xfrm>
          <a:off x="7166678" y="634167"/>
          <a:ext cx="1098601" cy="10986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4B6922-6C01-4059-984B-457173E0A2D9}">
      <dsp:nvSpPr>
        <dsp:cNvPr id="0" name=""/>
        <dsp:cNvSpPr/>
      </dsp:nvSpPr>
      <dsp:spPr>
        <a:xfrm>
          <a:off x="6495393" y="2338090"/>
          <a:ext cx="2441335" cy="2329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b="1" kern="1200" dirty="0"/>
            <a:t>Learnable/teachable</a:t>
          </a:r>
          <a:endParaRPr lang="hu-HU" sz="1400" b="1" kern="1200" dirty="0"/>
        </a:p>
        <a:p>
          <a:pPr marL="0" lvl="0" indent="0" algn="ctr" defTabSz="622300">
            <a:lnSpc>
              <a:spcPct val="100000"/>
            </a:lnSpc>
            <a:spcBef>
              <a:spcPct val="0"/>
            </a:spcBef>
            <a:spcAft>
              <a:spcPct val="35000"/>
            </a:spcAft>
            <a:buNone/>
          </a:pPr>
          <a:r>
            <a:rPr lang="en-GB" sz="1400" kern="1200" dirty="0"/>
            <a:t> The </a:t>
          </a:r>
          <a:r>
            <a:rPr lang="hu-HU" sz="1400" kern="1200" dirty="0"/>
            <a:t>DIF(e)SA</a:t>
          </a:r>
          <a:r>
            <a:rPr lang="en-GB" sz="1400" kern="1200" dirty="0"/>
            <a:t> is such a simple process, that the teaching/learning can already be started in case of high-school-Students – the first experiments produced immediately positive resonances – similar to the Solver-based teaching in general.</a:t>
          </a:r>
          <a:endParaRPr lang="en-US" sz="1400" kern="1200" dirty="0"/>
        </a:p>
      </dsp:txBody>
      <dsp:txXfrm>
        <a:off x="6495393" y="2338090"/>
        <a:ext cx="2441335" cy="2329085"/>
      </dsp:txXfrm>
    </dsp:sp>
    <dsp:sp modelId="{CC872F49-571F-477E-A591-76ED29B0D192}">
      <dsp:nvSpPr>
        <dsp:cNvPr id="0" name=""/>
        <dsp:cNvSpPr/>
      </dsp:nvSpPr>
      <dsp:spPr>
        <a:xfrm>
          <a:off x="10330551" y="634167"/>
          <a:ext cx="1098601" cy="10986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803539-2EBE-4A7A-81EC-B08C13A6A403}">
      <dsp:nvSpPr>
        <dsp:cNvPr id="0" name=""/>
        <dsp:cNvSpPr/>
      </dsp:nvSpPr>
      <dsp:spPr>
        <a:xfrm>
          <a:off x="9620035" y="2338090"/>
          <a:ext cx="2441335" cy="2329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hu-HU" sz="1400" b="1" kern="1200" dirty="0" err="1"/>
            <a:t>Visualisable</a:t>
          </a:r>
          <a:r>
            <a:rPr lang="hu-HU" sz="1400" b="1" kern="1200" dirty="0"/>
            <a:t> and </a:t>
          </a:r>
          <a:r>
            <a:rPr lang="hu-HU" sz="1400" b="1" kern="1200" dirty="0" err="1"/>
            <a:t>fine-tunable</a:t>
          </a:r>
          <a:endParaRPr lang="hu-HU" sz="1400" b="1" kern="1200" dirty="0"/>
        </a:p>
        <a:p>
          <a:pPr marL="0" lvl="0" indent="0" algn="ctr" defTabSz="622300">
            <a:lnSpc>
              <a:spcPct val="100000"/>
            </a:lnSpc>
            <a:spcBef>
              <a:spcPct val="0"/>
            </a:spcBef>
            <a:spcAft>
              <a:spcPct val="35000"/>
            </a:spcAft>
            <a:buNone/>
          </a:pPr>
          <a:r>
            <a:rPr lang="hu-HU" sz="1400" kern="1200" dirty="0"/>
            <a:t>DIF(e)SA </a:t>
          </a:r>
          <a:r>
            <a:rPr lang="hu-HU" sz="1400" kern="1200" dirty="0" err="1"/>
            <a:t>can</a:t>
          </a:r>
          <a:r>
            <a:rPr lang="hu-HU" sz="1400" kern="1200" dirty="0"/>
            <a:t> be </a:t>
          </a:r>
          <a:r>
            <a:rPr lang="hu-HU" sz="1400" kern="1200" dirty="0" err="1"/>
            <a:t>easily</a:t>
          </a:r>
          <a:r>
            <a:rPr lang="hu-HU" sz="1400" kern="1200" dirty="0"/>
            <a:t> </a:t>
          </a:r>
          <a:r>
            <a:rPr lang="hu-HU" sz="1400" kern="1200" dirty="0" err="1"/>
            <a:t>visualised</a:t>
          </a:r>
          <a:r>
            <a:rPr lang="hu-HU" sz="1400" kern="1200" dirty="0"/>
            <a:t> and </a:t>
          </a:r>
          <a:r>
            <a:rPr lang="hu-HU" sz="1400" kern="1200" dirty="0" err="1"/>
            <a:t>also</a:t>
          </a:r>
          <a:r>
            <a:rPr lang="hu-HU" sz="1400" kern="1200" dirty="0"/>
            <a:t> </a:t>
          </a:r>
          <a:r>
            <a:rPr lang="hu-HU" sz="1400" kern="1200" dirty="0" err="1"/>
            <a:t>fine-tuned</a:t>
          </a:r>
          <a:r>
            <a:rPr lang="hu-HU" sz="1400" kern="1200" dirty="0"/>
            <a:t>, </a:t>
          </a:r>
          <a:r>
            <a:rPr lang="hu-HU" sz="1400" kern="1200" dirty="0" err="1"/>
            <a:t>therefore</a:t>
          </a:r>
          <a:r>
            <a:rPr lang="hu-HU" sz="1400" kern="1200" dirty="0"/>
            <a:t> </a:t>
          </a:r>
          <a:r>
            <a:rPr lang="hu-HU" sz="1400" kern="1200" dirty="0" err="1"/>
            <a:t>making</a:t>
          </a:r>
          <a:r>
            <a:rPr lang="hu-HU" sz="1400" kern="1200" dirty="0"/>
            <a:t> </a:t>
          </a:r>
          <a:r>
            <a:rPr lang="hu-HU" sz="1400" kern="1200" dirty="0" err="1"/>
            <a:t>deep</a:t>
          </a:r>
          <a:r>
            <a:rPr lang="hu-HU" sz="1400" kern="1200" dirty="0"/>
            <a:t> </a:t>
          </a:r>
          <a:r>
            <a:rPr lang="hu-HU" sz="1400" kern="1200" dirty="0" err="1"/>
            <a:t>data</a:t>
          </a:r>
          <a:r>
            <a:rPr lang="hu-HU" sz="1400" kern="1200" dirty="0"/>
            <a:t> </a:t>
          </a:r>
          <a:r>
            <a:rPr lang="hu-HU" sz="1400" kern="1200" dirty="0" err="1"/>
            <a:t>symetries</a:t>
          </a:r>
          <a:r>
            <a:rPr lang="hu-HU" sz="1400" kern="1200" dirty="0"/>
            <a:t>/</a:t>
          </a:r>
          <a:r>
            <a:rPr lang="hu-HU" sz="1400" kern="1200" dirty="0" err="1"/>
            <a:t>assymetries</a:t>
          </a:r>
          <a:r>
            <a:rPr lang="hu-HU" sz="1400" kern="1200" dirty="0"/>
            <a:t> be </a:t>
          </a:r>
          <a:r>
            <a:rPr lang="hu-HU" sz="1400" kern="1200" dirty="0" err="1"/>
            <a:t>easily</a:t>
          </a:r>
          <a:r>
            <a:rPr lang="hu-HU" sz="1400" kern="1200" dirty="0"/>
            <a:t> </a:t>
          </a:r>
          <a:r>
            <a:rPr lang="hu-HU" sz="1400" kern="1200" dirty="0" err="1"/>
            <a:t>seen</a:t>
          </a:r>
          <a:r>
            <a:rPr lang="hu-HU" sz="1400" kern="1200" dirty="0"/>
            <a:t> </a:t>
          </a:r>
          <a:r>
            <a:rPr lang="hu-HU" sz="1400" kern="1200" dirty="0" err="1"/>
            <a:t>for</a:t>
          </a:r>
          <a:r>
            <a:rPr lang="hu-HU" sz="1400" kern="1200" dirty="0"/>
            <a:t> </a:t>
          </a:r>
          <a:r>
            <a:rPr lang="hu-HU" sz="1400" kern="1200" dirty="0" err="1"/>
            <a:t>the</a:t>
          </a:r>
          <a:r>
            <a:rPr lang="hu-HU" sz="1400" kern="1200" dirty="0"/>
            <a:t> </a:t>
          </a:r>
          <a:r>
            <a:rPr lang="hu-HU" sz="1400" kern="1200" dirty="0" err="1"/>
            <a:t>user</a:t>
          </a:r>
          <a:r>
            <a:rPr lang="hu-HU" sz="1400" kern="1200" dirty="0"/>
            <a:t>, </a:t>
          </a:r>
          <a:r>
            <a:rPr lang="hu-HU" sz="1400" kern="1200" dirty="0" err="1"/>
            <a:t>It</a:t>
          </a:r>
          <a:r>
            <a:rPr lang="hu-HU" sz="1400" kern="1200" dirty="0"/>
            <a:t> is </a:t>
          </a:r>
          <a:r>
            <a:rPr lang="hu-HU" sz="1400" kern="1200" dirty="0" err="1"/>
            <a:t>also</a:t>
          </a:r>
          <a:r>
            <a:rPr lang="hu-HU" sz="1400" kern="1200" dirty="0"/>
            <a:t> </a:t>
          </a:r>
          <a:r>
            <a:rPr lang="hu-HU" sz="1400" kern="1200" dirty="0" err="1"/>
            <a:t>possible</a:t>
          </a:r>
          <a:r>
            <a:rPr lang="hu-HU" sz="1400" kern="1200" dirty="0"/>
            <a:t> </a:t>
          </a:r>
          <a:r>
            <a:rPr lang="hu-HU" sz="1400" kern="1200" dirty="0" err="1"/>
            <a:t>to</a:t>
          </a:r>
          <a:r>
            <a:rPr lang="hu-HU" sz="1400" kern="1200" dirty="0"/>
            <a:t> </a:t>
          </a:r>
          <a:r>
            <a:rPr lang="hu-HU" sz="1400" kern="1200" dirty="0" err="1"/>
            <a:t>explore</a:t>
          </a:r>
          <a:r>
            <a:rPr lang="hu-HU" sz="1400" kern="1200" dirty="0"/>
            <a:t> </a:t>
          </a:r>
          <a:r>
            <a:rPr lang="hu-HU" sz="1400" kern="1200" dirty="0" err="1"/>
            <a:t>diffrent</a:t>
          </a:r>
          <a:r>
            <a:rPr lang="hu-HU" sz="1400" kern="1200" dirty="0"/>
            <a:t> </a:t>
          </a:r>
          <a:r>
            <a:rPr lang="hu-HU" sz="1400" kern="1200" dirty="0" err="1"/>
            <a:t>forecast</a:t>
          </a:r>
          <a:r>
            <a:rPr lang="hu-HU" sz="1400" kern="1200" dirty="0"/>
            <a:t> </a:t>
          </a:r>
          <a:r>
            <a:rPr lang="hu-HU" sz="1400" kern="1200" dirty="0" err="1"/>
            <a:t>scenarios</a:t>
          </a:r>
          <a:r>
            <a:rPr lang="hu-HU" sz="1400" kern="1200" dirty="0"/>
            <a:t>. </a:t>
          </a:r>
          <a:endParaRPr lang="en-US" sz="1400" kern="1200" dirty="0"/>
        </a:p>
      </dsp:txBody>
      <dsp:txXfrm>
        <a:off x="9620035" y="2338090"/>
        <a:ext cx="2441335" cy="232908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8T22:08:25.884"/>
    </inkml:context>
    <inkml:brush xml:id="br0">
      <inkml:brushProperty name="width" value="0.05" units="cm"/>
      <inkml:brushProperty name="height" value="0.05" units="cm"/>
      <inkml:brushProperty name="color" value="#E71224"/>
    </inkml:brush>
  </inkml:definitions>
  <inkml:trace contextRef="#ctx0" brushRef="#br0">304 1644 24575,'0'-20'0,"-1"-15"0,1 1 0,1-3 0,1 1 0,1 2 0,3-1 0,14-66 0,-8 60 0,1 0 0,1 2 0,2-1 0,1 1 0,2 2 0,32-52 0,-13 35 0,1 1 0,2 5 0,60-58 0,-80 84 0,0 0 0,-1-2 0,-1-1 0,19-34 0,-22 35 0,1-1 0,-1 2 0,2 0 0,0 2 0,28-23 0,-11 19 0,72-34 0,-36 20 0,-6 7 0,108-34 0,-104 44 0,87-48 0,-119 50 0,0 2 0,0 3 0,2 2 0,-1 1 0,2 3 0,-2 3 0,2 2 0,-1 1 0,1 3 0,-1 3 0,65 12 0,-89-9 0,25 3 0,-2 3 0,1 1 0,56 34 0,-85-42 0,-1 1 0,0 0 0,0 2 0,-1-1 0,0 1 0,0 1 0,0-1 0,0 2 0,0-1 0,-2 2 0,1-1 0,-1 1 0,-1-1 0,1 2 0,-1 0 0,-1 0 0,0 1 0,6 25 0,96 530 0,-89-477 0,-5-2 0,8 175 0,-21 189 0,-2-237 0,2 1838 0,1-1164 0,-3-818 0,-2 3 0,-21 116 0,-6 49 0,23-70 0,4-76 0,-19 145 0,3-124 0,-47 155 0,51-221 0,-36 77 0,34-84 0,2-1 0,-24 80 0,-55 272 0,82-342 0,-1-2 0,-2 1 0,-3-2 0,0-2 0,-46 81 0,53-104 0,-1 1 0,-1-2 0,0-1 0,-1-1 0,-2 0 0,1-2 0,-1-1 0,0 0 0,-2-1 0,0-2 0,0 0 0,0-3 0,-1 0 0,-1-2 0,0-1 0,1 0 0,-46 5 0,-325-12 0,196-7 0,177 6 0,1-2 0,0 0 0,0-1 0,-1-1 0,1-1 0,0-2 0,1 0 0,-1-1 0,1-2 0,0 0 0,1-1 0,-20-20 0,-15-14 0,-76-51 0,79 65 0,3-3 0,-50-47 0,77 66 0,3-2 0,0-1 0,0-1 0,1 0 0,1-2 0,-1 0 0,3-1 0,-17-37 0,-145-484 0,157 494 0,-1 1 0,-37-77 0,25 59 0,19 39 0,-1 0 0,3 0 0,0-3 0,2 1 0,0 0 0,1 0 0,-3-50 0,6-218 0,3 197 0,3-339-5975,-2-2 4499,-2-880 8472,0 695-6541,-1 603-455,1-1 0,1 0 0,1 2 0,0-3 0,2 1 0,0 2 0,0-2 0,2 2 0,0 0 0,1 1 0,16-35 0,-7 21 0,-2 1 0,0-2 0,15-54 0,18-115 0,1-3 0,-28 134-682,18-110-1,-28 111-6143</inkml:trace>
  <inkml:trace contextRef="#ctx0" brushRef="#br0" timeOffset="694.59">304 1549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8T22:11:17.584"/>
    </inkml:context>
    <inkml:brush xml:id="br0">
      <inkml:brushProperty name="width" value="0.05" units="cm"/>
      <inkml:brushProperty name="height" value="0.05" units="cm"/>
      <inkml:brushProperty name="color" value="#E71224"/>
    </inkml:brush>
  </inkml:definitions>
  <inkml:trace contextRef="#ctx0" brushRef="#br0">1940 178 24575,'-1'-3'0,"1"1"0,0 0 0,-1-1 0,1 1 0,-1 0 0,0 0 0,0-1 0,0 1 0,0 0 0,0-1 0,0 1 0,0 2 0,-1-2 0,1 0 0,-1 0 0,1 0 0,-3-1 0,-35-28 0,19 17 0,3 3 0,0 0 0,-1 0 0,1 2 0,-1 2 0,-1-1 0,0 3 0,0-1 0,-32-4 0,-15 2 0,-81 1 0,114 7 0,-294 1 0,161 3 0,133-4 0,-3 2 0,3 2 0,-60 16 0,71-13 0,1 0 0,-3 2 0,3 1 0,1 1 0,0 1 0,-28 22 0,22-13 0,-189 159 0,187-154 0,3 2 0,1 1 0,-1 2 0,3 0 0,-26 49 0,-42 112 0,79-165 0,2 2 0,1 0 0,1 0 0,2 0 0,-3 39 0,4 452 0,8-300 0,-3 1156 0,2-1311 0,2 1 0,17 77 0,-6-46 0,57 248 0,25-8 0,-69-243 0,45 227 0,-46-177 0,0 11 0,-19-92 0,3-3 0,3 1 0,23 68 0,-20-84 0,-1-2 0,-2 4 0,-3-3 0,13 92 0,11 91 0,-4-42 0,-10-58 0,70 231 0,-90-351 0,45 196 0,-5-15 0,-32-141 0,11 92 0,-16-88 0,17 67 0,-18-109 0,11 52 0,12 87 0,24 157 0,-38-250 0,3 0 0,1-3 0,38 79 0,-30-75 0,27 93 0,12 32 0,-17-66 0,20 41 0,-57-135 0,1 0 0,1-2 0,0 1 0,2-3 0,18 21 0,-14-18 0,1-1 0,2-2 0,-1 0 0,2-1 0,0-1 0,0-1 0,1-2 0,1 0 0,-1-2 0,2-1 0,1-1 0,-2-1 0,1-2 0,36 5 0,-28-8 0,0-2 0,1-1 0,-1-2 0,64-14 0,-75 12 0,-3-2 0,0 0 0,0-1 0,-1 0 0,1-2 0,-1-2 0,-1 1 0,-1-1 0,25-24 0,23-26 0,-3-4 0,82-113 0,-96 111 0,36-52 0,-72 102 0,-1-3 0,0 0 0,-1 0 0,10-30 0,-9 9 0,-1 1 0,-3-3 0,5-80 0,-13-133 0,-1 159 0,-1-618 0,4 669 0,-1 6 0,-2 1 0,-1 2 0,-13-57 0,-39-114 0,30 122 0,-11-38 0,14 53 0,4-2 0,2 1 0,-11-88 0,21-378 0,11 314 0,-4-200 0,0 402 0,-2 0 0,-1 1 0,0 0 0,-11-39 0,-37-85 0,33 99 0,2 2 0,-15-74 0,22 47 0,3-2 0,4-140 0,-1-17 0,-3 176 0,-18-79 0,-1-4 0,12-63 0,4 53 0,4 105 0,-21-72 0,0-5 0,14-50 0,11 125 0,-1-1 0,-15-79 0,13 108 0,-15-60 0,3-2 0,-7-105 0,19-350 0,6 314 0,-5 143 0,-4 0 0,-2 1 0,-34-127 0,37 178 0,-1 2 0,-2-2 0,0 3 0,-1-2 0,-1 2 0,0 0 0,-27-35 0,-5 3 0,-70-69 0,107 117 0,-71-77-1365,46 43-5461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8T10:24:27.673"/>
    </inkml:context>
    <inkml:brush xml:id="br0">
      <inkml:brushProperty name="width" value="0.05" units="cm"/>
      <inkml:brushProperty name="height" value="0.05" units="cm"/>
      <inkml:brushProperty name="color" value="#E71224"/>
    </inkml:brush>
  </inkml:definitions>
  <inkml:trace contextRef="#ctx0" brushRef="#br0">1940 178 24575,'-1'-3'0,"1"1"0,0 0 0,-1-1 0,1 1 0,-1 0 0,0 0 0,0-1 0,0 1 0,0 0 0,0-1 0,0 1 0,0 2 0,-1-2 0,1 0 0,-1 0 0,1 0 0,-3-1 0,-35-28 0,19 17 0,3 3 0,0 0 0,-1 0 0,1 2 0,-1 2 0,-1-1 0,0 3 0,0-1 0,-32-4 0,-15 2 0,-81 1 0,114 7 0,-294 1 0,161 3 0,133-4 0,-3 2 0,3 2 0,-60 16 0,71-13 0,1 0 0,-3 2 0,3 1 0,1 1 0,0 1 0,-28 22 0,22-13 0,-189 159 0,187-154 0,3 2 0,1 1 0,-1 2 0,3 0 0,-26 49 0,-42 112 0,79-165 0,2 2 0,1 0 0,1 0 0,2 0 0,-3 39 0,4 452 0,8-300 0,-3 1156 0,2-1311 0,2 1 0,17 77 0,-6-46 0,57 248 0,25-8 0,-69-243 0,45 227 0,-46-177 0,0 11 0,-19-92 0,3-3 0,3 1 0,23 68 0,-20-84 0,-1-2 0,-2 4 0,-3-3 0,13 92 0,11 91 0,-4-42 0,-10-58 0,70 231 0,-90-351 0,45 196 0,-5-15 0,-32-141 0,11 92 0,-16-88 0,17 67 0,-18-109 0,11 52 0,12 87 0,24 157 0,-38-250 0,3 0 0,1-3 0,38 79 0,-30-75 0,27 93 0,12 32 0,-17-66 0,20 41 0,-57-135 0,1 0 0,1-2 0,0 1 0,2-3 0,18 21 0,-14-18 0,1-1 0,2-2 0,-1 0 0,2-1 0,0-1 0,0-1 0,1-2 0,1 0 0,-1-2 0,2-1 0,1-1 0,-2-1 0,1-2 0,36 5 0,-28-8 0,0-2 0,1-1 0,-1-2 0,64-14 0,-75 12 0,-3-2 0,0 0 0,0-1 0,-1 0 0,1-2 0,-1-2 0,-1 1 0,-1-1 0,25-24 0,23-26 0,-3-4 0,82-113 0,-96 111 0,36-52 0,-72 102 0,-1-3 0,0 0 0,-1 0 0,10-30 0,-9 9 0,-1 1 0,-3-3 0,5-80 0,-13-133 0,-1 159 0,-1-618 0,4 669 0,-1 6 0,-2 1 0,-1 2 0,-13-57 0,-39-114 0,30 122 0,-11-38 0,14 53 0,4-2 0,2 1 0,-11-88 0,21-378 0,11 314 0,-4-200 0,0 402 0,-2 0 0,-1 1 0,0 0 0,-11-39 0,-37-85 0,33 99 0,2 2 0,-15-74 0,22 47 0,3-2 0,4-140 0,-1-17 0,-3 176 0,-18-79 0,-1-4 0,12-63 0,4 53 0,4 105 0,-21-72 0,0-5 0,14-50 0,11 125 0,-1-1 0,-15-79 0,13 108 0,-15-60 0,3-2 0,-7-105 0,19-350 0,6 314 0,-5 143 0,-4 0 0,-2 1 0,-34-127 0,37 178 0,-1 2 0,-2-2 0,0 3 0,-1-2 0,-1 2 0,0 0 0,-27-35 0,-5 3 0,-70-69 0,107 117 0,-71-77-1365,46 43-5461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4AAAF045-FEF6-43EA-9CDC-C84FC3F85E9C}" type="datetimeFigureOut">
              <a:rPr lang="en-US" smtClean="0"/>
              <a:t>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F1279-6CE4-4169-83D3-4483097B6907}" type="slidenum">
              <a:rPr lang="en-US" smtClean="0"/>
              <a:t>‹#›</a:t>
            </a:fld>
            <a:endParaRPr lang="en-US"/>
          </a:p>
        </p:txBody>
      </p:sp>
    </p:spTree>
    <p:extLst>
      <p:ext uri="{BB962C8B-B14F-4D97-AF65-F5344CB8AC3E}">
        <p14:creationId xmlns:p14="http://schemas.microsoft.com/office/powerpoint/2010/main" val="14055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miau.my-x.hu/miau/294/difesa_abstract_2022.docx"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a:p>
        </p:txBody>
      </p:sp>
      <p:sp>
        <p:nvSpPr>
          <p:cNvPr id="4" name="Dia számának helye 3"/>
          <p:cNvSpPr>
            <a:spLocks noGrp="1"/>
          </p:cNvSpPr>
          <p:nvPr>
            <p:ph type="sldNum" sz="quarter" idx="5"/>
          </p:nvPr>
        </p:nvSpPr>
        <p:spPr/>
        <p:txBody>
          <a:bodyPr/>
          <a:lstStyle/>
          <a:p>
            <a:fld id="{652F1279-6CE4-4169-83D3-4483097B6907}" type="slidenum">
              <a:rPr lang="en-US" smtClean="0"/>
              <a:t>1</a:t>
            </a:fld>
            <a:endParaRPr lang="en-US"/>
          </a:p>
        </p:txBody>
      </p:sp>
    </p:spTree>
    <p:extLst>
      <p:ext uri="{BB962C8B-B14F-4D97-AF65-F5344CB8AC3E}">
        <p14:creationId xmlns:p14="http://schemas.microsoft.com/office/powerpoint/2010/main" val="3582304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In scenario 3 we assumed that there will be no changes to the exchange rates respecting the last day´s rates. After correction, the result1 was also out of the data set´s range, but the result2 also expected a slight decrease in HUF vs, EUR exchanges. As you can see the symmetry was not damaged this time. </a:t>
            </a:r>
          </a:p>
        </p:txBody>
      </p:sp>
      <p:sp>
        <p:nvSpPr>
          <p:cNvPr id="4" name="Dia számának helye 3"/>
          <p:cNvSpPr>
            <a:spLocks noGrp="1"/>
          </p:cNvSpPr>
          <p:nvPr>
            <p:ph type="sldNum" sz="quarter" idx="5"/>
          </p:nvPr>
        </p:nvSpPr>
        <p:spPr/>
        <p:txBody>
          <a:bodyPr/>
          <a:lstStyle/>
          <a:p>
            <a:fld id="{652F1279-6CE4-4169-83D3-4483097B6907}" type="slidenum">
              <a:rPr lang="en-US" smtClean="0"/>
              <a:t>11</a:t>
            </a:fld>
            <a:endParaRPr lang="en-US"/>
          </a:p>
        </p:txBody>
      </p:sp>
    </p:spTree>
    <p:extLst>
      <p:ext uri="{BB962C8B-B14F-4D97-AF65-F5344CB8AC3E}">
        <p14:creationId xmlns:p14="http://schemas.microsoft.com/office/powerpoint/2010/main" val="3847617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dirty="0">
                <a:effectLst/>
                <a:latin typeface="Times New Roman" panose="02020603050405020304" pitchFamily="18" charset="0"/>
                <a:ea typeface="Calibri" panose="020F0502020204030204" pitchFamily="34" charset="0"/>
              </a:rPr>
              <a:t>In this experiment we examined the da</a:t>
            </a:r>
            <a:r>
              <a:rPr lang="hu-HU" sz="1800" dirty="0" err="1">
                <a:effectLst/>
                <a:latin typeface="Times New Roman" panose="02020603050405020304" pitchFamily="18" charset="0"/>
                <a:ea typeface="Calibri" panose="020F0502020204030204" pitchFamily="34" charset="0"/>
              </a:rPr>
              <a:t>ta</a:t>
            </a:r>
            <a:r>
              <a:rPr lang="hu-HU" sz="1800" dirty="0">
                <a:effectLst/>
                <a:latin typeface="Times New Roman" panose="02020603050405020304" pitchFamily="18" charset="0"/>
                <a:ea typeface="Calibri" panose="020F0502020204030204" pitchFamily="34" charset="0"/>
              </a:rPr>
              <a:t> </a:t>
            </a:r>
            <a:r>
              <a:rPr lang="hu-HU" sz="1800" dirty="0" err="1">
                <a:effectLst/>
                <a:latin typeface="Times New Roman" panose="02020603050405020304" pitchFamily="18" charset="0"/>
                <a:ea typeface="Calibri" panose="020F0502020204030204" pitchFamily="34" charset="0"/>
              </a:rPr>
              <a:t>on</a:t>
            </a:r>
            <a:r>
              <a:rPr lang="hu-HU" sz="1800" dirty="0">
                <a:effectLst/>
                <a:latin typeface="Times New Roman" panose="02020603050405020304" pitchFamily="18" charset="0"/>
                <a:ea typeface="Calibri" panose="020F0502020204030204" pitchFamily="34" charset="0"/>
              </a:rPr>
              <a:t> t</a:t>
            </a:r>
            <a:r>
              <a:rPr lang="en-GB" sz="1800" dirty="0">
                <a:effectLst/>
                <a:latin typeface="Times New Roman" panose="02020603050405020304" pitchFamily="18" charset="0"/>
                <a:ea typeface="Calibri" panose="020F0502020204030204" pitchFamily="34" charset="0"/>
              </a:rPr>
              <a:t>he number of multi-day domestic trips for tourist purposes by destination per quarter</a:t>
            </a:r>
            <a:r>
              <a:rPr lang="hu-HU" sz="1800" dirty="0">
                <a:effectLst/>
                <a:latin typeface="Times New Roman" panose="02020603050405020304" pitchFamily="18" charset="0"/>
                <a:ea typeface="Calibri" panose="020F0502020204030204" pitchFamily="34" charset="0"/>
              </a:rPr>
              <a:t> </a:t>
            </a:r>
            <a:r>
              <a:rPr lang="hu-HU" sz="1800" dirty="0" err="1">
                <a:effectLst/>
                <a:latin typeface="Times New Roman" panose="02020603050405020304" pitchFamily="18" charset="0"/>
                <a:ea typeface="Calibri" panose="020F0502020204030204" pitchFamily="34" charset="0"/>
              </a:rPr>
              <a:t>given</a:t>
            </a:r>
            <a:r>
              <a:rPr lang="hu-HU" sz="1800" dirty="0">
                <a:effectLst/>
                <a:latin typeface="Times New Roman" panose="02020603050405020304" pitchFamily="18" charset="0"/>
                <a:ea typeface="Calibri" panose="020F0502020204030204" pitchFamily="34" charset="0"/>
              </a:rPr>
              <a:t> </a:t>
            </a:r>
            <a:r>
              <a:rPr lang="hu-HU" sz="1800" dirty="0" err="1">
                <a:effectLst/>
                <a:latin typeface="Times New Roman" panose="02020603050405020304" pitchFamily="18" charset="0"/>
                <a:ea typeface="Calibri" panose="020F0502020204030204" pitchFamily="34" charset="0"/>
              </a:rPr>
              <a:t>bay</a:t>
            </a:r>
            <a:r>
              <a:rPr lang="hu-HU" sz="1800" dirty="0">
                <a:effectLst/>
                <a:latin typeface="Times New Roman" panose="02020603050405020304" pitchFamily="18" charset="0"/>
                <a:ea typeface="Calibri" panose="020F0502020204030204" pitchFamily="34" charset="0"/>
              </a:rPr>
              <a:t> he </a:t>
            </a:r>
            <a:r>
              <a:rPr lang="hu-HU" sz="1800" dirty="0" err="1">
                <a:effectLst/>
                <a:latin typeface="Times New Roman" panose="02020603050405020304" pitchFamily="18" charset="0"/>
                <a:ea typeface="Calibri" panose="020F0502020204030204" pitchFamily="34" charset="0"/>
              </a:rPr>
              <a:t>national</a:t>
            </a:r>
            <a:r>
              <a:rPr lang="hu-HU" sz="1800" dirty="0">
                <a:effectLst/>
                <a:latin typeface="Times New Roman" panose="02020603050405020304" pitchFamily="18" charset="0"/>
                <a:ea typeface="Calibri" panose="020F0502020204030204" pitchFamily="34" charset="0"/>
              </a:rPr>
              <a:t> </a:t>
            </a:r>
            <a:r>
              <a:rPr lang="hu-HU" sz="1800" dirty="0" err="1">
                <a:effectLst/>
                <a:latin typeface="Times New Roman" panose="02020603050405020304" pitchFamily="18" charset="0"/>
                <a:ea typeface="Calibri" panose="020F0502020204030204" pitchFamily="34" charset="0"/>
              </a:rPr>
              <a:t>Statistic</a:t>
            </a:r>
            <a:r>
              <a:rPr lang="hu-HU" sz="1800" dirty="0">
                <a:effectLst/>
                <a:latin typeface="Times New Roman" panose="02020603050405020304" pitchFamily="18" charset="0"/>
                <a:ea typeface="Calibri" panose="020F0502020204030204" pitchFamily="34" charset="0"/>
              </a:rPr>
              <a:t> Office of Hungary. </a:t>
            </a:r>
            <a:r>
              <a:rPr lang="hu-HU" sz="1800" dirty="0" err="1">
                <a:effectLst/>
                <a:latin typeface="Times New Roman" panose="02020603050405020304" pitchFamily="18" charset="0"/>
                <a:ea typeface="Calibri" panose="020F0502020204030204" pitchFamily="34" charset="0"/>
              </a:rPr>
              <a:t>Our</a:t>
            </a:r>
            <a:r>
              <a:rPr lang="hu-HU" sz="1800" dirty="0">
                <a:effectLst/>
                <a:latin typeface="Times New Roman" panose="02020603050405020304" pitchFamily="18" charset="0"/>
                <a:ea typeface="Calibri" panose="020F0502020204030204" pitchFamily="34" charset="0"/>
              </a:rPr>
              <a:t> </a:t>
            </a:r>
            <a:r>
              <a:rPr lang="en-US" sz="1800" noProof="0" dirty="0">
                <a:effectLst/>
                <a:latin typeface="Times New Roman" panose="02020603050405020304" pitchFamily="18" charset="0"/>
                <a:ea typeface="Calibri" panose="020F0502020204030204" pitchFamily="34" charset="0"/>
              </a:rPr>
              <a:t>goal was to forecast the sum amount of the trips for the IV. quarter of the year 2022. </a:t>
            </a:r>
            <a:br>
              <a:rPr lang="en-US" sz="1800" noProof="0" dirty="0">
                <a:effectLst/>
                <a:latin typeface="Times New Roman" panose="02020603050405020304" pitchFamily="18" charset="0"/>
                <a:ea typeface="Calibri" panose="020F0502020204030204" pitchFamily="34" charset="0"/>
              </a:rPr>
            </a:br>
            <a:r>
              <a:rPr lang="en-US" sz="1800" noProof="0" dirty="0">
                <a:effectLst/>
                <a:latin typeface="Times New Roman" panose="02020603050405020304" pitchFamily="18" charset="0"/>
                <a:ea typeface="Calibri" panose="020F0502020204030204" pitchFamily="34" charset="0"/>
              </a:rPr>
              <a:t>Technique: </a:t>
            </a:r>
            <a:br>
              <a:rPr lang="en-US" sz="1800" noProof="0" dirty="0">
                <a:effectLst/>
                <a:latin typeface="Times New Roman" panose="02020603050405020304" pitchFamily="18" charset="0"/>
                <a:ea typeface="Calibri" panose="020F0502020204030204" pitchFamily="34" charset="0"/>
              </a:rPr>
            </a:br>
            <a:r>
              <a:rPr lang="en-US" sz="1800" noProof="0" dirty="0">
                <a:effectLst/>
                <a:latin typeface="Times New Roman" panose="02020603050405020304" pitchFamily="18" charset="0"/>
                <a:ea typeface="Calibri" panose="020F0502020204030204" pitchFamily="34" charset="0"/>
              </a:rPr>
              <a:t>For assuming and assessing symmetries for the IV. quarter of 2022 we used the rounded values of max, min and last known values of the given sum values of the National Statistic Office.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dirty="0">
                <a:effectLst/>
                <a:latin typeface="Times New Roman" panose="02020603050405020304" pitchFamily="18" charset="0"/>
                <a:ea typeface="Calibri" panose="020F0502020204030204" pitchFamily="34" charset="0"/>
              </a:rPr>
              <a:t>We checked and corrected symmetries one by one (max, min, last known) after running a direct/inverse OAM motor on the dataset.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dirty="0">
                <a:effectLst/>
                <a:latin typeface="Times New Roman" panose="02020603050405020304" pitchFamily="18" charset="0"/>
                <a:ea typeface="Calibri" panose="020F0502020204030204" pitchFamily="34" charset="0"/>
              </a:rPr>
              <a:t>Apart of symmetries, seasonality was also detected on the dataset. Every IV.th quarter was the highest in the symmetry curve. This means, that the most accurate value we should use to create an OAM is the rounded sum max value of the raw data. After correcting this, we got the forecasted number for the 4th. Quarter of 2022</a:t>
            </a:r>
            <a:r>
              <a:rPr lang="hu-HU" sz="1800" dirty="0">
                <a:effectLst/>
                <a:latin typeface="Times New Roman" panose="02020603050405020304" pitchFamily="18" charset="0"/>
                <a:ea typeface="Calibri" panose="020F0502020204030204" pitchFamily="34" charset="0"/>
              </a:rPr>
              <a:t>. </a:t>
            </a:r>
          </a:p>
        </p:txBody>
      </p:sp>
      <p:sp>
        <p:nvSpPr>
          <p:cNvPr id="4" name="Dia számának helye 3"/>
          <p:cNvSpPr>
            <a:spLocks noGrp="1"/>
          </p:cNvSpPr>
          <p:nvPr>
            <p:ph type="sldNum" sz="quarter" idx="5"/>
          </p:nvPr>
        </p:nvSpPr>
        <p:spPr/>
        <p:txBody>
          <a:bodyPr/>
          <a:lstStyle/>
          <a:p>
            <a:fld id="{652F1279-6CE4-4169-83D3-4483097B6907}" type="slidenum">
              <a:rPr lang="en-US" smtClean="0"/>
              <a:t>12</a:t>
            </a:fld>
            <a:endParaRPr lang="en-US"/>
          </a:p>
        </p:txBody>
      </p:sp>
    </p:spTree>
    <p:extLst>
      <p:ext uri="{BB962C8B-B14F-4D97-AF65-F5344CB8AC3E}">
        <p14:creationId xmlns:p14="http://schemas.microsoft.com/office/powerpoint/2010/main" val="4260711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dirty="0">
                <a:effectLst/>
                <a:latin typeface="Times New Roman" panose="02020603050405020304" pitchFamily="18" charset="0"/>
                <a:ea typeface="Calibri" panose="020F0502020204030204" pitchFamily="34" charset="0"/>
              </a:rPr>
              <a:t>In this model we used the past dataset from 2021 and also from 2022. Our forecast were made on these two-dataset using our own NCF (non causal forecasting) model. Then the results given by the NCF has been examined and corrected on a symmetry-based constellation. </a:t>
            </a:r>
            <a:br>
              <a:rPr lang="en-US" sz="1800" noProof="0" dirty="0">
                <a:effectLst/>
                <a:latin typeface="Times New Roman" panose="02020603050405020304" pitchFamily="18" charset="0"/>
                <a:ea typeface="Calibri" panose="020F0502020204030204" pitchFamily="34" charset="0"/>
              </a:rPr>
            </a:br>
            <a:r>
              <a:rPr lang="en-US" sz="1800" noProof="0" dirty="0">
                <a:effectLst/>
                <a:latin typeface="Times New Roman" panose="02020603050405020304" pitchFamily="18" charset="0"/>
                <a:ea typeface="Calibri" panose="020F0502020204030204" pitchFamily="34" charset="0"/>
              </a:rPr>
              <a:t>2021 has more symmetric structure than the dataset from 2022. With the symmetry-analysis we were able to improve the results of the NCF. (as you can see it on the slide as well)</a:t>
            </a:r>
          </a:p>
        </p:txBody>
      </p:sp>
      <p:sp>
        <p:nvSpPr>
          <p:cNvPr id="4" name="Dia számának helye 3"/>
          <p:cNvSpPr>
            <a:spLocks noGrp="1"/>
          </p:cNvSpPr>
          <p:nvPr>
            <p:ph type="sldNum" sz="quarter" idx="5"/>
          </p:nvPr>
        </p:nvSpPr>
        <p:spPr/>
        <p:txBody>
          <a:bodyPr/>
          <a:lstStyle/>
          <a:p>
            <a:fld id="{652F1279-6CE4-4169-83D3-4483097B6907}" type="slidenum">
              <a:rPr lang="en-US" smtClean="0"/>
              <a:t>13</a:t>
            </a:fld>
            <a:endParaRPr lang="en-US"/>
          </a:p>
        </p:txBody>
      </p:sp>
    </p:spTree>
    <p:extLst>
      <p:ext uri="{BB962C8B-B14F-4D97-AF65-F5344CB8AC3E}">
        <p14:creationId xmlns:p14="http://schemas.microsoft.com/office/powerpoint/2010/main" val="2068607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dirty="0">
                <a:effectLst/>
                <a:latin typeface="Times New Roman" panose="02020603050405020304" pitchFamily="18" charset="0"/>
                <a:ea typeface="Calibri" panose="020F0502020204030204" pitchFamily="34" charset="0"/>
              </a:rPr>
              <a:t>In this experiment our aim was to analyze the impacts made on the number of library visitors based on the price changes of different basic life goods such as grocery products, energy, alcohol and services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dirty="0">
                <a:effectLst/>
                <a:latin typeface="Times New Roman" panose="02020603050405020304" pitchFamily="18" charset="0"/>
                <a:ea typeface="Calibri" panose="020F0502020204030204" pitchFamily="34" charset="0"/>
              </a:rPr>
              <a:t>The primary assumption was that, as a result of price increases, people would rather go to the library than buy books. Based on the impact mechanism value, the more expensive the services, the more people go to the library. In other words, they don't want to give up food and alcoholic beverages, but they give up services at the expense of library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dirty="0">
                <a:effectLst/>
                <a:latin typeface="Times New Roman" panose="02020603050405020304" pitchFamily="18" charset="0"/>
                <a:ea typeface="Calibri" panose="020F0502020204030204" pitchFamily="34" charset="0"/>
              </a:rPr>
              <a:t>However, if food becomes more expensive, the number of people visiting the library is lower, since the increase in price has to be compensated with extra work. So, if food prices fall. then there will be more time to go to the </a:t>
            </a:r>
            <a:r>
              <a:rPr lang="en-US" sz="1800" noProof="0" dirty="0">
                <a:effectLst/>
                <a:latin typeface="Times New Roman" panose="02020603050405020304" pitchFamily="18" charset="0"/>
                <a:ea typeface="Calibri" panose="020F0502020204030204" pitchFamily="34" charset="0"/>
              </a:rPr>
              <a:t>library</a:t>
            </a:r>
            <a:r>
              <a:rPr lang="hu-HU" sz="1800" noProof="0" dirty="0">
                <a:effectLst/>
                <a:latin typeface="Times New Roman" panose="02020603050405020304" pitchFamily="18" charset="0"/>
                <a:ea typeface="Calibri" panose="020F0502020204030204" pitchFamily="34" charset="0"/>
              </a:rPr>
              <a:t>. </a:t>
            </a:r>
          </a:p>
        </p:txBody>
      </p:sp>
      <p:sp>
        <p:nvSpPr>
          <p:cNvPr id="4" name="Dia számának helye 3"/>
          <p:cNvSpPr>
            <a:spLocks noGrp="1"/>
          </p:cNvSpPr>
          <p:nvPr>
            <p:ph type="sldNum" sz="quarter" idx="5"/>
          </p:nvPr>
        </p:nvSpPr>
        <p:spPr/>
        <p:txBody>
          <a:bodyPr/>
          <a:lstStyle/>
          <a:p>
            <a:fld id="{652F1279-6CE4-4169-83D3-4483097B6907}" type="slidenum">
              <a:rPr lang="en-US" smtClean="0"/>
              <a:t>14</a:t>
            </a:fld>
            <a:endParaRPr lang="en-US"/>
          </a:p>
        </p:txBody>
      </p:sp>
    </p:spTree>
    <p:extLst>
      <p:ext uri="{BB962C8B-B14F-4D97-AF65-F5344CB8AC3E}">
        <p14:creationId xmlns:p14="http://schemas.microsoft.com/office/powerpoint/2010/main" val="4039741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dirty="0">
                <a:effectLst/>
                <a:latin typeface="Times New Roman" panose="02020603050405020304" pitchFamily="18" charset="0"/>
                <a:ea typeface="Calibri" panose="020F0502020204030204" pitchFamily="34" charset="0"/>
              </a:rPr>
              <a:t>In this experiment our aim was to analyze the impacts made on the number of library visitors based on the price changes of different basic life goods such as grocery products, energy, alcohol and services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dirty="0">
                <a:effectLst/>
                <a:latin typeface="Times New Roman" panose="02020603050405020304" pitchFamily="18" charset="0"/>
                <a:ea typeface="Calibri" panose="020F0502020204030204" pitchFamily="34" charset="0"/>
              </a:rPr>
              <a:t>The primary assumption was that, as a result of price increases, people would rather go to the library than buy books. Based on the impact mechanism value, the more expensive the services, the more people go to the library. In other words, they don't want to give up food and alcoholic beverages, but they give up services at the expense of library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dirty="0">
                <a:effectLst/>
                <a:latin typeface="Times New Roman" panose="02020603050405020304" pitchFamily="18" charset="0"/>
                <a:ea typeface="Calibri" panose="020F0502020204030204" pitchFamily="34" charset="0"/>
              </a:rPr>
              <a:t>However, if food becomes more expensive, the number of people visiting the library is lower, since the increase in price has to be compensated with extra work. So, if food prices fall. then there will be more time to go to the </a:t>
            </a:r>
            <a:r>
              <a:rPr lang="en-US" sz="1800" noProof="0" dirty="0">
                <a:effectLst/>
                <a:latin typeface="Times New Roman" panose="02020603050405020304" pitchFamily="18" charset="0"/>
                <a:ea typeface="Calibri" panose="020F0502020204030204" pitchFamily="34" charset="0"/>
              </a:rPr>
              <a:t>library</a:t>
            </a:r>
            <a:r>
              <a:rPr lang="hu-HU" sz="1800" noProof="0" dirty="0">
                <a:effectLst/>
                <a:latin typeface="Times New Roman" panose="02020603050405020304" pitchFamily="18" charset="0"/>
                <a:ea typeface="Calibri" panose="020F0502020204030204" pitchFamily="34" charset="0"/>
              </a:rPr>
              <a:t>. </a:t>
            </a:r>
          </a:p>
        </p:txBody>
      </p:sp>
      <p:sp>
        <p:nvSpPr>
          <p:cNvPr id="4" name="Dia számának helye 3"/>
          <p:cNvSpPr>
            <a:spLocks noGrp="1"/>
          </p:cNvSpPr>
          <p:nvPr>
            <p:ph type="sldNum" sz="quarter" idx="5"/>
          </p:nvPr>
        </p:nvSpPr>
        <p:spPr/>
        <p:txBody>
          <a:bodyPr/>
          <a:lstStyle/>
          <a:p>
            <a:fld id="{652F1279-6CE4-4169-83D3-4483097B6907}" type="slidenum">
              <a:rPr lang="en-US" smtClean="0"/>
              <a:t>15</a:t>
            </a:fld>
            <a:endParaRPr lang="en-US"/>
          </a:p>
        </p:txBody>
      </p:sp>
    </p:spTree>
    <p:extLst>
      <p:ext uri="{BB962C8B-B14F-4D97-AF65-F5344CB8AC3E}">
        <p14:creationId xmlns:p14="http://schemas.microsoft.com/office/powerpoint/2010/main" val="3096980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dirty="0">
                <a:effectLst/>
                <a:latin typeface="Times New Roman" panose="02020603050405020304" pitchFamily="18" charset="0"/>
                <a:ea typeface="Calibri" panose="020F0502020204030204" pitchFamily="34" charset="0"/>
              </a:rPr>
              <a:t>In this experiment our aim was to analyze the impacts made on the number of library visitors based on the price changes of different basic life goods such as grocery products, energy, alcohol and services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dirty="0">
                <a:effectLst/>
                <a:latin typeface="Times New Roman" panose="02020603050405020304" pitchFamily="18" charset="0"/>
                <a:ea typeface="Calibri" panose="020F0502020204030204" pitchFamily="34" charset="0"/>
              </a:rPr>
              <a:t>The primary assumption was that, as a result of price increases, people would rather go to the library than buy books. Based on the impact mechanism value, the more expensive the services, the more people go to the library. In other words, they don't want to give up food and alcoholic beverages, but they give up services at the expense of library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dirty="0">
                <a:effectLst/>
                <a:latin typeface="Times New Roman" panose="02020603050405020304" pitchFamily="18" charset="0"/>
                <a:ea typeface="Calibri" panose="020F0502020204030204" pitchFamily="34" charset="0"/>
              </a:rPr>
              <a:t>However, if food becomes more expensive, the number of people visiting the library is lower, since the increase in price has to be compensated with extra work. So, if food prices fall. then there will be more time to go to the </a:t>
            </a:r>
            <a:r>
              <a:rPr lang="en-US" sz="1800" noProof="0" dirty="0">
                <a:effectLst/>
                <a:latin typeface="Times New Roman" panose="02020603050405020304" pitchFamily="18" charset="0"/>
                <a:ea typeface="Calibri" panose="020F0502020204030204" pitchFamily="34" charset="0"/>
              </a:rPr>
              <a:t>library</a:t>
            </a:r>
            <a:r>
              <a:rPr lang="hu-HU" sz="1800" noProof="0" dirty="0">
                <a:effectLst/>
                <a:latin typeface="Times New Roman" panose="02020603050405020304" pitchFamily="18" charset="0"/>
                <a:ea typeface="Calibri" panose="020F0502020204030204" pitchFamily="34" charset="0"/>
              </a:rPr>
              <a:t>. </a:t>
            </a:r>
          </a:p>
        </p:txBody>
      </p:sp>
      <p:sp>
        <p:nvSpPr>
          <p:cNvPr id="4" name="Dia számának helye 3"/>
          <p:cNvSpPr>
            <a:spLocks noGrp="1"/>
          </p:cNvSpPr>
          <p:nvPr>
            <p:ph type="sldNum" sz="quarter" idx="5"/>
          </p:nvPr>
        </p:nvSpPr>
        <p:spPr/>
        <p:txBody>
          <a:bodyPr/>
          <a:lstStyle/>
          <a:p>
            <a:fld id="{652F1279-6CE4-4169-83D3-4483097B6907}" type="slidenum">
              <a:rPr lang="en-US" smtClean="0"/>
              <a:t>16</a:t>
            </a:fld>
            <a:endParaRPr lang="en-US"/>
          </a:p>
        </p:txBody>
      </p:sp>
    </p:spTree>
    <p:extLst>
      <p:ext uri="{BB962C8B-B14F-4D97-AF65-F5344CB8AC3E}">
        <p14:creationId xmlns:p14="http://schemas.microsoft.com/office/powerpoint/2010/main" val="3592965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a:p>
        </p:txBody>
      </p:sp>
      <p:sp>
        <p:nvSpPr>
          <p:cNvPr id="4" name="Dia számának helye 3"/>
          <p:cNvSpPr>
            <a:spLocks noGrp="1"/>
          </p:cNvSpPr>
          <p:nvPr>
            <p:ph type="sldNum" sz="quarter" idx="5"/>
          </p:nvPr>
        </p:nvSpPr>
        <p:spPr/>
        <p:txBody>
          <a:bodyPr/>
          <a:lstStyle/>
          <a:p>
            <a:fld id="{652F1279-6CE4-4169-83D3-4483097B6907}" type="slidenum">
              <a:rPr lang="en-US" smtClean="0"/>
              <a:t>19</a:t>
            </a:fld>
            <a:endParaRPr lang="en-US"/>
          </a:p>
        </p:txBody>
      </p:sp>
    </p:spTree>
    <p:extLst>
      <p:ext uri="{BB962C8B-B14F-4D97-AF65-F5344CB8AC3E}">
        <p14:creationId xmlns:p14="http://schemas.microsoft.com/office/powerpoint/2010/main" val="2086015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b="0" i="0" dirty="0">
                <a:solidFill>
                  <a:srgbClr val="1155CC"/>
                </a:solidFill>
                <a:effectLst/>
                <a:latin typeface="Arial" panose="020B0604020202020204" pitchFamily="34" charset="0"/>
                <a:hlinkClick r:id="rId3"/>
              </a:rPr>
              <a:t>https://miau.my-x.hu/miau/294/difesa_abstract_2022.docx</a:t>
            </a:r>
            <a:endParaRPr lang="en-US" dirty="0"/>
          </a:p>
        </p:txBody>
      </p:sp>
      <p:sp>
        <p:nvSpPr>
          <p:cNvPr id="4" name="Dia számának helye 3"/>
          <p:cNvSpPr>
            <a:spLocks noGrp="1"/>
          </p:cNvSpPr>
          <p:nvPr>
            <p:ph type="sldNum" sz="quarter" idx="5"/>
          </p:nvPr>
        </p:nvSpPr>
        <p:spPr/>
        <p:txBody>
          <a:bodyPr/>
          <a:lstStyle/>
          <a:p>
            <a:fld id="{652F1279-6CE4-4169-83D3-4483097B6907}" type="slidenum">
              <a:rPr lang="en-US" smtClean="0"/>
              <a:t>20</a:t>
            </a:fld>
            <a:endParaRPr lang="en-US"/>
          </a:p>
        </p:txBody>
      </p:sp>
    </p:spTree>
    <p:extLst>
      <p:ext uri="{BB962C8B-B14F-4D97-AF65-F5344CB8AC3E}">
        <p14:creationId xmlns:p14="http://schemas.microsoft.com/office/powerpoint/2010/main" val="1916872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dirty="0"/>
              <a:t>The thesis was prepared with Knuth's principle in mind. In other words, all research carried out and to be carried out in the future can be written into the source code. This creates additional informational value.</a:t>
            </a:r>
            <a:endParaRPr lang="en-US" dirty="0"/>
          </a:p>
        </p:txBody>
      </p:sp>
      <p:sp>
        <p:nvSpPr>
          <p:cNvPr id="4" name="Dia számának helye 3"/>
          <p:cNvSpPr>
            <a:spLocks noGrp="1"/>
          </p:cNvSpPr>
          <p:nvPr>
            <p:ph type="sldNum" sz="quarter" idx="5"/>
          </p:nvPr>
        </p:nvSpPr>
        <p:spPr/>
        <p:txBody>
          <a:bodyPr/>
          <a:lstStyle/>
          <a:p>
            <a:fld id="{652F1279-6CE4-4169-83D3-4483097B6907}" type="slidenum">
              <a:rPr lang="en-US" smtClean="0"/>
              <a:t>2</a:t>
            </a:fld>
            <a:endParaRPr lang="en-US"/>
          </a:p>
        </p:txBody>
      </p:sp>
    </p:spTree>
    <p:extLst>
      <p:ext uri="{BB962C8B-B14F-4D97-AF65-F5344CB8AC3E}">
        <p14:creationId xmlns:p14="http://schemas.microsoft.com/office/powerpoint/2010/main" val="1450791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a:p>
        </p:txBody>
      </p:sp>
      <p:sp>
        <p:nvSpPr>
          <p:cNvPr id="4" name="Dia számának helye 3"/>
          <p:cNvSpPr>
            <a:spLocks noGrp="1"/>
          </p:cNvSpPr>
          <p:nvPr>
            <p:ph type="sldNum" sz="quarter" idx="5"/>
          </p:nvPr>
        </p:nvSpPr>
        <p:spPr/>
        <p:txBody>
          <a:bodyPr/>
          <a:lstStyle/>
          <a:p>
            <a:fld id="{652F1279-6CE4-4169-83D3-4483097B6907}" type="slidenum">
              <a:rPr lang="en-US" smtClean="0"/>
              <a:t>3</a:t>
            </a:fld>
            <a:endParaRPr lang="en-US"/>
          </a:p>
        </p:txBody>
      </p:sp>
    </p:spTree>
    <p:extLst>
      <p:ext uri="{BB962C8B-B14F-4D97-AF65-F5344CB8AC3E}">
        <p14:creationId xmlns:p14="http://schemas.microsoft.com/office/powerpoint/2010/main" val="2173304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dirty="0"/>
          </a:p>
        </p:txBody>
      </p:sp>
      <p:sp>
        <p:nvSpPr>
          <p:cNvPr id="4" name="Dia számának helye 3"/>
          <p:cNvSpPr>
            <a:spLocks noGrp="1"/>
          </p:cNvSpPr>
          <p:nvPr>
            <p:ph type="sldNum" sz="quarter" idx="5"/>
          </p:nvPr>
        </p:nvSpPr>
        <p:spPr/>
        <p:txBody>
          <a:bodyPr/>
          <a:lstStyle/>
          <a:p>
            <a:fld id="{652F1279-6CE4-4169-83D3-4483097B6907}" type="slidenum">
              <a:rPr lang="en-US" smtClean="0"/>
              <a:t>4</a:t>
            </a:fld>
            <a:endParaRPr lang="en-US"/>
          </a:p>
        </p:txBody>
      </p:sp>
    </p:spTree>
    <p:extLst>
      <p:ext uri="{BB962C8B-B14F-4D97-AF65-F5344CB8AC3E}">
        <p14:creationId xmlns:p14="http://schemas.microsoft.com/office/powerpoint/2010/main" val="3635713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dirty="0"/>
          </a:p>
        </p:txBody>
      </p:sp>
      <p:sp>
        <p:nvSpPr>
          <p:cNvPr id="4" name="Dia számának helye 3"/>
          <p:cNvSpPr>
            <a:spLocks noGrp="1"/>
          </p:cNvSpPr>
          <p:nvPr>
            <p:ph type="sldNum" sz="quarter" idx="5"/>
          </p:nvPr>
        </p:nvSpPr>
        <p:spPr/>
        <p:txBody>
          <a:bodyPr/>
          <a:lstStyle/>
          <a:p>
            <a:fld id="{652F1279-6CE4-4169-83D3-4483097B6907}" type="slidenum">
              <a:rPr lang="en-US" smtClean="0"/>
              <a:t>5</a:t>
            </a:fld>
            <a:endParaRPr lang="en-US"/>
          </a:p>
        </p:txBody>
      </p:sp>
    </p:spTree>
    <p:extLst>
      <p:ext uri="{BB962C8B-B14F-4D97-AF65-F5344CB8AC3E}">
        <p14:creationId xmlns:p14="http://schemas.microsoft.com/office/powerpoint/2010/main" val="3251140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DIF(e)SA: This is the name (the acronym) of the developed technique by the MY-X research team for detecting and finetuning overlearning effects. DIF(e)SA is a process where already the model building can not be realized in arbitrary ways. It needs a similarity analysis. Parallel existing direct and inverse model-input-layers on ranking levels are only given in the similarity analysis. Similarity analyses make possible to involve raw input attributes (variables) after their ranking: both based on the principle “the-more-the-more” and “the-more-the-less” in a parallel way. Regression models, where the sign of the coefficient of a variable is the results of the calculations are not capable of integrating antagonistic force fields in one single function (model). The sign of a regression coefficient determines one of the above-mentioned principle: one attribute can have only one sign, therefore one type of impact: Xi and Y will run either parallel or in an inverse way. </a:t>
            </a:r>
            <a:endParaRPr lang="en-US" dirty="0"/>
          </a:p>
        </p:txBody>
      </p:sp>
      <p:sp>
        <p:nvSpPr>
          <p:cNvPr id="4" name="Dia számának helye 3"/>
          <p:cNvSpPr>
            <a:spLocks noGrp="1"/>
          </p:cNvSpPr>
          <p:nvPr>
            <p:ph type="sldNum" sz="quarter" idx="5"/>
          </p:nvPr>
        </p:nvSpPr>
        <p:spPr/>
        <p:txBody>
          <a:bodyPr/>
          <a:lstStyle/>
          <a:p>
            <a:fld id="{652F1279-6CE4-4169-83D3-4483097B6907}" type="slidenum">
              <a:rPr lang="en-US" smtClean="0"/>
              <a:t>6</a:t>
            </a:fld>
            <a:endParaRPr lang="en-US"/>
          </a:p>
        </p:txBody>
      </p:sp>
    </p:spTree>
    <p:extLst>
      <p:ext uri="{BB962C8B-B14F-4D97-AF65-F5344CB8AC3E}">
        <p14:creationId xmlns:p14="http://schemas.microsoft.com/office/powerpoint/2010/main" val="2167519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a:p>
        </p:txBody>
      </p:sp>
      <p:sp>
        <p:nvSpPr>
          <p:cNvPr id="4" name="Dia számának helye 3"/>
          <p:cNvSpPr>
            <a:spLocks noGrp="1"/>
          </p:cNvSpPr>
          <p:nvPr>
            <p:ph type="sldNum" sz="quarter" idx="5"/>
          </p:nvPr>
        </p:nvSpPr>
        <p:spPr/>
        <p:txBody>
          <a:bodyPr/>
          <a:lstStyle/>
          <a:p>
            <a:fld id="{652F1279-6CE4-4169-83D3-4483097B6907}" type="slidenum">
              <a:rPr lang="en-US" smtClean="0"/>
              <a:t>8</a:t>
            </a:fld>
            <a:endParaRPr lang="en-US"/>
          </a:p>
        </p:txBody>
      </p:sp>
    </p:spTree>
    <p:extLst>
      <p:ext uri="{BB962C8B-B14F-4D97-AF65-F5344CB8AC3E}">
        <p14:creationId xmlns:p14="http://schemas.microsoft.com/office/powerpoint/2010/main" val="1620042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In scenario 1 we assumed, that the next days EUR-HUF exchange rate will be 0. Of course, this is an extreme assumption, but it could happen in any given time. With this experiment, we could already see how the direct and inverse values moving together. As you see it on the slide in the red circle, assuming that the exchange rate will be 0 HUF damages the symmetry massively. With this being said, this could be a system level no answer. </a:t>
            </a:r>
          </a:p>
        </p:txBody>
      </p:sp>
      <p:sp>
        <p:nvSpPr>
          <p:cNvPr id="4" name="Dia számának helye 3"/>
          <p:cNvSpPr>
            <a:spLocks noGrp="1"/>
          </p:cNvSpPr>
          <p:nvPr>
            <p:ph type="sldNum" sz="quarter" idx="5"/>
          </p:nvPr>
        </p:nvSpPr>
        <p:spPr/>
        <p:txBody>
          <a:bodyPr/>
          <a:lstStyle/>
          <a:p>
            <a:fld id="{652F1279-6CE4-4169-83D3-4483097B6907}" type="slidenum">
              <a:rPr lang="en-US" smtClean="0"/>
              <a:t>9</a:t>
            </a:fld>
            <a:endParaRPr lang="en-US"/>
          </a:p>
        </p:txBody>
      </p:sp>
    </p:spTree>
    <p:extLst>
      <p:ext uri="{BB962C8B-B14F-4D97-AF65-F5344CB8AC3E}">
        <p14:creationId xmlns:p14="http://schemas.microsoft.com/office/powerpoint/2010/main" val="3536081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In scenario 2 we assumed that the EUR-HUF rates will be slightly higher than the previous day´s exchange rate. As you can see this caused a slight deformity on the direct/inverse view of the dataset. After </a:t>
            </a:r>
            <a:r>
              <a:rPr lang="en-US" noProof="0" dirty="0" err="1"/>
              <a:t>correccting</a:t>
            </a:r>
            <a:r>
              <a:rPr lang="en-US" noProof="0" dirty="0"/>
              <a:t> the symmetry based on our logic, one result1 was way outside of the interval which fits into the dataset. The second result forecasted a slight  HUF decrease against EUR. </a:t>
            </a:r>
          </a:p>
        </p:txBody>
      </p:sp>
      <p:sp>
        <p:nvSpPr>
          <p:cNvPr id="4" name="Dia számának helye 3"/>
          <p:cNvSpPr>
            <a:spLocks noGrp="1"/>
          </p:cNvSpPr>
          <p:nvPr>
            <p:ph type="sldNum" sz="quarter" idx="5"/>
          </p:nvPr>
        </p:nvSpPr>
        <p:spPr/>
        <p:txBody>
          <a:bodyPr/>
          <a:lstStyle/>
          <a:p>
            <a:fld id="{652F1279-6CE4-4169-83D3-4483097B6907}" type="slidenum">
              <a:rPr lang="en-US" smtClean="0"/>
              <a:t>10</a:t>
            </a:fld>
            <a:endParaRPr lang="en-US"/>
          </a:p>
        </p:txBody>
      </p:sp>
    </p:spTree>
    <p:extLst>
      <p:ext uri="{BB962C8B-B14F-4D97-AF65-F5344CB8AC3E}">
        <p14:creationId xmlns:p14="http://schemas.microsoft.com/office/powerpoint/2010/main" val="19752392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691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액자 12">
            <a:extLst>
              <a:ext uri="{FF2B5EF4-FFF2-40B4-BE49-F238E27FC236}">
                <a16:creationId xmlns:a16="http://schemas.microsoft.com/office/drawing/2014/main" id="{BB349F8A-D3D6-4420-A053-2F749AF60E06}"/>
              </a:ext>
            </a:extLst>
          </p:cNvPr>
          <p:cNvSpPr/>
          <p:nvPr userDrawn="1"/>
        </p:nvSpPr>
        <p:spPr>
          <a:xfrm>
            <a:off x="547181" y="1761846"/>
            <a:ext cx="11097638" cy="3334311"/>
          </a:xfrm>
          <a:prstGeom prst="frame">
            <a:avLst>
              <a:gd name="adj1" fmla="val 241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 name="그림 개체 틀 2">
            <a:extLst>
              <a:ext uri="{FF2B5EF4-FFF2-40B4-BE49-F238E27FC236}">
                <a16:creationId xmlns:a16="http://schemas.microsoft.com/office/drawing/2014/main" id="{9691762B-49EB-48A3-A86B-198F2A9709B3}"/>
              </a:ext>
            </a:extLst>
          </p:cNvPr>
          <p:cNvSpPr>
            <a:spLocks noGrp="1"/>
          </p:cNvSpPr>
          <p:nvPr>
            <p:ph type="pic" sz="quarter" idx="10" hasCustomPrompt="1"/>
          </p:nvPr>
        </p:nvSpPr>
        <p:spPr>
          <a:xfrm>
            <a:off x="910352" y="569068"/>
            <a:ext cx="3661647" cy="5719864"/>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445283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014370B4-3C13-45C0-A952-B00548121584}"/>
              </a:ext>
            </a:extLst>
          </p:cNvPr>
          <p:cNvSpPr/>
          <p:nvPr userDrawn="1"/>
        </p:nvSpPr>
        <p:spPr>
          <a:xfrm>
            <a:off x="1" y="0"/>
            <a:ext cx="388402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3" name="Group 5">
            <a:extLst>
              <a:ext uri="{FF2B5EF4-FFF2-40B4-BE49-F238E27FC236}">
                <a16:creationId xmlns:a16="http://schemas.microsoft.com/office/drawing/2014/main" id="{9E4B51B4-EE18-4819-8088-68502663D7B7}"/>
              </a:ext>
            </a:extLst>
          </p:cNvPr>
          <p:cNvGrpSpPr/>
          <p:nvPr userDrawn="1"/>
        </p:nvGrpSpPr>
        <p:grpSpPr>
          <a:xfrm>
            <a:off x="4484680" y="2679371"/>
            <a:ext cx="2029599" cy="3505672"/>
            <a:chOff x="1438761" y="2033015"/>
            <a:chExt cx="1980000" cy="3420000"/>
          </a:xfrm>
        </p:grpSpPr>
        <p:sp>
          <p:nvSpPr>
            <p:cNvPr id="4" name="Rounded Rectangle 41">
              <a:extLst>
                <a:ext uri="{FF2B5EF4-FFF2-40B4-BE49-F238E27FC236}">
                  <a16:creationId xmlns:a16="http://schemas.microsoft.com/office/drawing/2014/main" id="{C9356105-17CA-4587-B47D-ABD55F0030F2}"/>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Rectangle 42">
              <a:extLst>
                <a:ext uri="{FF2B5EF4-FFF2-40B4-BE49-F238E27FC236}">
                  <a16:creationId xmlns:a16="http://schemas.microsoft.com/office/drawing/2014/main" id="{98DE00C6-A201-4607-947A-9B6A7FB91E56}"/>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6" name="Group 6">
              <a:extLst>
                <a:ext uri="{FF2B5EF4-FFF2-40B4-BE49-F238E27FC236}">
                  <a16:creationId xmlns:a16="http://schemas.microsoft.com/office/drawing/2014/main" id="{02E1FF0A-C482-45AA-BBA3-9B4078609158}"/>
                </a:ext>
              </a:extLst>
            </p:cNvPr>
            <p:cNvGrpSpPr/>
            <p:nvPr userDrawn="1"/>
          </p:nvGrpSpPr>
          <p:grpSpPr>
            <a:xfrm>
              <a:off x="2332851" y="5138854"/>
              <a:ext cx="191820" cy="211002"/>
              <a:chOff x="2453209" y="5151638"/>
              <a:chExt cx="191820" cy="211002"/>
            </a:xfrm>
          </p:grpSpPr>
          <p:sp>
            <p:nvSpPr>
              <p:cNvPr id="7" name="Oval 44">
                <a:extLst>
                  <a:ext uri="{FF2B5EF4-FFF2-40B4-BE49-F238E27FC236}">
                    <a16:creationId xmlns:a16="http://schemas.microsoft.com/office/drawing/2014/main" id="{A02E90A4-46B5-4BA7-9477-F169F8CD3F13}"/>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Rounded Rectangle 45">
                <a:extLst>
                  <a:ext uri="{FF2B5EF4-FFF2-40B4-BE49-F238E27FC236}">
                    <a16:creationId xmlns:a16="http://schemas.microsoft.com/office/drawing/2014/main" id="{ED43A757-B80F-4F70-B31F-9A2BEB28CAD4}"/>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grpSp>
        <p:nvGrpSpPr>
          <p:cNvPr id="9" name="Group 5">
            <a:extLst>
              <a:ext uri="{FF2B5EF4-FFF2-40B4-BE49-F238E27FC236}">
                <a16:creationId xmlns:a16="http://schemas.microsoft.com/office/drawing/2014/main" id="{C8576216-C640-4674-AC56-2890C67BD9E5}"/>
              </a:ext>
            </a:extLst>
          </p:cNvPr>
          <p:cNvGrpSpPr/>
          <p:nvPr userDrawn="1"/>
        </p:nvGrpSpPr>
        <p:grpSpPr>
          <a:xfrm>
            <a:off x="6976147" y="2717584"/>
            <a:ext cx="2029599" cy="3505672"/>
            <a:chOff x="1438761" y="2033015"/>
            <a:chExt cx="1980000" cy="3420000"/>
          </a:xfrm>
        </p:grpSpPr>
        <p:sp>
          <p:nvSpPr>
            <p:cNvPr id="10" name="Rounded Rectangle 41">
              <a:extLst>
                <a:ext uri="{FF2B5EF4-FFF2-40B4-BE49-F238E27FC236}">
                  <a16:creationId xmlns:a16="http://schemas.microsoft.com/office/drawing/2014/main" id="{4F04F9F0-E35F-4AC4-8AEB-5B346C93BDE8}"/>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ectangle 42">
              <a:extLst>
                <a:ext uri="{FF2B5EF4-FFF2-40B4-BE49-F238E27FC236}">
                  <a16:creationId xmlns:a16="http://schemas.microsoft.com/office/drawing/2014/main" id="{A0F1F4A1-65E1-495C-B229-251EFD3FB253}"/>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2" name="Group 6">
              <a:extLst>
                <a:ext uri="{FF2B5EF4-FFF2-40B4-BE49-F238E27FC236}">
                  <a16:creationId xmlns:a16="http://schemas.microsoft.com/office/drawing/2014/main" id="{02AB1FDC-BB35-4273-948F-D269A59ED959}"/>
                </a:ext>
              </a:extLst>
            </p:cNvPr>
            <p:cNvGrpSpPr/>
            <p:nvPr userDrawn="1"/>
          </p:nvGrpSpPr>
          <p:grpSpPr>
            <a:xfrm>
              <a:off x="2332851" y="5138854"/>
              <a:ext cx="191820" cy="211002"/>
              <a:chOff x="2453209" y="5151638"/>
              <a:chExt cx="191820" cy="211002"/>
            </a:xfrm>
          </p:grpSpPr>
          <p:sp>
            <p:nvSpPr>
              <p:cNvPr id="13" name="Oval 44">
                <a:extLst>
                  <a:ext uri="{FF2B5EF4-FFF2-40B4-BE49-F238E27FC236}">
                    <a16:creationId xmlns:a16="http://schemas.microsoft.com/office/drawing/2014/main" id="{00BBB89C-B084-4AC1-BED6-BC1DC17D5220}"/>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Rounded Rectangle 45">
                <a:extLst>
                  <a:ext uri="{FF2B5EF4-FFF2-40B4-BE49-F238E27FC236}">
                    <a16:creationId xmlns:a16="http://schemas.microsoft.com/office/drawing/2014/main" id="{5982A1AE-2C2E-448E-9F4B-BC9CCDEA1A4E}"/>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grpSp>
        <p:nvGrpSpPr>
          <p:cNvPr id="15" name="Group 5">
            <a:extLst>
              <a:ext uri="{FF2B5EF4-FFF2-40B4-BE49-F238E27FC236}">
                <a16:creationId xmlns:a16="http://schemas.microsoft.com/office/drawing/2014/main" id="{3A368425-7072-4F51-8EE5-01E1BFEB50EB}"/>
              </a:ext>
            </a:extLst>
          </p:cNvPr>
          <p:cNvGrpSpPr/>
          <p:nvPr userDrawn="1"/>
        </p:nvGrpSpPr>
        <p:grpSpPr>
          <a:xfrm>
            <a:off x="9467615" y="2727858"/>
            <a:ext cx="2029599" cy="3505672"/>
            <a:chOff x="1438761" y="2033015"/>
            <a:chExt cx="1980000" cy="3420000"/>
          </a:xfrm>
        </p:grpSpPr>
        <p:sp>
          <p:nvSpPr>
            <p:cNvPr id="16" name="Rounded Rectangle 41">
              <a:extLst>
                <a:ext uri="{FF2B5EF4-FFF2-40B4-BE49-F238E27FC236}">
                  <a16:creationId xmlns:a16="http://schemas.microsoft.com/office/drawing/2014/main" id="{54A602E3-D4AC-44ED-A99F-190A1CDB8BD5}"/>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Rectangle 42">
              <a:extLst>
                <a:ext uri="{FF2B5EF4-FFF2-40B4-BE49-F238E27FC236}">
                  <a16:creationId xmlns:a16="http://schemas.microsoft.com/office/drawing/2014/main" id="{F63D52AB-F36A-46A1-848A-8D7692D3CC68}"/>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8" name="Group 6">
              <a:extLst>
                <a:ext uri="{FF2B5EF4-FFF2-40B4-BE49-F238E27FC236}">
                  <a16:creationId xmlns:a16="http://schemas.microsoft.com/office/drawing/2014/main" id="{04D310C5-4BF6-4703-AB41-9C3406E92015}"/>
                </a:ext>
              </a:extLst>
            </p:cNvPr>
            <p:cNvGrpSpPr/>
            <p:nvPr userDrawn="1"/>
          </p:nvGrpSpPr>
          <p:grpSpPr>
            <a:xfrm>
              <a:off x="2332851" y="5138854"/>
              <a:ext cx="191820" cy="211002"/>
              <a:chOff x="2453209" y="5151638"/>
              <a:chExt cx="191820" cy="211002"/>
            </a:xfrm>
          </p:grpSpPr>
          <p:sp>
            <p:nvSpPr>
              <p:cNvPr id="19" name="Oval 44">
                <a:extLst>
                  <a:ext uri="{FF2B5EF4-FFF2-40B4-BE49-F238E27FC236}">
                    <a16:creationId xmlns:a16="http://schemas.microsoft.com/office/drawing/2014/main" id="{30DA0AB5-96D5-49C1-9953-DD88116AAD83}"/>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 name="Rounded Rectangle 45">
                <a:extLst>
                  <a:ext uri="{FF2B5EF4-FFF2-40B4-BE49-F238E27FC236}">
                    <a16:creationId xmlns:a16="http://schemas.microsoft.com/office/drawing/2014/main" id="{763C3B04-1D32-454A-9E00-E56FD5E22D27}"/>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21" name="Picture Placeholder 2">
            <a:extLst>
              <a:ext uri="{FF2B5EF4-FFF2-40B4-BE49-F238E27FC236}">
                <a16:creationId xmlns:a16="http://schemas.microsoft.com/office/drawing/2014/main" id="{88422095-435B-47AA-9CCA-322F366DB3C8}"/>
              </a:ext>
            </a:extLst>
          </p:cNvPr>
          <p:cNvSpPr>
            <a:spLocks noGrp="1"/>
          </p:cNvSpPr>
          <p:nvPr>
            <p:ph type="pic" idx="16" hasCustomPrompt="1"/>
          </p:nvPr>
        </p:nvSpPr>
        <p:spPr>
          <a:xfrm>
            <a:off x="4602823" y="3009935"/>
            <a:ext cx="1797978" cy="2794757"/>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22" name="Picture Placeholder 2">
            <a:extLst>
              <a:ext uri="{FF2B5EF4-FFF2-40B4-BE49-F238E27FC236}">
                <a16:creationId xmlns:a16="http://schemas.microsoft.com/office/drawing/2014/main" id="{4E14DFC6-4271-494B-82A9-1FCC7226F65C}"/>
              </a:ext>
            </a:extLst>
          </p:cNvPr>
          <p:cNvSpPr>
            <a:spLocks noGrp="1"/>
          </p:cNvSpPr>
          <p:nvPr>
            <p:ph type="pic" idx="17" hasCustomPrompt="1"/>
          </p:nvPr>
        </p:nvSpPr>
        <p:spPr>
          <a:xfrm>
            <a:off x="7094290" y="3009935"/>
            <a:ext cx="1797978" cy="2794757"/>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23" name="Picture Placeholder 2">
            <a:extLst>
              <a:ext uri="{FF2B5EF4-FFF2-40B4-BE49-F238E27FC236}">
                <a16:creationId xmlns:a16="http://schemas.microsoft.com/office/drawing/2014/main" id="{A3772017-7DA7-4FE0-A85B-FD49517CE8C0}"/>
              </a:ext>
            </a:extLst>
          </p:cNvPr>
          <p:cNvSpPr>
            <a:spLocks noGrp="1"/>
          </p:cNvSpPr>
          <p:nvPr>
            <p:ph type="pic" idx="18" hasCustomPrompt="1"/>
          </p:nvPr>
        </p:nvSpPr>
        <p:spPr>
          <a:xfrm>
            <a:off x="9585758" y="3009935"/>
            <a:ext cx="1797978" cy="2794757"/>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24" name="Oval 11">
            <a:extLst>
              <a:ext uri="{FF2B5EF4-FFF2-40B4-BE49-F238E27FC236}">
                <a16:creationId xmlns:a16="http://schemas.microsoft.com/office/drawing/2014/main" id="{99F1FA95-725F-4570-B40D-43A61D68A90A}"/>
              </a:ext>
            </a:extLst>
          </p:cNvPr>
          <p:cNvSpPr/>
          <p:nvPr userDrawn="1"/>
        </p:nvSpPr>
        <p:spPr>
          <a:xfrm>
            <a:off x="6000620" y="5764092"/>
            <a:ext cx="6959602" cy="504057"/>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Tree>
    <p:extLst>
      <p:ext uri="{BB962C8B-B14F-4D97-AF65-F5344CB8AC3E}">
        <p14:creationId xmlns:p14="http://schemas.microsoft.com/office/powerpoint/2010/main" val="3918837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7E9E532-B52F-4195-9769-854E30154B55}"/>
              </a:ext>
            </a:extLst>
          </p:cNvPr>
          <p:cNvSpPr>
            <a:spLocks noGrp="1"/>
          </p:cNvSpPr>
          <p:nvPr>
            <p:ph type="pic" idx="1" hasCustomPrompt="1"/>
          </p:nvPr>
        </p:nvSpPr>
        <p:spPr>
          <a:xfrm>
            <a:off x="4092000" y="0"/>
            <a:ext cx="8100000" cy="396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3" name="Picture Placeholder 2">
            <a:extLst>
              <a:ext uri="{FF2B5EF4-FFF2-40B4-BE49-F238E27FC236}">
                <a16:creationId xmlns:a16="http://schemas.microsoft.com/office/drawing/2014/main" id="{DA4B0386-33B4-4AE2-946E-6347B22040BB}"/>
              </a:ext>
            </a:extLst>
          </p:cNvPr>
          <p:cNvSpPr>
            <a:spLocks noGrp="1"/>
          </p:cNvSpPr>
          <p:nvPr>
            <p:ph type="pic" idx="10" hasCustomPrompt="1"/>
          </p:nvPr>
        </p:nvSpPr>
        <p:spPr>
          <a:xfrm>
            <a:off x="0" y="3960000"/>
            <a:ext cx="4092000" cy="2898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4" name="Rectangle 3">
            <a:extLst>
              <a:ext uri="{FF2B5EF4-FFF2-40B4-BE49-F238E27FC236}">
                <a16:creationId xmlns:a16="http://schemas.microsoft.com/office/drawing/2014/main" id="{F42F70AE-AA28-47B8-ADF1-78729B8D0C2E}"/>
              </a:ext>
            </a:extLst>
          </p:cNvPr>
          <p:cNvSpPr/>
          <p:nvPr userDrawn="1"/>
        </p:nvSpPr>
        <p:spPr>
          <a:xfrm>
            <a:off x="4200000" y="4050000"/>
            <a:ext cx="7992000" cy="280800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b="1" dirty="0">
              <a:latin typeface="+mn-lt"/>
            </a:endParaRPr>
          </a:p>
        </p:txBody>
      </p:sp>
    </p:spTree>
    <p:extLst>
      <p:ext uri="{BB962C8B-B14F-4D97-AF65-F5344CB8AC3E}">
        <p14:creationId xmlns:p14="http://schemas.microsoft.com/office/powerpoint/2010/main" val="3750974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Oval 11">
            <a:extLst>
              <a:ext uri="{FF2B5EF4-FFF2-40B4-BE49-F238E27FC236}">
                <a16:creationId xmlns:a16="http://schemas.microsoft.com/office/drawing/2014/main" id="{D984738B-46DB-4E68-8584-37E420407CAF}"/>
              </a:ext>
            </a:extLst>
          </p:cNvPr>
          <p:cNvSpPr/>
          <p:nvPr userDrawn="1"/>
        </p:nvSpPr>
        <p:spPr>
          <a:xfrm>
            <a:off x="6000620" y="5764092"/>
            <a:ext cx="6959602" cy="504057"/>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 name="Oval 11">
            <a:extLst>
              <a:ext uri="{FF2B5EF4-FFF2-40B4-BE49-F238E27FC236}">
                <a16:creationId xmlns:a16="http://schemas.microsoft.com/office/drawing/2014/main" id="{1EF47FAD-E9FE-4655-9C18-2281F00609C6}"/>
              </a:ext>
            </a:extLst>
          </p:cNvPr>
          <p:cNvSpPr/>
          <p:nvPr userDrawn="1"/>
        </p:nvSpPr>
        <p:spPr>
          <a:xfrm>
            <a:off x="6000620" y="2958188"/>
            <a:ext cx="6959602" cy="504057"/>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4" name="Group 12">
            <a:extLst>
              <a:ext uri="{FF2B5EF4-FFF2-40B4-BE49-F238E27FC236}">
                <a16:creationId xmlns:a16="http://schemas.microsoft.com/office/drawing/2014/main" id="{69D03589-94E1-4EF8-85A4-3C81F0DA1CBB}"/>
              </a:ext>
            </a:extLst>
          </p:cNvPr>
          <p:cNvGrpSpPr/>
          <p:nvPr userDrawn="1"/>
        </p:nvGrpSpPr>
        <p:grpSpPr>
          <a:xfrm>
            <a:off x="7397562" y="792688"/>
            <a:ext cx="4157729" cy="2426868"/>
            <a:chOff x="-548507" y="477868"/>
            <a:chExt cx="11570449" cy="6357177"/>
          </a:xfrm>
        </p:grpSpPr>
        <p:sp>
          <p:nvSpPr>
            <p:cNvPr id="5" name="Freeform: Shape 21">
              <a:extLst>
                <a:ext uri="{FF2B5EF4-FFF2-40B4-BE49-F238E27FC236}">
                  <a16:creationId xmlns:a16="http://schemas.microsoft.com/office/drawing/2014/main" id="{B8912ED9-1F51-4F24-86AA-66A8A2FAC133}"/>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6" name="Freeform: Shape 22">
              <a:extLst>
                <a:ext uri="{FF2B5EF4-FFF2-40B4-BE49-F238E27FC236}">
                  <a16:creationId xmlns:a16="http://schemas.microsoft.com/office/drawing/2014/main" id="{39CCC3E3-83BF-4615-B176-D600377138AB}"/>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7" name="Freeform: Shape 23">
              <a:extLst>
                <a:ext uri="{FF2B5EF4-FFF2-40B4-BE49-F238E27FC236}">
                  <a16:creationId xmlns:a16="http://schemas.microsoft.com/office/drawing/2014/main" id="{1BB4B631-0793-4EC4-948F-DBB77F89F32E}"/>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8" name="Freeform: Shape 24">
              <a:extLst>
                <a:ext uri="{FF2B5EF4-FFF2-40B4-BE49-F238E27FC236}">
                  <a16:creationId xmlns:a16="http://schemas.microsoft.com/office/drawing/2014/main" id="{46901BAE-5177-4F15-8882-8A866D8919C6}"/>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9" name="Freeform: Shape 25">
              <a:extLst>
                <a:ext uri="{FF2B5EF4-FFF2-40B4-BE49-F238E27FC236}">
                  <a16:creationId xmlns:a16="http://schemas.microsoft.com/office/drawing/2014/main" id="{EF305665-F54D-429D-A14B-170A9B1B6E24}"/>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0" name="Group 26">
              <a:extLst>
                <a:ext uri="{FF2B5EF4-FFF2-40B4-BE49-F238E27FC236}">
                  <a16:creationId xmlns:a16="http://schemas.microsoft.com/office/drawing/2014/main" id="{4D1C3DB9-35EC-4484-B208-3868E5CD398B}"/>
                </a:ext>
              </a:extLst>
            </p:cNvPr>
            <p:cNvGrpSpPr/>
            <p:nvPr/>
          </p:nvGrpSpPr>
          <p:grpSpPr>
            <a:xfrm>
              <a:off x="1606" y="6382978"/>
              <a:ext cx="413937" cy="115242"/>
              <a:chOff x="5955" y="6353672"/>
              <a:chExt cx="413937" cy="115242"/>
            </a:xfrm>
          </p:grpSpPr>
          <p:sp>
            <p:nvSpPr>
              <p:cNvPr id="15" name="Rectangle: Rounded Corners 31">
                <a:extLst>
                  <a:ext uri="{FF2B5EF4-FFF2-40B4-BE49-F238E27FC236}">
                    <a16:creationId xmlns:a16="http://schemas.microsoft.com/office/drawing/2014/main" id="{D15A82CB-BC0F-459D-B41B-8A1BFCA8060F}"/>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32">
                <a:extLst>
                  <a:ext uri="{FF2B5EF4-FFF2-40B4-BE49-F238E27FC236}">
                    <a16:creationId xmlns:a16="http://schemas.microsoft.com/office/drawing/2014/main" id="{BE22D75E-CD88-4E0B-9C14-762EBFC7231A}"/>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27">
              <a:extLst>
                <a:ext uri="{FF2B5EF4-FFF2-40B4-BE49-F238E27FC236}">
                  <a16:creationId xmlns:a16="http://schemas.microsoft.com/office/drawing/2014/main" id="{572FD46C-CB8F-4974-B0C2-810E3C9A8418}"/>
                </a:ext>
              </a:extLst>
            </p:cNvPr>
            <p:cNvGrpSpPr/>
            <p:nvPr/>
          </p:nvGrpSpPr>
          <p:grpSpPr>
            <a:xfrm>
              <a:off x="9855291" y="6381600"/>
              <a:ext cx="885989" cy="115242"/>
              <a:chOff x="5955" y="6353672"/>
              <a:chExt cx="413937" cy="115242"/>
            </a:xfrm>
          </p:grpSpPr>
          <p:sp>
            <p:nvSpPr>
              <p:cNvPr id="13" name="Rectangle: Rounded Corners 29">
                <a:extLst>
                  <a:ext uri="{FF2B5EF4-FFF2-40B4-BE49-F238E27FC236}">
                    <a16:creationId xmlns:a16="http://schemas.microsoft.com/office/drawing/2014/main" id="{7672D1E1-BFB8-4023-BB75-A4F701F1093E}"/>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30">
                <a:extLst>
                  <a:ext uri="{FF2B5EF4-FFF2-40B4-BE49-F238E27FC236}">
                    <a16:creationId xmlns:a16="http://schemas.microsoft.com/office/drawing/2014/main" id="{8DDB581F-7D4E-45C3-9A6C-92C141A2ACB1}"/>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Freeform: Shape 28">
              <a:extLst>
                <a:ext uri="{FF2B5EF4-FFF2-40B4-BE49-F238E27FC236}">
                  <a16:creationId xmlns:a16="http://schemas.microsoft.com/office/drawing/2014/main" id="{BEFC7E2A-B774-4752-AACD-0911CCE5FBCA}"/>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grpSp>
        <p:nvGrpSpPr>
          <p:cNvPr id="17" name="Group 12">
            <a:extLst>
              <a:ext uri="{FF2B5EF4-FFF2-40B4-BE49-F238E27FC236}">
                <a16:creationId xmlns:a16="http://schemas.microsoft.com/office/drawing/2014/main" id="{CBCAAE18-DC02-4BAB-A31F-FB0F77C5EB8F}"/>
              </a:ext>
            </a:extLst>
          </p:cNvPr>
          <p:cNvGrpSpPr/>
          <p:nvPr userDrawn="1"/>
        </p:nvGrpSpPr>
        <p:grpSpPr>
          <a:xfrm>
            <a:off x="7397562" y="3619369"/>
            <a:ext cx="4157729" cy="2426868"/>
            <a:chOff x="-548507" y="477868"/>
            <a:chExt cx="11570449" cy="6357177"/>
          </a:xfrm>
        </p:grpSpPr>
        <p:sp>
          <p:nvSpPr>
            <p:cNvPr id="18" name="Freeform: Shape 21">
              <a:extLst>
                <a:ext uri="{FF2B5EF4-FFF2-40B4-BE49-F238E27FC236}">
                  <a16:creationId xmlns:a16="http://schemas.microsoft.com/office/drawing/2014/main" id="{55BDDAA0-6882-4B7F-9F51-479405880209}"/>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9" name="Freeform: Shape 22">
              <a:extLst>
                <a:ext uri="{FF2B5EF4-FFF2-40B4-BE49-F238E27FC236}">
                  <a16:creationId xmlns:a16="http://schemas.microsoft.com/office/drawing/2014/main" id="{32CEF7DE-E805-4F48-8F87-F86553A0A1B0}"/>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20" name="Freeform: Shape 23">
              <a:extLst>
                <a:ext uri="{FF2B5EF4-FFF2-40B4-BE49-F238E27FC236}">
                  <a16:creationId xmlns:a16="http://schemas.microsoft.com/office/drawing/2014/main" id="{E3104BB3-45A0-42A7-9B66-73473F9789F5}"/>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21" name="Freeform: Shape 24">
              <a:extLst>
                <a:ext uri="{FF2B5EF4-FFF2-40B4-BE49-F238E27FC236}">
                  <a16:creationId xmlns:a16="http://schemas.microsoft.com/office/drawing/2014/main" id="{2916E959-0FE4-4F7A-AA5A-08CE113BD11E}"/>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22" name="Freeform: Shape 25">
              <a:extLst>
                <a:ext uri="{FF2B5EF4-FFF2-40B4-BE49-F238E27FC236}">
                  <a16:creationId xmlns:a16="http://schemas.microsoft.com/office/drawing/2014/main" id="{7FAB6DCA-2E73-4B66-AC8F-065EBB67F22D}"/>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23" name="Group 26">
              <a:extLst>
                <a:ext uri="{FF2B5EF4-FFF2-40B4-BE49-F238E27FC236}">
                  <a16:creationId xmlns:a16="http://schemas.microsoft.com/office/drawing/2014/main" id="{A05A6A03-4FCE-4EEB-97E6-EDF24C40B283}"/>
                </a:ext>
              </a:extLst>
            </p:cNvPr>
            <p:cNvGrpSpPr/>
            <p:nvPr/>
          </p:nvGrpSpPr>
          <p:grpSpPr>
            <a:xfrm>
              <a:off x="1606" y="6382978"/>
              <a:ext cx="413937" cy="115242"/>
              <a:chOff x="5955" y="6353672"/>
              <a:chExt cx="413937" cy="115242"/>
            </a:xfrm>
          </p:grpSpPr>
          <p:sp>
            <p:nvSpPr>
              <p:cNvPr id="28" name="Rectangle: Rounded Corners 31">
                <a:extLst>
                  <a:ext uri="{FF2B5EF4-FFF2-40B4-BE49-F238E27FC236}">
                    <a16:creationId xmlns:a16="http://schemas.microsoft.com/office/drawing/2014/main" id="{623E5D8D-D903-46AB-9A18-D321FBFAAB91}"/>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32">
                <a:extLst>
                  <a:ext uri="{FF2B5EF4-FFF2-40B4-BE49-F238E27FC236}">
                    <a16:creationId xmlns:a16="http://schemas.microsoft.com/office/drawing/2014/main" id="{6D8C28F1-E5D8-4AD4-9B4B-0C4E1153377C}"/>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7">
              <a:extLst>
                <a:ext uri="{FF2B5EF4-FFF2-40B4-BE49-F238E27FC236}">
                  <a16:creationId xmlns:a16="http://schemas.microsoft.com/office/drawing/2014/main" id="{FC2E83F7-7058-4885-8E50-6F034C626C2E}"/>
                </a:ext>
              </a:extLst>
            </p:cNvPr>
            <p:cNvGrpSpPr/>
            <p:nvPr/>
          </p:nvGrpSpPr>
          <p:grpSpPr>
            <a:xfrm>
              <a:off x="9855291" y="6381600"/>
              <a:ext cx="885989" cy="115242"/>
              <a:chOff x="5955" y="6353672"/>
              <a:chExt cx="413937" cy="115242"/>
            </a:xfrm>
          </p:grpSpPr>
          <p:sp>
            <p:nvSpPr>
              <p:cNvPr id="26" name="Rectangle: Rounded Corners 29">
                <a:extLst>
                  <a:ext uri="{FF2B5EF4-FFF2-40B4-BE49-F238E27FC236}">
                    <a16:creationId xmlns:a16="http://schemas.microsoft.com/office/drawing/2014/main" id="{5235E700-1028-4DBF-9621-D7B197B804BE}"/>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30">
                <a:extLst>
                  <a:ext uri="{FF2B5EF4-FFF2-40B4-BE49-F238E27FC236}">
                    <a16:creationId xmlns:a16="http://schemas.microsoft.com/office/drawing/2014/main" id="{886D99FE-DB04-42AB-A9A6-0F85D3ABD63D}"/>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Freeform: Shape 28">
              <a:extLst>
                <a:ext uri="{FF2B5EF4-FFF2-40B4-BE49-F238E27FC236}">
                  <a16:creationId xmlns:a16="http://schemas.microsoft.com/office/drawing/2014/main" id="{CA3EF5C2-CFEE-4DD1-B3E2-7B7811C98864}"/>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30" name="Picture Placeholder 2">
            <a:extLst>
              <a:ext uri="{FF2B5EF4-FFF2-40B4-BE49-F238E27FC236}">
                <a16:creationId xmlns:a16="http://schemas.microsoft.com/office/drawing/2014/main" id="{6AB6C515-FEFB-413A-8CDA-B20F305507DE}"/>
              </a:ext>
            </a:extLst>
          </p:cNvPr>
          <p:cNvSpPr>
            <a:spLocks noGrp="1"/>
          </p:cNvSpPr>
          <p:nvPr>
            <p:ph type="pic" idx="1" hasCustomPrompt="1"/>
          </p:nvPr>
        </p:nvSpPr>
        <p:spPr>
          <a:xfrm>
            <a:off x="7997791" y="898584"/>
            <a:ext cx="2976555" cy="203702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31" name="Picture Placeholder 2">
            <a:extLst>
              <a:ext uri="{FF2B5EF4-FFF2-40B4-BE49-F238E27FC236}">
                <a16:creationId xmlns:a16="http://schemas.microsoft.com/office/drawing/2014/main" id="{16DD4884-A7A8-42BD-944C-F3D414CF00CB}"/>
              </a:ext>
            </a:extLst>
          </p:cNvPr>
          <p:cNvSpPr>
            <a:spLocks noGrp="1"/>
          </p:cNvSpPr>
          <p:nvPr>
            <p:ph type="pic" idx="10" hasCustomPrompt="1"/>
          </p:nvPr>
        </p:nvSpPr>
        <p:spPr>
          <a:xfrm>
            <a:off x="7997791" y="3732552"/>
            <a:ext cx="2976555" cy="203702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64928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667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Rounded Rectangle 4">
            <a:extLst>
              <a:ext uri="{FF2B5EF4-FFF2-40B4-BE49-F238E27FC236}">
                <a16:creationId xmlns:a16="http://schemas.microsoft.com/office/drawing/2014/main" id="{13950174-3026-49A7-9425-B00B2A3E9EA6}"/>
              </a:ext>
            </a:extLst>
          </p:cNvPr>
          <p:cNvSpPr/>
          <p:nvPr userDrawn="1"/>
        </p:nvSpPr>
        <p:spPr>
          <a:xfrm>
            <a:off x="714000" y="1560384"/>
            <a:ext cx="10764000" cy="3276000"/>
          </a:xfrm>
          <a:prstGeom prst="roundRect">
            <a:avLst>
              <a:gd name="adj" fmla="val 899"/>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dirty="0">
              <a:solidFill>
                <a:schemeClr val="lt1"/>
              </a:solidFill>
            </a:endParaRPr>
          </a:p>
        </p:txBody>
      </p:sp>
      <p:sp>
        <p:nvSpPr>
          <p:cNvPr id="5" name="그림 개체 틀 6">
            <a:extLst>
              <a:ext uri="{FF2B5EF4-FFF2-40B4-BE49-F238E27FC236}">
                <a16:creationId xmlns:a16="http://schemas.microsoft.com/office/drawing/2014/main" id="{161C13C6-8983-4005-A3D9-1A368D3D4E94}"/>
              </a:ext>
            </a:extLst>
          </p:cNvPr>
          <p:cNvSpPr>
            <a:spLocks noGrp="1"/>
          </p:cNvSpPr>
          <p:nvPr>
            <p:ph type="pic" sz="quarter" idx="11" hasCustomPrompt="1"/>
          </p:nvPr>
        </p:nvSpPr>
        <p:spPr>
          <a:xfrm>
            <a:off x="893359" y="1741253"/>
            <a:ext cx="1908000" cy="2520000"/>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6" name="그림 개체 틀 6">
            <a:extLst>
              <a:ext uri="{FF2B5EF4-FFF2-40B4-BE49-F238E27FC236}">
                <a16:creationId xmlns:a16="http://schemas.microsoft.com/office/drawing/2014/main" id="{E8CDE116-1F40-4043-9530-E9DD99C3C72C}"/>
              </a:ext>
            </a:extLst>
          </p:cNvPr>
          <p:cNvSpPr>
            <a:spLocks noGrp="1"/>
          </p:cNvSpPr>
          <p:nvPr>
            <p:ph type="pic" sz="quarter" idx="12" hasCustomPrompt="1"/>
          </p:nvPr>
        </p:nvSpPr>
        <p:spPr>
          <a:xfrm>
            <a:off x="3018201" y="1741253"/>
            <a:ext cx="1908000" cy="2520000"/>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7" name="그림 개체 틀 6">
            <a:extLst>
              <a:ext uri="{FF2B5EF4-FFF2-40B4-BE49-F238E27FC236}">
                <a16:creationId xmlns:a16="http://schemas.microsoft.com/office/drawing/2014/main" id="{6EEE52ED-6ED8-4B16-9DC4-7322E037AE94}"/>
              </a:ext>
            </a:extLst>
          </p:cNvPr>
          <p:cNvSpPr>
            <a:spLocks noGrp="1"/>
          </p:cNvSpPr>
          <p:nvPr>
            <p:ph type="pic" sz="quarter" idx="13" hasCustomPrompt="1"/>
          </p:nvPr>
        </p:nvSpPr>
        <p:spPr>
          <a:xfrm>
            <a:off x="5143043" y="1741253"/>
            <a:ext cx="1908000" cy="2520000"/>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8" name="그림 개체 틀 6">
            <a:extLst>
              <a:ext uri="{FF2B5EF4-FFF2-40B4-BE49-F238E27FC236}">
                <a16:creationId xmlns:a16="http://schemas.microsoft.com/office/drawing/2014/main" id="{8D1EE6CC-5B39-473C-97F8-518EC78B6835}"/>
              </a:ext>
            </a:extLst>
          </p:cNvPr>
          <p:cNvSpPr>
            <a:spLocks noGrp="1"/>
          </p:cNvSpPr>
          <p:nvPr>
            <p:ph type="pic" sz="quarter" idx="14" hasCustomPrompt="1"/>
          </p:nvPr>
        </p:nvSpPr>
        <p:spPr>
          <a:xfrm>
            <a:off x="7267884" y="1741253"/>
            <a:ext cx="1908000" cy="2520000"/>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9" name="그림 개체 틀 6">
            <a:extLst>
              <a:ext uri="{FF2B5EF4-FFF2-40B4-BE49-F238E27FC236}">
                <a16:creationId xmlns:a16="http://schemas.microsoft.com/office/drawing/2014/main" id="{8E02732D-3B55-422D-9996-957FAF0AA635}"/>
              </a:ext>
            </a:extLst>
          </p:cNvPr>
          <p:cNvSpPr>
            <a:spLocks noGrp="1"/>
          </p:cNvSpPr>
          <p:nvPr>
            <p:ph type="pic" sz="quarter" idx="15" hasCustomPrompt="1"/>
          </p:nvPr>
        </p:nvSpPr>
        <p:spPr>
          <a:xfrm>
            <a:off x="9392725" y="1741253"/>
            <a:ext cx="1908000" cy="2520000"/>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Tree>
    <p:extLst>
      <p:ext uri="{BB962C8B-B14F-4D97-AF65-F5344CB8AC3E}">
        <p14:creationId xmlns:p14="http://schemas.microsoft.com/office/powerpoint/2010/main" val="768664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44D55-097E-422E-A0B3-604835A6742A}"/>
              </a:ext>
            </a:extLst>
          </p:cNvPr>
          <p:cNvSpPr/>
          <p:nvPr userDrawn="1"/>
        </p:nvSpPr>
        <p:spPr>
          <a:xfrm>
            <a:off x="0" y="2303253"/>
            <a:ext cx="12192000" cy="22514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a:cs typeface="Arial" pitchFamily="34" charset="0"/>
            </a:endParaRPr>
          </a:p>
        </p:txBody>
      </p:sp>
      <p:sp>
        <p:nvSpPr>
          <p:cNvPr id="3" name="Rectangle 5">
            <a:extLst>
              <a:ext uri="{FF2B5EF4-FFF2-40B4-BE49-F238E27FC236}">
                <a16:creationId xmlns:a16="http://schemas.microsoft.com/office/drawing/2014/main" id="{1C925C01-FEE1-492E-8512-B10BDB521E39}"/>
              </a:ext>
            </a:extLst>
          </p:cNvPr>
          <p:cNvSpPr/>
          <p:nvPr userDrawn="1"/>
        </p:nvSpPr>
        <p:spPr>
          <a:xfrm>
            <a:off x="0" y="4592128"/>
            <a:ext cx="12192000" cy="1035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6">
            <a:extLst>
              <a:ext uri="{FF2B5EF4-FFF2-40B4-BE49-F238E27FC236}">
                <a16:creationId xmlns:a16="http://schemas.microsoft.com/office/drawing/2014/main" id="{B9FAACAB-F737-49F9-BFB3-F3E4D0C18877}"/>
              </a:ext>
            </a:extLst>
          </p:cNvPr>
          <p:cNvSpPr/>
          <p:nvPr userDrawn="1"/>
        </p:nvSpPr>
        <p:spPr>
          <a:xfrm>
            <a:off x="0" y="2162355"/>
            <a:ext cx="12192000" cy="1035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744B90A8-112D-45DE-B6E9-528ECD4703F0}"/>
              </a:ext>
            </a:extLst>
          </p:cNvPr>
          <p:cNvSpPr>
            <a:spLocks noGrp="1"/>
          </p:cNvSpPr>
          <p:nvPr>
            <p:ph type="pic" sz="quarter" idx="10" hasCustomPrompt="1"/>
          </p:nvPr>
        </p:nvSpPr>
        <p:spPr>
          <a:xfrm>
            <a:off x="6961516" y="573702"/>
            <a:ext cx="4468483" cy="5710596"/>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33295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E7B8CC01-B908-43C1-923F-D50CBD291B60}"/>
              </a:ext>
            </a:extLst>
          </p:cNvPr>
          <p:cNvSpPr>
            <a:spLocks noGrp="1"/>
          </p:cNvSpPr>
          <p:nvPr>
            <p:ph type="pic" sz="quarter" idx="14" hasCustomPrompt="1"/>
          </p:nvPr>
        </p:nvSpPr>
        <p:spPr>
          <a:xfrm>
            <a:off x="0" y="0"/>
            <a:ext cx="6504010" cy="6858000"/>
          </a:xfrm>
          <a:custGeom>
            <a:avLst/>
            <a:gdLst>
              <a:gd name="connsiteX0" fmla="*/ 2612170 w 6504010"/>
              <a:gd name="connsiteY0" fmla="*/ 0 h 6858000"/>
              <a:gd name="connsiteX1" fmla="*/ 4486354 w 6504010"/>
              <a:gd name="connsiteY1" fmla="*/ 0 h 6858000"/>
              <a:gd name="connsiteX2" fmla="*/ 6504010 w 6504010"/>
              <a:gd name="connsiteY2" fmla="*/ 4666806 h 6858000"/>
              <a:gd name="connsiteX3" fmla="*/ 1435812 w 6504010"/>
              <a:gd name="connsiteY3" fmla="*/ 6858000 h 6858000"/>
              <a:gd name="connsiteX4" fmla="*/ 1101944 w 6504010"/>
              <a:gd name="connsiteY4" fmla="*/ 6858000 h 6858000"/>
              <a:gd name="connsiteX5" fmla="*/ 0 w 6504010"/>
              <a:gd name="connsiteY5" fmla="*/ 4309223 h 6858000"/>
              <a:gd name="connsiteX6" fmla="*/ 0 w 6504010"/>
              <a:gd name="connsiteY6" fmla="*/ 11293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4010" h="6858000">
                <a:moveTo>
                  <a:pt x="2612170" y="0"/>
                </a:moveTo>
                <a:lnTo>
                  <a:pt x="4486354" y="0"/>
                </a:lnTo>
                <a:lnTo>
                  <a:pt x="6504010" y="4666806"/>
                </a:lnTo>
                <a:lnTo>
                  <a:pt x="1435812" y="6858000"/>
                </a:lnTo>
                <a:lnTo>
                  <a:pt x="1101944" y="6858000"/>
                </a:lnTo>
                <a:lnTo>
                  <a:pt x="0" y="4309223"/>
                </a:lnTo>
                <a:lnTo>
                  <a:pt x="0" y="1129351"/>
                </a:lnTo>
                <a:close/>
              </a:path>
            </a:pathLst>
          </a:custGeom>
          <a:solidFill>
            <a:schemeClr val="bg1">
              <a:lumMod val="95000"/>
            </a:schemeClr>
          </a:solidFill>
        </p:spPr>
        <p:txBody>
          <a:bodyPr wrap="square" anchor="ctr">
            <a:noAutofit/>
          </a:bodyP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1995856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990320"/>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9" r:id="rId15"/>
    <p:sldLayoutId id="2147483688" r:id="rId16"/>
    <p:sldLayoutId id="2147483687" r:id="rId17"/>
    <p:sldLayoutId id="2147483671" r:id="rId18"/>
    <p:sldLayoutId id="2147483672"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free-powerpoint-templates-design.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customXml" Target="../ink/ink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customXml" Target="../ink/ink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miau.my-x.hu/miau/293/rnd_based_direct_inverse_symmetry.xlsx" TargetMode="Externa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hyperlink" Target="mailto:miau@miau.my-x.h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customXml" Target="../ink/ink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accent3">
                <a:tint val="45000"/>
                <a:satMod val="400000"/>
              </a:schemeClr>
            </a:duotone>
          </a:blip>
          <a:srcRect/>
          <a:stretch>
            <a:fillRect/>
          </a:stretch>
        </a:blipFill>
        <a:effectLst/>
      </p:bgPr>
    </p:bg>
    <p:spTree>
      <p:nvGrpSpPr>
        <p:cNvPr id="1" name=""/>
        <p:cNvGrpSpPr/>
        <p:nvPr/>
      </p:nvGrpSpPr>
      <p:grpSpPr>
        <a:xfrm>
          <a:off x="0" y="0"/>
          <a:ext cx="0" cy="0"/>
          <a:chOff x="0" y="0"/>
          <a:chExt cx="0" cy="0"/>
        </a:xfrm>
      </p:grpSpPr>
      <p:sp>
        <p:nvSpPr>
          <p:cNvPr id="7" name="TextBox 6">
            <a:hlinkClick r:id="rId4"/>
            <a:extLst>
              <a:ext uri="{FF2B5EF4-FFF2-40B4-BE49-F238E27FC236}">
                <a16:creationId xmlns:a16="http://schemas.microsoft.com/office/drawing/2014/main" id="{E51D97B7-0491-4B62-9C6B-8B9D7A8A0E45}"/>
              </a:ext>
            </a:extLst>
          </p:cNvPr>
          <p:cNvSpPr txBox="1"/>
          <p:nvPr/>
        </p:nvSpPr>
        <p:spPr>
          <a:xfrm>
            <a:off x="9158740" y="6516689"/>
            <a:ext cx="3033260" cy="246221"/>
          </a:xfrm>
          <a:prstGeom prst="rect">
            <a:avLst/>
          </a:prstGeom>
          <a:noFill/>
        </p:spPr>
        <p:txBody>
          <a:bodyPr wrap="square" rtlCol="0" anchor="ctr">
            <a:spAutoFit/>
          </a:bodyPr>
          <a:lstStyle/>
          <a:p>
            <a:pPr algn="ctr"/>
            <a:r>
              <a:rPr lang="en-US" altLang="ko-KR" sz="1000" dirty="0">
                <a:solidFill>
                  <a:schemeClr val="bg1"/>
                </a:solidFill>
                <a:cs typeface="Arial" pitchFamily="34" charset="0"/>
                <a:hlinkClick r:id="rId4">
                  <a:extLst>
                    <a:ext uri="{A12FA001-AC4F-418D-AE19-62706E023703}">
                      <ahyp:hlinkClr xmlns:ahyp="http://schemas.microsoft.com/office/drawing/2018/hyperlinkcolor" val="tx"/>
                    </a:ext>
                  </a:extLst>
                </a:hlinkClick>
              </a:rPr>
              <a:t>http://www.free-powerpoint-templates-design.com</a:t>
            </a:r>
            <a:endParaRPr lang="ko-KR" altLang="en-US" sz="1000" dirty="0">
              <a:solidFill>
                <a:schemeClr val="bg1"/>
              </a:solidFill>
              <a:cs typeface="Arial" pitchFamily="34" charset="0"/>
            </a:endParaRPr>
          </a:p>
        </p:txBody>
      </p:sp>
      <p:sp>
        <p:nvSpPr>
          <p:cNvPr id="10" name="TextBox 9">
            <a:extLst>
              <a:ext uri="{FF2B5EF4-FFF2-40B4-BE49-F238E27FC236}">
                <a16:creationId xmlns:a16="http://schemas.microsoft.com/office/drawing/2014/main" id="{9120ED3C-B139-472F-B371-6CE42D65C194}"/>
              </a:ext>
            </a:extLst>
          </p:cNvPr>
          <p:cNvSpPr txBox="1"/>
          <p:nvPr/>
        </p:nvSpPr>
        <p:spPr>
          <a:xfrm>
            <a:off x="0" y="2637509"/>
            <a:ext cx="12192000" cy="584775"/>
          </a:xfrm>
          <a:prstGeom prst="rect">
            <a:avLst/>
          </a:prstGeom>
          <a:noFill/>
        </p:spPr>
        <p:txBody>
          <a:bodyPr wrap="square" rtlCol="0" anchor="ctr">
            <a:spAutoFit/>
          </a:bodyPr>
          <a:lstStyle/>
          <a:p>
            <a:pPr algn="ctr"/>
            <a:r>
              <a:rPr lang="hu-HU" sz="3200" dirty="0">
                <a:solidFill>
                  <a:schemeClr val="bg1"/>
                </a:solidFill>
                <a:latin typeface="+mj-lt"/>
              </a:rPr>
              <a:t>DETECTING AND HANDLING OVERLEARNING-RISKS </a:t>
            </a:r>
            <a:endParaRPr lang="ko-KR" altLang="en-US" sz="3200" dirty="0">
              <a:solidFill>
                <a:schemeClr val="bg1"/>
              </a:solidFill>
              <a:latin typeface="+mj-lt"/>
              <a:cs typeface="Arial" pitchFamily="34" charset="0"/>
            </a:endParaRPr>
          </a:p>
        </p:txBody>
      </p:sp>
      <p:sp>
        <p:nvSpPr>
          <p:cNvPr id="11" name="TextBox 10">
            <a:extLst>
              <a:ext uri="{FF2B5EF4-FFF2-40B4-BE49-F238E27FC236}">
                <a16:creationId xmlns:a16="http://schemas.microsoft.com/office/drawing/2014/main" id="{A6A6B4B1-B918-460E-AB3E-98954A7BF2B9}"/>
              </a:ext>
            </a:extLst>
          </p:cNvPr>
          <p:cNvSpPr txBox="1"/>
          <p:nvPr/>
        </p:nvSpPr>
        <p:spPr>
          <a:xfrm>
            <a:off x="0" y="3471085"/>
            <a:ext cx="12192000" cy="2965555"/>
          </a:xfrm>
          <a:prstGeom prst="rect">
            <a:avLst/>
          </a:prstGeom>
          <a:noFill/>
        </p:spPr>
        <p:txBody>
          <a:bodyPr wrap="square" rtlCol="0" anchor="ctr">
            <a:spAutoFit/>
          </a:bodyPr>
          <a:lstStyle/>
          <a:p>
            <a:pPr algn="ctr"/>
            <a:r>
              <a:rPr lang="hu-HU" altLang="ko-KR" sz="1867" dirty="0" err="1">
                <a:solidFill>
                  <a:schemeClr val="bg1"/>
                </a:solidFill>
                <a:cs typeface="Arial" pitchFamily="34" charset="0"/>
              </a:rPr>
              <a:t>Authors</a:t>
            </a:r>
            <a:r>
              <a:rPr lang="hu-HU" altLang="ko-KR" sz="1867" dirty="0">
                <a:solidFill>
                  <a:schemeClr val="bg1"/>
                </a:solidFill>
                <a:cs typeface="Arial" pitchFamily="34" charset="0"/>
              </a:rPr>
              <a:t>: </a:t>
            </a:r>
          </a:p>
          <a:p>
            <a:pPr algn="ctr"/>
            <a:r>
              <a:rPr lang="hu-HU" altLang="ko-KR" sz="1867" dirty="0">
                <a:solidFill>
                  <a:schemeClr val="bg1"/>
                </a:solidFill>
                <a:cs typeface="Arial" pitchFamily="34" charset="0"/>
              </a:rPr>
              <a:t>László Pitlik (</a:t>
            </a:r>
            <a:r>
              <a:rPr lang="hu-HU" altLang="ko-KR" sz="1867" dirty="0" err="1">
                <a:solidFill>
                  <a:schemeClr val="bg1"/>
                </a:solidFill>
                <a:cs typeface="Arial" pitchFamily="34" charset="0"/>
              </a:rPr>
              <a:t>sen</a:t>
            </a:r>
            <a:r>
              <a:rPr lang="hu-HU" altLang="ko-KR" sz="1867" dirty="0">
                <a:solidFill>
                  <a:schemeClr val="bg1"/>
                </a:solidFill>
                <a:cs typeface="Arial" pitchFamily="34" charset="0"/>
              </a:rPr>
              <a:t>)</a:t>
            </a:r>
          </a:p>
          <a:p>
            <a:pPr algn="ctr"/>
            <a:r>
              <a:rPr lang="hu-HU" altLang="ko-KR" sz="1867" dirty="0">
                <a:solidFill>
                  <a:schemeClr val="bg1"/>
                </a:solidFill>
                <a:cs typeface="Arial" pitchFamily="34" charset="0"/>
              </a:rPr>
              <a:t>Dániel Váradi</a:t>
            </a:r>
          </a:p>
          <a:p>
            <a:pPr algn="ctr"/>
            <a:r>
              <a:rPr lang="hu-HU" altLang="ko-KR" sz="1867" dirty="0">
                <a:solidFill>
                  <a:schemeClr val="bg1"/>
                </a:solidFill>
                <a:cs typeface="Arial" pitchFamily="34" charset="0"/>
              </a:rPr>
              <a:t>Mátyás Pitlik</a:t>
            </a:r>
          </a:p>
          <a:p>
            <a:pPr algn="ctr"/>
            <a:r>
              <a:rPr lang="hu-HU" altLang="ko-KR" sz="1867" dirty="0">
                <a:solidFill>
                  <a:schemeClr val="bg1"/>
                </a:solidFill>
                <a:cs typeface="Arial" pitchFamily="34" charset="0"/>
              </a:rPr>
              <a:t>Marcell Pitlik</a:t>
            </a:r>
          </a:p>
          <a:p>
            <a:pPr algn="ctr"/>
            <a:r>
              <a:rPr lang="hu-HU" altLang="ko-KR" sz="1867" dirty="0">
                <a:solidFill>
                  <a:schemeClr val="bg1"/>
                </a:solidFill>
                <a:cs typeface="Arial" pitchFamily="34" charset="0"/>
              </a:rPr>
              <a:t>László Pitlik (</a:t>
            </a:r>
            <a:r>
              <a:rPr lang="hu-HU" altLang="ko-KR" sz="1867" dirty="0" err="1">
                <a:solidFill>
                  <a:schemeClr val="bg1"/>
                </a:solidFill>
                <a:cs typeface="Arial" pitchFamily="34" charset="0"/>
              </a:rPr>
              <a:t>jun</a:t>
            </a:r>
            <a:r>
              <a:rPr lang="hu-HU" altLang="ko-KR" sz="1867" dirty="0">
                <a:solidFill>
                  <a:schemeClr val="bg1"/>
                </a:solidFill>
                <a:cs typeface="Arial" pitchFamily="34" charset="0"/>
              </a:rPr>
              <a:t>)</a:t>
            </a:r>
          </a:p>
          <a:p>
            <a:pPr algn="ctr"/>
            <a:endParaRPr lang="hu-HU" altLang="ko-KR" sz="1867" dirty="0">
              <a:solidFill>
                <a:schemeClr val="bg1"/>
              </a:solidFill>
              <a:cs typeface="Arial" pitchFamily="34" charset="0"/>
            </a:endParaRPr>
          </a:p>
          <a:p>
            <a:pPr algn="ctr"/>
            <a:endParaRPr lang="hu-HU" altLang="ko-KR" sz="1867" dirty="0">
              <a:solidFill>
                <a:schemeClr val="bg1"/>
              </a:solidFill>
              <a:cs typeface="Arial" pitchFamily="34" charset="0"/>
            </a:endParaRPr>
          </a:p>
          <a:p>
            <a:pPr algn="ctr"/>
            <a:r>
              <a:rPr lang="hu-HU" altLang="ko-KR" sz="1867" dirty="0" err="1">
                <a:solidFill>
                  <a:schemeClr val="bg1"/>
                </a:solidFill>
                <a:cs typeface="Arial" pitchFamily="34" charset="0"/>
              </a:rPr>
              <a:t>Date</a:t>
            </a:r>
            <a:r>
              <a:rPr lang="hu-HU" altLang="ko-KR" sz="1867" dirty="0">
                <a:solidFill>
                  <a:schemeClr val="bg1"/>
                </a:solidFill>
                <a:cs typeface="Arial" pitchFamily="34" charset="0"/>
              </a:rPr>
              <a:t>: 2023.01.15.</a:t>
            </a:r>
          </a:p>
          <a:p>
            <a:pPr algn="ctr"/>
            <a:r>
              <a:rPr lang="hu-HU" altLang="ko-KR" sz="1867" dirty="0" err="1">
                <a:solidFill>
                  <a:schemeClr val="bg1"/>
                </a:solidFill>
                <a:cs typeface="Arial" pitchFamily="34" charset="0"/>
              </a:rPr>
              <a:t>Venue</a:t>
            </a:r>
            <a:r>
              <a:rPr lang="hu-HU" altLang="ko-KR" sz="1867" dirty="0">
                <a:solidFill>
                  <a:schemeClr val="bg1"/>
                </a:solidFill>
                <a:cs typeface="Arial" pitchFamily="34" charset="0"/>
              </a:rPr>
              <a:t>: </a:t>
            </a:r>
            <a:r>
              <a:rPr lang="en-GB" altLang="ko-KR" sz="1867" dirty="0">
                <a:solidFill>
                  <a:schemeClr val="bg1"/>
                </a:solidFill>
                <a:cs typeface="Arial" pitchFamily="34" charset="0"/>
              </a:rPr>
              <a:t>5TH INTERNATIONAL HALIC CONGRESS</a:t>
            </a:r>
            <a:endParaRPr lang="ko-KR" altLang="en-US" sz="1867" dirty="0">
              <a:solidFill>
                <a:schemeClr val="bg1"/>
              </a:solidFill>
              <a:cs typeface="Arial" pitchFamily="34" charset="0"/>
            </a:endParaRPr>
          </a:p>
        </p:txBody>
      </p:sp>
      <p:grpSp>
        <p:nvGrpSpPr>
          <p:cNvPr id="12" name="Graphic 1">
            <a:extLst>
              <a:ext uri="{FF2B5EF4-FFF2-40B4-BE49-F238E27FC236}">
                <a16:creationId xmlns:a16="http://schemas.microsoft.com/office/drawing/2014/main" id="{ECCF06F2-55FD-4917-8C18-AF3544BF49D9}"/>
              </a:ext>
            </a:extLst>
          </p:cNvPr>
          <p:cNvGrpSpPr/>
          <p:nvPr/>
        </p:nvGrpSpPr>
        <p:grpSpPr>
          <a:xfrm>
            <a:off x="10507401" y="5904999"/>
            <a:ext cx="1684599" cy="432917"/>
            <a:chOff x="28575" y="1871662"/>
            <a:chExt cx="12134850" cy="3118484"/>
          </a:xfrm>
          <a:solidFill>
            <a:schemeClr val="bg1"/>
          </a:solidFill>
        </p:grpSpPr>
        <p:sp>
          <p:nvSpPr>
            <p:cNvPr id="13" name="Freeform: Shape 24">
              <a:extLst>
                <a:ext uri="{FF2B5EF4-FFF2-40B4-BE49-F238E27FC236}">
                  <a16:creationId xmlns:a16="http://schemas.microsoft.com/office/drawing/2014/main" id="{9420A173-5D2B-4C55-AB3D-C55C57BCD4CC}"/>
                </a:ext>
              </a:extLst>
            </p:cNvPr>
            <p:cNvSpPr/>
            <p:nvPr/>
          </p:nvSpPr>
          <p:spPr>
            <a:xfrm>
              <a:off x="28575" y="1871662"/>
              <a:ext cx="12134850" cy="3118484"/>
            </a:xfrm>
            <a:custGeom>
              <a:avLst/>
              <a:gdLst>
                <a:gd name="connsiteX0" fmla="*/ 10575608 w 12134850"/>
                <a:gd name="connsiteY0" fmla="*/ 3118485 h 3118484"/>
                <a:gd name="connsiteX1" fmla="*/ 1559243 w 12134850"/>
                <a:gd name="connsiteY1" fmla="*/ 3118485 h 3118484"/>
                <a:gd name="connsiteX2" fmla="*/ 0 w 12134850"/>
                <a:gd name="connsiteY2" fmla="*/ 1559243 h 3118484"/>
                <a:gd name="connsiteX3" fmla="*/ 1559243 w 12134850"/>
                <a:gd name="connsiteY3" fmla="*/ 0 h 3118484"/>
                <a:gd name="connsiteX4" fmla="*/ 10575608 w 12134850"/>
                <a:gd name="connsiteY4" fmla="*/ 0 h 3118484"/>
                <a:gd name="connsiteX5" fmla="*/ 12134850 w 12134850"/>
                <a:gd name="connsiteY5" fmla="*/ 1559243 h 3118484"/>
                <a:gd name="connsiteX6" fmla="*/ 10575608 w 12134850"/>
                <a:gd name="connsiteY6" fmla="*/ 3118485 h 3118484"/>
                <a:gd name="connsiteX7" fmla="*/ 1559243 w 12134850"/>
                <a:gd name="connsiteY7" fmla="*/ 135255 h 3118484"/>
                <a:gd name="connsiteX8" fmla="*/ 135255 w 12134850"/>
                <a:gd name="connsiteY8" fmla="*/ 1559243 h 3118484"/>
                <a:gd name="connsiteX9" fmla="*/ 1559243 w 12134850"/>
                <a:gd name="connsiteY9" fmla="*/ 2983230 h 3118484"/>
                <a:gd name="connsiteX10" fmla="*/ 10575608 w 12134850"/>
                <a:gd name="connsiteY10" fmla="*/ 2983230 h 3118484"/>
                <a:gd name="connsiteX11" fmla="*/ 11999595 w 12134850"/>
                <a:gd name="connsiteY11" fmla="*/ 1559243 h 3118484"/>
                <a:gd name="connsiteX12" fmla="*/ 10575608 w 12134850"/>
                <a:gd name="connsiteY12" fmla="*/ 135255 h 3118484"/>
                <a:gd name="connsiteX13" fmla="*/ 1559243 w 12134850"/>
                <a:gd name="connsiteY13" fmla="*/ 135255 h 311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34850" h="3118484">
                  <a:moveTo>
                    <a:pt x="10575608" y="3118485"/>
                  </a:moveTo>
                  <a:lnTo>
                    <a:pt x="1559243" y="3118485"/>
                  </a:lnTo>
                  <a:cubicBezTo>
                    <a:pt x="699135" y="3118485"/>
                    <a:pt x="0" y="2419350"/>
                    <a:pt x="0" y="1559243"/>
                  </a:cubicBezTo>
                  <a:cubicBezTo>
                    <a:pt x="0" y="699135"/>
                    <a:pt x="699135" y="0"/>
                    <a:pt x="1559243" y="0"/>
                  </a:cubicBezTo>
                  <a:lnTo>
                    <a:pt x="10575608" y="0"/>
                  </a:lnTo>
                  <a:cubicBezTo>
                    <a:pt x="11435715" y="0"/>
                    <a:pt x="12134850" y="699135"/>
                    <a:pt x="12134850" y="1559243"/>
                  </a:cubicBezTo>
                  <a:cubicBezTo>
                    <a:pt x="12134850" y="2419350"/>
                    <a:pt x="11435715" y="3118485"/>
                    <a:pt x="10575608" y="3118485"/>
                  </a:cubicBezTo>
                  <a:close/>
                  <a:moveTo>
                    <a:pt x="1559243" y="135255"/>
                  </a:moveTo>
                  <a:cubicBezTo>
                    <a:pt x="774383" y="135255"/>
                    <a:pt x="135255" y="774383"/>
                    <a:pt x="135255" y="1559243"/>
                  </a:cubicBezTo>
                  <a:cubicBezTo>
                    <a:pt x="135255" y="2344103"/>
                    <a:pt x="773430" y="2983230"/>
                    <a:pt x="1559243" y="2983230"/>
                  </a:cubicBezTo>
                  <a:lnTo>
                    <a:pt x="10575608" y="2983230"/>
                  </a:lnTo>
                  <a:cubicBezTo>
                    <a:pt x="11360467" y="2983230"/>
                    <a:pt x="11999595" y="2344103"/>
                    <a:pt x="11999595" y="1559243"/>
                  </a:cubicBezTo>
                  <a:cubicBezTo>
                    <a:pt x="11999595" y="774383"/>
                    <a:pt x="11361420" y="135255"/>
                    <a:pt x="10575608" y="135255"/>
                  </a:cubicBezTo>
                  <a:lnTo>
                    <a:pt x="1559243" y="135255"/>
                  </a:lnTo>
                  <a:close/>
                </a:path>
              </a:pathLst>
            </a:custGeom>
            <a:grpFill/>
            <a:ln w="9525" cap="flat">
              <a:noFill/>
              <a:prstDash val="solid"/>
              <a:miter/>
            </a:ln>
          </p:spPr>
          <p:txBody>
            <a:bodyPr rtlCol="0" anchor="ctr"/>
            <a:lstStyle/>
            <a:p>
              <a:pPr algn="ctr"/>
              <a:endParaRPr lang="en-US">
                <a:solidFill>
                  <a:schemeClr val="bg1"/>
                </a:solidFill>
              </a:endParaRPr>
            </a:p>
          </p:txBody>
        </p:sp>
        <p:grpSp>
          <p:nvGrpSpPr>
            <p:cNvPr id="14" name="Graphic 1">
              <a:extLst>
                <a:ext uri="{FF2B5EF4-FFF2-40B4-BE49-F238E27FC236}">
                  <a16:creationId xmlns:a16="http://schemas.microsoft.com/office/drawing/2014/main" id="{632BFF58-27B6-4EA3-8E7B-A99907411E11}"/>
                </a:ext>
              </a:extLst>
            </p:cNvPr>
            <p:cNvGrpSpPr/>
            <p:nvPr/>
          </p:nvGrpSpPr>
          <p:grpSpPr>
            <a:xfrm>
              <a:off x="1795462" y="2549841"/>
              <a:ext cx="8943975" cy="1763077"/>
              <a:chOff x="1795462" y="2549841"/>
              <a:chExt cx="8943975" cy="1763077"/>
            </a:xfrm>
            <a:grpFill/>
          </p:grpSpPr>
          <p:sp>
            <p:nvSpPr>
              <p:cNvPr id="16" name="Freeform: Shape 26">
                <a:extLst>
                  <a:ext uri="{FF2B5EF4-FFF2-40B4-BE49-F238E27FC236}">
                    <a16:creationId xmlns:a16="http://schemas.microsoft.com/office/drawing/2014/main" id="{F87402BC-26E0-49D0-A15E-80F0027B6269}"/>
                  </a:ext>
                </a:extLst>
              </p:cNvPr>
              <p:cNvSpPr/>
              <p:nvPr/>
            </p:nvSpPr>
            <p:spPr>
              <a:xfrm>
                <a:off x="5654992" y="2549841"/>
                <a:ext cx="3864292" cy="1695450"/>
              </a:xfrm>
              <a:custGeom>
                <a:avLst/>
                <a:gdLst>
                  <a:gd name="connsiteX0" fmla="*/ 1693545 w 3864292"/>
                  <a:gd name="connsiteY0" fmla="*/ 286703 h 1695450"/>
                  <a:gd name="connsiteX1" fmla="*/ 1693545 w 3864292"/>
                  <a:gd name="connsiteY1" fmla="*/ 767715 h 1695450"/>
                  <a:gd name="connsiteX2" fmla="*/ 1858327 w 3864292"/>
                  <a:gd name="connsiteY2" fmla="*/ 767715 h 1695450"/>
                  <a:gd name="connsiteX3" fmla="*/ 2096452 w 3864292"/>
                  <a:gd name="connsiteY3" fmla="*/ 741045 h 1695450"/>
                  <a:gd name="connsiteX4" fmla="*/ 2190750 w 3864292"/>
                  <a:gd name="connsiteY4" fmla="*/ 658178 h 1695450"/>
                  <a:gd name="connsiteX5" fmla="*/ 2225040 w 3864292"/>
                  <a:gd name="connsiteY5" fmla="*/ 526733 h 1695450"/>
                  <a:gd name="connsiteX6" fmla="*/ 2177415 w 3864292"/>
                  <a:gd name="connsiteY6" fmla="*/ 374333 h 1695450"/>
                  <a:gd name="connsiteX7" fmla="*/ 2056447 w 3864292"/>
                  <a:gd name="connsiteY7" fmla="*/ 299085 h 1695450"/>
                  <a:gd name="connsiteX8" fmla="*/ 1839277 w 3864292"/>
                  <a:gd name="connsiteY8" fmla="*/ 287655 h 1695450"/>
                  <a:gd name="connsiteX9" fmla="*/ 1693545 w 3864292"/>
                  <a:gd name="connsiteY9" fmla="*/ 287655 h 1695450"/>
                  <a:gd name="connsiteX10" fmla="*/ 301943 w 3864292"/>
                  <a:gd name="connsiteY10" fmla="*/ 286703 h 1695450"/>
                  <a:gd name="connsiteX11" fmla="*/ 301943 w 3864292"/>
                  <a:gd name="connsiteY11" fmla="*/ 767715 h 1695450"/>
                  <a:gd name="connsiteX12" fmla="*/ 466725 w 3864292"/>
                  <a:gd name="connsiteY12" fmla="*/ 767715 h 1695450"/>
                  <a:gd name="connsiteX13" fmla="*/ 704850 w 3864292"/>
                  <a:gd name="connsiteY13" fmla="*/ 741045 h 1695450"/>
                  <a:gd name="connsiteX14" fmla="*/ 799147 w 3864292"/>
                  <a:gd name="connsiteY14" fmla="*/ 658178 h 1695450"/>
                  <a:gd name="connsiteX15" fmla="*/ 833438 w 3864292"/>
                  <a:gd name="connsiteY15" fmla="*/ 526733 h 1695450"/>
                  <a:gd name="connsiteX16" fmla="*/ 785813 w 3864292"/>
                  <a:gd name="connsiteY16" fmla="*/ 374333 h 1695450"/>
                  <a:gd name="connsiteX17" fmla="*/ 664845 w 3864292"/>
                  <a:gd name="connsiteY17" fmla="*/ 299085 h 1695450"/>
                  <a:gd name="connsiteX18" fmla="*/ 447675 w 3864292"/>
                  <a:gd name="connsiteY18" fmla="*/ 287655 h 1695450"/>
                  <a:gd name="connsiteX19" fmla="*/ 301943 w 3864292"/>
                  <a:gd name="connsiteY19" fmla="*/ 287655 h 1695450"/>
                  <a:gd name="connsiteX20" fmla="*/ 2676525 w 3864292"/>
                  <a:gd name="connsiteY20" fmla="*/ 0 h 1695450"/>
                  <a:gd name="connsiteX21" fmla="*/ 3864293 w 3864292"/>
                  <a:gd name="connsiteY21" fmla="*/ 0 h 1695450"/>
                  <a:gd name="connsiteX22" fmla="*/ 3864293 w 3864292"/>
                  <a:gd name="connsiteY22" fmla="*/ 286703 h 1695450"/>
                  <a:gd name="connsiteX23" fmla="*/ 3422333 w 3864292"/>
                  <a:gd name="connsiteY23" fmla="*/ 286703 h 1695450"/>
                  <a:gd name="connsiteX24" fmla="*/ 3422333 w 3864292"/>
                  <a:gd name="connsiteY24" fmla="*/ 1695450 h 1695450"/>
                  <a:gd name="connsiteX25" fmla="*/ 3120390 w 3864292"/>
                  <a:gd name="connsiteY25" fmla="*/ 1695450 h 1695450"/>
                  <a:gd name="connsiteX26" fmla="*/ 3120390 w 3864292"/>
                  <a:gd name="connsiteY26" fmla="*/ 286703 h 1695450"/>
                  <a:gd name="connsiteX27" fmla="*/ 2676525 w 3864292"/>
                  <a:gd name="connsiteY27" fmla="*/ 286703 h 1695450"/>
                  <a:gd name="connsiteX28" fmla="*/ 2676525 w 3864292"/>
                  <a:gd name="connsiteY28" fmla="*/ 0 h 1695450"/>
                  <a:gd name="connsiteX29" fmla="*/ 2676525 w 3864292"/>
                  <a:gd name="connsiteY29" fmla="*/ 0 h 1695450"/>
                  <a:gd name="connsiteX30" fmla="*/ 1392555 w 3864292"/>
                  <a:gd name="connsiteY30" fmla="*/ 0 h 1695450"/>
                  <a:gd name="connsiteX31" fmla="*/ 1876425 w 3864292"/>
                  <a:gd name="connsiteY31" fmla="*/ 0 h 1695450"/>
                  <a:gd name="connsiteX32" fmla="*/ 2235518 w 3864292"/>
                  <a:gd name="connsiteY32" fmla="*/ 25718 h 1695450"/>
                  <a:gd name="connsiteX33" fmla="*/ 2450783 w 3864292"/>
                  <a:gd name="connsiteY33" fmla="*/ 191453 h 1695450"/>
                  <a:gd name="connsiteX34" fmla="*/ 2537460 w 3864292"/>
                  <a:gd name="connsiteY34" fmla="*/ 521970 h 1695450"/>
                  <a:gd name="connsiteX35" fmla="*/ 2487930 w 3864292"/>
                  <a:gd name="connsiteY35" fmla="*/ 784860 h 1695450"/>
                  <a:gd name="connsiteX36" fmla="*/ 2361247 w 3864292"/>
                  <a:gd name="connsiteY36" fmla="*/ 951548 h 1695450"/>
                  <a:gd name="connsiteX37" fmla="*/ 2205038 w 3864292"/>
                  <a:gd name="connsiteY37" fmla="*/ 1031558 h 1695450"/>
                  <a:gd name="connsiteX38" fmla="*/ 1891665 w 3864292"/>
                  <a:gd name="connsiteY38" fmla="*/ 1055370 h 1695450"/>
                  <a:gd name="connsiteX39" fmla="*/ 1694497 w 3864292"/>
                  <a:gd name="connsiteY39" fmla="*/ 1055370 h 1695450"/>
                  <a:gd name="connsiteX40" fmla="*/ 1694497 w 3864292"/>
                  <a:gd name="connsiteY40" fmla="*/ 1694498 h 1695450"/>
                  <a:gd name="connsiteX41" fmla="*/ 1392555 w 3864292"/>
                  <a:gd name="connsiteY41" fmla="*/ 1694498 h 1695450"/>
                  <a:gd name="connsiteX42" fmla="*/ 1392555 w 3864292"/>
                  <a:gd name="connsiteY42" fmla="*/ 0 h 1695450"/>
                  <a:gd name="connsiteX43" fmla="*/ 1392555 w 3864292"/>
                  <a:gd name="connsiteY43" fmla="*/ 0 h 1695450"/>
                  <a:gd name="connsiteX44" fmla="*/ 0 w 3864292"/>
                  <a:gd name="connsiteY44" fmla="*/ 0 h 1695450"/>
                  <a:gd name="connsiteX45" fmla="*/ 483870 w 3864292"/>
                  <a:gd name="connsiteY45" fmla="*/ 0 h 1695450"/>
                  <a:gd name="connsiteX46" fmla="*/ 842963 w 3864292"/>
                  <a:gd name="connsiteY46" fmla="*/ 25718 h 1695450"/>
                  <a:gd name="connsiteX47" fmla="*/ 1058227 w 3864292"/>
                  <a:gd name="connsiteY47" fmla="*/ 191453 h 1695450"/>
                  <a:gd name="connsiteX48" fmla="*/ 1144905 w 3864292"/>
                  <a:gd name="connsiteY48" fmla="*/ 521970 h 1695450"/>
                  <a:gd name="connsiteX49" fmla="*/ 1095375 w 3864292"/>
                  <a:gd name="connsiteY49" fmla="*/ 784860 h 1695450"/>
                  <a:gd name="connsiteX50" fmla="*/ 968693 w 3864292"/>
                  <a:gd name="connsiteY50" fmla="*/ 951548 h 1695450"/>
                  <a:gd name="connsiteX51" fmla="*/ 812482 w 3864292"/>
                  <a:gd name="connsiteY51" fmla="*/ 1031558 h 1695450"/>
                  <a:gd name="connsiteX52" fmla="*/ 499110 w 3864292"/>
                  <a:gd name="connsiteY52" fmla="*/ 1055370 h 1695450"/>
                  <a:gd name="connsiteX53" fmla="*/ 301943 w 3864292"/>
                  <a:gd name="connsiteY53" fmla="*/ 1055370 h 1695450"/>
                  <a:gd name="connsiteX54" fmla="*/ 301943 w 3864292"/>
                  <a:gd name="connsiteY54" fmla="*/ 1694498 h 1695450"/>
                  <a:gd name="connsiteX55" fmla="*/ 0 w 3864292"/>
                  <a:gd name="connsiteY55" fmla="*/ 1694498 h 1695450"/>
                  <a:gd name="connsiteX56" fmla="*/ 0 w 3864292"/>
                  <a:gd name="connsiteY56" fmla="*/ 0 h 1695450"/>
                  <a:gd name="connsiteX57" fmla="*/ 0 w 3864292"/>
                  <a:gd name="connsiteY57" fmla="*/ 0 h 169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864292" h="1695450">
                    <a:moveTo>
                      <a:pt x="1693545" y="286703"/>
                    </a:moveTo>
                    <a:lnTo>
                      <a:pt x="1693545" y="767715"/>
                    </a:lnTo>
                    <a:lnTo>
                      <a:pt x="1858327" y="767715"/>
                    </a:lnTo>
                    <a:cubicBezTo>
                      <a:pt x="1977390" y="767715"/>
                      <a:pt x="2056447" y="759143"/>
                      <a:pt x="2096452" y="741045"/>
                    </a:cubicBezTo>
                    <a:cubicBezTo>
                      <a:pt x="2136458" y="722948"/>
                      <a:pt x="2167890" y="695325"/>
                      <a:pt x="2190750" y="658178"/>
                    </a:cubicBezTo>
                    <a:cubicBezTo>
                      <a:pt x="2213610" y="620078"/>
                      <a:pt x="2225040" y="576263"/>
                      <a:pt x="2225040" y="526733"/>
                    </a:cubicBezTo>
                    <a:cubicBezTo>
                      <a:pt x="2225040" y="464820"/>
                      <a:pt x="2208847" y="414338"/>
                      <a:pt x="2177415" y="374333"/>
                    </a:cubicBezTo>
                    <a:cubicBezTo>
                      <a:pt x="2145030" y="334328"/>
                      <a:pt x="2105025" y="309563"/>
                      <a:pt x="2056447" y="299085"/>
                    </a:cubicBezTo>
                    <a:cubicBezTo>
                      <a:pt x="2020252" y="291465"/>
                      <a:pt x="1947863" y="287655"/>
                      <a:pt x="1839277" y="287655"/>
                    </a:cubicBezTo>
                    <a:lnTo>
                      <a:pt x="1693545" y="287655"/>
                    </a:lnTo>
                    <a:close/>
                    <a:moveTo>
                      <a:pt x="301943" y="286703"/>
                    </a:moveTo>
                    <a:lnTo>
                      <a:pt x="301943" y="767715"/>
                    </a:lnTo>
                    <a:lnTo>
                      <a:pt x="466725" y="767715"/>
                    </a:lnTo>
                    <a:cubicBezTo>
                      <a:pt x="585788" y="767715"/>
                      <a:pt x="664845" y="759143"/>
                      <a:pt x="704850" y="741045"/>
                    </a:cubicBezTo>
                    <a:cubicBezTo>
                      <a:pt x="744855" y="722948"/>
                      <a:pt x="776288" y="695325"/>
                      <a:pt x="799147" y="658178"/>
                    </a:cubicBezTo>
                    <a:cubicBezTo>
                      <a:pt x="822007" y="620078"/>
                      <a:pt x="833438" y="576263"/>
                      <a:pt x="833438" y="526733"/>
                    </a:cubicBezTo>
                    <a:cubicBezTo>
                      <a:pt x="833438" y="464820"/>
                      <a:pt x="817245" y="414338"/>
                      <a:pt x="785813" y="374333"/>
                    </a:cubicBezTo>
                    <a:cubicBezTo>
                      <a:pt x="753427" y="334328"/>
                      <a:pt x="713422" y="309563"/>
                      <a:pt x="664845" y="299085"/>
                    </a:cubicBezTo>
                    <a:cubicBezTo>
                      <a:pt x="628650" y="291465"/>
                      <a:pt x="556260" y="287655"/>
                      <a:pt x="447675" y="287655"/>
                    </a:cubicBezTo>
                    <a:lnTo>
                      <a:pt x="301943" y="287655"/>
                    </a:lnTo>
                    <a:close/>
                    <a:moveTo>
                      <a:pt x="2676525" y="0"/>
                    </a:moveTo>
                    <a:lnTo>
                      <a:pt x="3864293" y="0"/>
                    </a:lnTo>
                    <a:lnTo>
                      <a:pt x="3864293" y="286703"/>
                    </a:lnTo>
                    <a:lnTo>
                      <a:pt x="3422333" y="286703"/>
                    </a:lnTo>
                    <a:lnTo>
                      <a:pt x="3422333" y="1695450"/>
                    </a:lnTo>
                    <a:lnTo>
                      <a:pt x="3120390" y="1695450"/>
                    </a:lnTo>
                    <a:lnTo>
                      <a:pt x="3120390" y="286703"/>
                    </a:lnTo>
                    <a:lnTo>
                      <a:pt x="2676525" y="286703"/>
                    </a:lnTo>
                    <a:lnTo>
                      <a:pt x="2676525" y="0"/>
                    </a:lnTo>
                    <a:lnTo>
                      <a:pt x="2676525" y="0"/>
                    </a:lnTo>
                    <a:close/>
                    <a:moveTo>
                      <a:pt x="1392555" y="0"/>
                    </a:moveTo>
                    <a:lnTo>
                      <a:pt x="1876425" y="0"/>
                    </a:lnTo>
                    <a:cubicBezTo>
                      <a:pt x="2060257" y="0"/>
                      <a:pt x="2179320" y="8573"/>
                      <a:pt x="2235518" y="25718"/>
                    </a:cubicBezTo>
                    <a:cubicBezTo>
                      <a:pt x="2321243" y="51435"/>
                      <a:pt x="2392680" y="106680"/>
                      <a:pt x="2450783" y="191453"/>
                    </a:cubicBezTo>
                    <a:cubicBezTo>
                      <a:pt x="2508885" y="276225"/>
                      <a:pt x="2537460" y="386715"/>
                      <a:pt x="2537460" y="521970"/>
                    </a:cubicBezTo>
                    <a:cubicBezTo>
                      <a:pt x="2537460" y="625793"/>
                      <a:pt x="2521268" y="713423"/>
                      <a:pt x="2487930" y="784860"/>
                    </a:cubicBezTo>
                    <a:cubicBezTo>
                      <a:pt x="2454593" y="855345"/>
                      <a:pt x="2412683" y="911543"/>
                      <a:pt x="2361247" y="951548"/>
                    </a:cubicBezTo>
                    <a:cubicBezTo>
                      <a:pt x="2309813" y="991553"/>
                      <a:pt x="2257425" y="1019175"/>
                      <a:pt x="2205038" y="1031558"/>
                    </a:cubicBezTo>
                    <a:cubicBezTo>
                      <a:pt x="2132647" y="1047750"/>
                      <a:pt x="2028825" y="1055370"/>
                      <a:pt x="1891665" y="1055370"/>
                    </a:cubicBezTo>
                    <a:lnTo>
                      <a:pt x="1694497" y="1055370"/>
                    </a:lnTo>
                    <a:lnTo>
                      <a:pt x="1694497" y="1694498"/>
                    </a:lnTo>
                    <a:lnTo>
                      <a:pt x="1392555" y="1694498"/>
                    </a:lnTo>
                    <a:lnTo>
                      <a:pt x="1392555" y="0"/>
                    </a:lnTo>
                    <a:lnTo>
                      <a:pt x="1392555" y="0"/>
                    </a:lnTo>
                    <a:close/>
                    <a:moveTo>
                      <a:pt x="0" y="0"/>
                    </a:moveTo>
                    <a:lnTo>
                      <a:pt x="483870" y="0"/>
                    </a:lnTo>
                    <a:cubicBezTo>
                      <a:pt x="667702" y="0"/>
                      <a:pt x="786765" y="8573"/>
                      <a:pt x="842963" y="25718"/>
                    </a:cubicBezTo>
                    <a:cubicBezTo>
                      <a:pt x="928688" y="51435"/>
                      <a:pt x="1000125" y="106680"/>
                      <a:pt x="1058227" y="191453"/>
                    </a:cubicBezTo>
                    <a:cubicBezTo>
                      <a:pt x="1116330" y="276225"/>
                      <a:pt x="1144905" y="386715"/>
                      <a:pt x="1144905" y="521970"/>
                    </a:cubicBezTo>
                    <a:cubicBezTo>
                      <a:pt x="1144905" y="625793"/>
                      <a:pt x="1128713" y="713423"/>
                      <a:pt x="1095375" y="784860"/>
                    </a:cubicBezTo>
                    <a:cubicBezTo>
                      <a:pt x="1062038" y="855345"/>
                      <a:pt x="1020127" y="911543"/>
                      <a:pt x="968693" y="951548"/>
                    </a:cubicBezTo>
                    <a:cubicBezTo>
                      <a:pt x="917257" y="991553"/>
                      <a:pt x="864870" y="1019175"/>
                      <a:pt x="812482" y="1031558"/>
                    </a:cubicBezTo>
                    <a:cubicBezTo>
                      <a:pt x="740093" y="1047750"/>
                      <a:pt x="636270" y="1055370"/>
                      <a:pt x="499110" y="1055370"/>
                    </a:cubicBezTo>
                    <a:lnTo>
                      <a:pt x="301943" y="1055370"/>
                    </a:lnTo>
                    <a:lnTo>
                      <a:pt x="301943" y="1694498"/>
                    </a:lnTo>
                    <a:lnTo>
                      <a:pt x="0" y="1694498"/>
                    </a:lnTo>
                    <a:lnTo>
                      <a:pt x="0" y="0"/>
                    </a:lnTo>
                    <a:lnTo>
                      <a:pt x="0" y="0"/>
                    </a:lnTo>
                    <a:close/>
                  </a:path>
                </a:pathLst>
              </a:custGeom>
              <a:grpFill/>
              <a:ln w="9525" cap="flat">
                <a:noFill/>
                <a:prstDash val="solid"/>
                <a:miter/>
              </a:ln>
            </p:spPr>
            <p:txBody>
              <a:bodyPr rtlCol="0" anchor="ctr"/>
              <a:lstStyle/>
              <a:p>
                <a:pPr algn="ctr"/>
                <a:endParaRPr lang="en-US">
                  <a:solidFill>
                    <a:schemeClr val="bg1"/>
                  </a:solidFill>
                </a:endParaRPr>
              </a:p>
            </p:txBody>
          </p:sp>
          <p:grpSp>
            <p:nvGrpSpPr>
              <p:cNvPr id="17" name="Graphic 1">
                <a:extLst>
                  <a:ext uri="{FF2B5EF4-FFF2-40B4-BE49-F238E27FC236}">
                    <a16:creationId xmlns:a16="http://schemas.microsoft.com/office/drawing/2014/main" id="{CD5B3F42-E5BD-49E8-9472-84C2DD852924}"/>
                  </a:ext>
                </a:extLst>
              </p:cNvPr>
              <p:cNvGrpSpPr/>
              <p:nvPr/>
            </p:nvGrpSpPr>
            <p:grpSpPr>
              <a:xfrm>
                <a:off x="1795462" y="2615564"/>
                <a:ext cx="8943975" cy="1697354"/>
                <a:chOff x="1795462" y="2615564"/>
                <a:chExt cx="8943975" cy="1697354"/>
              </a:xfrm>
              <a:grpFill/>
            </p:grpSpPr>
            <p:sp>
              <p:nvSpPr>
                <p:cNvPr id="18" name="Freeform: Shape 28">
                  <a:extLst>
                    <a:ext uri="{FF2B5EF4-FFF2-40B4-BE49-F238E27FC236}">
                      <a16:creationId xmlns:a16="http://schemas.microsoft.com/office/drawing/2014/main" id="{8D243554-E509-43E4-A0C4-DEEB07539818}"/>
                    </a:ext>
                  </a:extLst>
                </p:cNvPr>
                <p:cNvSpPr/>
                <p:nvPr/>
              </p:nvSpPr>
              <p:spPr>
                <a:xfrm>
                  <a:off x="1795462" y="2615564"/>
                  <a:ext cx="1414462" cy="1697354"/>
                </a:xfrm>
                <a:custGeom>
                  <a:avLst/>
                  <a:gdLst>
                    <a:gd name="connsiteX0" fmla="*/ 1288732 w 1414462"/>
                    <a:gd name="connsiteY0" fmla="*/ 1835468 h 1835467"/>
                    <a:gd name="connsiteX1" fmla="*/ 689610 w 1414462"/>
                    <a:gd name="connsiteY1" fmla="*/ 365760 h 1835467"/>
                    <a:gd name="connsiteX2" fmla="*/ 126683 w 1414462"/>
                    <a:gd name="connsiteY2" fmla="*/ 1798320 h 1835467"/>
                    <a:gd name="connsiteX3" fmla="*/ 0 w 1414462"/>
                    <a:gd name="connsiteY3" fmla="*/ 1747838 h 1835467"/>
                    <a:gd name="connsiteX4" fmla="*/ 687705 w 1414462"/>
                    <a:gd name="connsiteY4" fmla="*/ 0 h 1835467"/>
                    <a:gd name="connsiteX5" fmla="*/ 1414463 w 1414462"/>
                    <a:gd name="connsiteY5" fmla="*/ 1784985 h 18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4462" h="1835467">
                      <a:moveTo>
                        <a:pt x="1288732" y="1835468"/>
                      </a:moveTo>
                      <a:lnTo>
                        <a:pt x="689610" y="365760"/>
                      </a:lnTo>
                      <a:lnTo>
                        <a:pt x="126683" y="1798320"/>
                      </a:lnTo>
                      <a:lnTo>
                        <a:pt x="0" y="1747838"/>
                      </a:lnTo>
                      <a:lnTo>
                        <a:pt x="687705" y="0"/>
                      </a:lnTo>
                      <a:lnTo>
                        <a:pt x="1414463" y="1784985"/>
                      </a:lnTo>
                      <a:close/>
                    </a:path>
                  </a:pathLst>
                </a:custGeom>
                <a:grpFill/>
                <a:ln w="9525" cap="flat">
                  <a:noFill/>
                  <a:prstDash val="solid"/>
                  <a:miter/>
                </a:ln>
              </p:spPr>
              <p:txBody>
                <a:bodyPr rtlCol="0" anchor="ctr"/>
                <a:lstStyle/>
                <a:p>
                  <a:pPr algn="ctr"/>
                  <a:endParaRPr lang="en-US">
                    <a:solidFill>
                      <a:schemeClr val="bg1"/>
                    </a:solidFill>
                  </a:endParaRPr>
                </a:p>
              </p:txBody>
            </p:sp>
            <p:grpSp>
              <p:nvGrpSpPr>
                <p:cNvPr id="19" name="Graphic 1">
                  <a:extLst>
                    <a:ext uri="{FF2B5EF4-FFF2-40B4-BE49-F238E27FC236}">
                      <a16:creationId xmlns:a16="http://schemas.microsoft.com/office/drawing/2014/main" id="{D110715C-8756-4E93-BF88-CB2E0F69CFB8}"/>
                    </a:ext>
                  </a:extLst>
                </p:cNvPr>
                <p:cNvGrpSpPr/>
                <p:nvPr/>
              </p:nvGrpSpPr>
              <p:grpSpPr>
                <a:xfrm>
                  <a:off x="3416617" y="2615564"/>
                  <a:ext cx="7322820" cy="1697354"/>
                  <a:chOff x="3416617" y="2615564"/>
                  <a:chExt cx="7322820" cy="1697354"/>
                </a:xfrm>
                <a:grpFill/>
              </p:grpSpPr>
              <p:sp>
                <p:nvSpPr>
                  <p:cNvPr id="20" name="Freeform: Shape 30">
                    <a:extLst>
                      <a:ext uri="{FF2B5EF4-FFF2-40B4-BE49-F238E27FC236}">
                        <a16:creationId xmlns:a16="http://schemas.microsoft.com/office/drawing/2014/main" id="{9C391615-0897-4364-96BB-6234CBB017CB}"/>
                      </a:ext>
                    </a:extLst>
                  </p:cNvPr>
                  <p:cNvSpPr/>
                  <p:nvPr/>
                </p:nvSpPr>
                <p:spPr>
                  <a:xfrm>
                    <a:off x="3416617" y="2615564"/>
                    <a:ext cx="815339" cy="1697354"/>
                  </a:xfrm>
                  <a:custGeom>
                    <a:avLst/>
                    <a:gdLst>
                      <a:gd name="connsiteX0" fmla="*/ 815340 w 815339"/>
                      <a:gd name="connsiteY0" fmla="*/ 1697355 h 1697354"/>
                      <a:gd name="connsiteX1" fmla="*/ 0 w 815339"/>
                      <a:gd name="connsiteY1" fmla="*/ 1697355 h 1697354"/>
                      <a:gd name="connsiteX2" fmla="*/ 37147 w 815339"/>
                      <a:gd name="connsiteY2" fmla="*/ 0 h 1697354"/>
                      <a:gd name="connsiteX3" fmla="*/ 172402 w 815339"/>
                      <a:gd name="connsiteY3" fmla="*/ 3810 h 1697354"/>
                      <a:gd name="connsiteX4" fmla="*/ 139065 w 815339"/>
                      <a:gd name="connsiteY4" fmla="*/ 1561148 h 1697354"/>
                      <a:gd name="connsiteX5" fmla="*/ 815340 w 815339"/>
                      <a:gd name="connsiteY5" fmla="*/ 1561148 h 169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339" h="1697354">
                        <a:moveTo>
                          <a:pt x="815340" y="1697355"/>
                        </a:moveTo>
                        <a:lnTo>
                          <a:pt x="0" y="1697355"/>
                        </a:lnTo>
                        <a:lnTo>
                          <a:pt x="37147" y="0"/>
                        </a:lnTo>
                        <a:lnTo>
                          <a:pt x="172402" y="3810"/>
                        </a:lnTo>
                        <a:lnTo>
                          <a:pt x="139065" y="1561148"/>
                        </a:lnTo>
                        <a:lnTo>
                          <a:pt x="815340" y="1561148"/>
                        </a:lnTo>
                        <a:close/>
                      </a:path>
                    </a:pathLst>
                  </a:custGeom>
                  <a:grpFill/>
                  <a:ln w="9525" cap="flat">
                    <a:noFill/>
                    <a:prstDash val="solid"/>
                    <a:miter/>
                  </a:ln>
                </p:spPr>
                <p:txBody>
                  <a:bodyPr rtlCol="0" anchor="ctr"/>
                  <a:lstStyle/>
                  <a:p>
                    <a:pPr algn="ctr"/>
                    <a:endParaRPr lang="en-US">
                      <a:solidFill>
                        <a:schemeClr val="bg1"/>
                      </a:solidFill>
                    </a:endParaRPr>
                  </a:p>
                </p:txBody>
              </p:sp>
              <p:grpSp>
                <p:nvGrpSpPr>
                  <p:cNvPr id="21" name="Graphic 1">
                    <a:extLst>
                      <a:ext uri="{FF2B5EF4-FFF2-40B4-BE49-F238E27FC236}">
                        <a16:creationId xmlns:a16="http://schemas.microsoft.com/office/drawing/2014/main" id="{C57B3366-2E3E-4C5D-9FCF-DC81377C2FC4}"/>
                      </a:ext>
                    </a:extLst>
                  </p:cNvPr>
                  <p:cNvGrpSpPr/>
                  <p:nvPr/>
                </p:nvGrpSpPr>
                <p:grpSpPr>
                  <a:xfrm>
                    <a:off x="4501515" y="2615564"/>
                    <a:ext cx="6237922" cy="1697354"/>
                    <a:chOff x="4501515" y="2615564"/>
                    <a:chExt cx="6237922" cy="1697354"/>
                  </a:xfrm>
                  <a:grpFill/>
                </p:grpSpPr>
                <p:sp>
                  <p:nvSpPr>
                    <p:cNvPr id="22" name="Freeform: Shape 32">
                      <a:extLst>
                        <a:ext uri="{FF2B5EF4-FFF2-40B4-BE49-F238E27FC236}">
                          <a16:creationId xmlns:a16="http://schemas.microsoft.com/office/drawing/2014/main" id="{A576C7C4-C168-417F-A5FE-CC2552AA472F}"/>
                        </a:ext>
                      </a:extLst>
                    </p:cNvPr>
                    <p:cNvSpPr/>
                    <p:nvPr/>
                  </p:nvSpPr>
                  <p:spPr>
                    <a:xfrm>
                      <a:off x="4501515" y="2615564"/>
                      <a:ext cx="882967" cy="1697354"/>
                    </a:xfrm>
                    <a:custGeom>
                      <a:avLst/>
                      <a:gdLst>
                        <a:gd name="connsiteX0" fmla="*/ 882967 w 882967"/>
                        <a:gd name="connsiteY0" fmla="*/ 1697355 h 1697354"/>
                        <a:gd name="connsiteX1" fmla="*/ 0 w 882967"/>
                        <a:gd name="connsiteY1" fmla="*/ 1697355 h 1697354"/>
                        <a:gd name="connsiteX2" fmla="*/ 40005 w 882967"/>
                        <a:gd name="connsiteY2" fmla="*/ 0 h 1697354"/>
                        <a:gd name="connsiteX3" fmla="*/ 175260 w 882967"/>
                        <a:gd name="connsiteY3" fmla="*/ 3810 h 1697354"/>
                        <a:gd name="connsiteX4" fmla="*/ 138113 w 882967"/>
                        <a:gd name="connsiteY4" fmla="*/ 1561148 h 1697354"/>
                        <a:gd name="connsiteX5" fmla="*/ 882967 w 882967"/>
                        <a:gd name="connsiteY5" fmla="*/ 1561148 h 169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67" h="1697354">
                          <a:moveTo>
                            <a:pt x="882967" y="1697355"/>
                          </a:moveTo>
                          <a:lnTo>
                            <a:pt x="0" y="1697355"/>
                          </a:lnTo>
                          <a:lnTo>
                            <a:pt x="40005" y="0"/>
                          </a:lnTo>
                          <a:lnTo>
                            <a:pt x="175260" y="3810"/>
                          </a:lnTo>
                          <a:lnTo>
                            <a:pt x="138113" y="1561148"/>
                          </a:lnTo>
                          <a:lnTo>
                            <a:pt x="882967" y="1561148"/>
                          </a:lnTo>
                          <a:close/>
                        </a:path>
                      </a:pathLst>
                    </a:custGeom>
                    <a:grpFill/>
                    <a:ln w="9525" cap="flat">
                      <a:noFill/>
                      <a:prstDash val="solid"/>
                      <a:miter/>
                    </a:ln>
                  </p:spPr>
                  <p:txBody>
                    <a:bodyPr rtlCol="0" anchor="ctr"/>
                    <a:lstStyle/>
                    <a:p>
                      <a:pPr algn="ctr"/>
                      <a:endParaRPr lang="en-US">
                        <a:solidFill>
                          <a:schemeClr val="bg1"/>
                        </a:solidFill>
                      </a:endParaRPr>
                    </a:p>
                  </p:txBody>
                </p:sp>
                <p:sp>
                  <p:nvSpPr>
                    <p:cNvPr id="23" name="Freeform: Shape 33">
                      <a:extLst>
                        <a:ext uri="{FF2B5EF4-FFF2-40B4-BE49-F238E27FC236}">
                          <a16:creationId xmlns:a16="http://schemas.microsoft.com/office/drawing/2014/main" id="{7A0BEA31-7E3E-48D1-A411-305CAB25E4D3}"/>
                        </a:ext>
                      </a:extLst>
                    </p:cNvPr>
                    <p:cNvSpPr/>
                    <p:nvPr/>
                  </p:nvSpPr>
                  <p:spPr>
                    <a:xfrm>
                      <a:off x="9180194" y="3837621"/>
                      <a:ext cx="1559242" cy="407670"/>
                    </a:xfrm>
                    <a:custGeom>
                      <a:avLst/>
                      <a:gdLst>
                        <a:gd name="connsiteX0" fmla="*/ 0 w 1559242"/>
                        <a:gd name="connsiteY0" fmla="*/ 324803 h 407670"/>
                        <a:gd name="connsiteX1" fmla="*/ 88582 w 1559242"/>
                        <a:gd name="connsiteY1" fmla="*/ 324803 h 407670"/>
                        <a:gd name="connsiteX2" fmla="*/ 88582 w 1559242"/>
                        <a:gd name="connsiteY2" fmla="*/ 400050 h 407670"/>
                        <a:gd name="connsiteX3" fmla="*/ 0 w 1559242"/>
                        <a:gd name="connsiteY3" fmla="*/ 400050 h 407670"/>
                        <a:gd name="connsiteX4" fmla="*/ 0 w 1559242"/>
                        <a:gd name="connsiteY4" fmla="*/ 324803 h 407670"/>
                        <a:gd name="connsiteX5" fmla="*/ 0 w 1559242"/>
                        <a:gd name="connsiteY5" fmla="*/ 324803 h 407670"/>
                        <a:gd name="connsiteX6" fmla="*/ 851535 w 1559242"/>
                        <a:gd name="connsiteY6" fmla="*/ 68580 h 407670"/>
                        <a:gd name="connsiteX7" fmla="*/ 758190 w 1559242"/>
                        <a:gd name="connsiteY7" fmla="*/ 101918 h 407670"/>
                        <a:gd name="connsiteX8" fmla="*/ 722947 w 1559242"/>
                        <a:gd name="connsiteY8" fmla="*/ 203835 h 407670"/>
                        <a:gd name="connsiteX9" fmla="*/ 759143 w 1559242"/>
                        <a:gd name="connsiteY9" fmla="*/ 304800 h 407670"/>
                        <a:gd name="connsiteX10" fmla="*/ 851535 w 1559242"/>
                        <a:gd name="connsiteY10" fmla="*/ 339090 h 407670"/>
                        <a:gd name="connsiteX11" fmla="*/ 942976 w 1559242"/>
                        <a:gd name="connsiteY11" fmla="*/ 304800 h 407670"/>
                        <a:gd name="connsiteX12" fmla="*/ 979170 w 1559242"/>
                        <a:gd name="connsiteY12" fmla="*/ 201930 h 407670"/>
                        <a:gd name="connsiteX13" fmla="*/ 943928 w 1559242"/>
                        <a:gd name="connsiteY13" fmla="*/ 100965 h 407670"/>
                        <a:gd name="connsiteX14" fmla="*/ 851535 w 1559242"/>
                        <a:gd name="connsiteY14" fmla="*/ 68580 h 407670"/>
                        <a:gd name="connsiteX15" fmla="*/ 851535 w 1559242"/>
                        <a:gd name="connsiteY15" fmla="*/ 68580 h 407670"/>
                        <a:gd name="connsiteX16" fmla="*/ 1113472 w 1559242"/>
                        <a:gd name="connsiteY16" fmla="*/ 6668 h 407670"/>
                        <a:gd name="connsiteX17" fmla="*/ 1252538 w 1559242"/>
                        <a:gd name="connsiteY17" fmla="*/ 6668 h 407670"/>
                        <a:gd name="connsiteX18" fmla="*/ 1336357 w 1559242"/>
                        <a:gd name="connsiteY18" fmla="*/ 275273 h 407670"/>
                        <a:gd name="connsiteX19" fmla="*/ 1419226 w 1559242"/>
                        <a:gd name="connsiteY19" fmla="*/ 6668 h 407670"/>
                        <a:gd name="connsiteX20" fmla="*/ 1559243 w 1559242"/>
                        <a:gd name="connsiteY20" fmla="*/ 6668 h 407670"/>
                        <a:gd name="connsiteX21" fmla="*/ 1559243 w 1559242"/>
                        <a:gd name="connsiteY21" fmla="*/ 400050 h 407670"/>
                        <a:gd name="connsiteX22" fmla="*/ 1472565 w 1559242"/>
                        <a:gd name="connsiteY22" fmla="*/ 400050 h 407670"/>
                        <a:gd name="connsiteX23" fmla="*/ 1472565 w 1559242"/>
                        <a:gd name="connsiteY23" fmla="*/ 90488 h 407670"/>
                        <a:gd name="connsiteX24" fmla="*/ 1381126 w 1559242"/>
                        <a:gd name="connsiteY24" fmla="*/ 400050 h 407670"/>
                        <a:gd name="connsiteX25" fmla="*/ 1291590 w 1559242"/>
                        <a:gd name="connsiteY25" fmla="*/ 400050 h 407670"/>
                        <a:gd name="connsiteX26" fmla="*/ 1200151 w 1559242"/>
                        <a:gd name="connsiteY26" fmla="*/ 90488 h 407670"/>
                        <a:gd name="connsiteX27" fmla="*/ 1200151 w 1559242"/>
                        <a:gd name="connsiteY27" fmla="*/ 400050 h 407670"/>
                        <a:gd name="connsiteX28" fmla="*/ 1113472 w 1559242"/>
                        <a:gd name="connsiteY28" fmla="*/ 400050 h 407670"/>
                        <a:gd name="connsiteX29" fmla="*/ 1113472 w 1559242"/>
                        <a:gd name="connsiteY29" fmla="*/ 6668 h 407670"/>
                        <a:gd name="connsiteX30" fmla="*/ 1113472 w 1559242"/>
                        <a:gd name="connsiteY30" fmla="*/ 6668 h 407670"/>
                        <a:gd name="connsiteX31" fmla="*/ 850582 w 1559242"/>
                        <a:gd name="connsiteY31" fmla="*/ 0 h 407670"/>
                        <a:gd name="connsiteX32" fmla="*/ 1013460 w 1559242"/>
                        <a:gd name="connsiteY32" fmla="*/ 54293 h 407670"/>
                        <a:gd name="connsiteX33" fmla="*/ 1074420 w 1559242"/>
                        <a:gd name="connsiteY33" fmla="*/ 203835 h 407670"/>
                        <a:gd name="connsiteX34" fmla="*/ 1013460 w 1559242"/>
                        <a:gd name="connsiteY34" fmla="*/ 352425 h 407670"/>
                        <a:gd name="connsiteX35" fmla="*/ 850582 w 1559242"/>
                        <a:gd name="connsiteY35" fmla="*/ 405765 h 407670"/>
                        <a:gd name="connsiteX36" fmla="*/ 686753 w 1559242"/>
                        <a:gd name="connsiteY36" fmla="*/ 352425 h 407670"/>
                        <a:gd name="connsiteX37" fmla="*/ 625793 w 1559242"/>
                        <a:gd name="connsiteY37" fmla="*/ 204788 h 407670"/>
                        <a:gd name="connsiteX38" fmla="*/ 646747 w 1559242"/>
                        <a:gd name="connsiteY38" fmla="*/ 103823 h 407670"/>
                        <a:gd name="connsiteX39" fmla="*/ 689610 w 1559242"/>
                        <a:gd name="connsiteY39" fmla="*/ 49530 h 407670"/>
                        <a:gd name="connsiteX40" fmla="*/ 749618 w 1559242"/>
                        <a:gd name="connsiteY40" fmla="*/ 14288 h 407670"/>
                        <a:gd name="connsiteX41" fmla="*/ 850582 w 1559242"/>
                        <a:gd name="connsiteY41" fmla="*/ 0 h 407670"/>
                        <a:gd name="connsiteX42" fmla="*/ 850582 w 1559242"/>
                        <a:gd name="connsiteY42" fmla="*/ 0 h 407670"/>
                        <a:gd name="connsiteX43" fmla="*/ 376238 w 1559242"/>
                        <a:gd name="connsiteY43" fmla="*/ 0 h 407670"/>
                        <a:gd name="connsiteX44" fmla="*/ 513398 w 1559242"/>
                        <a:gd name="connsiteY44" fmla="*/ 42863 h 407670"/>
                        <a:gd name="connsiteX45" fmla="*/ 561023 w 1559242"/>
                        <a:gd name="connsiteY45" fmla="*/ 115253 h 407670"/>
                        <a:gd name="connsiteX46" fmla="*/ 468630 w 1559242"/>
                        <a:gd name="connsiteY46" fmla="*/ 134303 h 407670"/>
                        <a:gd name="connsiteX47" fmla="*/ 434340 w 1559242"/>
                        <a:gd name="connsiteY47" fmla="*/ 85725 h 407670"/>
                        <a:gd name="connsiteX48" fmla="*/ 371475 w 1559242"/>
                        <a:gd name="connsiteY48" fmla="*/ 67628 h 407670"/>
                        <a:gd name="connsiteX49" fmla="*/ 288607 w 1559242"/>
                        <a:gd name="connsiteY49" fmla="*/ 99060 h 407670"/>
                        <a:gd name="connsiteX50" fmla="*/ 256223 w 1559242"/>
                        <a:gd name="connsiteY50" fmla="*/ 200978 h 407670"/>
                        <a:gd name="connsiteX51" fmla="*/ 287655 w 1559242"/>
                        <a:gd name="connsiteY51" fmla="*/ 307658 h 407670"/>
                        <a:gd name="connsiteX52" fmla="*/ 369570 w 1559242"/>
                        <a:gd name="connsiteY52" fmla="*/ 339090 h 407670"/>
                        <a:gd name="connsiteX53" fmla="*/ 433388 w 1559242"/>
                        <a:gd name="connsiteY53" fmla="*/ 319088 h 407670"/>
                        <a:gd name="connsiteX54" fmla="*/ 471488 w 1559242"/>
                        <a:gd name="connsiteY54" fmla="*/ 256223 h 407670"/>
                        <a:gd name="connsiteX55" fmla="*/ 561975 w 1559242"/>
                        <a:gd name="connsiteY55" fmla="*/ 280988 h 407670"/>
                        <a:gd name="connsiteX56" fmla="*/ 492443 w 1559242"/>
                        <a:gd name="connsiteY56" fmla="*/ 376238 h 407670"/>
                        <a:gd name="connsiteX57" fmla="*/ 369570 w 1559242"/>
                        <a:gd name="connsiteY57" fmla="*/ 407670 h 407670"/>
                        <a:gd name="connsiteX58" fmla="*/ 218123 w 1559242"/>
                        <a:gd name="connsiteY58" fmla="*/ 354330 h 407670"/>
                        <a:gd name="connsiteX59" fmla="*/ 159068 w 1559242"/>
                        <a:gd name="connsiteY59" fmla="*/ 207645 h 407670"/>
                        <a:gd name="connsiteX60" fmla="*/ 218123 w 1559242"/>
                        <a:gd name="connsiteY60" fmla="*/ 55245 h 407670"/>
                        <a:gd name="connsiteX61" fmla="*/ 376238 w 1559242"/>
                        <a:gd name="connsiteY61" fmla="*/ 0 h 407670"/>
                        <a:gd name="connsiteX62" fmla="*/ 376238 w 1559242"/>
                        <a:gd name="connsiteY62" fmla="*/ 0 h 40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559242" h="407670">
                          <a:moveTo>
                            <a:pt x="0" y="324803"/>
                          </a:moveTo>
                          <a:lnTo>
                            <a:pt x="88582" y="324803"/>
                          </a:lnTo>
                          <a:lnTo>
                            <a:pt x="88582" y="400050"/>
                          </a:lnTo>
                          <a:lnTo>
                            <a:pt x="0" y="400050"/>
                          </a:lnTo>
                          <a:lnTo>
                            <a:pt x="0" y="324803"/>
                          </a:lnTo>
                          <a:lnTo>
                            <a:pt x="0" y="324803"/>
                          </a:lnTo>
                          <a:close/>
                          <a:moveTo>
                            <a:pt x="851535" y="68580"/>
                          </a:moveTo>
                          <a:cubicBezTo>
                            <a:pt x="813435" y="68580"/>
                            <a:pt x="782003" y="80010"/>
                            <a:pt x="758190" y="101918"/>
                          </a:cubicBezTo>
                          <a:cubicBezTo>
                            <a:pt x="734378" y="124778"/>
                            <a:pt x="722947" y="158115"/>
                            <a:pt x="722947" y="203835"/>
                          </a:cubicBezTo>
                          <a:cubicBezTo>
                            <a:pt x="722947" y="248603"/>
                            <a:pt x="735330" y="281940"/>
                            <a:pt x="759143" y="304800"/>
                          </a:cubicBezTo>
                          <a:cubicBezTo>
                            <a:pt x="782955" y="327660"/>
                            <a:pt x="814388" y="339090"/>
                            <a:pt x="851535" y="339090"/>
                          </a:cubicBezTo>
                          <a:cubicBezTo>
                            <a:pt x="888682" y="339090"/>
                            <a:pt x="919163" y="327660"/>
                            <a:pt x="942976" y="304800"/>
                          </a:cubicBezTo>
                          <a:cubicBezTo>
                            <a:pt x="966788" y="281940"/>
                            <a:pt x="979170" y="247650"/>
                            <a:pt x="979170" y="201930"/>
                          </a:cubicBezTo>
                          <a:cubicBezTo>
                            <a:pt x="979170" y="157163"/>
                            <a:pt x="967740" y="122873"/>
                            <a:pt x="943928" y="100965"/>
                          </a:cubicBezTo>
                          <a:cubicBezTo>
                            <a:pt x="920115" y="79058"/>
                            <a:pt x="889635" y="68580"/>
                            <a:pt x="851535" y="68580"/>
                          </a:cubicBezTo>
                          <a:lnTo>
                            <a:pt x="851535" y="68580"/>
                          </a:lnTo>
                          <a:close/>
                          <a:moveTo>
                            <a:pt x="1113472" y="6668"/>
                          </a:moveTo>
                          <a:lnTo>
                            <a:pt x="1252538" y="6668"/>
                          </a:lnTo>
                          <a:lnTo>
                            <a:pt x="1336357" y="275273"/>
                          </a:lnTo>
                          <a:lnTo>
                            <a:pt x="1419226" y="6668"/>
                          </a:lnTo>
                          <a:lnTo>
                            <a:pt x="1559243" y="6668"/>
                          </a:lnTo>
                          <a:lnTo>
                            <a:pt x="1559243" y="400050"/>
                          </a:lnTo>
                          <a:lnTo>
                            <a:pt x="1472565" y="400050"/>
                          </a:lnTo>
                          <a:lnTo>
                            <a:pt x="1472565" y="90488"/>
                          </a:lnTo>
                          <a:lnTo>
                            <a:pt x="1381126" y="400050"/>
                          </a:lnTo>
                          <a:lnTo>
                            <a:pt x="1291590" y="400050"/>
                          </a:lnTo>
                          <a:lnTo>
                            <a:pt x="1200151" y="90488"/>
                          </a:lnTo>
                          <a:lnTo>
                            <a:pt x="1200151" y="400050"/>
                          </a:lnTo>
                          <a:lnTo>
                            <a:pt x="1113472" y="400050"/>
                          </a:lnTo>
                          <a:lnTo>
                            <a:pt x="1113472" y="6668"/>
                          </a:lnTo>
                          <a:lnTo>
                            <a:pt x="1113472" y="6668"/>
                          </a:lnTo>
                          <a:close/>
                          <a:moveTo>
                            <a:pt x="850582" y="0"/>
                          </a:moveTo>
                          <a:cubicBezTo>
                            <a:pt x="918210" y="0"/>
                            <a:pt x="973455" y="18098"/>
                            <a:pt x="1013460" y="54293"/>
                          </a:cubicBezTo>
                          <a:cubicBezTo>
                            <a:pt x="1054418" y="90488"/>
                            <a:pt x="1074420" y="140018"/>
                            <a:pt x="1074420" y="203835"/>
                          </a:cubicBezTo>
                          <a:cubicBezTo>
                            <a:pt x="1074420" y="267653"/>
                            <a:pt x="1054418" y="317183"/>
                            <a:pt x="1013460" y="352425"/>
                          </a:cubicBezTo>
                          <a:cubicBezTo>
                            <a:pt x="972503" y="388620"/>
                            <a:pt x="919163" y="405765"/>
                            <a:pt x="850582" y="405765"/>
                          </a:cubicBezTo>
                          <a:cubicBezTo>
                            <a:pt x="782003" y="405765"/>
                            <a:pt x="727710" y="387668"/>
                            <a:pt x="686753" y="352425"/>
                          </a:cubicBezTo>
                          <a:cubicBezTo>
                            <a:pt x="645795" y="317183"/>
                            <a:pt x="625793" y="267653"/>
                            <a:pt x="625793" y="204788"/>
                          </a:cubicBezTo>
                          <a:cubicBezTo>
                            <a:pt x="625793" y="164783"/>
                            <a:pt x="632460" y="131445"/>
                            <a:pt x="646747" y="103823"/>
                          </a:cubicBezTo>
                          <a:cubicBezTo>
                            <a:pt x="657226" y="83820"/>
                            <a:pt x="671513" y="65723"/>
                            <a:pt x="689610" y="49530"/>
                          </a:cubicBezTo>
                          <a:cubicBezTo>
                            <a:pt x="707707" y="33338"/>
                            <a:pt x="727710" y="21908"/>
                            <a:pt x="749618" y="14288"/>
                          </a:cubicBezTo>
                          <a:cubicBezTo>
                            <a:pt x="779145" y="5715"/>
                            <a:pt x="812482" y="0"/>
                            <a:pt x="850582" y="0"/>
                          </a:cubicBezTo>
                          <a:lnTo>
                            <a:pt x="850582" y="0"/>
                          </a:lnTo>
                          <a:close/>
                          <a:moveTo>
                            <a:pt x="376238" y="0"/>
                          </a:moveTo>
                          <a:cubicBezTo>
                            <a:pt x="432435" y="0"/>
                            <a:pt x="478155" y="14288"/>
                            <a:pt x="513398" y="42863"/>
                          </a:cubicBezTo>
                          <a:cubicBezTo>
                            <a:pt x="534353" y="60008"/>
                            <a:pt x="550545" y="83820"/>
                            <a:pt x="561023" y="115253"/>
                          </a:cubicBezTo>
                          <a:lnTo>
                            <a:pt x="468630" y="134303"/>
                          </a:lnTo>
                          <a:cubicBezTo>
                            <a:pt x="462915" y="114300"/>
                            <a:pt x="451485" y="98108"/>
                            <a:pt x="434340" y="85725"/>
                          </a:cubicBezTo>
                          <a:cubicBezTo>
                            <a:pt x="417195" y="74295"/>
                            <a:pt x="396240" y="67628"/>
                            <a:pt x="371475" y="67628"/>
                          </a:cubicBezTo>
                          <a:cubicBezTo>
                            <a:pt x="337185" y="67628"/>
                            <a:pt x="309563" y="78105"/>
                            <a:pt x="288607" y="99060"/>
                          </a:cubicBezTo>
                          <a:cubicBezTo>
                            <a:pt x="267653" y="120015"/>
                            <a:pt x="256223" y="154305"/>
                            <a:pt x="256223" y="200978"/>
                          </a:cubicBezTo>
                          <a:cubicBezTo>
                            <a:pt x="256223" y="250508"/>
                            <a:pt x="266700" y="285750"/>
                            <a:pt x="287655" y="307658"/>
                          </a:cubicBezTo>
                          <a:cubicBezTo>
                            <a:pt x="308610" y="328613"/>
                            <a:pt x="336232" y="339090"/>
                            <a:pt x="369570" y="339090"/>
                          </a:cubicBezTo>
                          <a:cubicBezTo>
                            <a:pt x="394335" y="339090"/>
                            <a:pt x="415290" y="332423"/>
                            <a:pt x="433388" y="319088"/>
                          </a:cubicBezTo>
                          <a:cubicBezTo>
                            <a:pt x="451485" y="305753"/>
                            <a:pt x="463868" y="284798"/>
                            <a:pt x="471488" y="256223"/>
                          </a:cubicBezTo>
                          <a:lnTo>
                            <a:pt x="561975" y="280988"/>
                          </a:lnTo>
                          <a:cubicBezTo>
                            <a:pt x="547688" y="323850"/>
                            <a:pt x="524828" y="356235"/>
                            <a:pt x="492443" y="376238"/>
                          </a:cubicBezTo>
                          <a:cubicBezTo>
                            <a:pt x="460057" y="397193"/>
                            <a:pt x="419100" y="407670"/>
                            <a:pt x="369570" y="407670"/>
                          </a:cubicBezTo>
                          <a:cubicBezTo>
                            <a:pt x="308610" y="407670"/>
                            <a:pt x="258128" y="389573"/>
                            <a:pt x="218123" y="354330"/>
                          </a:cubicBezTo>
                          <a:cubicBezTo>
                            <a:pt x="179070" y="319088"/>
                            <a:pt x="159068" y="269558"/>
                            <a:pt x="159068" y="207645"/>
                          </a:cubicBezTo>
                          <a:cubicBezTo>
                            <a:pt x="159068" y="141923"/>
                            <a:pt x="179070" y="91440"/>
                            <a:pt x="218123" y="55245"/>
                          </a:cubicBezTo>
                          <a:cubicBezTo>
                            <a:pt x="257175" y="19050"/>
                            <a:pt x="311468" y="0"/>
                            <a:pt x="376238" y="0"/>
                          </a:cubicBezTo>
                          <a:lnTo>
                            <a:pt x="376238" y="0"/>
                          </a:lnTo>
                          <a:close/>
                        </a:path>
                      </a:pathLst>
                    </a:custGeom>
                    <a:grpFill/>
                    <a:ln w="9525" cap="flat">
                      <a:noFill/>
                      <a:prstDash val="solid"/>
                      <a:miter/>
                    </a:ln>
                  </p:spPr>
                  <p:txBody>
                    <a:bodyPr rtlCol="0" anchor="ctr"/>
                    <a:lstStyle/>
                    <a:p>
                      <a:pPr algn="ctr"/>
                      <a:endParaRPr lang="en-US">
                        <a:solidFill>
                          <a:schemeClr val="bg1"/>
                        </a:solidFill>
                      </a:endParaRPr>
                    </a:p>
                  </p:txBody>
                </p:sp>
              </p:grpSp>
            </p:grpSp>
          </p:grpSp>
        </p:grpSp>
      </p:grpSp>
    </p:spTree>
    <p:extLst>
      <p:ext uri="{BB962C8B-B14F-4D97-AF65-F5344CB8AC3E}">
        <p14:creationId xmlns:p14="http://schemas.microsoft.com/office/powerpoint/2010/main" val="98081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zövegdoboz 12">
            <a:extLst>
              <a:ext uri="{FF2B5EF4-FFF2-40B4-BE49-F238E27FC236}">
                <a16:creationId xmlns:a16="http://schemas.microsoft.com/office/drawing/2014/main" id="{57B99ED6-1977-DC40-13DE-3DCF63FCB463}"/>
              </a:ext>
            </a:extLst>
          </p:cNvPr>
          <p:cNvSpPr txBox="1"/>
          <p:nvPr/>
        </p:nvSpPr>
        <p:spPr>
          <a:xfrm>
            <a:off x="-2" y="0"/>
            <a:ext cx="12115801" cy="130492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kern="1200" dirty="0">
                <a:solidFill>
                  <a:schemeClr val="tx1"/>
                </a:solidFill>
                <a:latin typeface="+mj-lt"/>
                <a:ea typeface="+mj-ea"/>
                <a:cs typeface="+mj-cs"/>
              </a:rPr>
              <a:t>Experiment</a:t>
            </a:r>
            <a:r>
              <a:rPr lang="hu-HU" sz="3600" kern="1200" dirty="0">
                <a:solidFill>
                  <a:schemeClr val="tx1"/>
                </a:solidFill>
                <a:latin typeface="+mj-lt"/>
                <a:ea typeface="+mj-ea"/>
                <a:cs typeface="+mj-cs"/>
              </a:rPr>
              <a:t>#</a:t>
            </a:r>
            <a:r>
              <a:rPr lang="en-US" sz="3600" kern="1200" dirty="0">
                <a:solidFill>
                  <a:schemeClr val="tx1"/>
                </a:solidFill>
                <a:latin typeface="+mj-lt"/>
                <a:ea typeface="+mj-ea"/>
                <a:cs typeface="+mj-cs"/>
              </a:rPr>
              <a:t>1: </a:t>
            </a:r>
            <a:r>
              <a:rPr lang="hu-HU" sz="3600" u="sng" kern="1200" dirty="0">
                <a:solidFill>
                  <a:schemeClr val="tx1"/>
                </a:solidFill>
                <a:latin typeface="+mj-lt"/>
                <a:ea typeface="+mj-ea"/>
                <a:cs typeface="+mj-cs"/>
              </a:rPr>
              <a:t>EUR – HUF </a:t>
            </a:r>
            <a:r>
              <a:rPr lang="hu-HU" sz="3600" u="sng" kern="1200" dirty="0" err="1">
                <a:solidFill>
                  <a:schemeClr val="tx1"/>
                </a:solidFill>
                <a:latin typeface="+mj-lt"/>
                <a:ea typeface="+mj-ea"/>
                <a:cs typeface="+mj-cs"/>
              </a:rPr>
              <a:t>exchange</a:t>
            </a:r>
            <a:r>
              <a:rPr lang="hu-HU" sz="3600" u="sng" kern="1200" dirty="0">
                <a:solidFill>
                  <a:schemeClr val="tx1"/>
                </a:solidFill>
                <a:latin typeface="+mj-lt"/>
                <a:ea typeface="+mj-ea"/>
                <a:cs typeface="+mj-cs"/>
              </a:rPr>
              <a:t> </a:t>
            </a:r>
            <a:r>
              <a:rPr lang="hu-HU" sz="3600" u="sng" kern="1200" dirty="0" err="1">
                <a:solidFill>
                  <a:schemeClr val="tx1"/>
                </a:solidFill>
                <a:latin typeface="+mj-lt"/>
                <a:ea typeface="+mj-ea"/>
                <a:cs typeface="+mj-cs"/>
              </a:rPr>
              <a:t>rates</a:t>
            </a:r>
            <a:r>
              <a:rPr lang="hu-HU" sz="3600" u="sng" dirty="0">
                <a:latin typeface="+mj-lt"/>
                <a:ea typeface="+mj-ea"/>
                <a:cs typeface="+mj-cs"/>
              </a:rPr>
              <a:t> </a:t>
            </a:r>
            <a:r>
              <a:rPr lang="hu-HU" sz="3600" u="sng" dirty="0" err="1">
                <a:latin typeface="+mj-lt"/>
                <a:ea typeface="+mj-ea"/>
                <a:cs typeface="+mj-cs"/>
              </a:rPr>
              <a:t>one</a:t>
            </a:r>
            <a:r>
              <a:rPr lang="hu-HU" sz="3600" u="sng" dirty="0">
                <a:latin typeface="+mj-lt"/>
                <a:ea typeface="+mj-ea"/>
                <a:cs typeface="+mj-cs"/>
              </a:rPr>
              <a:t> </a:t>
            </a:r>
            <a:r>
              <a:rPr lang="hu-HU" sz="3600" u="sng" dirty="0" err="1">
                <a:latin typeface="+mj-lt"/>
                <a:ea typeface="+mj-ea"/>
                <a:cs typeface="+mj-cs"/>
              </a:rPr>
              <a:t>day</a:t>
            </a:r>
            <a:r>
              <a:rPr lang="hu-HU" sz="3600" u="sng" dirty="0">
                <a:latin typeface="+mj-lt"/>
                <a:ea typeface="+mj-ea"/>
                <a:cs typeface="+mj-cs"/>
              </a:rPr>
              <a:t> </a:t>
            </a:r>
            <a:r>
              <a:rPr lang="hu-HU" sz="3600" u="sng" dirty="0" err="1">
                <a:latin typeface="+mj-lt"/>
                <a:ea typeface="+mj-ea"/>
                <a:cs typeface="+mj-cs"/>
              </a:rPr>
              <a:t>ahead</a:t>
            </a:r>
            <a:endParaRPr lang="en-US" sz="3600" u="sng" kern="1200" dirty="0">
              <a:solidFill>
                <a:schemeClr val="tx1"/>
              </a:solidFill>
              <a:latin typeface="+mj-lt"/>
              <a:ea typeface="+mj-ea"/>
              <a:cs typeface="+mj-cs"/>
            </a:endParaRPr>
          </a:p>
        </p:txBody>
      </p:sp>
      <p:sp>
        <p:nvSpPr>
          <p:cNvPr id="5" name="Szövegdoboz 4">
            <a:extLst>
              <a:ext uri="{FF2B5EF4-FFF2-40B4-BE49-F238E27FC236}">
                <a16:creationId xmlns:a16="http://schemas.microsoft.com/office/drawing/2014/main" id="{7AC4D5B1-83D0-A55F-C31A-A074E46E74A4}"/>
              </a:ext>
            </a:extLst>
          </p:cNvPr>
          <p:cNvSpPr txBox="1"/>
          <p:nvPr/>
        </p:nvSpPr>
        <p:spPr>
          <a:xfrm>
            <a:off x="5061775" y="1243904"/>
            <a:ext cx="1577341" cy="400110"/>
          </a:xfrm>
          <a:prstGeom prst="rect">
            <a:avLst/>
          </a:prstGeom>
          <a:noFill/>
        </p:spPr>
        <p:txBody>
          <a:bodyPr wrap="square" rtlCol="0">
            <a:spAutoFit/>
          </a:bodyPr>
          <a:lstStyle/>
          <a:p>
            <a:r>
              <a:rPr lang="hu-HU" sz="2000" dirty="0" err="1"/>
              <a:t>Scenario</a:t>
            </a:r>
            <a:r>
              <a:rPr lang="hu-HU" sz="2000" dirty="0"/>
              <a:t> 2</a:t>
            </a:r>
            <a:endParaRPr lang="en-US" sz="2000" dirty="0"/>
          </a:p>
        </p:txBody>
      </p:sp>
      <p:pic>
        <p:nvPicPr>
          <p:cNvPr id="6" name="Kép 5">
            <a:extLst>
              <a:ext uri="{FF2B5EF4-FFF2-40B4-BE49-F238E27FC236}">
                <a16:creationId xmlns:a16="http://schemas.microsoft.com/office/drawing/2014/main" id="{D7EFA36C-68B4-AEC8-E917-10A90CBC7409}"/>
              </a:ext>
            </a:extLst>
          </p:cNvPr>
          <p:cNvPicPr>
            <a:picLocks noChangeAspect="1"/>
          </p:cNvPicPr>
          <p:nvPr/>
        </p:nvPicPr>
        <p:blipFill>
          <a:blip r:embed="rId3"/>
          <a:stretch>
            <a:fillRect/>
          </a:stretch>
        </p:blipFill>
        <p:spPr>
          <a:xfrm>
            <a:off x="655510" y="1892403"/>
            <a:ext cx="10389870" cy="4717207"/>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Szabadkéz 6">
                <a:extLst>
                  <a:ext uri="{FF2B5EF4-FFF2-40B4-BE49-F238E27FC236}">
                    <a16:creationId xmlns:a16="http://schemas.microsoft.com/office/drawing/2014/main" id="{ECA77075-6651-C9CC-F91B-9D6D441FBF9A}"/>
                  </a:ext>
                </a:extLst>
              </p14:cNvPr>
              <p14:cNvContentPartPr/>
              <p14:nvPr/>
            </p14:nvContentPartPr>
            <p14:xfrm>
              <a:off x="10406353" y="2944783"/>
              <a:ext cx="980494" cy="3208713"/>
            </p14:xfrm>
          </p:contentPart>
        </mc:Choice>
        <mc:Fallback xmlns="">
          <p:pic>
            <p:nvPicPr>
              <p:cNvPr id="7" name="Szabadkéz 6">
                <a:extLst>
                  <a:ext uri="{FF2B5EF4-FFF2-40B4-BE49-F238E27FC236}">
                    <a16:creationId xmlns:a16="http://schemas.microsoft.com/office/drawing/2014/main" id="{ECA77075-6651-C9CC-F91B-9D6D441FBF9A}"/>
                  </a:ext>
                </a:extLst>
              </p:cNvPr>
              <p:cNvPicPr/>
              <p:nvPr/>
            </p:nvPicPr>
            <p:blipFill>
              <a:blip r:embed="rId5"/>
              <a:stretch>
                <a:fillRect/>
              </a:stretch>
            </p:blipFill>
            <p:spPr>
              <a:xfrm>
                <a:off x="10397354" y="2935784"/>
                <a:ext cx="998131" cy="3226351"/>
              </a:xfrm>
              <a:prstGeom prst="rect">
                <a:avLst/>
              </a:prstGeom>
            </p:spPr>
          </p:pic>
        </mc:Fallback>
      </mc:AlternateContent>
    </p:spTree>
    <p:extLst>
      <p:ext uri="{BB962C8B-B14F-4D97-AF65-F5344CB8AC3E}">
        <p14:creationId xmlns:p14="http://schemas.microsoft.com/office/powerpoint/2010/main" val="491892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zövegdoboz 12">
            <a:extLst>
              <a:ext uri="{FF2B5EF4-FFF2-40B4-BE49-F238E27FC236}">
                <a16:creationId xmlns:a16="http://schemas.microsoft.com/office/drawing/2014/main" id="{57B99ED6-1977-DC40-13DE-3DCF63FCB463}"/>
              </a:ext>
            </a:extLst>
          </p:cNvPr>
          <p:cNvSpPr txBox="1"/>
          <p:nvPr/>
        </p:nvSpPr>
        <p:spPr>
          <a:xfrm>
            <a:off x="-2" y="0"/>
            <a:ext cx="12115801" cy="130492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kern="1200" dirty="0">
                <a:solidFill>
                  <a:schemeClr val="tx1"/>
                </a:solidFill>
                <a:latin typeface="+mj-lt"/>
                <a:ea typeface="+mj-ea"/>
                <a:cs typeface="+mj-cs"/>
              </a:rPr>
              <a:t>Experiment</a:t>
            </a:r>
            <a:r>
              <a:rPr lang="hu-HU" sz="3600" kern="1200" dirty="0">
                <a:solidFill>
                  <a:schemeClr val="tx1"/>
                </a:solidFill>
                <a:latin typeface="+mj-lt"/>
                <a:ea typeface="+mj-ea"/>
                <a:cs typeface="+mj-cs"/>
              </a:rPr>
              <a:t>#</a:t>
            </a:r>
            <a:r>
              <a:rPr lang="en-US" sz="3600" kern="1200" dirty="0">
                <a:solidFill>
                  <a:schemeClr val="tx1"/>
                </a:solidFill>
                <a:latin typeface="+mj-lt"/>
                <a:ea typeface="+mj-ea"/>
                <a:cs typeface="+mj-cs"/>
              </a:rPr>
              <a:t>1: </a:t>
            </a:r>
            <a:r>
              <a:rPr lang="hu-HU" sz="3600" u="sng" kern="1200" dirty="0">
                <a:solidFill>
                  <a:schemeClr val="tx1"/>
                </a:solidFill>
                <a:latin typeface="+mj-lt"/>
                <a:ea typeface="+mj-ea"/>
                <a:cs typeface="+mj-cs"/>
              </a:rPr>
              <a:t>EUR – HUF </a:t>
            </a:r>
            <a:r>
              <a:rPr lang="hu-HU" sz="3600" u="sng" kern="1200" dirty="0" err="1">
                <a:solidFill>
                  <a:schemeClr val="tx1"/>
                </a:solidFill>
                <a:latin typeface="+mj-lt"/>
                <a:ea typeface="+mj-ea"/>
                <a:cs typeface="+mj-cs"/>
              </a:rPr>
              <a:t>exchange</a:t>
            </a:r>
            <a:r>
              <a:rPr lang="hu-HU" sz="3600" u="sng" kern="1200" dirty="0">
                <a:solidFill>
                  <a:schemeClr val="tx1"/>
                </a:solidFill>
                <a:latin typeface="+mj-lt"/>
                <a:ea typeface="+mj-ea"/>
                <a:cs typeface="+mj-cs"/>
              </a:rPr>
              <a:t> </a:t>
            </a:r>
            <a:r>
              <a:rPr lang="hu-HU" sz="3600" u="sng" kern="1200" dirty="0" err="1">
                <a:solidFill>
                  <a:schemeClr val="tx1"/>
                </a:solidFill>
                <a:latin typeface="+mj-lt"/>
                <a:ea typeface="+mj-ea"/>
                <a:cs typeface="+mj-cs"/>
              </a:rPr>
              <a:t>rates</a:t>
            </a:r>
            <a:r>
              <a:rPr lang="hu-HU" sz="3600" u="sng" dirty="0">
                <a:latin typeface="+mj-lt"/>
                <a:ea typeface="+mj-ea"/>
                <a:cs typeface="+mj-cs"/>
              </a:rPr>
              <a:t> </a:t>
            </a:r>
            <a:r>
              <a:rPr lang="hu-HU" sz="3600" u="sng" dirty="0" err="1">
                <a:latin typeface="+mj-lt"/>
                <a:ea typeface="+mj-ea"/>
                <a:cs typeface="+mj-cs"/>
              </a:rPr>
              <a:t>one</a:t>
            </a:r>
            <a:r>
              <a:rPr lang="hu-HU" sz="3600" u="sng" dirty="0">
                <a:latin typeface="+mj-lt"/>
                <a:ea typeface="+mj-ea"/>
                <a:cs typeface="+mj-cs"/>
              </a:rPr>
              <a:t> </a:t>
            </a:r>
            <a:r>
              <a:rPr lang="hu-HU" sz="3600" u="sng" dirty="0" err="1">
                <a:latin typeface="+mj-lt"/>
                <a:ea typeface="+mj-ea"/>
                <a:cs typeface="+mj-cs"/>
              </a:rPr>
              <a:t>day</a:t>
            </a:r>
            <a:r>
              <a:rPr lang="hu-HU" sz="3600" u="sng" dirty="0">
                <a:latin typeface="+mj-lt"/>
                <a:ea typeface="+mj-ea"/>
                <a:cs typeface="+mj-cs"/>
              </a:rPr>
              <a:t> </a:t>
            </a:r>
            <a:r>
              <a:rPr lang="hu-HU" sz="3600" u="sng" dirty="0" err="1">
                <a:latin typeface="+mj-lt"/>
                <a:ea typeface="+mj-ea"/>
                <a:cs typeface="+mj-cs"/>
              </a:rPr>
              <a:t>ahead</a:t>
            </a:r>
            <a:endParaRPr lang="en-US" sz="3600" u="sng" kern="1200" dirty="0">
              <a:solidFill>
                <a:schemeClr val="tx1"/>
              </a:solidFill>
              <a:latin typeface="+mj-lt"/>
              <a:ea typeface="+mj-ea"/>
              <a:cs typeface="+mj-cs"/>
            </a:endParaRPr>
          </a:p>
        </p:txBody>
      </p:sp>
      <p:sp>
        <p:nvSpPr>
          <p:cNvPr id="5" name="Szövegdoboz 4">
            <a:extLst>
              <a:ext uri="{FF2B5EF4-FFF2-40B4-BE49-F238E27FC236}">
                <a16:creationId xmlns:a16="http://schemas.microsoft.com/office/drawing/2014/main" id="{7AC4D5B1-83D0-A55F-C31A-A074E46E74A4}"/>
              </a:ext>
            </a:extLst>
          </p:cNvPr>
          <p:cNvSpPr txBox="1"/>
          <p:nvPr/>
        </p:nvSpPr>
        <p:spPr>
          <a:xfrm>
            <a:off x="5061775" y="1243904"/>
            <a:ext cx="1577341" cy="400110"/>
          </a:xfrm>
          <a:prstGeom prst="rect">
            <a:avLst/>
          </a:prstGeom>
          <a:noFill/>
        </p:spPr>
        <p:txBody>
          <a:bodyPr wrap="square" rtlCol="0">
            <a:spAutoFit/>
          </a:bodyPr>
          <a:lstStyle/>
          <a:p>
            <a:r>
              <a:rPr lang="hu-HU" sz="2000" dirty="0" err="1"/>
              <a:t>Scenario</a:t>
            </a:r>
            <a:r>
              <a:rPr lang="hu-HU" sz="2000" dirty="0"/>
              <a:t> 3</a:t>
            </a:r>
            <a:endParaRPr lang="en-US" sz="2000" dirty="0"/>
          </a:p>
        </p:txBody>
      </p:sp>
      <p:pic>
        <p:nvPicPr>
          <p:cNvPr id="3" name="Kép 2">
            <a:extLst>
              <a:ext uri="{FF2B5EF4-FFF2-40B4-BE49-F238E27FC236}">
                <a16:creationId xmlns:a16="http://schemas.microsoft.com/office/drawing/2014/main" id="{ADE6F400-5230-CD68-E61D-2814C988CCF4}"/>
              </a:ext>
            </a:extLst>
          </p:cNvPr>
          <p:cNvPicPr>
            <a:picLocks noChangeAspect="1"/>
          </p:cNvPicPr>
          <p:nvPr/>
        </p:nvPicPr>
        <p:blipFill>
          <a:blip r:embed="rId3"/>
          <a:stretch>
            <a:fillRect/>
          </a:stretch>
        </p:blipFill>
        <p:spPr>
          <a:xfrm>
            <a:off x="182880" y="1798548"/>
            <a:ext cx="11418570" cy="4716551"/>
          </a:xfrm>
          <a:prstGeom prst="rect">
            <a:avLst/>
          </a:prstGeom>
        </p:spPr>
      </p:pic>
    </p:spTree>
    <p:extLst>
      <p:ext uri="{BB962C8B-B14F-4D97-AF65-F5344CB8AC3E}">
        <p14:creationId xmlns:p14="http://schemas.microsoft.com/office/powerpoint/2010/main" val="766226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zövegdoboz 12">
            <a:extLst>
              <a:ext uri="{FF2B5EF4-FFF2-40B4-BE49-F238E27FC236}">
                <a16:creationId xmlns:a16="http://schemas.microsoft.com/office/drawing/2014/main" id="{57B99ED6-1977-DC40-13DE-3DCF63FCB463}"/>
              </a:ext>
            </a:extLst>
          </p:cNvPr>
          <p:cNvSpPr txBox="1"/>
          <p:nvPr/>
        </p:nvSpPr>
        <p:spPr>
          <a:xfrm>
            <a:off x="0" y="0"/>
            <a:ext cx="10985046" cy="7936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a:solidFill>
                  <a:schemeClr val="tx1"/>
                </a:solidFill>
                <a:latin typeface="+mj-lt"/>
                <a:ea typeface="+mj-ea"/>
                <a:cs typeface="+mj-cs"/>
              </a:rPr>
              <a:t>Experiment</a:t>
            </a:r>
            <a:r>
              <a:rPr lang="hu-HU" sz="4000" kern="1200" dirty="0">
                <a:solidFill>
                  <a:schemeClr val="tx1"/>
                </a:solidFill>
                <a:latin typeface="+mj-lt"/>
                <a:ea typeface="+mj-ea"/>
                <a:cs typeface="+mj-cs"/>
              </a:rPr>
              <a:t>#</a:t>
            </a:r>
            <a:r>
              <a:rPr lang="en-US" sz="4000" kern="1200" dirty="0">
                <a:solidFill>
                  <a:schemeClr val="tx1"/>
                </a:solidFill>
                <a:latin typeface="+mj-lt"/>
                <a:ea typeface="+mj-ea"/>
                <a:cs typeface="+mj-cs"/>
              </a:rPr>
              <a:t>2: </a:t>
            </a:r>
            <a:r>
              <a:rPr lang="hu-HU" sz="4000" u="sng" kern="1200" dirty="0" err="1">
                <a:solidFill>
                  <a:schemeClr val="tx1"/>
                </a:solidFill>
                <a:latin typeface="+mj-lt"/>
                <a:ea typeface="+mj-ea"/>
                <a:cs typeface="+mj-cs"/>
              </a:rPr>
              <a:t>Tourism</a:t>
            </a:r>
            <a:r>
              <a:rPr lang="hu-HU" sz="4000" u="sng" kern="1200" dirty="0">
                <a:solidFill>
                  <a:schemeClr val="tx1"/>
                </a:solidFill>
                <a:latin typeface="+mj-lt"/>
                <a:ea typeface="+mj-ea"/>
                <a:cs typeface="+mj-cs"/>
              </a:rPr>
              <a:t> – a </a:t>
            </a:r>
            <a:r>
              <a:rPr lang="hu-HU" sz="4000" u="sng" kern="1200" dirty="0" err="1">
                <a:solidFill>
                  <a:schemeClr val="tx1"/>
                </a:solidFill>
                <a:latin typeface="+mj-lt"/>
                <a:ea typeface="+mj-ea"/>
                <a:cs typeface="+mj-cs"/>
              </a:rPr>
              <a:t>rel</a:t>
            </a:r>
            <a:r>
              <a:rPr lang="hu-HU" sz="4000" u="sng" kern="1200" dirty="0">
                <a:solidFill>
                  <a:schemeClr val="tx1"/>
                </a:solidFill>
                <a:latin typeface="+mj-lt"/>
                <a:ea typeface="+mj-ea"/>
                <a:cs typeface="+mj-cs"/>
              </a:rPr>
              <a:t>. </a:t>
            </a:r>
            <a:r>
              <a:rPr lang="hu-HU" sz="4000" u="sng" kern="1200" dirty="0" err="1">
                <a:solidFill>
                  <a:schemeClr val="tx1"/>
                </a:solidFill>
                <a:latin typeface="+mj-lt"/>
                <a:ea typeface="+mj-ea"/>
                <a:cs typeface="+mj-cs"/>
              </a:rPr>
              <a:t>irrational</a:t>
            </a:r>
            <a:r>
              <a:rPr lang="hu-HU" sz="4000" u="sng" kern="1200" dirty="0">
                <a:solidFill>
                  <a:schemeClr val="tx1"/>
                </a:solidFill>
                <a:latin typeface="+mj-lt"/>
                <a:ea typeface="+mj-ea"/>
                <a:cs typeface="+mj-cs"/>
              </a:rPr>
              <a:t> </a:t>
            </a:r>
            <a:r>
              <a:rPr lang="hu-HU" sz="4000" u="sng" kern="1200" dirty="0" err="1">
                <a:solidFill>
                  <a:schemeClr val="tx1"/>
                </a:solidFill>
                <a:latin typeface="+mj-lt"/>
                <a:ea typeface="+mj-ea"/>
                <a:cs typeface="+mj-cs"/>
              </a:rPr>
              <a:t>model</a:t>
            </a:r>
            <a:endParaRPr lang="en-US" sz="4000" u="sng" kern="1200" dirty="0">
              <a:solidFill>
                <a:schemeClr val="tx1"/>
              </a:solidFill>
              <a:latin typeface="+mj-lt"/>
              <a:ea typeface="+mj-ea"/>
              <a:cs typeface="+mj-cs"/>
            </a:endParaRPr>
          </a:p>
        </p:txBody>
      </p:sp>
      <p:pic>
        <p:nvPicPr>
          <p:cNvPr id="3" name="Kép 2">
            <a:extLst>
              <a:ext uri="{FF2B5EF4-FFF2-40B4-BE49-F238E27FC236}">
                <a16:creationId xmlns:a16="http://schemas.microsoft.com/office/drawing/2014/main" id="{0BB0D1BD-30E4-191F-18CB-A8883A5A50AA}"/>
              </a:ext>
            </a:extLst>
          </p:cNvPr>
          <p:cNvPicPr>
            <a:picLocks noChangeAspect="1"/>
          </p:cNvPicPr>
          <p:nvPr/>
        </p:nvPicPr>
        <p:blipFill>
          <a:blip r:embed="rId3"/>
          <a:stretch>
            <a:fillRect/>
          </a:stretch>
        </p:blipFill>
        <p:spPr>
          <a:xfrm>
            <a:off x="1573306" y="1546412"/>
            <a:ext cx="8494582" cy="4612341"/>
          </a:xfrm>
          <a:prstGeom prst="rect">
            <a:avLst/>
          </a:prstGeom>
        </p:spPr>
      </p:pic>
    </p:spTree>
    <p:extLst>
      <p:ext uri="{BB962C8B-B14F-4D97-AF65-F5344CB8AC3E}">
        <p14:creationId xmlns:p14="http://schemas.microsoft.com/office/powerpoint/2010/main" val="3612926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zövegdoboz 12">
            <a:extLst>
              <a:ext uri="{FF2B5EF4-FFF2-40B4-BE49-F238E27FC236}">
                <a16:creationId xmlns:a16="http://schemas.microsoft.com/office/drawing/2014/main" id="{57B99ED6-1977-DC40-13DE-3DCF63FCB463}"/>
              </a:ext>
            </a:extLst>
          </p:cNvPr>
          <p:cNvSpPr txBox="1"/>
          <p:nvPr/>
        </p:nvSpPr>
        <p:spPr>
          <a:xfrm>
            <a:off x="-1" y="-190500"/>
            <a:ext cx="12188952" cy="113347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a:solidFill>
                  <a:schemeClr val="tx1"/>
                </a:solidFill>
                <a:latin typeface="+mj-lt"/>
                <a:ea typeface="+mj-ea"/>
                <a:cs typeface="+mj-cs"/>
              </a:rPr>
              <a:t>Experiment</a:t>
            </a:r>
            <a:r>
              <a:rPr lang="hu-HU" sz="4000" kern="1200" dirty="0">
                <a:solidFill>
                  <a:schemeClr val="tx1"/>
                </a:solidFill>
                <a:latin typeface="+mj-lt"/>
                <a:ea typeface="+mj-ea"/>
                <a:cs typeface="+mj-cs"/>
              </a:rPr>
              <a:t>#3</a:t>
            </a:r>
            <a:r>
              <a:rPr lang="en-US" sz="4000" kern="1200" dirty="0">
                <a:solidFill>
                  <a:schemeClr val="tx1"/>
                </a:solidFill>
                <a:latin typeface="+mj-lt"/>
                <a:ea typeface="+mj-ea"/>
                <a:cs typeface="+mj-cs"/>
              </a:rPr>
              <a:t>: </a:t>
            </a:r>
            <a:r>
              <a:rPr lang="hu-HU" sz="4000" u="sng" dirty="0" err="1">
                <a:latin typeface="+mj-lt"/>
                <a:ea typeface="+mj-ea"/>
                <a:cs typeface="+mj-cs"/>
              </a:rPr>
              <a:t>Number</a:t>
            </a:r>
            <a:r>
              <a:rPr lang="hu-HU" sz="4000" u="sng" dirty="0">
                <a:latin typeface="+mj-lt"/>
                <a:ea typeface="+mj-ea"/>
                <a:cs typeface="+mj-cs"/>
              </a:rPr>
              <a:t> of </a:t>
            </a:r>
            <a:r>
              <a:rPr lang="hu-HU" sz="4000" u="sng" dirty="0" err="1">
                <a:latin typeface="+mj-lt"/>
                <a:ea typeface="+mj-ea"/>
                <a:cs typeface="+mj-cs"/>
              </a:rPr>
              <a:t>frosty</a:t>
            </a:r>
            <a:r>
              <a:rPr lang="hu-HU" sz="4000" u="sng" dirty="0">
                <a:latin typeface="+mj-lt"/>
                <a:ea typeface="+mj-ea"/>
                <a:cs typeface="+mj-cs"/>
              </a:rPr>
              <a:t> </a:t>
            </a:r>
            <a:r>
              <a:rPr lang="hu-HU" sz="4000" u="sng" dirty="0" err="1">
                <a:latin typeface="+mj-lt"/>
                <a:ea typeface="+mj-ea"/>
                <a:cs typeface="+mj-cs"/>
              </a:rPr>
              <a:t>days</a:t>
            </a:r>
            <a:r>
              <a:rPr lang="hu-HU" sz="4000" u="sng" dirty="0">
                <a:latin typeface="+mj-lt"/>
                <a:ea typeface="+mj-ea"/>
                <a:cs typeface="+mj-cs"/>
              </a:rPr>
              <a:t> in Hungary</a:t>
            </a:r>
            <a:endParaRPr lang="en-US" sz="4000" u="sng" kern="1200" dirty="0">
              <a:solidFill>
                <a:schemeClr val="tx1"/>
              </a:solidFill>
              <a:latin typeface="+mj-lt"/>
              <a:ea typeface="+mj-ea"/>
              <a:cs typeface="+mj-cs"/>
            </a:endParaRPr>
          </a:p>
        </p:txBody>
      </p:sp>
      <p:pic>
        <p:nvPicPr>
          <p:cNvPr id="3" name="Kép 2">
            <a:extLst>
              <a:ext uri="{FF2B5EF4-FFF2-40B4-BE49-F238E27FC236}">
                <a16:creationId xmlns:a16="http://schemas.microsoft.com/office/drawing/2014/main" id="{B8F56892-D056-4F35-E7DA-1F2860C25E9E}"/>
              </a:ext>
            </a:extLst>
          </p:cNvPr>
          <p:cNvPicPr>
            <a:picLocks noChangeAspect="1"/>
          </p:cNvPicPr>
          <p:nvPr/>
        </p:nvPicPr>
        <p:blipFill>
          <a:blip r:embed="rId3"/>
          <a:stretch>
            <a:fillRect/>
          </a:stretch>
        </p:blipFill>
        <p:spPr>
          <a:xfrm>
            <a:off x="-3049" y="1133475"/>
            <a:ext cx="12192000" cy="4745842"/>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Szabadkéz 3">
                <a:extLst>
                  <a:ext uri="{FF2B5EF4-FFF2-40B4-BE49-F238E27FC236}">
                    <a16:creationId xmlns:a16="http://schemas.microsoft.com/office/drawing/2014/main" id="{00897496-794D-B2A7-6AD5-6D2EC2293F1D}"/>
                  </a:ext>
                </a:extLst>
              </p14:cNvPr>
              <p14:cNvContentPartPr/>
              <p14:nvPr/>
            </p14:nvContentPartPr>
            <p14:xfrm rot="353679">
              <a:off x="11329481" y="1902039"/>
              <a:ext cx="980494" cy="3208713"/>
            </p14:xfrm>
          </p:contentPart>
        </mc:Choice>
        <mc:Fallback xmlns="">
          <p:pic>
            <p:nvPicPr>
              <p:cNvPr id="4" name="Szabadkéz 3">
                <a:extLst>
                  <a:ext uri="{FF2B5EF4-FFF2-40B4-BE49-F238E27FC236}">
                    <a16:creationId xmlns:a16="http://schemas.microsoft.com/office/drawing/2014/main" id="{00897496-794D-B2A7-6AD5-6D2EC2293F1D}"/>
                  </a:ext>
                </a:extLst>
              </p:cNvPr>
              <p:cNvPicPr/>
              <p:nvPr/>
            </p:nvPicPr>
            <p:blipFill>
              <a:blip r:embed="rId5"/>
              <a:stretch>
                <a:fillRect/>
              </a:stretch>
            </p:blipFill>
            <p:spPr>
              <a:xfrm rot="353679">
                <a:off x="11320482" y="1893040"/>
                <a:ext cx="998131" cy="3226351"/>
              </a:xfrm>
              <a:prstGeom prst="rect">
                <a:avLst/>
              </a:prstGeom>
            </p:spPr>
          </p:pic>
        </mc:Fallback>
      </mc:AlternateContent>
    </p:spTree>
    <p:extLst>
      <p:ext uri="{BB962C8B-B14F-4D97-AF65-F5344CB8AC3E}">
        <p14:creationId xmlns:p14="http://schemas.microsoft.com/office/powerpoint/2010/main" val="4023440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Szövegdoboz 12">
            <a:extLst>
              <a:ext uri="{FF2B5EF4-FFF2-40B4-BE49-F238E27FC236}">
                <a16:creationId xmlns:a16="http://schemas.microsoft.com/office/drawing/2014/main" id="{57B99ED6-1977-DC40-13DE-3DCF63FCB463}"/>
              </a:ext>
            </a:extLst>
          </p:cNvPr>
          <p:cNvSpPr txBox="1"/>
          <p:nvPr/>
        </p:nvSpPr>
        <p:spPr>
          <a:xfrm>
            <a:off x="0" y="276225"/>
            <a:ext cx="12306300" cy="932688"/>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3600" kern="1200" dirty="0">
                <a:solidFill>
                  <a:schemeClr val="tx1"/>
                </a:solidFill>
                <a:latin typeface="+mj-lt"/>
                <a:ea typeface="+mj-ea"/>
                <a:cs typeface="+mj-cs"/>
              </a:rPr>
              <a:t>Experiment</a:t>
            </a:r>
            <a:r>
              <a:rPr lang="hu-HU" sz="3600" kern="1200" dirty="0">
                <a:solidFill>
                  <a:schemeClr val="tx1"/>
                </a:solidFill>
                <a:latin typeface="+mj-lt"/>
                <a:ea typeface="+mj-ea"/>
                <a:cs typeface="+mj-cs"/>
              </a:rPr>
              <a:t>#4</a:t>
            </a:r>
            <a:r>
              <a:rPr lang="en-US" sz="3600" kern="1200" dirty="0">
                <a:solidFill>
                  <a:schemeClr val="tx1"/>
                </a:solidFill>
                <a:latin typeface="+mj-lt"/>
                <a:ea typeface="+mj-ea"/>
                <a:cs typeface="+mj-cs"/>
              </a:rPr>
              <a:t>: </a:t>
            </a:r>
            <a:r>
              <a:rPr lang="hu-HU" sz="3600" u="sng" dirty="0" err="1">
                <a:latin typeface="+mj-lt"/>
                <a:ea typeface="+mj-ea"/>
                <a:cs typeface="+mj-cs"/>
              </a:rPr>
              <a:t>Effects</a:t>
            </a:r>
            <a:r>
              <a:rPr lang="hu-HU" sz="3600" u="sng" dirty="0">
                <a:latin typeface="+mj-lt"/>
                <a:ea typeface="+mj-ea"/>
                <a:cs typeface="+mj-cs"/>
              </a:rPr>
              <a:t> </a:t>
            </a:r>
            <a:r>
              <a:rPr lang="hu-HU" sz="3600" u="sng" dirty="0" err="1">
                <a:latin typeface="+mj-lt"/>
                <a:ea typeface="+mj-ea"/>
                <a:cs typeface="+mj-cs"/>
              </a:rPr>
              <a:t>behind</a:t>
            </a:r>
            <a:r>
              <a:rPr lang="hu-HU" sz="3600" u="sng" dirty="0">
                <a:latin typeface="+mj-lt"/>
                <a:ea typeface="+mj-ea"/>
                <a:cs typeface="+mj-cs"/>
              </a:rPr>
              <a:t> </a:t>
            </a:r>
            <a:r>
              <a:rPr lang="hu-HU" sz="3600" u="sng" dirty="0" err="1">
                <a:latin typeface="+mj-lt"/>
                <a:ea typeface="+mj-ea"/>
                <a:cs typeface="+mj-cs"/>
              </a:rPr>
              <a:t>the</a:t>
            </a:r>
            <a:r>
              <a:rPr lang="hu-HU" sz="3600" u="sng" dirty="0">
                <a:latin typeface="+mj-lt"/>
                <a:ea typeface="+mj-ea"/>
                <a:cs typeface="+mj-cs"/>
              </a:rPr>
              <a:t> </a:t>
            </a:r>
            <a:r>
              <a:rPr lang="hu-HU" sz="3600" u="sng" dirty="0" err="1">
                <a:latin typeface="+mj-lt"/>
                <a:ea typeface="+mj-ea"/>
                <a:cs typeface="+mj-cs"/>
              </a:rPr>
              <a:t>n</a:t>
            </a:r>
            <a:r>
              <a:rPr lang="hu-HU" sz="3600" u="sng" kern="1200" dirty="0" err="1">
                <a:solidFill>
                  <a:schemeClr val="tx1"/>
                </a:solidFill>
                <a:latin typeface="+mj-lt"/>
                <a:ea typeface="+mj-ea"/>
                <a:cs typeface="+mj-cs"/>
              </a:rPr>
              <a:t>umbers</a:t>
            </a:r>
            <a:r>
              <a:rPr lang="hu-HU" sz="3600" u="sng" kern="1200" dirty="0">
                <a:solidFill>
                  <a:schemeClr val="tx1"/>
                </a:solidFill>
                <a:latin typeface="+mj-lt"/>
                <a:ea typeface="+mj-ea"/>
                <a:cs typeface="+mj-cs"/>
              </a:rPr>
              <a:t> of </a:t>
            </a:r>
            <a:r>
              <a:rPr lang="hu-HU" sz="3600" u="sng" dirty="0" err="1">
                <a:latin typeface="+mj-lt"/>
                <a:ea typeface="+mj-ea"/>
                <a:cs typeface="+mj-cs"/>
              </a:rPr>
              <a:t>library</a:t>
            </a:r>
            <a:r>
              <a:rPr lang="hu-HU" sz="3600" u="sng" dirty="0">
                <a:latin typeface="+mj-lt"/>
                <a:ea typeface="+mj-ea"/>
                <a:cs typeface="+mj-cs"/>
              </a:rPr>
              <a:t> </a:t>
            </a:r>
            <a:r>
              <a:rPr lang="hu-HU" sz="3600" u="sng" dirty="0" err="1">
                <a:latin typeface="+mj-lt"/>
                <a:ea typeface="+mj-ea"/>
                <a:cs typeface="+mj-cs"/>
              </a:rPr>
              <a:t>visitors</a:t>
            </a:r>
            <a:endParaRPr lang="en-US" sz="4000" u="sng" kern="1200" dirty="0">
              <a:solidFill>
                <a:schemeClr val="tx1"/>
              </a:solidFill>
              <a:latin typeface="+mj-lt"/>
              <a:ea typeface="+mj-ea"/>
              <a:cs typeface="+mj-cs"/>
            </a:endParaRPr>
          </a:p>
        </p:txBody>
      </p:sp>
      <p:pic>
        <p:nvPicPr>
          <p:cNvPr id="5" name="Kép 4">
            <a:extLst>
              <a:ext uri="{FF2B5EF4-FFF2-40B4-BE49-F238E27FC236}">
                <a16:creationId xmlns:a16="http://schemas.microsoft.com/office/drawing/2014/main" id="{E9D16440-203D-7EF6-916A-6A7E6FF99243}"/>
              </a:ext>
            </a:extLst>
          </p:cNvPr>
          <p:cNvPicPr>
            <a:picLocks noChangeAspect="1"/>
          </p:cNvPicPr>
          <p:nvPr/>
        </p:nvPicPr>
        <p:blipFill rotWithShape="1">
          <a:blip r:embed="rId3"/>
          <a:srcRect l="459" r="-459" b="21711"/>
          <a:stretch/>
        </p:blipFill>
        <p:spPr>
          <a:xfrm>
            <a:off x="801868" y="2179654"/>
            <a:ext cx="10702564" cy="3968483"/>
          </a:xfrm>
          <a:prstGeom prst="rect">
            <a:avLst/>
          </a:prstGeom>
        </p:spPr>
      </p:pic>
    </p:spTree>
    <p:extLst>
      <p:ext uri="{BB962C8B-B14F-4D97-AF65-F5344CB8AC3E}">
        <p14:creationId xmlns:p14="http://schemas.microsoft.com/office/powerpoint/2010/main" val="4076239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zövegdoboz 12">
            <a:extLst>
              <a:ext uri="{FF2B5EF4-FFF2-40B4-BE49-F238E27FC236}">
                <a16:creationId xmlns:a16="http://schemas.microsoft.com/office/drawing/2014/main" id="{57B99ED6-1977-DC40-13DE-3DCF63FCB463}"/>
              </a:ext>
            </a:extLst>
          </p:cNvPr>
          <p:cNvSpPr txBox="1"/>
          <p:nvPr/>
        </p:nvSpPr>
        <p:spPr>
          <a:xfrm>
            <a:off x="0" y="276225"/>
            <a:ext cx="12306300" cy="932688"/>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3600" kern="1200" dirty="0">
                <a:solidFill>
                  <a:schemeClr val="tx1"/>
                </a:solidFill>
                <a:latin typeface="+mj-lt"/>
                <a:ea typeface="+mj-ea"/>
                <a:cs typeface="+mj-cs"/>
              </a:rPr>
              <a:t>Experiment</a:t>
            </a:r>
            <a:r>
              <a:rPr lang="hu-HU" sz="3600" kern="1200" dirty="0">
                <a:solidFill>
                  <a:schemeClr val="tx1"/>
                </a:solidFill>
                <a:latin typeface="+mj-lt"/>
                <a:ea typeface="+mj-ea"/>
                <a:cs typeface="+mj-cs"/>
              </a:rPr>
              <a:t>#4</a:t>
            </a:r>
            <a:r>
              <a:rPr lang="en-US" sz="3600" kern="1200" dirty="0">
                <a:solidFill>
                  <a:schemeClr val="tx1"/>
                </a:solidFill>
                <a:latin typeface="+mj-lt"/>
                <a:ea typeface="+mj-ea"/>
                <a:cs typeface="+mj-cs"/>
              </a:rPr>
              <a:t>: </a:t>
            </a:r>
            <a:r>
              <a:rPr lang="hu-HU" sz="3600" u="sng" dirty="0" err="1">
                <a:latin typeface="+mj-lt"/>
                <a:ea typeface="+mj-ea"/>
                <a:cs typeface="+mj-cs"/>
              </a:rPr>
              <a:t>Effects</a:t>
            </a:r>
            <a:r>
              <a:rPr lang="hu-HU" sz="3600" u="sng" dirty="0">
                <a:latin typeface="+mj-lt"/>
                <a:ea typeface="+mj-ea"/>
                <a:cs typeface="+mj-cs"/>
              </a:rPr>
              <a:t> </a:t>
            </a:r>
            <a:r>
              <a:rPr lang="hu-HU" sz="3600" u="sng" dirty="0" err="1">
                <a:latin typeface="+mj-lt"/>
                <a:ea typeface="+mj-ea"/>
                <a:cs typeface="+mj-cs"/>
              </a:rPr>
              <a:t>behind</a:t>
            </a:r>
            <a:r>
              <a:rPr lang="hu-HU" sz="3600" u="sng" dirty="0">
                <a:latin typeface="+mj-lt"/>
                <a:ea typeface="+mj-ea"/>
                <a:cs typeface="+mj-cs"/>
              </a:rPr>
              <a:t> </a:t>
            </a:r>
            <a:r>
              <a:rPr lang="hu-HU" sz="3600" u="sng" dirty="0" err="1">
                <a:latin typeface="+mj-lt"/>
                <a:ea typeface="+mj-ea"/>
                <a:cs typeface="+mj-cs"/>
              </a:rPr>
              <a:t>the</a:t>
            </a:r>
            <a:r>
              <a:rPr lang="hu-HU" sz="3600" u="sng" dirty="0">
                <a:latin typeface="+mj-lt"/>
                <a:ea typeface="+mj-ea"/>
                <a:cs typeface="+mj-cs"/>
              </a:rPr>
              <a:t> </a:t>
            </a:r>
            <a:r>
              <a:rPr lang="hu-HU" sz="3600" u="sng" dirty="0" err="1">
                <a:latin typeface="+mj-lt"/>
                <a:ea typeface="+mj-ea"/>
                <a:cs typeface="+mj-cs"/>
              </a:rPr>
              <a:t>n</a:t>
            </a:r>
            <a:r>
              <a:rPr lang="hu-HU" sz="3600" u="sng" kern="1200" dirty="0" err="1">
                <a:solidFill>
                  <a:schemeClr val="tx1"/>
                </a:solidFill>
                <a:latin typeface="+mj-lt"/>
                <a:ea typeface="+mj-ea"/>
                <a:cs typeface="+mj-cs"/>
              </a:rPr>
              <a:t>umbers</a:t>
            </a:r>
            <a:r>
              <a:rPr lang="hu-HU" sz="3600" u="sng" kern="1200" dirty="0">
                <a:solidFill>
                  <a:schemeClr val="tx1"/>
                </a:solidFill>
                <a:latin typeface="+mj-lt"/>
                <a:ea typeface="+mj-ea"/>
                <a:cs typeface="+mj-cs"/>
              </a:rPr>
              <a:t> of </a:t>
            </a:r>
            <a:r>
              <a:rPr lang="hu-HU" sz="3600" u="sng" dirty="0" err="1">
                <a:latin typeface="+mj-lt"/>
                <a:ea typeface="+mj-ea"/>
                <a:cs typeface="+mj-cs"/>
              </a:rPr>
              <a:t>library</a:t>
            </a:r>
            <a:r>
              <a:rPr lang="hu-HU" sz="3600" u="sng" dirty="0">
                <a:latin typeface="+mj-lt"/>
                <a:ea typeface="+mj-ea"/>
                <a:cs typeface="+mj-cs"/>
              </a:rPr>
              <a:t> </a:t>
            </a:r>
            <a:r>
              <a:rPr lang="hu-HU" sz="3600" u="sng" dirty="0" err="1">
                <a:latin typeface="+mj-lt"/>
                <a:ea typeface="+mj-ea"/>
                <a:cs typeface="+mj-cs"/>
              </a:rPr>
              <a:t>visitors</a:t>
            </a:r>
            <a:endParaRPr lang="en-US" sz="4000" u="sng" kern="1200" dirty="0">
              <a:solidFill>
                <a:schemeClr val="tx1"/>
              </a:solidFill>
              <a:latin typeface="+mj-lt"/>
              <a:ea typeface="+mj-ea"/>
              <a:cs typeface="+mj-cs"/>
            </a:endParaRPr>
          </a:p>
        </p:txBody>
      </p:sp>
      <p:pic>
        <p:nvPicPr>
          <p:cNvPr id="2" name="Kép 1">
            <a:extLst>
              <a:ext uri="{FF2B5EF4-FFF2-40B4-BE49-F238E27FC236}">
                <a16:creationId xmlns:a16="http://schemas.microsoft.com/office/drawing/2014/main" id="{72A3F012-8049-016E-FB9B-BBA9E3D8C01B}"/>
              </a:ext>
            </a:extLst>
          </p:cNvPr>
          <p:cNvPicPr>
            <a:picLocks noChangeAspect="1"/>
          </p:cNvPicPr>
          <p:nvPr/>
        </p:nvPicPr>
        <p:blipFill>
          <a:blip r:embed="rId3"/>
          <a:stretch>
            <a:fillRect/>
          </a:stretch>
        </p:blipFill>
        <p:spPr>
          <a:xfrm>
            <a:off x="2382447" y="1528377"/>
            <a:ext cx="7541406" cy="4487045"/>
          </a:xfrm>
          <a:prstGeom prst="rect">
            <a:avLst/>
          </a:prstGeom>
        </p:spPr>
      </p:pic>
    </p:spTree>
    <p:extLst>
      <p:ext uri="{BB962C8B-B14F-4D97-AF65-F5344CB8AC3E}">
        <p14:creationId xmlns:p14="http://schemas.microsoft.com/office/powerpoint/2010/main" val="2399645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zövegdoboz 12">
            <a:extLst>
              <a:ext uri="{FF2B5EF4-FFF2-40B4-BE49-F238E27FC236}">
                <a16:creationId xmlns:a16="http://schemas.microsoft.com/office/drawing/2014/main" id="{57B99ED6-1977-DC40-13DE-3DCF63FCB463}"/>
              </a:ext>
            </a:extLst>
          </p:cNvPr>
          <p:cNvSpPr txBox="1"/>
          <p:nvPr/>
        </p:nvSpPr>
        <p:spPr>
          <a:xfrm>
            <a:off x="0" y="276225"/>
            <a:ext cx="12306300" cy="932688"/>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3200" kern="1200" dirty="0">
                <a:solidFill>
                  <a:schemeClr val="tx1"/>
                </a:solidFill>
                <a:latin typeface="+mj-lt"/>
                <a:ea typeface="+mj-ea"/>
                <a:cs typeface="+mj-cs"/>
              </a:rPr>
              <a:t>Experiment</a:t>
            </a:r>
            <a:r>
              <a:rPr lang="hu-HU" sz="3200" kern="1200" dirty="0">
                <a:solidFill>
                  <a:schemeClr val="tx1"/>
                </a:solidFill>
                <a:latin typeface="+mj-lt"/>
                <a:ea typeface="+mj-ea"/>
                <a:cs typeface="+mj-cs"/>
              </a:rPr>
              <a:t>#5</a:t>
            </a:r>
            <a:r>
              <a:rPr lang="en-US" sz="3200" kern="1200" dirty="0">
                <a:solidFill>
                  <a:schemeClr val="tx1"/>
                </a:solidFill>
                <a:latin typeface="+mj-lt"/>
                <a:ea typeface="+mj-ea"/>
                <a:cs typeface="+mj-cs"/>
              </a:rPr>
              <a:t>: </a:t>
            </a:r>
            <a:r>
              <a:rPr lang="hu-HU" sz="3200" u="sng" dirty="0" err="1">
                <a:latin typeface="+mj-lt"/>
                <a:ea typeface="+mj-ea"/>
                <a:cs typeface="+mj-cs"/>
              </a:rPr>
              <a:t>Direct</a:t>
            </a:r>
            <a:r>
              <a:rPr lang="hu-HU" sz="3200" u="sng" dirty="0">
                <a:latin typeface="+mj-lt"/>
                <a:ea typeface="+mj-ea"/>
                <a:cs typeface="+mj-cs"/>
              </a:rPr>
              <a:t> and </a:t>
            </a:r>
            <a:r>
              <a:rPr lang="hu-HU" sz="3200" u="sng" dirty="0" err="1">
                <a:latin typeface="+mj-lt"/>
                <a:ea typeface="+mj-ea"/>
                <a:cs typeface="+mj-cs"/>
              </a:rPr>
              <a:t>inverse</a:t>
            </a:r>
            <a:r>
              <a:rPr lang="hu-HU" sz="3200" u="sng" dirty="0">
                <a:latin typeface="+mj-lt"/>
                <a:ea typeface="+mj-ea"/>
                <a:cs typeface="+mj-cs"/>
              </a:rPr>
              <a:t> </a:t>
            </a:r>
            <a:r>
              <a:rPr lang="hu-HU" sz="3200" u="sng" dirty="0" err="1">
                <a:latin typeface="+mj-lt"/>
                <a:ea typeface="+mj-ea"/>
                <a:cs typeface="+mj-cs"/>
              </a:rPr>
              <a:t>relationship</a:t>
            </a:r>
            <a:r>
              <a:rPr lang="hu-HU" sz="3200" u="sng" dirty="0">
                <a:latin typeface="+mj-lt"/>
                <a:ea typeface="+mj-ea"/>
                <a:cs typeface="+mj-cs"/>
              </a:rPr>
              <a:t> in a random OAM</a:t>
            </a:r>
            <a:endParaRPr lang="en-US" sz="3600" u="sng" kern="1200" dirty="0">
              <a:solidFill>
                <a:schemeClr val="tx1"/>
              </a:solidFill>
              <a:latin typeface="+mj-lt"/>
              <a:ea typeface="+mj-ea"/>
              <a:cs typeface="+mj-cs"/>
            </a:endParaRPr>
          </a:p>
        </p:txBody>
      </p:sp>
      <p:graphicFrame>
        <p:nvGraphicFramePr>
          <p:cNvPr id="3" name="Diagram 2">
            <a:extLst>
              <a:ext uri="{FF2B5EF4-FFF2-40B4-BE49-F238E27FC236}">
                <a16:creationId xmlns:a16="http://schemas.microsoft.com/office/drawing/2014/main" id="{00000000-0008-0000-0300-000003000000}"/>
              </a:ext>
            </a:extLst>
          </p:cNvPr>
          <p:cNvGraphicFramePr>
            <a:graphicFrameLocks/>
          </p:cNvGraphicFramePr>
          <p:nvPr/>
        </p:nvGraphicFramePr>
        <p:xfrm>
          <a:off x="1709843" y="1444837"/>
          <a:ext cx="8772313" cy="3968326"/>
        </p:xfrm>
        <a:graphic>
          <a:graphicData uri="http://schemas.openxmlformats.org/drawingml/2006/chart">
            <c:chart xmlns:c="http://schemas.openxmlformats.org/drawingml/2006/chart" xmlns:r="http://schemas.openxmlformats.org/officeDocument/2006/relationships" r:id="rId3"/>
          </a:graphicData>
        </a:graphic>
      </p:graphicFrame>
      <p:sp>
        <p:nvSpPr>
          <p:cNvPr id="4" name="Szövegdoboz 3">
            <a:extLst>
              <a:ext uri="{FF2B5EF4-FFF2-40B4-BE49-F238E27FC236}">
                <a16:creationId xmlns:a16="http://schemas.microsoft.com/office/drawing/2014/main" id="{A81CB385-6CD9-BF93-7017-E264C8087748}"/>
              </a:ext>
            </a:extLst>
          </p:cNvPr>
          <p:cNvSpPr txBox="1"/>
          <p:nvPr/>
        </p:nvSpPr>
        <p:spPr>
          <a:xfrm>
            <a:off x="163830" y="5413163"/>
            <a:ext cx="11483340" cy="932688"/>
          </a:xfrm>
          <a:prstGeom prst="rect">
            <a:avLst/>
          </a:prstGeom>
        </p:spPr>
        <p:txBody>
          <a:bodyPr vert="horz" lIns="91440" tIns="45720" rIns="91440" bIns="45720" rtlCol="0" anchor="b">
            <a:noAutofit/>
          </a:bodyPr>
          <a:lstStyle/>
          <a:p>
            <a:pPr>
              <a:lnSpc>
                <a:spcPct val="90000"/>
              </a:lnSpc>
              <a:spcBef>
                <a:spcPct val="0"/>
              </a:spcBef>
              <a:spcAft>
                <a:spcPts val="600"/>
              </a:spcAft>
            </a:pPr>
            <a:r>
              <a:rPr lang="hu-HU" sz="2000" kern="1200" dirty="0">
                <a:solidFill>
                  <a:schemeClr val="tx1"/>
                </a:solidFill>
                <a:latin typeface="+mj-lt"/>
                <a:ea typeface="+mj-ea"/>
                <a:cs typeface="+mj-cs"/>
              </a:rPr>
              <a:t>Benchmark </a:t>
            </a:r>
            <a:r>
              <a:rPr lang="hu-HU" sz="2000" kern="1200" dirty="0" err="1">
                <a:solidFill>
                  <a:schemeClr val="tx1"/>
                </a:solidFill>
                <a:latin typeface="+mj-lt"/>
                <a:ea typeface="+mj-ea"/>
                <a:cs typeface="+mj-cs"/>
              </a:rPr>
              <a:t>for</a:t>
            </a:r>
            <a:r>
              <a:rPr lang="hu-HU" sz="2000" kern="1200" dirty="0">
                <a:solidFill>
                  <a:schemeClr val="tx1"/>
                </a:solidFill>
                <a:latin typeface="+mj-lt"/>
                <a:ea typeface="+mj-ea"/>
                <a:cs typeface="+mj-cs"/>
              </a:rPr>
              <a:t> </a:t>
            </a:r>
            <a:r>
              <a:rPr lang="hu-HU" sz="2000" kern="1200" dirty="0" err="1">
                <a:solidFill>
                  <a:schemeClr val="tx1"/>
                </a:solidFill>
                <a:latin typeface="+mj-lt"/>
                <a:ea typeface="+mj-ea"/>
                <a:cs typeface="+mj-cs"/>
              </a:rPr>
              <a:t>real</a:t>
            </a:r>
            <a:r>
              <a:rPr lang="hu-HU" sz="2000" kern="1200" dirty="0">
                <a:solidFill>
                  <a:schemeClr val="tx1"/>
                </a:solidFill>
                <a:latin typeface="+mj-lt"/>
                <a:ea typeface="+mj-ea"/>
                <a:cs typeface="+mj-cs"/>
              </a:rPr>
              <a:t> </a:t>
            </a:r>
            <a:r>
              <a:rPr lang="hu-HU" sz="2000" kern="1200" dirty="0" err="1">
                <a:solidFill>
                  <a:schemeClr val="tx1"/>
                </a:solidFill>
                <a:latin typeface="+mj-lt"/>
                <a:ea typeface="+mj-ea"/>
                <a:cs typeface="+mj-cs"/>
              </a:rPr>
              <a:t>OAMs</a:t>
            </a:r>
            <a:r>
              <a:rPr lang="hu-HU" sz="2000" dirty="0">
                <a:latin typeface="+mj-lt"/>
                <a:ea typeface="+mj-ea"/>
                <a:cs typeface="+mj-cs"/>
              </a:rPr>
              <a:t>: </a:t>
            </a:r>
            <a:r>
              <a:rPr lang="hu-HU" sz="2000" dirty="0">
                <a:latin typeface="+mj-lt"/>
                <a:ea typeface="+mj-ea"/>
                <a:cs typeface="+mj-cs"/>
                <a:hlinkClick r:id="rId4"/>
              </a:rPr>
              <a:t>https://miau.my-x.hu/miau/293/rnd_based_direct_inverse_symmetry.xlsx</a:t>
            </a:r>
            <a:r>
              <a:rPr lang="hu-HU" sz="2000" dirty="0">
                <a:latin typeface="+mj-lt"/>
                <a:ea typeface="+mj-ea"/>
                <a:cs typeface="+mj-cs"/>
              </a:rPr>
              <a:t> </a:t>
            </a:r>
            <a:endParaRPr lang="en-US" sz="2400" u="sng" kern="1200" dirty="0">
              <a:solidFill>
                <a:schemeClr val="tx1"/>
              </a:solidFill>
              <a:latin typeface="+mj-lt"/>
              <a:ea typeface="+mj-ea"/>
              <a:cs typeface="+mj-cs"/>
            </a:endParaRPr>
          </a:p>
        </p:txBody>
      </p:sp>
    </p:spTree>
    <p:extLst>
      <p:ext uri="{BB962C8B-B14F-4D97-AF65-F5344CB8AC3E}">
        <p14:creationId xmlns:p14="http://schemas.microsoft.com/office/powerpoint/2010/main" val="2090781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ép 2" descr="Ezüsttrófea">
            <a:extLst>
              <a:ext uri="{FF2B5EF4-FFF2-40B4-BE49-F238E27FC236}">
                <a16:creationId xmlns:a16="http://schemas.microsoft.com/office/drawing/2014/main" id="{55D50063-1D91-94E9-4207-BABBAFDD25A2}"/>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15730"/>
          <a:stretch/>
        </p:blipFill>
        <p:spPr>
          <a:xfrm>
            <a:off x="0" y="0"/>
            <a:ext cx="12192000" cy="6858000"/>
          </a:xfrm>
          <a:prstGeom prst="rect">
            <a:avLst/>
          </a:prstGeom>
        </p:spPr>
      </p:pic>
      <p:graphicFrame>
        <p:nvGraphicFramePr>
          <p:cNvPr id="7" name="Szövegdoboz 4">
            <a:extLst>
              <a:ext uri="{FF2B5EF4-FFF2-40B4-BE49-F238E27FC236}">
                <a16:creationId xmlns:a16="http://schemas.microsoft.com/office/drawing/2014/main" id="{18B08E64-7398-FAA3-01C7-2933FE41E7D4}"/>
              </a:ext>
            </a:extLst>
          </p:cNvPr>
          <p:cNvGraphicFramePr/>
          <p:nvPr>
            <p:extLst>
              <p:ext uri="{D42A27DB-BD31-4B8C-83A1-F6EECF244321}">
                <p14:modId xmlns:p14="http://schemas.microsoft.com/office/powerpoint/2010/main" val="2667248542"/>
              </p:ext>
            </p:extLst>
          </p:nvPr>
        </p:nvGraphicFramePr>
        <p:xfrm>
          <a:off x="-97973" y="778328"/>
          <a:ext cx="12061371" cy="5301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zövegdoboz 9">
            <a:extLst>
              <a:ext uri="{FF2B5EF4-FFF2-40B4-BE49-F238E27FC236}">
                <a16:creationId xmlns:a16="http://schemas.microsoft.com/office/drawing/2014/main" id="{EE13567C-D6C4-042D-120E-46153D99B6FD}"/>
              </a:ext>
            </a:extLst>
          </p:cNvPr>
          <p:cNvSpPr txBox="1"/>
          <p:nvPr/>
        </p:nvSpPr>
        <p:spPr>
          <a:xfrm>
            <a:off x="2879271" y="218105"/>
            <a:ext cx="6106884" cy="707886"/>
          </a:xfrm>
          <a:prstGeom prst="rect">
            <a:avLst/>
          </a:prstGeom>
          <a:noFill/>
        </p:spPr>
        <p:txBody>
          <a:bodyPr wrap="square">
            <a:spAutoFit/>
          </a:bodyPr>
          <a:lstStyle/>
          <a:p>
            <a:pPr algn="ctr"/>
            <a:r>
              <a:rPr lang="en-US" sz="4000"/>
              <a:t>Conclusions</a:t>
            </a:r>
            <a:endParaRPr lang="en-US" sz="4000" dirty="0"/>
          </a:p>
        </p:txBody>
      </p:sp>
    </p:spTree>
    <p:extLst>
      <p:ext uri="{BB962C8B-B14F-4D97-AF65-F5344CB8AC3E}">
        <p14:creationId xmlns:p14="http://schemas.microsoft.com/office/powerpoint/2010/main" val="7499013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Kép 4" descr="Absztrakt kék dizájn hullámos vonalakkal és pontokkal">
            <a:extLst>
              <a:ext uri="{FF2B5EF4-FFF2-40B4-BE49-F238E27FC236}">
                <a16:creationId xmlns:a16="http://schemas.microsoft.com/office/drawing/2014/main" id="{413F571B-9E2D-AD47-EDAD-1C7C2851065B}"/>
              </a:ext>
            </a:extLst>
          </p:cNvPr>
          <p:cNvPicPr>
            <a:picLocks noChangeAspect="1"/>
          </p:cNvPicPr>
          <p:nvPr/>
        </p:nvPicPr>
        <p:blipFill rotWithShape="1">
          <a:blip r:embed="rId2">
            <a:extLst>
              <a:ext uri="{28A0092B-C50C-407E-A947-70E740481C1C}">
                <a14:useLocalDpi xmlns:a14="http://schemas.microsoft.com/office/drawing/2010/main" val="0"/>
              </a:ext>
            </a:extLst>
          </a:blip>
          <a:srcRect l="3184" r="-1" b="-1"/>
          <a:stretch/>
        </p:blipFill>
        <p:spPr>
          <a:xfrm>
            <a:off x="20" y="10"/>
            <a:ext cx="9947062" cy="6857990"/>
          </a:xfrm>
          <a:prstGeom prst="rect">
            <a:avLst/>
          </a:prstGeom>
        </p:spPr>
      </p:pic>
      <p:sp>
        <p:nvSpPr>
          <p:cNvPr id="14" name="Freeform: Shape 13">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6" name="Freeform: Shape 15">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8" name="Freeform: Shape 17">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Szövegdoboz 5">
            <a:extLst>
              <a:ext uri="{FF2B5EF4-FFF2-40B4-BE49-F238E27FC236}">
                <a16:creationId xmlns:a16="http://schemas.microsoft.com/office/drawing/2014/main" id="{E987E159-3A03-5B2B-D257-F43D149B6FD6}"/>
              </a:ext>
            </a:extLst>
          </p:cNvPr>
          <p:cNvSpPr txBox="1"/>
          <p:nvPr/>
        </p:nvSpPr>
        <p:spPr>
          <a:xfrm>
            <a:off x="7991155" y="567154"/>
            <a:ext cx="3633746" cy="158842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dirty="0">
                <a:latin typeface="+mj-lt"/>
                <a:ea typeface="+mj-ea"/>
                <a:cs typeface="+mj-cs"/>
              </a:rPr>
              <a:t>Future</a:t>
            </a:r>
          </a:p>
        </p:txBody>
      </p:sp>
      <p:sp>
        <p:nvSpPr>
          <p:cNvPr id="7" name="Szövegdoboz 6">
            <a:extLst>
              <a:ext uri="{FF2B5EF4-FFF2-40B4-BE49-F238E27FC236}">
                <a16:creationId xmlns:a16="http://schemas.microsoft.com/office/drawing/2014/main" id="{94F03B88-4888-4F8A-5DE4-271592AF2698}"/>
              </a:ext>
            </a:extLst>
          </p:cNvPr>
          <p:cNvSpPr txBox="1"/>
          <p:nvPr/>
        </p:nvSpPr>
        <p:spPr>
          <a:xfrm>
            <a:off x="7339585" y="2722729"/>
            <a:ext cx="4852416" cy="2700062"/>
          </a:xfrm>
          <a:prstGeom prst="rect">
            <a:avLst/>
          </a:prstGeom>
        </p:spPr>
        <p:txBody>
          <a:bodyPr vert="horz" lIns="91440" tIns="45720" rIns="91440" bIns="45720" rtlCol="0">
            <a:normAutofit/>
          </a:bodyPr>
          <a:lstStyle/>
          <a:p>
            <a:pPr>
              <a:lnSpc>
                <a:spcPct val="90000"/>
              </a:lnSpc>
              <a:spcAft>
                <a:spcPts val="600"/>
              </a:spcAft>
            </a:pPr>
            <a:r>
              <a:rPr lang="hu-HU" sz="2000" dirty="0"/>
              <a:t>More </a:t>
            </a:r>
            <a:r>
              <a:rPr lang="hu-HU" sz="2000" dirty="0" err="1"/>
              <a:t>research</a:t>
            </a:r>
            <a:r>
              <a:rPr lang="hu-HU" sz="2000" dirty="0"/>
              <a:t> </a:t>
            </a:r>
            <a:r>
              <a:rPr lang="hu-HU" sz="2000" dirty="0" err="1"/>
              <a:t>concerning</a:t>
            </a:r>
            <a:r>
              <a:rPr lang="hu-HU" sz="2000" dirty="0"/>
              <a:t> </a:t>
            </a:r>
            <a:r>
              <a:rPr lang="hu-HU" sz="2000" dirty="0" err="1"/>
              <a:t>the</a:t>
            </a:r>
            <a:r>
              <a:rPr lang="hu-HU" sz="2000" dirty="0"/>
              <a:t> </a:t>
            </a:r>
            <a:r>
              <a:rPr lang="hu-HU" sz="2000" dirty="0" err="1"/>
              <a:t>question</a:t>
            </a:r>
            <a:r>
              <a:rPr lang="hu-HU" sz="2000" dirty="0"/>
              <a:t>: </a:t>
            </a:r>
            <a:r>
              <a:rPr lang="en-GB" sz="2000" dirty="0"/>
              <a:t>how to enforce more or less symmetric results based on the variations of the inputs</a:t>
            </a:r>
            <a:endParaRPr lang="hu-HU" sz="2000" dirty="0"/>
          </a:p>
          <a:p>
            <a:pPr indent="-228600">
              <a:lnSpc>
                <a:spcPct val="90000"/>
              </a:lnSpc>
              <a:spcAft>
                <a:spcPts val="600"/>
              </a:spcAft>
              <a:buFont typeface="Arial" panose="020B0604020202020204" pitchFamily="34" charset="0"/>
              <a:buChar char="•"/>
            </a:pPr>
            <a:endParaRPr lang="hu-HU" sz="2000" dirty="0"/>
          </a:p>
          <a:p>
            <a:pPr>
              <a:lnSpc>
                <a:spcPct val="90000"/>
              </a:lnSpc>
              <a:spcAft>
                <a:spcPts val="600"/>
              </a:spcAft>
            </a:pPr>
            <a:r>
              <a:rPr lang="hu-HU" sz="2000" dirty="0" err="1">
                <a:effectLst/>
              </a:rPr>
              <a:t>Developing</a:t>
            </a:r>
            <a:r>
              <a:rPr lang="hu-HU" sz="2000" dirty="0">
                <a:effectLst/>
              </a:rPr>
              <a:t> a </a:t>
            </a:r>
            <a:r>
              <a:rPr lang="hu-HU" sz="2000" dirty="0" err="1">
                <a:effectLst/>
              </a:rPr>
              <a:t>cloud</a:t>
            </a:r>
            <a:r>
              <a:rPr lang="hu-HU" sz="2000" dirty="0" err="1"/>
              <a:t>-</a:t>
            </a:r>
            <a:r>
              <a:rPr lang="hu-HU" sz="2000" dirty="0" err="1">
                <a:effectLst/>
              </a:rPr>
              <a:t>based</a:t>
            </a:r>
            <a:r>
              <a:rPr lang="hu-HU" sz="2000" dirty="0">
                <a:effectLst/>
              </a:rPr>
              <a:t> service</a:t>
            </a:r>
          </a:p>
          <a:p>
            <a:pPr indent="-228600">
              <a:lnSpc>
                <a:spcPct val="90000"/>
              </a:lnSpc>
              <a:spcAft>
                <a:spcPts val="600"/>
              </a:spcAft>
              <a:buFont typeface="Arial" panose="020B0604020202020204" pitchFamily="34" charset="0"/>
              <a:buChar char="•"/>
            </a:pPr>
            <a:endParaRPr lang="en-US" sz="2000" dirty="0">
              <a:effectLst/>
            </a:endParaRPr>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4156491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accent3">
                <a:tint val="45000"/>
                <a:satMod val="400000"/>
              </a:schemeClr>
            </a:duotone>
          </a:blip>
          <a:srcRect/>
          <a:stretch>
            <a:fillRect/>
          </a:stretch>
        </a:blipFill>
        <a:effectLst/>
      </p:bgPr>
    </p:bg>
    <p:spTree>
      <p:nvGrpSpPr>
        <p:cNvPr id="1" name=""/>
        <p:cNvGrpSpPr/>
        <p:nvPr/>
      </p:nvGrpSpPr>
      <p:grpSpPr>
        <a:xfrm>
          <a:off x="0" y="0"/>
          <a:ext cx="0" cy="0"/>
          <a:chOff x="0" y="0"/>
          <a:chExt cx="0" cy="0"/>
        </a:xfrm>
      </p:grpSpPr>
      <p:grpSp>
        <p:nvGrpSpPr>
          <p:cNvPr id="2" name="그룹 1">
            <a:extLst>
              <a:ext uri="{FF2B5EF4-FFF2-40B4-BE49-F238E27FC236}">
                <a16:creationId xmlns:a16="http://schemas.microsoft.com/office/drawing/2014/main" id="{035C77A9-7084-477D-BA3A-262CC9BDC031}"/>
              </a:ext>
            </a:extLst>
          </p:cNvPr>
          <p:cNvGrpSpPr/>
          <p:nvPr/>
        </p:nvGrpSpPr>
        <p:grpSpPr>
          <a:xfrm>
            <a:off x="1" y="2857630"/>
            <a:ext cx="12191998" cy="1142740"/>
            <a:chOff x="1" y="2857630"/>
            <a:chExt cx="12191998" cy="1142740"/>
          </a:xfrm>
        </p:grpSpPr>
        <p:sp>
          <p:nvSpPr>
            <p:cNvPr id="25" name="TextBox 24">
              <a:extLst>
                <a:ext uri="{FF2B5EF4-FFF2-40B4-BE49-F238E27FC236}">
                  <a16:creationId xmlns:a16="http://schemas.microsoft.com/office/drawing/2014/main" id="{3E0E8578-BD64-4C9C-8967-EC38029FB4BB}"/>
                </a:ext>
              </a:extLst>
            </p:cNvPr>
            <p:cNvSpPr txBox="1"/>
            <p:nvPr/>
          </p:nvSpPr>
          <p:spPr>
            <a:xfrm>
              <a:off x="1" y="2857630"/>
              <a:ext cx="12191998" cy="830997"/>
            </a:xfrm>
            <a:prstGeom prst="rect">
              <a:avLst/>
            </a:prstGeom>
            <a:noFill/>
          </p:spPr>
          <p:txBody>
            <a:bodyPr wrap="square" rtlCol="0" anchor="ctr">
              <a:spAutoFit/>
            </a:bodyPr>
            <a:lstStyle/>
            <a:p>
              <a:pPr algn="ctr"/>
              <a:r>
                <a:rPr lang="hu-HU" altLang="ko-KR" sz="4800" b="1" dirty="0" err="1">
                  <a:solidFill>
                    <a:schemeClr val="bg1"/>
                  </a:solidFill>
                  <a:latin typeface="+mj-lt"/>
                  <a:cs typeface="Arial" pitchFamily="34" charset="0"/>
                </a:rPr>
                <a:t>Thank</a:t>
              </a:r>
              <a:r>
                <a:rPr lang="hu-HU" altLang="ko-KR" sz="4800" b="1" dirty="0">
                  <a:solidFill>
                    <a:schemeClr val="bg1"/>
                  </a:solidFill>
                  <a:latin typeface="+mj-lt"/>
                  <a:cs typeface="Arial" pitchFamily="34" charset="0"/>
                </a:rPr>
                <a:t> </a:t>
              </a:r>
              <a:r>
                <a:rPr lang="hu-HU" altLang="ko-KR" sz="4800" b="1" dirty="0" err="1">
                  <a:solidFill>
                    <a:schemeClr val="bg1"/>
                  </a:solidFill>
                  <a:latin typeface="+mj-lt"/>
                  <a:cs typeface="Arial" pitchFamily="34" charset="0"/>
                </a:rPr>
                <a:t>you</a:t>
              </a:r>
              <a:r>
                <a:rPr lang="hu-HU" altLang="ko-KR" sz="4800" b="1" dirty="0">
                  <a:solidFill>
                    <a:schemeClr val="bg1"/>
                  </a:solidFill>
                  <a:latin typeface="+mj-lt"/>
                  <a:cs typeface="Arial" pitchFamily="34" charset="0"/>
                </a:rPr>
                <a:t> </a:t>
              </a:r>
              <a:r>
                <a:rPr lang="hu-HU" altLang="ko-KR" sz="4800" b="1" dirty="0" err="1">
                  <a:solidFill>
                    <a:schemeClr val="bg1"/>
                  </a:solidFill>
                  <a:latin typeface="+mj-lt"/>
                  <a:cs typeface="Arial" pitchFamily="34" charset="0"/>
                </a:rPr>
                <a:t>for</a:t>
              </a:r>
              <a:r>
                <a:rPr lang="hu-HU" altLang="ko-KR" sz="4800" b="1" dirty="0">
                  <a:solidFill>
                    <a:schemeClr val="bg1"/>
                  </a:solidFill>
                  <a:latin typeface="+mj-lt"/>
                  <a:cs typeface="Arial" pitchFamily="34" charset="0"/>
                </a:rPr>
                <a:t> </a:t>
              </a:r>
              <a:r>
                <a:rPr lang="hu-HU" altLang="ko-KR" sz="4800" b="1" dirty="0" err="1">
                  <a:solidFill>
                    <a:schemeClr val="bg1"/>
                  </a:solidFill>
                  <a:latin typeface="+mj-lt"/>
                  <a:cs typeface="Arial" pitchFamily="34" charset="0"/>
                </a:rPr>
                <a:t>your</a:t>
              </a:r>
              <a:r>
                <a:rPr lang="hu-HU" altLang="ko-KR" sz="4800" b="1" dirty="0">
                  <a:solidFill>
                    <a:schemeClr val="bg1"/>
                  </a:solidFill>
                  <a:latin typeface="+mj-lt"/>
                  <a:cs typeface="Arial" pitchFamily="34" charset="0"/>
                </a:rPr>
                <a:t> </a:t>
              </a:r>
              <a:r>
                <a:rPr lang="hu-HU" altLang="ko-KR" sz="4800" b="1" dirty="0" err="1">
                  <a:solidFill>
                    <a:schemeClr val="bg1"/>
                  </a:solidFill>
                  <a:latin typeface="+mj-lt"/>
                  <a:cs typeface="Arial" pitchFamily="34" charset="0"/>
                </a:rPr>
                <a:t>attention</a:t>
              </a:r>
              <a:r>
                <a:rPr lang="hu-HU" altLang="ko-KR" sz="4800" b="1" dirty="0">
                  <a:solidFill>
                    <a:schemeClr val="bg1"/>
                  </a:solidFill>
                  <a:latin typeface="+mj-lt"/>
                  <a:cs typeface="Arial" pitchFamily="34" charset="0"/>
                </a:rPr>
                <a:t>!</a:t>
              </a:r>
              <a:endParaRPr lang="ko-KR" altLang="en-US" sz="4800" b="1" dirty="0">
                <a:solidFill>
                  <a:schemeClr val="bg1"/>
                </a:solidFill>
                <a:latin typeface="+mj-lt"/>
                <a:cs typeface="Arial" pitchFamily="34" charset="0"/>
              </a:endParaRPr>
            </a:p>
          </p:txBody>
        </p:sp>
        <p:sp>
          <p:nvSpPr>
            <p:cNvPr id="26" name="TextBox 25">
              <a:extLst>
                <a:ext uri="{FF2B5EF4-FFF2-40B4-BE49-F238E27FC236}">
                  <a16:creationId xmlns:a16="http://schemas.microsoft.com/office/drawing/2014/main" id="{C88AEDF3-C1CF-4E32-9D10-2D8E595E02FD}"/>
                </a:ext>
              </a:extLst>
            </p:cNvPr>
            <p:cNvSpPr txBox="1"/>
            <p:nvPr/>
          </p:nvSpPr>
          <p:spPr>
            <a:xfrm>
              <a:off x="1" y="3620714"/>
              <a:ext cx="12191855" cy="379656"/>
            </a:xfrm>
            <a:prstGeom prst="rect">
              <a:avLst/>
            </a:prstGeom>
            <a:noFill/>
          </p:spPr>
          <p:txBody>
            <a:bodyPr wrap="square" rtlCol="0" anchor="ctr">
              <a:spAutoFit/>
            </a:bodyPr>
            <a:lstStyle/>
            <a:p>
              <a:pPr algn="ctr"/>
              <a:endParaRPr lang="ko-KR" altLang="en-US" sz="1867" dirty="0">
                <a:solidFill>
                  <a:schemeClr val="bg1"/>
                </a:solidFill>
                <a:cs typeface="Arial" pitchFamily="34" charset="0"/>
              </a:endParaRPr>
            </a:p>
          </p:txBody>
        </p:sp>
      </p:grpSp>
    </p:spTree>
    <p:extLst>
      <p:ext uri="{BB962C8B-B14F-4D97-AF65-F5344CB8AC3E}">
        <p14:creationId xmlns:p14="http://schemas.microsoft.com/office/powerpoint/2010/main" val="3690554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accent3">
                <a:tint val="45000"/>
                <a:satMod val="400000"/>
              </a:schemeClr>
            </a:duotone>
          </a:blip>
          <a:srcRect/>
          <a:stretch>
            <a:fillRect/>
          </a:stretch>
        </a:blipFill>
        <a:effectLst/>
      </p:bgPr>
    </p:bg>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AD108714-9654-46AD-9CC3-84DF0E1A7067}"/>
              </a:ext>
            </a:extLst>
          </p:cNvPr>
          <p:cNvSpPr txBox="1"/>
          <p:nvPr/>
        </p:nvSpPr>
        <p:spPr>
          <a:xfrm>
            <a:off x="1023748" y="843677"/>
            <a:ext cx="10359655" cy="4247317"/>
          </a:xfrm>
          <a:prstGeom prst="rect">
            <a:avLst/>
          </a:prstGeom>
          <a:noFill/>
        </p:spPr>
        <p:txBody>
          <a:bodyPr wrap="square" rtlCol="0">
            <a:spAutoFit/>
          </a:bodyPr>
          <a:lstStyle/>
          <a:p>
            <a:pPr algn="ctr"/>
            <a:r>
              <a:rPr lang="hu-HU" sz="5400" dirty="0">
                <a:solidFill>
                  <a:schemeClr val="bg1"/>
                </a:solidFill>
              </a:rPr>
              <a:t>(</a:t>
            </a:r>
            <a:r>
              <a:rPr lang="hu-HU" sz="5400" dirty="0" err="1">
                <a:solidFill>
                  <a:schemeClr val="bg1"/>
                </a:solidFill>
              </a:rPr>
              <a:t>Knowledge</a:t>
            </a:r>
            <a:r>
              <a:rPr lang="hu-HU" sz="5400" dirty="0">
                <a:solidFill>
                  <a:schemeClr val="bg1"/>
                </a:solidFill>
              </a:rPr>
              <a:t>) / ”Science is</a:t>
            </a:r>
          </a:p>
          <a:p>
            <a:pPr algn="ctr"/>
            <a:r>
              <a:rPr lang="hu-HU" sz="5400" dirty="0" err="1">
                <a:solidFill>
                  <a:schemeClr val="bg1"/>
                </a:solidFill>
              </a:rPr>
              <a:t>what</a:t>
            </a:r>
            <a:r>
              <a:rPr lang="hu-HU" sz="5400" dirty="0">
                <a:solidFill>
                  <a:schemeClr val="bg1"/>
                </a:solidFill>
              </a:rPr>
              <a:t> </a:t>
            </a:r>
            <a:r>
              <a:rPr lang="hu-HU" sz="5400" dirty="0" err="1">
                <a:solidFill>
                  <a:schemeClr val="bg1"/>
                </a:solidFill>
              </a:rPr>
              <a:t>we</a:t>
            </a:r>
            <a:r>
              <a:rPr lang="hu-HU" sz="5400" dirty="0">
                <a:solidFill>
                  <a:schemeClr val="bg1"/>
                </a:solidFill>
              </a:rPr>
              <a:t> </a:t>
            </a:r>
            <a:r>
              <a:rPr lang="hu-HU" sz="5400" dirty="0" err="1">
                <a:solidFill>
                  <a:schemeClr val="bg1"/>
                </a:solidFill>
              </a:rPr>
              <a:t>understand</a:t>
            </a:r>
            <a:r>
              <a:rPr lang="hu-HU" sz="5400" dirty="0">
                <a:solidFill>
                  <a:schemeClr val="bg1"/>
                </a:solidFill>
              </a:rPr>
              <a:t> </a:t>
            </a:r>
            <a:r>
              <a:rPr lang="hu-HU" sz="5400" dirty="0" err="1">
                <a:solidFill>
                  <a:schemeClr val="bg1"/>
                </a:solidFill>
              </a:rPr>
              <a:t>well</a:t>
            </a:r>
            <a:r>
              <a:rPr lang="hu-HU" sz="5400" dirty="0">
                <a:solidFill>
                  <a:schemeClr val="bg1"/>
                </a:solidFill>
              </a:rPr>
              <a:t> </a:t>
            </a:r>
            <a:r>
              <a:rPr lang="hu-HU" sz="5400" dirty="0" err="1">
                <a:solidFill>
                  <a:schemeClr val="bg1"/>
                </a:solidFill>
              </a:rPr>
              <a:t>enough</a:t>
            </a:r>
            <a:r>
              <a:rPr lang="hu-HU" sz="5400" dirty="0">
                <a:solidFill>
                  <a:schemeClr val="bg1"/>
                </a:solidFill>
              </a:rPr>
              <a:t> </a:t>
            </a:r>
            <a:r>
              <a:rPr lang="hu-HU" sz="5400" dirty="0" err="1">
                <a:solidFill>
                  <a:schemeClr val="bg1"/>
                </a:solidFill>
              </a:rPr>
              <a:t>to</a:t>
            </a:r>
            <a:r>
              <a:rPr lang="hu-HU" sz="5400" dirty="0">
                <a:solidFill>
                  <a:schemeClr val="bg1"/>
                </a:solidFill>
              </a:rPr>
              <a:t> </a:t>
            </a:r>
            <a:r>
              <a:rPr lang="hu-HU" sz="5400" dirty="0" err="1">
                <a:solidFill>
                  <a:schemeClr val="bg1"/>
                </a:solidFill>
              </a:rPr>
              <a:t>explain</a:t>
            </a:r>
            <a:r>
              <a:rPr lang="hu-HU" sz="5400" dirty="0">
                <a:solidFill>
                  <a:schemeClr val="bg1"/>
                </a:solidFill>
              </a:rPr>
              <a:t> </a:t>
            </a:r>
            <a:r>
              <a:rPr lang="hu-HU" sz="5400" dirty="0" err="1">
                <a:solidFill>
                  <a:schemeClr val="bg1"/>
                </a:solidFill>
              </a:rPr>
              <a:t>to</a:t>
            </a:r>
            <a:r>
              <a:rPr lang="hu-HU" sz="5400" dirty="0">
                <a:solidFill>
                  <a:schemeClr val="bg1"/>
                </a:solidFill>
              </a:rPr>
              <a:t> a computer. </a:t>
            </a:r>
          </a:p>
          <a:p>
            <a:pPr algn="ctr"/>
            <a:r>
              <a:rPr lang="hu-HU" sz="5400" dirty="0">
                <a:solidFill>
                  <a:schemeClr val="bg1"/>
                </a:solidFill>
              </a:rPr>
              <a:t>Art is </a:t>
            </a:r>
            <a:r>
              <a:rPr lang="hu-HU" sz="5400" dirty="0" err="1">
                <a:solidFill>
                  <a:schemeClr val="bg1"/>
                </a:solidFill>
              </a:rPr>
              <a:t>everything</a:t>
            </a:r>
            <a:r>
              <a:rPr lang="hu-HU" sz="5400" dirty="0">
                <a:solidFill>
                  <a:schemeClr val="bg1"/>
                </a:solidFill>
              </a:rPr>
              <a:t> </a:t>
            </a:r>
            <a:r>
              <a:rPr lang="hu-HU" sz="5400" dirty="0" err="1">
                <a:solidFill>
                  <a:schemeClr val="bg1"/>
                </a:solidFill>
              </a:rPr>
              <a:t>else</a:t>
            </a:r>
            <a:r>
              <a:rPr lang="hu-HU" sz="5400" dirty="0">
                <a:solidFill>
                  <a:schemeClr val="bg1"/>
                </a:solidFill>
              </a:rPr>
              <a:t> </a:t>
            </a:r>
            <a:r>
              <a:rPr lang="hu-HU" sz="5400" dirty="0" err="1">
                <a:solidFill>
                  <a:schemeClr val="bg1"/>
                </a:solidFill>
              </a:rPr>
              <a:t>we</a:t>
            </a:r>
            <a:r>
              <a:rPr lang="hu-HU" sz="5400" dirty="0">
                <a:solidFill>
                  <a:schemeClr val="bg1"/>
                </a:solidFill>
              </a:rPr>
              <a:t> </a:t>
            </a:r>
            <a:r>
              <a:rPr lang="hu-HU" sz="5400" dirty="0" err="1">
                <a:solidFill>
                  <a:schemeClr val="bg1"/>
                </a:solidFill>
              </a:rPr>
              <a:t>do</a:t>
            </a:r>
            <a:r>
              <a:rPr lang="hu-HU" sz="5400" dirty="0">
                <a:solidFill>
                  <a:schemeClr val="bg1"/>
                </a:solidFill>
              </a:rPr>
              <a:t>!” (</a:t>
            </a:r>
            <a:r>
              <a:rPr lang="hu-HU" sz="5400" dirty="0" err="1">
                <a:solidFill>
                  <a:schemeClr val="bg1"/>
                </a:solidFill>
              </a:rPr>
              <a:t>Knuth</a:t>
            </a:r>
            <a:r>
              <a:rPr lang="hu-HU" sz="5400" dirty="0">
                <a:solidFill>
                  <a:schemeClr val="bg1"/>
                </a:solidFill>
              </a:rPr>
              <a:t>)</a:t>
            </a:r>
            <a:endParaRPr lang="en-US" sz="5400" dirty="0">
              <a:solidFill>
                <a:schemeClr val="bg1"/>
              </a:solidFill>
            </a:endParaRPr>
          </a:p>
        </p:txBody>
      </p:sp>
    </p:spTree>
    <p:extLst>
      <p:ext uri="{BB962C8B-B14F-4D97-AF65-F5344CB8AC3E}">
        <p14:creationId xmlns:p14="http://schemas.microsoft.com/office/powerpoint/2010/main" val="1349636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accent3">
                <a:tint val="45000"/>
                <a:satMod val="400000"/>
              </a:schemeClr>
            </a:duotone>
          </a:blip>
          <a:srcRect/>
          <a:stretch>
            <a:fillRect/>
          </a:stretch>
        </a:blipFill>
        <a:effectLst/>
      </p:bgPr>
    </p:bg>
    <p:spTree>
      <p:nvGrpSpPr>
        <p:cNvPr id="1" name=""/>
        <p:cNvGrpSpPr/>
        <p:nvPr/>
      </p:nvGrpSpPr>
      <p:grpSpPr>
        <a:xfrm>
          <a:off x="0" y="0"/>
          <a:ext cx="0" cy="0"/>
          <a:chOff x="0" y="0"/>
          <a:chExt cx="0" cy="0"/>
        </a:xfrm>
      </p:grpSpPr>
      <p:grpSp>
        <p:nvGrpSpPr>
          <p:cNvPr id="2" name="그룹 1">
            <a:extLst>
              <a:ext uri="{FF2B5EF4-FFF2-40B4-BE49-F238E27FC236}">
                <a16:creationId xmlns:a16="http://schemas.microsoft.com/office/drawing/2014/main" id="{035C77A9-7084-477D-BA3A-262CC9BDC031}"/>
              </a:ext>
            </a:extLst>
          </p:cNvPr>
          <p:cNvGrpSpPr/>
          <p:nvPr/>
        </p:nvGrpSpPr>
        <p:grpSpPr>
          <a:xfrm>
            <a:off x="1" y="1380303"/>
            <a:ext cx="12191998" cy="3785652"/>
            <a:chOff x="1" y="1380303"/>
            <a:chExt cx="12191998" cy="3785652"/>
          </a:xfrm>
        </p:grpSpPr>
        <p:sp>
          <p:nvSpPr>
            <p:cNvPr id="25" name="TextBox 24">
              <a:extLst>
                <a:ext uri="{FF2B5EF4-FFF2-40B4-BE49-F238E27FC236}">
                  <a16:creationId xmlns:a16="http://schemas.microsoft.com/office/drawing/2014/main" id="{3E0E8578-BD64-4C9C-8967-EC38029FB4BB}"/>
                </a:ext>
              </a:extLst>
            </p:cNvPr>
            <p:cNvSpPr txBox="1"/>
            <p:nvPr/>
          </p:nvSpPr>
          <p:spPr>
            <a:xfrm>
              <a:off x="1" y="1380303"/>
              <a:ext cx="12191998" cy="3785652"/>
            </a:xfrm>
            <a:prstGeom prst="rect">
              <a:avLst/>
            </a:prstGeom>
            <a:noFill/>
          </p:spPr>
          <p:txBody>
            <a:bodyPr wrap="square" rtlCol="0" anchor="ctr">
              <a:spAutoFit/>
            </a:bodyPr>
            <a:lstStyle/>
            <a:p>
              <a:pPr algn="ctr"/>
              <a:r>
                <a:rPr lang="hu-HU" altLang="ko-KR" sz="4800" b="1" dirty="0">
                  <a:solidFill>
                    <a:schemeClr val="bg1"/>
                  </a:solidFill>
                  <a:latin typeface="+mj-lt"/>
                  <a:cs typeface="Arial" pitchFamily="34" charset="0"/>
                </a:rPr>
                <a:t>More </a:t>
              </a:r>
              <a:r>
                <a:rPr lang="hu-HU" altLang="ko-KR" sz="4800" b="1" dirty="0" err="1">
                  <a:solidFill>
                    <a:schemeClr val="bg1"/>
                  </a:solidFill>
                  <a:latin typeface="+mj-lt"/>
                  <a:cs typeface="Arial" pitchFamily="34" charset="0"/>
                </a:rPr>
                <a:t>details</a:t>
              </a:r>
              <a:r>
                <a:rPr lang="hu-HU" altLang="ko-KR" sz="4800" b="1" dirty="0">
                  <a:solidFill>
                    <a:schemeClr val="bg1"/>
                  </a:solidFill>
                  <a:latin typeface="+mj-lt"/>
                  <a:cs typeface="Arial" pitchFamily="34" charset="0"/>
                </a:rPr>
                <a:t>:</a:t>
              </a:r>
            </a:p>
            <a:p>
              <a:pPr algn="ctr"/>
              <a:endParaRPr lang="hu-HU" altLang="ko-KR" sz="4800" b="1" dirty="0">
                <a:solidFill>
                  <a:schemeClr val="bg1"/>
                </a:solidFill>
                <a:latin typeface="+mj-lt"/>
                <a:cs typeface="Arial" pitchFamily="34" charset="0"/>
              </a:endParaRPr>
            </a:p>
            <a:p>
              <a:pPr algn="ctr"/>
              <a:endParaRPr lang="hu-HU" altLang="ko-KR" sz="4800" b="1" dirty="0">
                <a:solidFill>
                  <a:schemeClr val="bg1"/>
                </a:solidFill>
                <a:latin typeface="+mj-lt"/>
                <a:cs typeface="Arial" pitchFamily="34" charset="0"/>
              </a:endParaRPr>
            </a:p>
            <a:p>
              <a:pPr algn="ctr"/>
              <a:r>
                <a:rPr lang="hu-HU" altLang="ko-KR" sz="4800" b="1" dirty="0">
                  <a:solidFill>
                    <a:schemeClr val="bg1"/>
                  </a:solidFill>
                  <a:latin typeface="+mj-lt"/>
                  <a:cs typeface="Arial" pitchFamily="34" charset="0"/>
                  <a:hlinkClick r:id="rId4"/>
                </a:rPr>
                <a:t>miau@miau.my-x.hu</a:t>
              </a:r>
              <a:endParaRPr lang="hu-HU" altLang="ko-KR" sz="4800" b="1" dirty="0">
                <a:solidFill>
                  <a:schemeClr val="bg1"/>
                </a:solidFill>
                <a:latin typeface="+mj-lt"/>
                <a:cs typeface="Arial" pitchFamily="34" charset="0"/>
              </a:endParaRPr>
            </a:p>
            <a:p>
              <a:pPr algn="ctr"/>
              <a:endParaRPr lang="ko-KR" altLang="en-US" sz="4800" b="1" dirty="0">
                <a:solidFill>
                  <a:schemeClr val="bg1"/>
                </a:solidFill>
                <a:latin typeface="+mj-lt"/>
                <a:cs typeface="Arial" pitchFamily="34" charset="0"/>
              </a:endParaRPr>
            </a:p>
          </p:txBody>
        </p:sp>
        <p:sp>
          <p:nvSpPr>
            <p:cNvPr id="26" name="TextBox 25">
              <a:extLst>
                <a:ext uri="{FF2B5EF4-FFF2-40B4-BE49-F238E27FC236}">
                  <a16:creationId xmlns:a16="http://schemas.microsoft.com/office/drawing/2014/main" id="{C88AEDF3-C1CF-4E32-9D10-2D8E595E02FD}"/>
                </a:ext>
              </a:extLst>
            </p:cNvPr>
            <p:cNvSpPr txBox="1"/>
            <p:nvPr/>
          </p:nvSpPr>
          <p:spPr>
            <a:xfrm>
              <a:off x="1" y="3620714"/>
              <a:ext cx="12191855" cy="379656"/>
            </a:xfrm>
            <a:prstGeom prst="rect">
              <a:avLst/>
            </a:prstGeom>
            <a:noFill/>
          </p:spPr>
          <p:txBody>
            <a:bodyPr wrap="square" rtlCol="0" anchor="ctr">
              <a:spAutoFit/>
            </a:bodyPr>
            <a:lstStyle/>
            <a:p>
              <a:pPr algn="ctr"/>
              <a:endParaRPr lang="ko-KR" altLang="en-US" sz="1867" dirty="0">
                <a:solidFill>
                  <a:schemeClr val="bg1"/>
                </a:solidFill>
                <a:cs typeface="Arial" pitchFamily="34" charset="0"/>
              </a:endParaRPr>
            </a:p>
          </p:txBody>
        </p:sp>
      </p:grpSp>
    </p:spTree>
    <p:extLst>
      <p:ext uri="{BB962C8B-B14F-4D97-AF65-F5344CB8AC3E}">
        <p14:creationId xmlns:p14="http://schemas.microsoft.com/office/powerpoint/2010/main" val="598489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accent3">
                <a:tint val="45000"/>
                <a:satMod val="400000"/>
              </a:schemeClr>
            </a:duotone>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A4BDA0-C270-4764-9C18-A593BCE2C965}"/>
              </a:ext>
            </a:extLst>
          </p:cNvPr>
          <p:cNvSpPr txBox="1"/>
          <p:nvPr/>
        </p:nvSpPr>
        <p:spPr>
          <a:xfrm>
            <a:off x="0" y="104658"/>
            <a:ext cx="12192000" cy="923330"/>
          </a:xfrm>
          <a:prstGeom prst="rect">
            <a:avLst/>
          </a:prstGeom>
          <a:noFill/>
        </p:spPr>
        <p:txBody>
          <a:bodyPr wrap="square" rtlCol="0" anchor="ctr">
            <a:spAutoFit/>
          </a:bodyPr>
          <a:lstStyle/>
          <a:p>
            <a:pPr algn="ctr"/>
            <a:r>
              <a:rPr lang="en-US" altLang="ko-KR" sz="5400" dirty="0">
                <a:solidFill>
                  <a:schemeClr val="bg1"/>
                </a:solidFill>
                <a:cs typeface="Arial" pitchFamily="34" charset="0"/>
              </a:rPr>
              <a:t>Summary</a:t>
            </a:r>
          </a:p>
        </p:txBody>
      </p:sp>
      <p:grpSp>
        <p:nvGrpSpPr>
          <p:cNvPr id="2" name="그룹 1">
            <a:extLst>
              <a:ext uri="{FF2B5EF4-FFF2-40B4-BE49-F238E27FC236}">
                <a16:creationId xmlns:a16="http://schemas.microsoft.com/office/drawing/2014/main" id="{F106C7E5-9013-4496-8751-73207C3F7FA5}"/>
              </a:ext>
            </a:extLst>
          </p:cNvPr>
          <p:cNvGrpSpPr/>
          <p:nvPr/>
        </p:nvGrpSpPr>
        <p:grpSpPr>
          <a:xfrm>
            <a:off x="694306" y="1043247"/>
            <a:ext cx="5131561" cy="1569660"/>
            <a:chOff x="610359" y="1897440"/>
            <a:chExt cx="5131561" cy="1569660"/>
          </a:xfrm>
        </p:grpSpPr>
        <p:sp>
          <p:nvSpPr>
            <p:cNvPr id="6" name="TextBox 5">
              <a:extLst>
                <a:ext uri="{FF2B5EF4-FFF2-40B4-BE49-F238E27FC236}">
                  <a16:creationId xmlns:a16="http://schemas.microsoft.com/office/drawing/2014/main" id="{35AA73B7-35EF-4ED3-B238-DBE30E4B82EE}"/>
                </a:ext>
              </a:extLst>
            </p:cNvPr>
            <p:cNvSpPr txBox="1"/>
            <p:nvPr/>
          </p:nvSpPr>
          <p:spPr>
            <a:xfrm>
              <a:off x="2253175" y="2476955"/>
              <a:ext cx="3488745" cy="523220"/>
            </a:xfrm>
            <a:prstGeom prst="rect">
              <a:avLst/>
            </a:prstGeom>
            <a:noFill/>
          </p:spPr>
          <p:txBody>
            <a:bodyPr wrap="square" lIns="108000" rIns="108000" rtlCol="0">
              <a:spAutoFit/>
            </a:bodyPr>
            <a:lstStyle/>
            <a:p>
              <a:r>
                <a:rPr lang="hu-HU" altLang="ko-KR" sz="2800" b="1" dirty="0" err="1">
                  <a:solidFill>
                    <a:schemeClr val="bg1"/>
                  </a:solidFill>
                  <a:cs typeface="Arial" pitchFamily="34" charset="0"/>
                </a:rPr>
                <a:t>Present</a:t>
              </a:r>
              <a:r>
                <a:rPr lang="hu-HU" altLang="ko-KR" sz="2800" b="1" dirty="0">
                  <a:solidFill>
                    <a:schemeClr val="bg1"/>
                  </a:solidFill>
                  <a:cs typeface="Arial" pitchFamily="34" charset="0"/>
                </a:rPr>
                <a:t> status</a:t>
              </a:r>
            </a:p>
          </p:txBody>
        </p:sp>
        <p:sp>
          <p:nvSpPr>
            <p:cNvPr id="9" name="TextBox 8">
              <a:extLst>
                <a:ext uri="{FF2B5EF4-FFF2-40B4-BE49-F238E27FC236}">
                  <a16:creationId xmlns:a16="http://schemas.microsoft.com/office/drawing/2014/main" id="{E2D5861F-75DE-456E-9B01-5A531A1EF4A6}"/>
                </a:ext>
              </a:extLst>
            </p:cNvPr>
            <p:cNvSpPr txBox="1"/>
            <p:nvPr/>
          </p:nvSpPr>
          <p:spPr>
            <a:xfrm>
              <a:off x="610359" y="1897440"/>
              <a:ext cx="1642816" cy="1569660"/>
            </a:xfrm>
            <a:prstGeom prst="rect">
              <a:avLst/>
            </a:prstGeom>
            <a:noFill/>
          </p:spPr>
          <p:txBody>
            <a:bodyPr wrap="square" lIns="108000" rIns="108000" rtlCol="0">
              <a:spAutoFit/>
            </a:bodyPr>
            <a:lstStyle/>
            <a:p>
              <a:pPr algn="r"/>
              <a:r>
                <a:rPr lang="en-US" altLang="ko-KR" sz="9600" b="1" dirty="0">
                  <a:solidFill>
                    <a:schemeClr val="bg1"/>
                  </a:solidFill>
                  <a:cs typeface="Arial" pitchFamily="34" charset="0"/>
                </a:rPr>
                <a:t>01</a:t>
              </a:r>
              <a:endParaRPr lang="ko-KR" altLang="en-US" sz="9600" b="1" dirty="0">
                <a:solidFill>
                  <a:schemeClr val="bg1"/>
                </a:solidFill>
                <a:cs typeface="Arial" pitchFamily="34" charset="0"/>
              </a:endParaRPr>
            </a:p>
          </p:txBody>
        </p:sp>
      </p:grpSp>
      <p:grpSp>
        <p:nvGrpSpPr>
          <p:cNvPr id="11" name="그룹 10">
            <a:extLst>
              <a:ext uri="{FF2B5EF4-FFF2-40B4-BE49-F238E27FC236}">
                <a16:creationId xmlns:a16="http://schemas.microsoft.com/office/drawing/2014/main" id="{9AA7F620-C8DC-4F18-A05C-EDF803FE0FE8}"/>
              </a:ext>
            </a:extLst>
          </p:cNvPr>
          <p:cNvGrpSpPr/>
          <p:nvPr/>
        </p:nvGrpSpPr>
        <p:grpSpPr>
          <a:xfrm>
            <a:off x="658485" y="2740756"/>
            <a:ext cx="5637581" cy="1569660"/>
            <a:chOff x="610359" y="1897440"/>
            <a:chExt cx="5688919" cy="1569660"/>
          </a:xfrm>
        </p:grpSpPr>
        <p:sp>
          <p:nvSpPr>
            <p:cNvPr id="14" name="TextBox 13">
              <a:extLst>
                <a:ext uri="{FF2B5EF4-FFF2-40B4-BE49-F238E27FC236}">
                  <a16:creationId xmlns:a16="http://schemas.microsoft.com/office/drawing/2014/main" id="{38168D67-7933-4A99-95AD-BEBD4F0423F4}"/>
                </a:ext>
              </a:extLst>
            </p:cNvPr>
            <p:cNvSpPr txBox="1"/>
            <p:nvPr/>
          </p:nvSpPr>
          <p:spPr>
            <a:xfrm>
              <a:off x="2264922" y="2420660"/>
              <a:ext cx="4034356" cy="523220"/>
            </a:xfrm>
            <a:prstGeom prst="rect">
              <a:avLst/>
            </a:prstGeom>
            <a:noFill/>
          </p:spPr>
          <p:txBody>
            <a:bodyPr wrap="square" lIns="108000" rIns="108000" rtlCol="0">
              <a:spAutoFit/>
            </a:bodyPr>
            <a:lstStyle/>
            <a:p>
              <a:r>
                <a:rPr lang="hu-HU" altLang="ko-KR" sz="2800" b="1" dirty="0" err="1">
                  <a:solidFill>
                    <a:schemeClr val="bg1"/>
                  </a:solidFill>
                  <a:cs typeface="Arial" pitchFamily="34" charset="0"/>
                </a:rPr>
                <a:t>Goals</a:t>
              </a:r>
              <a:endParaRPr lang="pt-BR" altLang="ko-KR" sz="2800" b="1" dirty="0">
                <a:solidFill>
                  <a:schemeClr val="bg1"/>
                </a:solidFill>
                <a:cs typeface="Arial" pitchFamily="34" charset="0"/>
              </a:endParaRPr>
            </a:p>
          </p:txBody>
        </p:sp>
        <p:sp>
          <p:nvSpPr>
            <p:cNvPr id="13" name="TextBox 12">
              <a:extLst>
                <a:ext uri="{FF2B5EF4-FFF2-40B4-BE49-F238E27FC236}">
                  <a16:creationId xmlns:a16="http://schemas.microsoft.com/office/drawing/2014/main" id="{1ED4B613-DC23-47F9-848C-CA62A3DFB909}"/>
                </a:ext>
              </a:extLst>
            </p:cNvPr>
            <p:cNvSpPr txBox="1"/>
            <p:nvPr/>
          </p:nvSpPr>
          <p:spPr>
            <a:xfrm>
              <a:off x="610359" y="1897440"/>
              <a:ext cx="1642816" cy="1569660"/>
            </a:xfrm>
            <a:prstGeom prst="rect">
              <a:avLst/>
            </a:prstGeom>
            <a:noFill/>
          </p:spPr>
          <p:txBody>
            <a:bodyPr wrap="square" lIns="108000" rIns="108000" rtlCol="0">
              <a:spAutoFit/>
            </a:bodyPr>
            <a:lstStyle/>
            <a:p>
              <a:pPr algn="r"/>
              <a:r>
                <a:rPr lang="en-US" altLang="ko-KR" sz="9600" b="1" dirty="0">
                  <a:solidFill>
                    <a:schemeClr val="bg1"/>
                  </a:solidFill>
                  <a:cs typeface="Arial" pitchFamily="34" charset="0"/>
                </a:rPr>
                <a:t>02</a:t>
              </a:r>
              <a:endParaRPr lang="ko-KR" altLang="en-US" sz="9600" b="1" dirty="0">
                <a:solidFill>
                  <a:schemeClr val="bg1"/>
                </a:solidFill>
                <a:cs typeface="Arial" pitchFamily="34" charset="0"/>
              </a:endParaRPr>
            </a:p>
          </p:txBody>
        </p:sp>
      </p:grpSp>
      <p:grpSp>
        <p:nvGrpSpPr>
          <p:cNvPr id="26" name="그룹 25">
            <a:extLst>
              <a:ext uri="{FF2B5EF4-FFF2-40B4-BE49-F238E27FC236}">
                <a16:creationId xmlns:a16="http://schemas.microsoft.com/office/drawing/2014/main" id="{D07B5ECE-B5FC-4958-8594-0CA40756AF69}"/>
              </a:ext>
            </a:extLst>
          </p:cNvPr>
          <p:cNvGrpSpPr/>
          <p:nvPr/>
        </p:nvGrpSpPr>
        <p:grpSpPr>
          <a:xfrm>
            <a:off x="658485" y="4438265"/>
            <a:ext cx="5339979" cy="1569660"/>
            <a:chOff x="610359" y="1897440"/>
            <a:chExt cx="5339979" cy="1569660"/>
          </a:xfrm>
        </p:grpSpPr>
        <p:sp>
          <p:nvSpPr>
            <p:cNvPr id="29" name="TextBox 28">
              <a:extLst>
                <a:ext uri="{FF2B5EF4-FFF2-40B4-BE49-F238E27FC236}">
                  <a16:creationId xmlns:a16="http://schemas.microsoft.com/office/drawing/2014/main" id="{D53E9675-B4F5-4442-9619-C89E059F72BB}"/>
                </a:ext>
              </a:extLst>
            </p:cNvPr>
            <p:cNvSpPr txBox="1"/>
            <p:nvPr/>
          </p:nvSpPr>
          <p:spPr>
            <a:xfrm>
              <a:off x="2249991" y="2425125"/>
              <a:ext cx="3700347" cy="523220"/>
            </a:xfrm>
            <a:prstGeom prst="rect">
              <a:avLst/>
            </a:prstGeom>
            <a:noFill/>
          </p:spPr>
          <p:txBody>
            <a:bodyPr wrap="square" lIns="108000" rIns="108000" rtlCol="0">
              <a:spAutoFit/>
            </a:bodyPr>
            <a:lstStyle/>
            <a:p>
              <a:r>
                <a:rPr lang="hu-HU" altLang="ko-KR" sz="2800" b="1" dirty="0" err="1">
                  <a:solidFill>
                    <a:schemeClr val="bg1"/>
                  </a:solidFill>
                  <a:cs typeface="Arial" pitchFamily="34" charset="0"/>
                </a:rPr>
                <a:t>Solutions</a:t>
              </a:r>
              <a:r>
                <a:rPr lang="hu-HU" altLang="ko-KR" sz="2800" b="1" dirty="0">
                  <a:solidFill>
                    <a:schemeClr val="bg1"/>
                  </a:solidFill>
                  <a:cs typeface="Arial" pitchFamily="34" charset="0"/>
                </a:rPr>
                <a:t> and </a:t>
              </a:r>
              <a:r>
                <a:rPr lang="hu-HU" altLang="ko-KR" sz="2800" b="1" dirty="0" err="1">
                  <a:solidFill>
                    <a:schemeClr val="bg1"/>
                  </a:solidFill>
                  <a:cs typeface="Arial" pitchFamily="34" charset="0"/>
                </a:rPr>
                <a:t>Tasks</a:t>
              </a:r>
              <a:endParaRPr lang="ko-KR" altLang="en-US" sz="2800" b="1" dirty="0">
                <a:solidFill>
                  <a:schemeClr val="bg1"/>
                </a:solidFill>
                <a:cs typeface="Arial" pitchFamily="34" charset="0"/>
              </a:endParaRPr>
            </a:p>
          </p:txBody>
        </p:sp>
        <p:sp>
          <p:nvSpPr>
            <p:cNvPr id="28" name="TextBox 27">
              <a:extLst>
                <a:ext uri="{FF2B5EF4-FFF2-40B4-BE49-F238E27FC236}">
                  <a16:creationId xmlns:a16="http://schemas.microsoft.com/office/drawing/2014/main" id="{F296881E-F221-44B9-B422-D96243D92252}"/>
                </a:ext>
              </a:extLst>
            </p:cNvPr>
            <p:cNvSpPr txBox="1"/>
            <p:nvPr/>
          </p:nvSpPr>
          <p:spPr>
            <a:xfrm>
              <a:off x="610359" y="1897440"/>
              <a:ext cx="1642816" cy="1569660"/>
            </a:xfrm>
            <a:prstGeom prst="rect">
              <a:avLst/>
            </a:prstGeom>
            <a:noFill/>
          </p:spPr>
          <p:txBody>
            <a:bodyPr wrap="square" lIns="108000" rIns="108000" rtlCol="0">
              <a:spAutoFit/>
            </a:bodyPr>
            <a:lstStyle/>
            <a:p>
              <a:pPr algn="r"/>
              <a:r>
                <a:rPr lang="en-US" altLang="ko-KR" sz="9600" b="1" dirty="0">
                  <a:solidFill>
                    <a:schemeClr val="bg1"/>
                  </a:solidFill>
                  <a:cs typeface="Arial" pitchFamily="34" charset="0"/>
                </a:rPr>
                <a:t>03</a:t>
              </a:r>
              <a:endParaRPr lang="ko-KR" altLang="en-US" sz="9600" b="1" dirty="0">
                <a:solidFill>
                  <a:schemeClr val="bg1"/>
                </a:solidFill>
                <a:cs typeface="Arial" pitchFamily="34" charset="0"/>
              </a:endParaRPr>
            </a:p>
          </p:txBody>
        </p:sp>
      </p:grpSp>
      <p:grpSp>
        <p:nvGrpSpPr>
          <p:cNvPr id="33" name="그룹 32">
            <a:extLst>
              <a:ext uri="{FF2B5EF4-FFF2-40B4-BE49-F238E27FC236}">
                <a16:creationId xmlns:a16="http://schemas.microsoft.com/office/drawing/2014/main" id="{79D88C19-2DD9-4A11-8F2F-80A125823658}"/>
              </a:ext>
            </a:extLst>
          </p:cNvPr>
          <p:cNvGrpSpPr/>
          <p:nvPr/>
        </p:nvGrpSpPr>
        <p:grpSpPr>
          <a:xfrm>
            <a:off x="6405139" y="1076090"/>
            <a:ext cx="5706871" cy="1569660"/>
            <a:chOff x="610359" y="1897440"/>
            <a:chExt cx="5706871" cy="1569660"/>
          </a:xfrm>
        </p:grpSpPr>
        <p:sp>
          <p:nvSpPr>
            <p:cNvPr id="36" name="TextBox 35">
              <a:extLst>
                <a:ext uri="{FF2B5EF4-FFF2-40B4-BE49-F238E27FC236}">
                  <a16:creationId xmlns:a16="http://schemas.microsoft.com/office/drawing/2014/main" id="{9BE43F2E-245E-464C-8A8D-82AE5BB41993}"/>
                </a:ext>
              </a:extLst>
            </p:cNvPr>
            <p:cNvSpPr txBox="1"/>
            <p:nvPr/>
          </p:nvSpPr>
          <p:spPr>
            <a:xfrm>
              <a:off x="2218128" y="2387817"/>
              <a:ext cx="4099102" cy="523220"/>
            </a:xfrm>
            <a:prstGeom prst="rect">
              <a:avLst/>
            </a:prstGeom>
            <a:noFill/>
          </p:spPr>
          <p:txBody>
            <a:bodyPr wrap="square" lIns="108000" rIns="108000" rtlCol="0">
              <a:spAutoFit/>
            </a:bodyPr>
            <a:lstStyle/>
            <a:p>
              <a:r>
                <a:rPr lang="hu-HU" altLang="ko-KR" sz="2800" b="1" dirty="0" err="1">
                  <a:solidFill>
                    <a:schemeClr val="bg1"/>
                  </a:solidFill>
                  <a:cs typeface="Arial" pitchFamily="34" charset="0"/>
                </a:rPr>
                <a:t>Closed</a:t>
              </a:r>
              <a:r>
                <a:rPr lang="hu-HU" altLang="ko-KR" sz="2800" b="1" dirty="0">
                  <a:solidFill>
                    <a:schemeClr val="bg1"/>
                  </a:solidFill>
                  <a:cs typeface="Arial" pitchFamily="34" charset="0"/>
                </a:rPr>
                <a:t> </a:t>
              </a:r>
              <a:r>
                <a:rPr lang="hu-HU" altLang="ko-KR" sz="2800" b="1" dirty="0" err="1">
                  <a:solidFill>
                    <a:schemeClr val="bg1"/>
                  </a:solidFill>
                  <a:cs typeface="Arial" pitchFamily="34" charset="0"/>
                </a:rPr>
                <a:t>Experiments</a:t>
              </a:r>
              <a:endParaRPr lang="hu-HU" altLang="ko-KR" sz="2800" b="1" dirty="0">
                <a:solidFill>
                  <a:schemeClr val="bg1"/>
                </a:solidFill>
                <a:cs typeface="Arial" pitchFamily="34" charset="0"/>
              </a:endParaRPr>
            </a:p>
          </p:txBody>
        </p:sp>
        <p:sp>
          <p:nvSpPr>
            <p:cNvPr id="35" name="TextBox 34">
              <a:extLst>
                <a:ext uri="{FF2B5EF4-FFF2-40B4-BE49-F238E27FC236}">
                  <a16:creationId xmlns:a16="http://schemas.microsoft.com/office/drawing/2014/main" id="{AB293F03-E00B-47AA-8529-CF6A7F671F8B}"/>
                </a:ext>
              </a:extLst>
            </p:cNvPr>
            <p:cNvSpPr txBox="1"/>
            <p:nvPr/>
          </p:nvSpPr>
          <p:spPr>
            <a:xfrm>
              <a:off x="610359" y="1897440"/>
              <a:ext cx="1642816" cy="1569660"/>
            </a:xfrm>
            <a:prstGeom prst="rect">
              <a:avLst/>
            </a:prstGeom>
            <a:noFill/>
          </p:spPr>
          <p:txBody>
            <a:bodyPr wrap="square" lIns="108000" rIns="108000" rtlCol="0">
              <a:spAutoFit/>
            </a:bodyPr>
            <a:lstStyle/>
            <a:p>
              <a:pPr algn="r"/>
              <a:r>
                <a:rPr lang="en-US" altLang="ko-KR" sz="9600" b="1" dirty="0">
                  <a:solidFill>
                    <a:schemeClr val="bg1"/>
                  </a:solidFill>
                  <a:cs typeface="Arial" pitchFamily="34" charset="0"/>
                </a:rPr>
                <a:t>04</a:t>
              </a:r>
              <a:endParaRPr lang="ko-KR" altLang="en-US" sz="9600" b="1" dirty="0">
                <a:solidFill>
                  <a:schemeClr val="bg1"/>
                </a:solidFill>
                <a:cs typeface="Arial" pitchFamily="34" charset="0"/>
              </a:endParaRPr>
            </a:p>
          </p:txBody>
        </p:sp>
      </p:grpSp>
      <p:grpSp>
        <p:nvGrpSpPr>
          <p:cNvPr id="3" name="그룹 32">
            <a:extLst>
              <a:ext uri="{FF2B5EF4-FFF2-40B4-BE49-F238E27FC236}">
                <a16:creationId xmlns:a16="http://schemas.microsoft.com/office/drawing/2014/main" id="{E61C7590-BD70-6510-9286-A581701B2E64}"/>
              </a:ext>
            </a:extLst>
          </p:cNvPr>
          <p:cNvGrpSpPr/>
          <p:nvPr/>
        </p:nvGrpSpPr>
        <p:grpSpPr>
          <a:xfrm>
            <a:off x="6405139" y="2740756"/>
            <a:ext cx="5510399" cy="1569660"/>
            <a:chOff x="610359" y="1897440"/>
            <a:chExt cx="5187146" cy="1569660"/>
          </a:xfrm>
        </p:grpSpPr>
        <p:sp>
          <p:nvSpPr>
            <p:cNvPr id="20" name="TextBox 35">
              <a:extLst>
                <a:ext uri="{FF2B5EF4-FFF2-40B4-BE49-F238E27FC236}">
                  <a16:creationId xmlns:a16="http://schemas.microsoft.com/office/drawing/2014/main" id="{68AB5E6E-866E-E3A7-24B9-41B090D87E74}"/>
                </a:ext>
              </a:extLst>
            </p:cNvPr>
            <p:cNvSpPr txBox="1"/>
            <p:nvPr/>
          </p:nvSpPr>
          <p:spPr>
            <a:xfrm>
              <a:off x="2308760" y="2402895"/>
              <a:ext cx="3488745" cy="523220"/>
            </a:xfrm>
            <a:prstGeom prst="rect">
              <a:avLst/>
            </a:prstGeom>
            <a:noFill/>
          </p:spPr>
          <p:txBody>
            <a:bodyPr wrap="square" lIns="108000" rIns="108000" rtlCol="0">
              <a:spAutoFit/>
            </a:bodyPr>
            <a:lstStyle/>
            <a:p>
              <a:r>
                <a:rPr lang="hu-HU" altLang="ko-KR" sz="2800" b="1" dirty="0" err="1">
                  <a:solidFill>
                    <a:schemeClr val="bg1"/>
                  </a:solidFill>
                  <a:cs typeface="Arial" pitchFamily="34" charset="0"/>
                </a:rPr>
                <a:t>Conclusions</a:t>
              </a:r>
              <a:endParaRPr lang="hu-HU" altLang="ko-KR" sz="2800" b="1" dirty="0">
                <a:solidFill>
                  <a:schemeClr val="bg1"/>
                </a:solidFill>
                <a:cs typeface="Arial" pitchFamily="34" charset="0"/>
              </a:endParaRPr>
            </a:p>
          </p:txBody>
        </p:sp>
        <p:sp>
          <p:nvSpPr>
            <p:cNvPr id="19" name="TextBox 34">
              <a:extLst>
                <a:ext uri="{FF2B5EF4-FFF2-40B4-BE49-F238E27FC236}">
                  <a16:creationId xmlns:a16="http://schemas.microsoft.com/office/drawing/2014/main" id="{44C869F1-0CEB-0CCF-1420-601DCD24152E}"/>
                </a:ext>
              </a:extLst>
            </p:cNvPr>
            <p:cNvSpPr txBox="1"/>
            <p:nvPr/>
          </p:nvSpPr>
          <p:spPr>
            <a:xfrm>
              <a:off x="610359" y="1897440"/>
              <a:ext cx="1642816" cy="1569660"/>
            </a:xfrm>
            <a:prstGeom prst="rect">
              <a:avLst/>
            </a:prstGeom>
            <a:noFill/>
          </p:spPr>
          <p:txBody>
            <a:bodyPr wrap="square" lIns="108000" rIns="108000" rtlCol="0">
              <a:spAutoFit/>
            </a:bodyPr>
            <a:lstStyle/>
            <a:p>
              <a:pPr algn="r"/>
              <a:r>
                <a:rPr lang="en-US" altLang="ko-KR" sz="9600" b="1" dirty="0">
                  <a:solidFill>
                    <a:schemeClr val="bg1"/>
                  </a:solidFill>
                  <a:cs typeface="Arial" pitchFamily="34" charset="0"/>
                </a:rPr>
                <a:t>0</a:t>
              </a:r>
              <a:r>
                <a:rPr lang="hu-HU" altLang="ko-KR" sz="9600" b="1" dirty="0">
                  <a:solidFill>
                    <a:schemeClr val="bg1"/>
                  </a:solidFill>
                  <a:cs typeface="Arial" pitchFamily="34" charset="0"/>
                </a:rPr>
                <a:t>5</a:t>
              </a:r>
              <a:endParaRPr lang="ko-KR" altLang="en-US" sz="9600" b="1" dirty="0">
                <a:solidFill>
                  <a:schemeClr val="bg1"/>
                </a:solidFill>
                <a:cs typeface="Arial" pitchFamily="34" charset="0"/>
              </a:endParaRPr>
            </a:p>
          </p:txBody>
        </p:sp>
      </p:grpSp>
      <p:grpSp>
        <p:nvGrpSpPr>
          <p:cNvPr id="24" name="그룹 10">
            <a:extLst>
              <a:ext uri="{FF2B5EF4-FFF2-40B4-BE49-F238E27FC236}">
                <a16:creationId xmlns:a16="http://schemas.microsoft.com/office/drawing/2014/main" id="{D9BC34A3-94AF-49B0-1E2B-FE7B0DAA0102}"/>
              </a:ext>
            </a:extLst>
          </p:cNvPr>
          <p:cNvGrpSpPr/>
          <p:nvPr/>
        </p:nvGrpSpPr>
        <p:grpSpPr>
          <a:xfrm>
            <a:off x="6405139" y="4447133"/>
            <a:ext cx="5764180" cy="1569660"/>
            <a:chOff x="610359" y="1897440"/>
            <a:chExt cx="5816671" cy="1569660"/>
          </a:xfrm>
        </p:grpSpPr>
        <p:sp>
          <p:nvSpPr>
            <p:cNvPr id="25" name="TextBox 13">
              <a:extLst>
                <a:ext uri="{FF2B5EF4-FFF2-40B4-BE49-F238E27FC236}">
                  <a16:creationId xmlns:a16="http://schemas.microsoft.com/office/drawing/2014/main" id="{5300A8A6-2021-8876-3063-67FFB908EF77}"/>
                </a:ext>
              </a:extLst>
            </p:cNvPr>
            <p:cNvSpPr txBox="1"/>
            <p:nvPr/>
          </p:nvSpPr>
          <p:spPr>
            <a:xfrm>
              <a:off x="2392674" y="2420660"/>
              <a:ext cx="4034356" cy="523220"/>
            </a:xfrm>
            <a:prstGeom prst="rect">
              <a:avLst/>
            </a:prstGeom>
            <a:noFill/>
          </p:spPr>
          <p:txBody>
            <a:bodyPr wrap="square" lIns="108000" rIns="108000" rtlCol="0">
              <a:spAutoFit/>
            </a:bodyPr>
            <a:lstStyle/>
            <a:p>
              <a:r>
                <a:rPr lang="hu-HU" altLang="ko-KR" sz="2800" b="1" dirty="0" err="1">
                  <a:solidFill>
                    <a:schemeClr val="bg1"/>
                  </a:solidFill>
                  <a:cs typeface="Arial" pitchFamily="34" charset="0"/>
                </a:rPr>
                <a:t>Future</a:t>
              </a:r>
              <a:endParaRPr lang="pt-BR" altLang="ko-KR" sz="2800" b="1" dirty="0">
                <a:solidFill>
                  <a:schemeClr val="bg1"/>
                </a:solidFill>
                <a:cs typeface="Arial" pitchFamily="34" charset="0"/>
              </a:endParaRPr>
            </a:p>
          </p:txBody>
        </p:sp>
        <p:sp>
          <p:nvSpPr>
            <p:cNvPr id="40" name="TextBox 12">
              <a:extLst>
                <a:ext uri="{FF2B5EF4-FFF2-40B4-BE49-F238E27FC236}">
                  <a16:creationId xmlns:a16="http://schemas.microsoft.com/office/drawing/2014/main" id="{6F5D91BB-5591-0C0E-DA09-7D43B521ECAC}"/>
                </a:ext>
              </a:extLst>
            </p:cNvPr>
            <p:cNvSpPr txBox="1"/>
            <p:nvPr/>
          </p:nvSpPr>
          <p:spPr>
            <a:xfrm>
              <a:off x="610359" y="1897440"/>
              <a:ext cx="1642816" cy="1569660"/>
            </a:xfrm>
            <a:prstGeom prst="rect">
              <a:avLst/>
            </a:prstGeom>
            <a:noFill/>
          </p:spPr>
          <p:txBody>
            <a:bodyPr wrap="square" lIns="108000" rIns="108000" rtlCol="0">
              <a:spAutoFit/>
            </a:bodyPr>
            <a:lstStyle/>
            <a:p>
              <a:pPr algn="r"/>
              <a:r>
                <a:rPr lang="en-US" altLang="ko-KR" sz="9600" b="1" dirty="0">
                  <a:solidFill>
                    <a:schemeClr val="bg1"/>
                  </a:solidFill>
                  <a:cs typeface="Arial" pitchFamily="34" charset="0"/>
                </a:rPr>
                <a:t>0</a:t>
              </a:r>
              <a:r>
                <a:rPr lang="hu-HU" altLang="ko-KR" sz="9600" b="1" dirty="0">
                  <a:solidFill>
                    <a:schemeClr val="bg1"/>
                  </a:solidFill>
                  <a:cs typeface="Arial" pitchFamily="34" charset="0"/>
                </a:rPr>
                <a:t>6</a:t>
              </a:r>
              <a:endParaRPr lang="ko-KR" altLang="en-US" sz="9600" b="1" dirty="0">
                <a:solidFill>
                  <a:schemeClr val="bg1"/>
                </a:solidFill>
                <a:cs typeface="Arial" pitchFamily="34" charset="0"/>
              </a:endParaRPr>
            </a:p>
          </p:txBody>
        </p:sp>
      </p:grpSp>
    </p:spTree>
    <p:extLst>
      <p:ext uri="{BB962C8B-B14F-4D97-AF65-F5344CB8AC3E}">
        <p14:creationId xmlns:p14="http://schemas.microsoft.com/office/powerpoint/2010/main" val="3148822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Kép 4" descr="Digitális grafikonok és számok a 3D">
            <a:extLst>
              <a:ext uri="{FF2B5EF4-FFF2-40B4-BE49-F238E27FC236}">
                <a16:creationId xmlns:a16="http://schemas.microsoft.com/office/drawing/2014/main" id="{17A4C73F-7C82-6259-6A7C-99FB0F478A21}"/>
              </a:ext>
            </a:extLst>
          </p:cNvPr>
          <p:cNvPicPr>
            <a:picLocks noChangeAspect="1"/>
          </p:cNvPicPr>
          <p:nvPr/>
        </p:nvPicPr>
        <p:blipFill>
          <a:blip r:embed="rId3">
            <a:extLst>
              <a:ext uri="{28A0092B-C50C-407E-A947-70E740481C1C}">
                <a14:useLocalDpi xmlns:a14="http://schemas.microsoft.com/office/drawing/2010/main" val="0"/>
              </a:ext>
            </a:extLst>
          </a:blip>
          <a:srcRect t="7824" b="7824"/>
          <a:stretch/>
        </p:blipFill>
        <p:spPr>
          <a:xfrm>
            <a:off x="0" y="0"/>
            <a:ext cx="12191980" cy="6857990"/>
          </a:xfrm>
          <a:prstGeom prst="rect">
            <a:avLst/>
          </a:prstGeom>
        </p:spPr>
      </p:pic>
      <p:sp>
        <p:nvSpPr>
          <p:cNvPr id="21" name="Rectangle 20">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D6B85CB0-3D2F-79BF-293B-D1C7DBEB125C}"/>
              </a:ext>
            </a:extLst>
          </p:cNvPr>
          <p:cNvSpPr txBox="1"/>
          <p:nvPr/>
        </p:nvSpPr>
        <p:spPr>
          <a:xfrm>
            <a:off x="594804" y="640263"/>
            <a:ext cx="6939851" cy="134497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ko-KR" sz="4000" dirty="0">
                <a:latin typeface="+mj-lt"/>
                <a:ea typeface="+mj-ea"/>
                <a:cs typeface="+mj-cs"/>
              </a:rPr>
              <a:t>Present</a:t>
            </a:r>
            <a:r>
              <a:rPr lang="hu-HU" altLang="ko-KR" sz="4000" dirty="0">
                <a:latin typeface="+mj-lt"/>
                <a:ea typeface="+mj-ea"/>
                <a:cs typeface="+mj-cs"/>
              </a:rPr>
              <a:t> Status: </a:t>
            </a:r>
            <a:r>
              <a:rPr lang="en-US" altLang="ko-KR" sz="4000" dirty="0">
                <a:latin typeface="+mj-lt"/>
                <a:ea typeface="+mj-ea"/>
                <a:cs typeface="+mj-cs"/>
              </a:rPr>
              <a:t>Overlearning</a:t>
            </a:r>
          </a:p>
        </p:txBody>
      </p:sp>
      <p:sp>
        <p:nvSpPr>
          <p:cNvPr id="3" name="Szövegdoboz 2">
            <a:extLst>
              <a:ext uri="{FF2B5EF4-FFF2-40B4-BE49-F238E27FC236}">
                <a16:creationId xmlns:a16="http://schemas.microsoft.com/office/drawing/2014/main" id="{E5627043-374A-978A-C907-849D750E5982}"/>
              </a:ext>
            </a:extLst>
          </p:cNvPr>
          <p:cNvSpPr txBox="1"/>
          <p:nvPr/>
        </p:nvSpPr>
        <p:spPr>
          <a:xfrm>
            <a:off x="502920" y="2121762"/>
            <a:ext cx="7031735" cy="3974237"/>
          </a:xfrm>
          <a:prstGeom prst="rect">
            <a:avLst/>
          </a:prstGeom>
        </p:spPr>
        <p:txBody>
          <a:bodyPr vert="horz" lIns="91440" tIns="45720" rIns="91440" bIns="45720" rtlCol="0">
            <a:normAutofit/>
          </a:bodyPr>
          <a:lstStyle/>
          <a:p>
            <a:pPr>
              <a:lnSpc>
                <a:spcPct val="90000"/>
              </a:lnSpc>
              <a:spcAft>
                <a:spcPts val="600"/>
              </a:spcAft>
            </a:pPr>
            <a:r>
              <a:rPr lang="en-GB" sz="2000" b="1" dirty="0">
                <a:latin typeface="+mj-lt"/>
              </a:rPr>
              <a:t>It is well-known, that machine learning approaches can produce overlearning effects</a:t>
            </a:r>
            <a:r>
              <a:rPr lang="hu-HU" sz="2000" b="1" dirty="0">
                <a:latin typeface="+mj-lt"/>
              </a:rPr>
              <a:t>, </a:t>
            </a:r>
            <a:r>
              <a:rPr lang="hu-HU" sz="2000" b="1" dirty="0" err="1">
                <a:latin typeface="+mj-lt"/>
              </a:rPr>
              <a:t>which</a:t>
            </a:r>
            <a:r>
              <a:rPr lang="hu-HU" sz="2000" b="1" dirty="0">
                <a:latin typeface="+mj-lt"/>
              </a:rPr>
              <a:t> </a:t>
            </a:r>
            <a:r>
              <a:rPr lang="hu-HU" sz="2000" b="1" dirty="0" err="1">
                <a:latin typeface="+mj-lt"/>
              </a:rPr>
              <a:t>are</a:t>
            </a:r>
            <a:r>
              <a:rPr lang="hu-HU" sz="2000" b="1" dirty="0">
                <a:latin typeface="+mj-lt"/>
              </a:rPr>
              <a:t>:</a:t>
            </a:r>
          </a:p>
          <a:p>
            <a:pPr marL="285750" indent="-228600">
              <a:lnSpc>
                <a:spcPct val="90000"/>
              </a:lnSpc>
              <a:spcAft>
                <a:spcPts val="600"/>
              </a:spcAft>
              <a:buFont typeface="Arial" panose="020B0604020202020204" pitchFamily="34" charset="0"/>
              <a:buChar char="•"/>
            </a:pPr>
            <a:endParaRPr lang="en-US" sz="2400" dirty="0">
              <a:latin typeface="+mj-lt"/>
            </a:endParaRPr>
          </a:p>
          <a:p>
            <a:pPr marL="342900" indent="-285750">
              <a:lnSpc>
                <a:spcPct val="90000"/>
              </a:lnSpc>
              <a:spcAft>
                <a:spcPts val="600"/>
              </a:spcAft>
              <a:buFont typeface="Wingdings" panose="05000000000000000000" pitchFamily="2" charset="2"/>
              <a:buChar char="ü"/>
            </a:pPr>
            <a:r>
              <a:rPr lang="hu-HU" sz="2000" dirty="0" err="1">
                <a:latin typeface="+mj-lt"/>
              </a:rPr>
              <a:t>Error</a:t>
            </a:r>
            <a:r>
              <a:rPr lang="hu-HU" sz="2000" dirty="0">
                <a:latin typeface="+mj-lt"/>
              </a:rPr>
              <a:t>-free (</a:t>
            </a:r>
            <a:r>
              <a:rPr lang="hu-HU" sz="2000" dirty="0" err="1">
                <a:latin typeface="+mj-lt"/>
              </a:rPr>
              <a:t>at</a:t>
            </a:r>
            <a:r>
              <a:rPr lang="hu-HU" sz="2000" dirty="0">
                <a:latin typeface="+mj-lt"/>
              </a:rPr>
              <a:t> </a:t>
            </a:r>
            <a:r>
              <a:rPr lang="hu-HU" sz="2000" dirty="0" err="1">
                <a:latin typeface="+mj-lt"/>
              </a:rPr>
              <a:t>least</a:t>
            </a:r>
            <a:r>
              <a:rPr lang="hu-HU" sz="2000" dirty="0">
                <a:latin typeface="+mj-lt"/>
              </a:rPr>
              <a:t> </a:t>
            </a:r>
            <a:r>
              <a:rPr lang="hu-HU" sz="2000" dirty="0" err="1">
                <a:latin typeface="+mj-lt"/>
              </a:rPr>
              <a:t>on</a:t>
            </a:r>
            <a:r>
              <a:rPr lang="hu-HU" sz="2000" dirty="0">
                <a:latin typeface="+mj-lt"/>
              </a:rPr>
              <a:t> </a:t>
            </a:r>
            <a:r>
              <a:rPr lang="hu-HU" sz="2000" dirty="0" err="1">
                <a:latin typeface="+mj-lt"/>
              </a:rPr>
              <a:t>the</a:t>
            </a:r>
            <a:r>
              <a:rPr lang="hu-HU" sz="2000" dirty="0">
                <a:latin typeface="+mj-lt"/>
              </a:rPr>
              <a:t> </a:t>
            </a:r>
            <a:r>
              <a:rPr lang="hu-HU" sz="2000" dirty="0" err="1">
                <a:latin typeface="+mj-lt"/>
              </a:rPr>
              <a:t>training</a:t>
            </a:r>
            <a:r>
              <a:rPr lang="hu-HU" sz="2000" dirty="0">
                <a:latin typeface="+mj-lt"/>
              </a:rPr>
              <a:t> </a:t>
            </a:r>
            <a:r>
              <a:rPr lang="hu-HU" sz="2000" dirty="0" err="1">
                <a:latin typeface="+mj-lt"/>
              </a:rPr>
              <a:t>data</a:t>
            </a:r>
            <a:r>
              <a:rPr lang="hu-HU" sz="2000" dirty="0">
                <a:latin typeface="+mj-lt"/>
              </a:rPr>
              <a:t>)</a:t>
            </a:r>
            <a:endParaRPr lang="en-US" sz="2000" dirty="0">
              <a:latin typeface="+mj-lt"/>
            </a:endParaRPr>
          </a:p>
          <a:p>
            <a:pPr marL="342900" indent="-285750">
              <a:lnSpc>
                <a:spcPct val="90000"/>
              </a:lnSpc>
              <a:spcAft>
                <a:spcPts val="600"/>
              </a:spcAft>
              <a:buFont typeface="Wingdings" panose="05000000000000000000" pitchFamily="2" charset="2"/>
              <a:buChar char="ü"/>
            </a:pPr>
            <a:r>
              <a:rPr lang="hu-HU" sz="2000" dirty="0" err="1">
                <a:latin typeface="+mj-lt"/>
              </a:rPr>
              <a:t>Seemingly</a:t>
            </a:r>
            <a:r>
              <a:rPr lang="hu-HU" sz="2000" dirty="0">
                <a:latin typeface="+mj-lt"/>
              </a:rPr>
              <a:t> </a:t>
            </a:r>
            <a:r>
              <a:rPr lang="hu-HU" sz="2000" dirty="0" err="1">
                <a:latin typeface="+mj-lt"/>
              </a:rPr>
              <a:t>rational</a:t>
            </a:r>
            <a:endParaRPr lang="en-US" sz="2000" dirty="0">
              <a:latin typeface="+mj-lt"/>
            </a:endParaRPr>
          </a:p>
          <a:p>
            <a:pPr marL="342900" indent="-285750">
              <a:lnSpc>
                <a:spcPct val="90000"/>
              </a:lnSpc>
              <a:spcAft>
                <a:spcPts val="600"/>
              </a:spcAft>
              <a:buFont typeface="Wingdings" panose="05000000000000000000" pitchFamily="2" charset="2"/>
              <a:buChar char="ü"/>
            </a:pPr>
            <a:r>
              <a:rPr lang="hu-HU" sz="2000" dirty="0" err="1">
                <a:latin typeface="+mj-lt"/>
              </a:rPr>
              <a:t>Leads</a:t>
            </a:r>
            <a:r>
              <a:rPr lang="hu-HU" sz="2000" dirty="0">
                <a:latin typeface="+mj-lt"/>
              </a:rPr>
              <a:t> </a:t>
            </a:r>
            <a:r>
              <a:rPr lang="hu-HU" sz="2000" dirty="0" err="1">
                <a:latin typeface="+mj-lt"/>
              </a:rPr>
              <a:t>to</a:t>
            </a:r>
            <a:r>
              <a:rPr lang="hu-HU" sz="2000" dirty="0">
                <a:latin typeface="+mj-lt"/>
              </a:rPr>
              <a:t> </a:t>
            </a:r>
            <a:r>
              <a:rPr lang="hu-HU" sz="2000" dirty="0" err="1">
                <a:latin typeface="+mj-lt"/>
              </a:rPr>
              <a:t>miserable</a:t>
            </a:r>
            <a:r>
              <a:rPr lang="hu-HU" sz="2000" dirty="0">
                <a:latin typeface="+mj-lt"/>
              </a:rPr>
              <a:t> </a:t>
            </a:r>
            <a:r>
              <a:rPr lang="hu-HU" sz="2000" dirty="0" err="1">
                <a:latin typeface="+mj-lt"/>
              </a:rPr>
              <a:t>forecasts</a:t>
            </a:r>
            <a:r>
              <a:rPr lang="hu-HU" sz="2000" dirty="0">
                <a:latin typeface="+mj-lt"/>
              </a:rPr>
              <a:t> (in </a:t>
            </a:r>
            <a:r>
              <a:rPr lang="hu-HU" sz="2000" dirty="0" err="1">
                <a:latin typeface="+mj-lt"/>
              </a:rPr>
              <a:t>case</a:t>
            </a:r>
            <a:r>
              <a:rPr lang="hu-HU" sz="2000" dirty="0">
                <a:latin typeface="+mj-lt"/>
              </a:rPr>
              <a:t> of </a:t>
            </a:r>
            <a:r>
              <a:rPr lang="hu-HU" sz="2000" dirty="0" err="1">
                <a:latin typeface="+mj-lt"/>
              </a:rPr>
              <a:t>the</a:t>
            </a:r>
            <a:r>
              <a:rPr lang="hu-HU" sz="2000" dirty="0">
                <a:latin typeface="+mj-lt"/>
              </a:rPr>
              <a:t> test </a:t>
            </a:r>
            <a:r>
              <a:rPr lang="hu-HU" sz="2000" dirty="0" err="1">
                <a:latin typeface="+mj-lt"/>
              </a:rPr>
              <a:t>data</a:t>
            </a:r>
            <a:r>
              <a:rPr lang="hu-HU" sz="2000" dirty="0">
                <a:latin typeface="+mj-lt"/>
              </a:rPr>
              <a:t>)</a:t>
            </a:r>
          </a:p>
          <a:p>
            <a:pPr marL="342900" indent="-285750">
              <a:lnSpc>
                <a:spcPct val="90000"/>
              </a:lnSpc>
              <a:spcAft>
                <a:spcPts val="600"/>
              </a:spcAft>
              <a:buFont typeface="Wingdings" panose="05000000000000000000" pitchFamily="2" charset="2"/>
              <a:buChar char="ü"/>
            </a:pPr>
            <a:r>
              <a:rPr lang="hu-HU" sz="2000" dirty="0" err="1">
                <a:latin typeface="+mj-lt"/>
              </a:rPr>
              <a:t>Wrong</a:t>
            </a:r>
            <a:r>
              <a:rPr lang="hu-HU" sz="2000" dirty="0">
                <a:latin typeface="+mj-lt"/>
              </a:rPr>
              <a:t> </a:t>
            </a:r>
            <a:r>
              <a:rPr lang="hu-HU" sz="2000" dirty="0" err="1">
                <a:latin typeface="+mj-lt"/>
              </a:rPr>
              <a:t>perception</a:t>
            </a:r>
            <a:r>
              <a:rPr lang="hu-HU" sz="2000" dirty="0">
                <a:latin typeface="+mj-lt"/>
              </a:rPr>
              <a:t> of </a:t>
            </a:r>
            <a:r>
              <a:rPr lang="hu-HU" sz="2000" dirty="0" err="1">
                <a:latin typeface="+mj-lt"/>
              </a:rPr>
              <a:t>the</a:t>
            </a:r>
            <a:r>
              <a:rPr lang="hu-HU" sz="2000" dirty="0">
                <a:latin typeface="+mj-lt"/>
              </a:rPr>
              <a:t> </a:t>
            </a:r>
            <a:r>
              <a:rPr lang="hu-HU" sz="2000" dirty="0" err="1">
                <a:latin typeface="+mj-lt"/>
              </a:rPr>
              <a:t>future</a:t>
            </a:r>
            <a:r>
              <a:rPr lang="hu-HU" sz="2000" dirty="0">
                <a:latin typeface="+mj-lt"/>
              </a:rPr>
              <a:t> of </a:t>
            </a:r>
            <a:r>
              <a:rPr lang="hu-HU" sz="2000" dirty="0" err="1">
                <a:latin typeface="+mj-lt"/>
              </a:rPr>
              <a:t>the</a:t>
            </a:r>
            <a:r>
              <a:rPr lang="hu-HU" sz="2000" dirty="0">
                <a:latin typeface="+mj-lt"/>
              </a:rPr>
              <a:t> </a:t>
            </a:r>
            <a:r>
              <a:rPr lang="hu-HU" sz="2000" dirty="0" err="1">
                <a:latin typeface="+mj-lt"/>
              </a:rPr>
              <a:t>dataset</a:t>
            </a:r>
            <a:endParaRPr lang="hu-HU" sz="2000" dirty="0">
              <a:latin typeface="+mj-lt"/>
            </a:endParaRPr>
          </a:p>
        </p:txBody>
      </p:sp>
    </p:spTree>
    <p:extLst>
      <p:ext uri="{BB962C8B-B14F-4D97-AF65-F5344CB8AC3E}">
        <p14:creationId xmlns:p14="http://schemas.microsoft.com/office/powerpoint/2010/main" val="339528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zövegdoboz 5">
            <a:extLst>
              <a:ext uri="{FF2B5EF4-FFF2-40B4-BE49-F238E27FC236}">
                <a16:creationId xmlns:a16="http://schemas.microsoft.com/office/drawing/2014/main" id="{F7E2BF15-8E98-A5DF-F594-8959E422194A}"/>
              </a:ext>
            </a:extLst>
          </p:cNvPr>
          <p:cNvSpPr txBox="1"/>
          <p:nvPr/>
        </p:nvSpPr>
        <p:spPr>
          <a:xfrm>
            <a:off x="7531610" y="2434201"/>
            <a:ext cx="3822189" cy="3742762"/>
          </a:xfrm>
          <a:prstGeom prst="rect">
            <a:avLst/>
          </a:prstGeom>
        </p:spPr>
        <p:txBody>
          <a:bodyPr vert="horz" lIns="91440" tIns="45720" rIns="91440" bIns="45720" rtlCol="0">
            <a:normAutofit/>
          </a:bodyPr>
          <a:lstStyle/>
          <a:p>
            <a:pPr>
              <a:lnSpc>
                <a:spcPct val="90000"/>
              </a:lnSpc>
              <a:spcAft>
                <a:spcPts val="600"/>
              </a:spcAft>
            </a:pPr>
            <a:endParaRPr lang="en-US" dirty="0"/>
          </a:p>
          <a:p>
            <a:pPr marL="57150" indent="-228600">
              <a:lnSpc>
                <a:spcPct val="90000"/>
              </a:lnSpc>
              <a:spcAft>
                <a:spcPts val="600"/>
              </a:spcAft>
              <a:buFont typeface="Arial" panose="020B0604020202020204" pitchFamily="34" charset="0"/>
              <a:buChar char="•"/>
            </a:pPr>
            <a:endParaRPr lang="en-US" sz="1000" dirty="0"/>
          </a:p>
          <a:p>
            <a:pPr marL="57150" indent="-228600">
              <a:lnSpc>
                <a:spcPct val="90000"/>
              </a:lnSpc>
              <a:spcAft>
                <a:spcPts val="600"/>
              </a:spcAft>
              <a:buFont typeface="Arial" panose="020B0604020202020204" pitchFamily="34" charset="0"/>
              <a:buChar char="•"/>
            </a:pPr>
            <a:endParaRPr lang="en-US" sz="1000" dirty="0"/>
          </a:p>
        </p:txBody>
      </p:sp>
      <p:pic>
        <p:nvPicPr>
          <p:cNvPr id="14" name="Kép 13" descr="Árfolyamdiagram kék grafikonok szerint">
            <a:extLst>
              <a:ext uri="{FF2B5EF4-FFF2-40B4-BE49-F238E27FC236}">
                <a16:creationId xmlns:a16="http://schemas.microsoft.com/office/drawing/2014/main" id="{D74BDEC7-47B9-4E3A-DD13-F40377ECDAE5}"/>
              </a:ext>
            </a:extLst>
          </p:cNvPr>
          <p:cNvPicPr>
            <a:picLocks noChangeAspect="1"/>
          </p:cNvPicPr>
          <p:nvPr/>
        </p:nvPicPr>
        <p:blipFill>
          <a:blip r:embed="rId3">
            <a:alphaModFix amt="99000"/>
            <a:extLst>
              <a:ext uri="{28A0092B-C50C-407E-A947-70E740481C1C}">
                <a14:useLocalDpi xmlns:a14="http://schemas.microsoft.com/office/drawing/2010/main" val="0"/>
              </a:ext>
            </a:extLst>
          </a:blip>
          <a:stretch>
            <a:fillRect/>
          </a:stretch>
        </p:blipFill>
        <p:spPr>
          <a:xfrm>
            <a:off x="-68258" y="-1"/>
            <a:ext cx="12260258" cy="6858000"/>
          </a:xfrm>
          <a:prstGeom prst="rect">
            <a:avLst/>
          </a:prstGeom>
        </p:spPr>
      </p:pic>
      <p:sp>
        <p:nvSpPr>
          <p:cNvPr id="10" name="Szövegdoboz 9">
            <a:extLst>
              <a:ext uri="{FF2B5EF4-FFF2-40B4-BE49-F238E27FC236}">
                <a16:creationId xmlns:a16="http://schemas.microsoft.com/office/drawing/2014/main" id="{BF8C3B87-E5EF-4120-5243-C0932E42279B}"/>
              </a:ext>
            </a:extLst>
          </p:cNvPr>
          <p:cNvSpPr txBox="1"/>
          <p:nvPr/>
        </p:nvSpPr>
        <p:spPr>
          <a:xfrm>
            <a:off x="1219200" y="2056173"/>
            <a:ext cx="10034016" cy="3423566"/>
          </a:xfrm>
          <a:prstGeom prst="rect">
            <a:avLst/>
          </a:prstGeom>
          <a:solidFill>
            <a:srgbClr val="010108"/>
          </a:solidFill>
          <a:effectLst>
            <a:softEdge rad="508000"/>
          </a:effectLst>
        </p:spPr>
        <p:txBody>
          <a:bodyPr wrap="square">
            <a:spAutoFit/>
          </a:bodyPr>
          <a:lstStyle/>
          <a:p>
            <a:pPr algn="ctr">
              <a:lnSpc>
                <a:spcPct val="107000"/>
              </a:lnSpc>
              <a:spcAft>
                <a:spcPts val="800"/>
              </a:spcAft>
            </a:pPr>
            <a:r>
              <a:rPr lang="hu-HU" sz="3600" dirty="0" err="1">
                <a:solidFill>
                  <a:schemeClr val="bg1"/>
                </a:solidFill>
                <a:effectLst/>
                <a:ea typeface="Calibri" panose="020F0502020204030204" pitchFamily="34" charset="0"/>
                <a:cs typeface="Times New Roman" panose="02020603050405020304" pitchFamily="18" charset="0"/>
              </a:rPr>
              <a:t>To</a:t>
            </a:r>
            <a:r>
              <a:rPr lang="hu-HU" sz="3600" dirty="0">
                <a:solidFill>
                  <a:schemeClr val="bg1"/>
                </a:solidFill>
                <a:effectLst/>
                <a:ea typeface="Calibri" panose="020F0502020204030204" pitchFamily="34" charset="0"/>
                <a:cs typeface="Times New Roman" panose="02020603050405020304" pitchFamily="18" charset="0"/>
              </a:rPr>
              <a:t> </a:t>
            </a:r>
            <a:r>
              <a:rPr lang="hu-HU" sz="3600" dirty="0" err="1">
                <a:solidFill>
                  <a:schemeClr val="bg1"/>
                </a:solidFill>
                <a:effectLst/>
                <a:ea typeface="Calibri" panose="020F0502020204030204" pitchFamily="34" charset="0"/>
                <a:cs typeface="Times New Roman" panose="02020603050405020304" pitchFamily="18" charset="0"/>
              </a:rPr>
              <a:t>develop</a:t>
            </a:r>
            <a:r>
              <a:rPr lang="hu-HU" sz="3600" dirty="0">
                <a:solidFill>
                  <a:schemeClr val="bg1"/>
                </a:solidFill>
                <a:effectLst/>
                <a:ea typeface="Calibri" panose="020F0502020204030204" pitchFamily="34" charset="0"/>
                <a:cs typeface="Times New Roman" panose="02020603050405020304" pitchFamily="18" charset="0"/>
              </a:rPr>
              <a:t> a </a:t>
            </a:r>
            <a:r>
              <a:rPr lang="hu-HU" sz="3600" dirty="0" err="1">
                <a:solidFill>
                  <a:schemeClr val="bg1"/>
                </a:solidFill>
                <a:effectLst/>
                <a:ea typeface="Calibri" panose="020F0502020204030204" pitchFamily="34" charset="0"/>
                <a:cs typeface="Times New Roman" panose="02020603050405020304" pitchFamily="18" charset="0"/>
              </a:rPr>
              <a:t>new</a:t>
            </a:r>
            <a:r>
              <a:rPr lang="hu-HU" sz="3600" dirty="0">
                <a:solidFill>
                  <a:schemeClr val="bg1"/>
                </a:solidFill>
                <a:effectLst/>
                <a:ea typeface="Calibri" panose="020F0502020204030204" pitchFamily="34" charset="0"/>
                <a:cs typeface="Times New Roman" panose="02020603050405020304" pitchFamily="18" charset="0"/>
              </a:rPr>
              <a:t> </a:t>
            </a:r>
            <a:r>
              <a:rPr lang="hu-HU" sz="3600" dirty="0" err="1">
                <a:solidFill>
                  <a:schemeClr val="bg1"/>
                </a:solidFill>
                <a:effectLst/>
                <a:ea typeface="Calibri" panose="020F0502020204030204" pitchFamily="34" charset="0"/>
                <a:cs typeface="Times New Roman" panose="02020603050405020304" pitchFamily="18" charset="0"/>
              </a:rPr>
              <a:t>way</a:t>
            </a:r>
            <a:r>
              <a:rPr lang="hu-HU" sz="3600" dirty="0">
                <a:solidFill>
                  <a:schemeClr val="bg1"/>
                </a:solidFill>
                <a:effectLst/>
                <a:ea typeface="Calibri" panose="020F0502020204030204" pitchFamily="34" charset="0"/>
                <a:cs typeface="Times New Roman" panose="02020603050405020304" pitchFamily="18" charset="0"/>
              </a:rPr>
              <a:t> </a:t>
            </a:r>
          </a:p>
          <a:p>
            <a:pPr algn="ctr">
              <a:lnSpc>
                <a:spcPct val="107000"/>
              </a:lnSpc>
              <a:spcAft>
                <a:spcPts val="800"/>
              </a:spcAft>
            </a:pPr>
            <a:r>
              <a:rPr lang="hu-HU" sz="3600" dirty="0">
                <a:solidFill>
                  <a:schemeClr val="bg1"/>
                </a:solidFill>
                <a:effectLst/>
                <a:ea typeface="Calibri" panose="020F0502020204030204" pitchFamily="34" charset="0"/>
                <a:cs typeface="Times New Roman" panose="02020603050405020304" pitchFamily="18" charset="0"/>
              </a:rPr>
              <a:t>of </a:t>
            </a:r>
            <a:r>
              <a:rPr lang="hu-HU" sz="3600" dirty="0" err="1">
                <a:solidFill>
                  <a:schemeClr val="bg1"/>
                </a:solidFill>
                <a:effectLst/>
                <a:ea typeface="Calibri" panose="020F0502020204030204" pitchFamily="34" charset="0"/>
                <a:cs typeface="Times New Roman" panose="02020603050405020304" pitchFamily="18" charset="0"/>
              </a:rPr>
              <a:t>similarity</a:t>
            </a:r>
            <a:r>
              <a:rPr lang="hu-HU" sz="3600" dirty="0" err="1">
                <a:solidFill>
                  <a:schemeClr val="bg1"/>
                </a:solidFill>
                <a:ea typeface="Calibri" panose="020F0502020204030204" pitchFamily="34" charset="0"/>
                <a:cs typeface="Times New Roman" panose="02020603050405020304" pitchFamily="18" charset="0"/>
              </a:rPr>
              <a:t>-analysis-based</a:t>
            </a:r>
            <a:r>
              <a:rPr lang="hu-HU" sz="3600" dirty="0">
                <a:solidFill>
                  <a:schemeClr val="bg1"/>
                </a:solidFill>
                <a:ea typeface="Calibri" panose="020F0502020204030204" pitchFamily="34" charset="0"/>
                <a:cs typeface="Times New Roman" panose="02020603050405020304" pitchFamily="18" charset="0"/>
              </a:rPr>
              <a:t> </a:t>
            </a:r>
            <a:r>
              <a:rPr lang="hu-HU" sz="3600" dirty="0" err="1">
                <a:solidFill>
                  <a:schemeClr val="bg1"/>
                </a:solidFill>
                <a:ea typeface="Calibri" panose="020F0502020204030204" pitchFamily="34" charset="0"/>
                <a:cs typeface="Times New Roman" panose="02020603050405020304" pitchFamily="18" charset="0"/>
              </a:rPr>
              <a:t>approach</a:t>
            </a:r>
            <a:r>
              <a:rPr lang="hu-HU" sz="3600" dirty="0">
                <a:solidFill>
                  <a:schemeClr val="bg1"/>
                </a:solidFill>
                <a:ea typeface="Calibri" panose="020F0502020204030204" pitchFamily="34" charset="0"/>
                <a:cs typeface="Times New Roman" panose="02020603050405020304" pitchFamily="18" charset="0"/>
              </a:rPr>
              <a:t>, </a:t>
            </a:r>
          </a:p>
          <a:p>
            <a:pPr algn="ctr">
              <a:lnSpc>
                <a:spcPct val="107000"/>
              </a:lnSpc>
              <a:spcAft>
                <a:spcPts val="800"/>
              </a:spcAft>
            </a:pPr>
            <a:r>
              <a:rPr lang="hu-HU" sz="3600" dirty="0" err="1">
                <a:solidFill>
                  <a:schemeClr val="bg1"/>
                </a:solidFill>
                <a:ea typeface="Calibri" panose="020F0502020204030204" pitchFamily="34" charset="0"/>
                <a:cs typeface="Times New Roman" panose="02020603050405020304" pitchFamily="18" charset="0"/>
              </a:rPr>
              <a:t>on</a:t>
            </a:r>
            <a:r>
              <a:rPr lang="hu-HU" sz="3600" dirty="0">
                <a:solidFill>
                  <a:schemeClr val="bg1"/>
                </a:solidFill>
                <a:ea typeface="Calibri" panose="020F0502020204030204" pitchFamily="34" charset="0"/>
                <a:cs typeface="Times New Roman" panose="02020603050405020304" pitchFamily="18" charset="0"/>
              </a:rPr>
              <a:t> </a:t>
            </a:r>
            <a:r>
              <a:rPr lang="hu-HU" sz="3600" dirty="0" err="1">
                <a:solidFill>
                  <a:schemeClr val="bg1"/>
                </a:solidFill>
                <a:ea typeface="Calibri" panose="020F0502020204030204" pitchFamily="34" charset="0"/>
                <a:cs typeface="Times New Roman" panose="02020603050405020304" pitchFamily="18" charset="0"/>
              </a:rPr>
              <a:t>how</a:t>
            </a:r>
            <a:r>
              <a:rPr lang="hu-HU" sz="3600" dirty="0">
                <a:solidFill>
                  <a:schemeClr val="bg1"/>
                </a:solidFill>
                <a:ea typeface="Calibri" panose="020F0502020204030204" pitchFamily="34" charset="0"/>
                <a:cs typeface="Times New Roman" panose="02020603050405020304" pitchFamily="18" charset="0"/>
              </a:rPr>
              <a:t> </a:t>
            </a:r>
            <a:r>
              <a:rPr lang="hu-HU" sz="3600" dirty="0" err="1">
                <a:solidFill>
                  <a:schemeClr val="bg1"/>
                </a:solidFill>
                <a:ea typeface="Calibri" panose="020F0502020204030204" pitchFamily="34" charset="0"/>
                <a:cs typeface="Times New Roman" panose="02020603050405020304" pitchFamily="18" charset="0"/>
              </a:rPr>
              <a:t>overlearning</a:t>
            </a:r>
            <a:r>
              <a:rPr lang="hu-HU" sz="3600" dirty="0">
                <a:solidFill>
                  <a:schemeClr val="bg1"/>
                </a:solidFill>
                <a:ea typeface="Calibri" panose="020F0502020204030204" pitchFamily="34" charset="0"/>
                <a:cs typeface="Times New Roman" panose="02020603050405020304" pitchFamily="18" charset="0"/>
              </a:rPr>
              <a:t> </a:t>
            </a:r>
            <a:r>
              <a:rPr lang="hu-HU" sz="3600" dirty="0" err="1">
                <a:solidFill>
                  <a:schemeClr val="bg1"/>
                </a:solidFill>
                <a:ea typeface="Calibri" panose="020F0502020204030204" pitchFamily="34" charset="0"/>
                <a:cs typeface="Times New Roman" panose="02020603050405020304" pitchFamily="18" charset="0"/>
              </a:rPr>
              <a:t>cases</a:t>
            </a:r>
            <a:r>
              <a:rPr lang="hu-HU" sz="3600" dirty="0">
                <a:solidFill>
                  <a:schemeClr val="bg1"/>
                </a:solidFill>
                <a:ea typeface="Calibri" panose="020F0502020204030204" pitchFamily="34" charset="0"/>
                <a:cs typeface="Times New Roman" panose="02020603050405020304" pitchFamily="18" charset="0"/>
              </a:rPr>
              <a:t> </a:t>
            </a:r>
            <a:r>
              <a:rPr lang="hu-HU" sz="3600" dirty="0" err="1">
                <a:solidFill>
                  <a:schemeClr val="bg1"/>
                </a:solidFill>
                <a:ea typeface="Calibri" panose="020F0502020204030204" pitchFamily="34" charset="0"/>
                <a:cs typeface="Times New Roman" panose="02020603050405020304" pitchFamily="18" charset="0"/>
              </a:rPr>
              <a:t>can</a:t>
            </a:r>
            <a:r>
              <a:rPr lang="hu-HU" sz="3600" dirty="0">
                <a:solidFill>
                  <a:schemeClr val="bg1"/>
                </a:solidFill>
                <a:ea typeface="Calibri" panose="020F0502020204030204" pitchFamily="34" charset="0"/>
                <a:cs typeface="Times New Roman" panose="02020603050405020304" pitchFamily="18" charset="0"/>
              </a:rPr>
              <a:t> be </a:t>
            </a:r>
          </a:p>
          <a:p>
            <a:pPr algn="ctr">
              <a:lnSpc>
                <a:spcPct val="107000"/>
              </a:lnSpc>
              <a:spcAft>
                <a:spcPts val="800"/>
              </a:spcAft>
            </a:pPr>
            <a:r>
              <a:rPr lang="hu-HU" sz="3600" dirty="0" err="1">
                <a:solidFill>
                  <a:schemeClr val="bg1"/>
                </a:solidFill>
                <a:ea typeface="Calibri" panose="020F0502020204030204" pitchFamily="34" charset="0"/>
                <a:cs typeface="Times New Roman" panose="02020603050405020304" pitchFamily="18" charset="0"/>
              </a:rPr>
              <a:t>dedected</a:t>
            </a:r>
            <a:r>
              <a:rPr lang="hu-HU" sz="3600" dirty="0">
                <a:solidFill>
                  <a:schemeClr val="bg1"/>
                </a:solidFill>
                <a:ea typeface="Calibri" panose="020F0502020204030204" pitchFamily="34" charset="0"/>
                <a:cs typeface="Times New Roman" panose="02020603050405020304" pitchFamily="18" charset="0"/>
              </a:rPr>
              <a:t> and </a:t>
            </a:r>
            <a:r>
              <a:rPr lang="hu-HU" sz="3600" dirty="0" err="1">
                <a:solidFill>
                  <a:schemeClr val="bg1"/>
                </a:solidFill>
                <a:ea typeface="Calibri" panose="020F0502020204030204" pitchFamily="34" charset="0"/>
                <a:cs typeface="Times New Roman" panose="02020603050405020304" pitchFamily="18" charset="0"/>
              </a:rPr>
              <a:t>handeled</a:t>
            </a:r>
            <a:r>
              <a:rPr lang="hu-HU" sz="3600" dirty="0">
                <a:solidFill>
                  <a:schemeClr val="bg1"/>
                </a:solidFill>
                <a:ea typeface="Calibri" panose="020F0502020204030204" pitchFamily="34" charset="0"/>
                <a:cs typeface="Times New Roman" panose="02020603050405020304" pitchFamily="18" charset="0"/>
              </a:rPr>
              <a:t> </a:t>
            </a:r>
          </a:p>
          <a:p>
            <a:pPr algn="ctr">
              <a:lnSpc>
                <a:spcPct val="107000"/>
              </a:lnSpc>
              <a:spcAft>
                <a:spcPts val="800"/>
              </a:spcAft>
            </a:pPr>
            <a:r>
              <a:rPr lang="hu-HU" sz="3600" dirty="0" err="1">
                <a:solidFill>
                  <a:schemeClr val="bg1"/>
                </a:solidFill>
                <a:ea typeface="Calibri" panose="020F0502020204030204" pitchFamily="34" charset="0"/>
                <a:cs typeface="Times New Roman" panose="02020603050405020304" pitchFamily="18" charset="0"/>
              </a:rPr>
              <a:t>on</a:t>
            </a:r>
            <a:r>
              <a:rPr lang="hu-HU" sz="3600" dirty="0">
                <a:solidFill>
                  <a:schemeClr val="bg1"/>
                </a:solidFill>
                <a:ea typeface="Calibri" panose="020F0502020204030204" pitchFamily="34" charset="0"/>
                <a:cs typeface="Times New Roman" panose="02020603050405020304" pitchFamily="18" charset="0"/>
              </a:rPr>
              <a:t> a </a:t>
            </a:r>
            <a:r>
              <a:rPr lang="hu-HU" sz="3600" dirty="0" err="1">
                <a:solidFill>
                  <a:schemeClr val="bg1"/>
                </a:solidFill>
                <a:ea typeface="Calibri" panose="020F0502020204030204" pitchFamily="34" charset="0"/>
                <a:cs typeface="Times New Roman" panose="02020603050405020304" pitchFamily="18" charset="0"/>
              </a:rPr>
              <a:t>model</a:t>
            </a:r>
            <a:r>
              <a:rPr lang="hu-HU" sz="3600" dirty="0">
                <a:solidFill>
                  <a:schemeClr val="bg1"/>
                </a:solidFill>
                <a:ea typeface="Calibri" panose="020F0502020204030204" pitchFamily="34" charset="0"/>
                <a:cs typeface="Times New Roman" panose="02020603050405020304" pitchFamily="18" charset="0"/>
              </a:rPr>
              <a:t>- and </a:t>
            </a:r>
            <a:r>
              <a:rPr lang="hu-HU" sz="3600" dirty="0" err="1">
                <a:solidFill>
                  <a:schemeClr val="bg1"/>
                </a:solidFill>
                <a:ea typeface="Calibri" panose="020F0502020204030204" pitchFamily="34" charset="0"/>
                <a:cs typeface="Times New Roman" panose="02020603050405020304" pitchFamily="18" charset="0"/>
              </a:rPr>
              <a:t>case-level</a:t>
            </a:r>
            <a:r>
              <a:rPr lang="hu-HU" sz="3600" dirty="0">
                <a:solidFill>
                  <a:schemeClr val="bg1"/>
                </a:solidFill>
                <a:ea typeface="Calibri" panose="020F0502020204030204" pitchFamily="34" charset="0"/>
                <a:cs typeface="Times New Roman" panose="02020603050405020304" pitchFamily="18" charset="0"/>
              </a:rPr>
              <a:t>. </a:t>
            </a:r>
          </a:p>
        </p:txBody>
      </p:sp>
      <p:sp>
        <p:nvSpPr>
          <p:cNvPr id="16" name="Szövegdoboz 15">
            <a:extLst>
              <a:ext uri="{FF2B5EF4-FFF2-40B4-BE49-F238E27FC236}">
                <a16:creationId xmlns:a16="http://schemas.microsoft.com/office/drawing/2014/main" id="{737BF5AE-EE2D-2B75-7DAA-6BBB6333C2FE}"/>
              </a:ext>
            </a:extLst>
          </p:cNvPr>
          <p:cNvSpPr txBox="1"/>
          <p:nvPr/>
        </p:nvSpPr>
        <p:spPr>
          <a:xfrm>
            <a:off x="2865340" y="1353095"/>
            <a:ext cx="6215742" cy="703078"/>
          </a:xfrm>
          <a:prstGeom prst="rect">
            <a:avLst/>
          </a:prstGeom>
          <a:noFill/>
        </p:spPr>
        <p:txBody>
          <a:bodyPr wrap="square">
            <a:spAutoFit/>
          </a:bodyPr>
          <a:lstStyle/>
          <a:p>
            <a:pPr algn="ctr">
              <a:lnSpc>
                <a:spcPct val="107000"/>
              </a:lnSpc>
              <a:spcAft>
                <a:spcPts val="800"/>
              </a:spcAft>
            </a:pPr>
            <a:r>
              <a:rPr lang="hu-HU" sz="4000" b="1" dirty="0" err="1">
                <a:solidFill>
                  <a:schemeClr val="bg1"/>
                </a:solidFill>
                <a:effectLst/>
                <a:ea typeface="Calibri" panose="020F0502020204030204" pitchFamily="34" charset="0"/>
                <a:cs typeface="Times New Roman" panose="02020603050405020304" pitchFamily="18" charset="0"/>
              </a:rPr>
              <a:t>Goals</a:t>
            </a:r>
            <a:endParaRPr lang="hu-HU" sz="4000" b="1"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2434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ép 7" descr="Világító villanykörte nem világító villanykörték között">
            <a:extLst>
              <a:ext uri="{FF2B5EF4-FFF2-40B4-BE49-F238E27FC236}">
                <a16:creationId xmlns:a16="http://schemas.microsoft.com/office/drawing/2014/main" id="{79F00DFA-652B-7AE4-3852-AE6619E90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zövegdoboz 4">
            <a:extLst>
              <a:ext uri="{FF2B5EF4-FFF2-40B4-BE49-F238E27FC236}">
                <a16:creationId xmlns:a16="http://schemas.microsoft.com/office/drawing/2014/main" id="{3FCBEC0C-2F88-A9EA-E51B-6C6C77EA557F}"/>
              </a:ext>
            </a:extLst>
          </p:cNvPr>
          <p:cNvSpPr txBox="1"/>
          <p:nvPr/>
        </p:nvSpPr>
        <p:spPr>
          <a:xfrm>
            <a:off x="4676172" y="129034"/>
            <a:ext cx="7396223" cy="703078"/>
          </a:xfrm>
          <a:prstGeom prst="rect">
            <a:avLst/>
          </a:prstGeom>
          <a:solidFill>
            <a:srgbClr val="071727">
              <a:alpha val="36000"/>
            </a:srgbClr>
          </a:solidFill>
          <a:effectLst>
            <a:softEdge rad="381000"/>
          </a:effectLst>
        </p:spPr>
        <p:txBody>
          <a:bodyPr wrap="square">
            <a:spAutoFit/>
          </a:bodyPr>
          <a:lstStyle/>
          <a:p>
            <a:pPr algn="ctr">
              <a:lnSpc>
                <a:spcPct val="107000"/>
              </a:lnSpc>
              <a:spcAft>
                <a:spcPts val="800"/>
              </a:spcAft>
            </a:pPr>
            <a:r>
              <a:rPr lang="hu-HU" sz="4000" b="1" dirty="0" err="1">
                <a:solidFill>
                  <a:schemeClr val="bg1"/>
                </a:solidFill>
                <a:effectLst/>
                <a:ea typeface="Calibri" panose="020F0502020204030204" pitchFamily="34" charset="0"/>
                <a:cs typeface="Times New Roman" panose="02020603050405020304" pitchFamily="18" charset="0"/>
              </a:rPr>
              <a:t>Solution</a:t>
            </a:r>
            <a:r>
              <a:rPr lang="hu-HU" sz="4000" b="1" dirty="0">
                <a:solidFill>
                  <a:schemeClr val="bg1"/>
                </a:solidFill>
                <a:effectLst/>
                <a:ea typeface="Calibri" panose="020F0502020204030204" pitchFamily="34" charset="0"/>
                <a:cs typeface="Times New Roman" panose="02020603050405020304" pitchFamily="18" charset="0"/>
              </a:rPr>
              <a:t>: DIF(e)SA</a:t>
            </a:r>
          </a:p>
        </p:txBody>
      </p:sp>
      <p:sp>
        <p:nvSpPr>
          <p:cNvPr id="2" name="Szövegdoboz 1">
            <a:extLst>
              <a:ext uri="{FF2B5EF4-FFF2-40B4-BE49-F238E27FC236}">
                <a16:creationId xmlns:a16="http://schemas.microsoft.com/office/drawing/2014/main" id="{29C99820-F49D-8E8A-D3D3-56A718758A3A}"/>
              </a:ext>
            </a:extLst>
          </p:cNvPr>
          <p:cNvSpPr txBox="1"/>
          <p:nvPr/>
        </p:nvSpPr>
        <p:spPr>
          <a:xfrm>
            <a:off x="6506417" y="1255389"/>
            <a:ext cx="3983380" cy="1323439"/>
          </a:xfrm>
          <a:prstGeom prst="rect">
            <a:avLst/>
          </a:prstGeom>
          <a:noFill/>
        </p:spPr>
        <p:txBody>
          <a:bodyPr wrap="square" rtlCol="0">
            <a:spAutoFit/>
          </a:bodyPr>
          <a:lstStyle/>
          <a:p>
            <a:pPr marL="342900" indent="-342900">
              <a:buFont typeface="Arial" panose="020B0604020202020204" pitchFamily="34" charset="0"/>
              <a:buChar char="•"/>
            </a:pPr>
            <a:r>
              <a:rPr lang="hu-HU" sz="2000" dirty="0" err="1">
                <a:solidFill>
                  <a:schemeClr val="bg1"/>
                </a:solidFill>
              </a:rPr>
              <a:t>Doubled</a:t>
            </a:r>
            <a:r>
              <a:rPr lang="hu-HU" sz="2000" dirty="0">
                <a:solidFill>
                  <a:schemeClr val="bg1"/>
                </a:solidFill>
              </a:rPr>
              <a:t> input-</a:t>
            </a:r>
            <a:r>
              <a:rPr lang="hu-HU" sz="2000" dirty="0" err="1">
                <a:solidFill>
                  <a:schemeClr val="bg1"/>
                </a:solidFill>
              </a:rPr>
              <a:t>attributes</a:t>
            </a:r>
            <a:endParaRPr lang="hu-HU" sz="2000" dirty="0">
              <a:solidFill>
                <a:schemeClr val="bg1"/>
              </a:solidFill>
            </a:endParaRPr>
          </a:p>
          <a:p>
            <a:pPr marL="342900" indent="-342900">
              <a:buFont typeface="Arial" panose="020B0604020202020204" pitchFamily="34" charset="0"/>
              <a:buChar char="•"/>
            </a:pPr>
            <a:r>
              <a:rPr lang="hu-HU" sz="2000" dirty="0" err="1">
                <a:solidFill>
                  <a:schemeClr val="bg1"/>
                </a:solidFill>
              </a:rPr>
              <a:t>Inverse</a:t>
            </a:r>
            <a:r>
              <a:rPr lang="hu-HU" sz="2000" dirty="0">
                <a:solidFill>
                  <a:schemeClr val="bg1"/>
                </a:solidFill>
              </a:rPr>
              <a:t>/</a:t>
            </a:r>
            <a:r>
              <a:rPr lang="hu-HU" sz="2000" dirty="0" err="1">
                <a:solidFill>
                  <a:schemeClr val="bg1"/>
                </a:solidFill>
              </a:rPr>
              <a:t>Direct</a:t>
            </a:r>
            <a:r>
              <a:rPr lang="hu-HU" sz="2000" dirty="0">
                <a:solidFill>
                  <a:schemeClr val="bg1"/>
                </a:solidFill>
              </a:rPr>
              <a:t> </a:t>
            </a:r>
            <a:r>
              <a:rPr lang="hu-HU" sz="2000" dirty="0" err="1">
                <a:solidFill>
                  <a:schemeClr val="bg1"/>
                </a:solidFill>
              </a:rPr>
              <a:t>view</a:t>
            </a:r>
            <a:endParaRPr lang="hu-HU" sz="2000" dirty="0">
              <a:solidFill>
                <a:schemeClr val="bg1"/>
              </a:solidFill>
            </a:endParaRPr>
          </a:p>
          <a:p>
            <a:pPr marL="342900" indent="-342900">
              <a:buFont typeface="Arial" panose="020B0604020202020204" pitchFamily="34" charset="0"/>
              <a:buChar char="•"/>
            </a:pPr>
            <a:r>
              <a:rPr lang="hu-HU" sz="2000" dirty="0">
                <a:solidFill>
                  <a:schemeClr val="bg1"/>
                </a:solidFill>
              </a:rPr>
              <a:t>2D </a:t>
            </a:r>
            <a:r>
              <a:rPr lang="hu-HU" sz="2000" dirty="0" err="1">
                <a:solidFill>
                  <a:schemeClr val="bg1"/>
                </a:solidFill>
              </a:rPr>
              <a:t>coordinate</a:t>
            </a:r>
            <a:r>
              <a:rPr lang="hu-HU" sz="2000" dirty="0">
                <a:solidFill>
                  <a:schemeClr val="bg1"/>
                </a:solidFill>
              </a:rPr>
              <a:t> </a:t>
            </a:r>
            <a:r>
              <a:rPr lang="hu-HU" sz="2000" dirty="0" err="1">
                <a:solidFill>
                  <a:schemeClr val="bg1"/>
                </a:solidFill>
              </a:rPr>
              <a:t>system</a:t>
            </a:r>
            <a:endParaRPr lang="hu-HU" sz="2000" dirty="0">
              <a:solidFill>
                <a:schemeClr val="bg1"/>
              </a:solidFill>
            </a:endParaRPr>
          </a:p>
          <a:p>
            <a:pPr marL="342900" indent="-342900">
              <a:buFont typeface="Arial" panose="020B0604020202020204" pitchFamily="34" charset="0"/>
              <a:buChar char="•"/>
            </a:pPr>
            <a:r>
              <a:rPr lang="hu-HU" sz="2000" dirty="0" err="1">
                <a:solidFill>
                  <a:schemeClr val="bg1"/>
                </a:solidFill>
              </a:rPr>
              <a:t>Symmetry</a:t>
            </a:r>
            <a:r>
              <a:rPr lang="hu-HU" sz="2000" dirty="0">
                <a:solidFill>
                  <a:schemeClr val="bg1"/>
                </a:solidFill>
              </a:rPr>
              <a:t> </a:t>
            </a:r>
            <a:r>
              <a:rPr lang="hu-HU" sz="2000" dirty="0" err="1">
                <a:solidFill>
                  <a:schemeClr val="bg1"/>
                </a:solidFill>
              </a:rPr>
              <a:t>analysis</a:t>
            </a:r>
            <a:r>
              <a:rPr lang="hu-HU" sz="2000" dirty="0">
                <a:solidFill>
                  <a:schemeClr val="bg1"/>
                </a:solidFill>
              </a:rPr>
              <a:t> </a:t>
            </a:r>
          </a:p>
        </p:txBody>
      </p:sp>
      <p:pic>
        <p:nvPicPr>
          <p:cNvPr id="4" name="Kép 3">
            <a:extLst>
              <a:ext uri="{FF2B5EF4-FFF2-40B4-BE49-F238E27FC236}">
                <a16:creationId xmlns:a16="http://schemas.microsoft.com/office/drawing/2014/main" id="{CAF5ED5F-F871-309E-DC8D-B84D2178A0BB}"/>
              </a:ext>
            </a:extLst>
          </p:cNvPr>
          <p:cNvPicPr>
            <a:picLocks noChangeAspect="1"/>
          </p:cNvPicPr>
          <p:nvPr/>
        </p:nvPicPr>
        <p:blipFill>
          <a:blip r:embed="rId4"/>
          <a:stretch>
            <a:fillRect/>
          </a:stretch>
        </p:blipFill>
        <p:spPr>
          <a:xfrm>
            <a:off x="5800922" y="3002106"/>
            <a:ext cx="5394370" cy="3486256"/>
          </a:xfrm>
          <a:prstGeom prst="rect">
            <a:avLst/>
          </a:prstGeom>
          <a:effectLst>
            <a:softEdge rad="139700"/>
          </a:effectLst>
        </p:spPr>
      </p:pic>
    </p:spTree>
    <p:extLst>
      <p:ext uri="{BB962C8B-B14F-4D97-AF65-F5344CB8AC3E}">
        <p14:creationId xmlns:p14="http://schemas.microsoft.com/office/powerpoint/2010/main" val="1789822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Kérdőjel mezők">
            <a:extLst>
              <a:ext uri="{FF2B5EF4-FFF2-40B4-BE49-F238E27FC236}">
                <a16:creationId xmlns:a16="http://schemas.microsoft.com/office/drawing/2014/main" id="{4F49BCDB-93A2-8E02-D035-A1856FF774B7}"/>
              </a:ext>
            </a:extLst>
          </p:cNvPr>
          <p:cNvPicPr>
            <a:picLocks noChangeAspect="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colorTemperature colorTemp="7519"/>
                    </a14:imgEffect>
                  </a14:imgLayer>
                </a14:imgProps>
              </a:ext>
              <a:ext uri="{28A0092B-C50C-407E-A947-70E740481C1C}">
                <a14:useLocalDpi xmlns:a14="http://schemas.microsoft.com/office/drawing/2010/main" val="0"/>
              </a:ext>
            </a:extLst>
          </a:blip>
          <a:stretch>
            <a:fillRect/>
          </a:stretch>
        </p:blipFill>
        <p:spPr>
          <a:xfrm>
            <a:off x="0" y="-1"/>
            <a:ext cx="12192000" cy="6858253"/>
          </a:xfrm>
          <a:prstGeom prst="rect">
            <a:avLst/>
          </a:prstGeom>
        </p:spPr>
      </p:pic>
      <p:grpSp>
        <p:nvGrpSpPr>
          <p:cNvPr id="2" name="Csoportba foglalás 1">
            <a:extLst>
              <a:ext uri="{FF2B5EF4-FFF2-40B4-BE49-F238E27FC236}">
                <a16:creationId xmlns:a16="http://schemas.microsoft.com/office/drawing/2014/main" id="{1DCA78A7-E119-D727-E85F-8B96B807F397}"/>
              </a:ext>
            </a:extLst>
          </p:cNvPr>
          <p:cNvGrpSpPr/>
          <p:nvPr/>
        </p:nvGrpSpPr>
        <p:grpSpPr>
          <a:xfrm>
            <a:off x="3465576" y="87902"/>
            <a:ext cx="5260848" cy="6665323"/>
            <a:chOff x="0" y="3061"/>
            <a:chExt cx="5260848" cy="6263094"/>
          </a:xfrm>
        </p:grpSpPr>
        <p:sp>
          <p:nvSpPr>
            <p:cNvPr id="3" name="Téglalap: lekerekített 2">
              <a:extLst>
                <a:ext uri="{FF2B5EF4-FFF2-40B4-BE49-F238E27FC236}">
                  <a16:creationId xmlns:a16="http://schemas.microsoft.com/office/drawing/2014/main" id="{1F675C03-EE12-3B19-F58C-8E1E131524C0}"/>
                </a:ext>
              </a:extLst>
            </p:cNvPr>
            <p:cNvSpPr/>
            <p:nvPr/>
          </p:nvSpPr>
          <p:spPr>
            <a:xfrm>
              <a:off x="0" y="3061"/>
              <a:ext cx="5260848" cy="6263094"/>
            </a:xfrm>
            <a:prstGeom prst="roundRect">
              <a:avLst>
                <a:gd name="adj" fmla="val 10000"/>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4" name="Téglalap: lekerekített 4">
              <a:extLst>
                <a:ext uri="{FF2B5EF4-FFF2-40B4-BE49-F238E27FC236}">
                  <a16:creationId xmlns:a16="http://schemas.microsoft.com/office/drawing/2014/main" id="{44B28AA4-70BD-69B9-0B4D-185730F26B1C}"/>
                </a:ext>
              </a:extLst>
            </p:cNvPr>
            <p:cNvSpPr txBox="1"/>
            <p:nvPr/>
          </p:nvSpPr>
          <p:spPr>
            <a:xfrm>
              <a:off x="154085" y="157146"/>
              <a:ext cx="4952678" cy="59549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hu-HU" sz="4000" b="1" kern="1200" dirty="0" err="1"/>
                <a:t>Tasks</a:t>
              </a:r>
              <a:r>
                <a:rPr lang="hu-HU" sz="4000" b="1" kern="1200" dirty="0"/>
                <a:t>/</a:t>
              </a:r>
              <a:r>
                <a:rPr lang="hu-HU" sz="4000" b="1" kern="1200" dirty="0" err="1"/>
                <a:t>Questions</a:t>
              </a:r>
              <a:endParaRPr lang="en-US" sz="4000" kern="1200" dirty="0"/>
            </a:p>
            <a:p>
              <a:pPr marL="342900" lvl="0" indent="-342900" algn="just">
                <a:lnSpc>
                  <a:spcPct val="107000"/>
                </a:lnSpc>
                <a:buFont typeface="Symbol" panose="05050102010706020507" pitchFamily="18" charset="2"/>
                <a:buChar char=""/>
              </a:pPr>
              <a:r>
                <a:rPr lang="en-GB" sz="1300" dirty="0">
                  <a:effectLst/>
                  <a:ea typeface="Calibri" panose="020F0502020204030204" pitchFamily="34" charset="0"/>
                  <a:cs typeface="Times New Roman" panose="02020603050405020304" pitchFamily="18" charset="0"/>
                </a:rPr>
                <a:t>Is the expected symmetry on model level (after closing the learning phase) realistic at all? (</a:t>
              </a:r>
              <a:r>
                <a:rPr lang="en-GB" sz="1300" b="1" u="sng" dirty="0">
                  <a:effectLst/>
                  <a:ea typeface="Calibri" panose="020F0502020204030204" pitchFamily="34" charset="0"/>
                  <a:cs typeface="Times New Roman" panose="02020603050405020304" pitchFamily="18" charset="0"/>
                </a:rPr>
                <a:t>yes</a:t>
              </a:r>
              <a:r>
                <a:rPr lang="en-GB" sz="1300" dirty="0">
                  <a:effectLst/>
                  <a:ea typeface="Calibri" panose="020F0502020204030204" pitchFamily="34" charset="0"/>
                  <a:cs typeface="Times New Roman" panose="02020603050405020304" pitchFamily="18" charset="0"/>
                </a:rPr>
                <a:t>/no)</a:t>
              </a:r>
            </a:p>
            <a:p>
              <a:pPr marL="342900" lvl="0" indent="-342900" algn="just">
                <a:lnSpc>
                  <a:spcPct val="107000"/>
                </a:lnSpc>
                <a:buFont typeface="Symbol" panose="05050102010706020507" pitchFamily="18" charset="2"/>
                <a:buChar char=""/>
              </a:pPr>
              <a:r>
                <a:rPr lang="en-GB" sz="1300" dirty="0">
                  <a:effectLst/>
                  <a:ea typeface="Calibri" panose="020F0502020204030204" pitchFamily="34" charset="0"/>
                  <a:cs typeface="Times New Roman" panose="02020603050405020304" pitchFamily="18" charset="0"/>
                </a:rPr>
                <a:t>Is the level of this realized symmetry on model level (after closing the learning phase) measurable? (</a:t>
              </a:r>
              <a:r>
                <a:rPr lang="en-GB" sz="1300" b="1" u="sng" dirty="0">
                  <a:effectLst/>
                  <a:ea typeface="Calibri" panose="020F0502020204030204" pitchFamily="34" charset="0"/>
                  <a:cs typeface="Times New Roman" panose="02020603050405020304" pitchFamily="18" charset="0"/>
                </a:rPr>
                <a:t>yes</a:t>
              </a:r>
              <a:r>
                <a:rPr lang="en-GB" sz="1300" dirty="0">
                  <a:effectLst/>
                  <a:ea typeface="Calibri" panose="020F0502020204030204" pitchFamily="34" charset="0"/>
                  <a:cs typeface="Times New Roman" panose="02020603050405020304" pitchFamily="18" charset="0"/>
                </a:rPr>
                <a:t>/no)</a:t>
              </a:r>
            </a:p>
            <a:p>
              <a:pPr marL="342900" lvl="0" indent="-342900" algn="just">
                <a:lnSpc>
                  <a:spcPct val="107000"/>
                </a:lnSpc>
                <a:buFont typeface="Symbol" panose="05050102010706020507" pitchFamily="18" charset="2"/>
                <a:buChar char=""/>
              </a:pPr>
              <a:r>
                <a:rPr lang="en-GB" sz="1300" dirty="0">
                  <a:effectLst/>
                  <a:ea typeface="Calibri" panose="020F0502020204030204" pitchFamily="34" charset="0"/>
                  <a:cs typeface="Times New Roman" panose="02020603050405020304" pitchFamily="18" charset="0"/>
                </a:rPr>
                <a:t>Is this measuring process possible based on anti-discriminative similarity analyses? (</a:t>
              </a:r>
              <a:r>
                <a:rPr lang="en-GB" sz="1300" b="1" u="sng" dirty="0">
                  <a:effectLst/>
                  <a:ea typeface="Calibri" panose="020F0502020204030204" pitchFamily="34" charset="0"/>
                  <a:cs typeface="Times New Roman" panose="02020603050405020304" pitchFamily="18" charset="0"/>
                </a:rPr>
                <a:t>yes</a:t>
              </a:r>
              <a:r>
                <a:rPr lang="en-GB" sz="1300" dirty="0">
                  <a:effectLst/>
                  <a:ea typeface="Calibri" panose="020F0502020204030204" pitchFamily="34" charset="0"/>
                  <a:cs typeface="Times New Roman" panose="02020603050405020304" pitchFamily="18" charset="0"/>
                </a:rPr>
                <a:t>/no)</a:t>
              </a:r>
            </a:p>
            <a:p>
              <a:pPr marL="342900" lvl="0" indent="-342900" algn="just">
                <a:lnSpc>
                  <a:spcPct val="107000"/>
                </a:lnSpc>
                <a:buFont typeface="Symbol" panose="05050102010706020507" pitchFamily="18" charset="2"/>
                <a:buChar char=""/>
              </a:pPr>
              <a:r>
                <a:rPr lang="en-GB" sz="1300" dirty="0">
                  <a:effectLst/>
                  <a:ea typeface="Calibri" panose="020F0502020204030204" pitchFamily="34" charset="0"/>
                  <a:cs typeface="Times New Roman" panose="02020603050405020304" pitchFamily="18" charset="0"/>
                </a:rPr>
                <a:t>Can models be ranked based on the symmetry level in an automated way following the Knuth-principle? (</a:t>
              </a:r>
              <a:r>
                <a:rPr lang="en-GB" sz="1300" b="1" u="sng" dirty="0">
                  <a:effectLst/>
                  <a:ea typeface="Calibri" panose="020F0502020204030204" pitchFamily="34" charset="0"/>
                  <a:cs typeface="Times New Roman" panose="02020603050405020304" pitchFamily="18" charset="0"/>
                </a:rPr>
                <a:t>yes</a:t>
              </a:r>
              <a:r>
                <a:rPr lang="en-GB" sz="1300" dirty="0">
                  <a:effectLst/>
                  <a:ea typeface="Calibri" panose="020F0502020204030204" pitchFamily="34" charset="0"/>
                  <a:cs typeface="Times New Roman" panose="02020603050405020304" pitchFamily="18" charset="0"/>
                </a:rPr>
                <a:t>/no)</a:t>
              </a:r>
            </a:p>
            <a:p>
              <a:pPr marL="342900" lvl="0" indent="-342900" algn="just">
                <a:lnSpc>
                  <a:spcPct val="107000"/>
                </a:lnSpc>
                <a:buFont typeface="Symbol" panose="05050102010706020507" pitchFamily="18" charset="2"/>
                <a:buChar char=""/>
              </a:pPr>
              <a:r>
                <a:rPr lang="en-GB" sz="1300" dirty="0">
                  <a:effectLst/>
                  <a:ea typeface="Calibri" panose="020F0502020204030204" pitchFamily="34" charset="0"/>
                  <a:cs typeface="Times New Roman" panose="02020603050405020304" pitchFamily="18" charset="0"/>
                </a:rPr>
                <a:t>Is the symmetry always given for test scenarios on case-level? (yes/</a:t>
              </a:r>
              <a:r>
                <a:rPr lang="en-GB" sz="1300" b="1" u="sng" dirty="0">
                  <a:effectLst/>
                  <a:ea typeface="Calibri" panose="020F0502020204030204" pitchFamily="34" charset="0"/>
                  <a:cs typeface="Times New Roman" panose="02020603050405020304" pitchFamily="18" charset="0"/>
                </a:rPr>
                <a:t>no</a:t>
              </a:r>
              <a:r>
                <a:rPr lang="en-GB" sz="1300" dirty="0">
                  <a:effectLst/>
                  <a:ea typeface="Calibri" panose="020F0502020204030204" pitchFamily="34" charset="0"/>
                  <a:cs typeface="Times New Roman" panose="02020603050405020304" pitchFamily="18" charset="0"/>
                </a:rPr>
                <a:t>)</a:t>
              </a:r>
            </a:p>
            <a:p>
              <a:pPr marL="342900" lvl="0" indent="-342900" algn="just">
                <a:lnSpc>
                  <a:spcPct val="107000"/>
                </a:lnSpc>
                <a:buFont typeface="Symbol" panose="05050102010706020507" pitchFamily="18" charset="2"/>
                <a:buChar char=""/>
              </a:pPr>
              <a:r>
                <a:rPr lang="en-GB" sz="1300" dirty="0">
                  <a:effectLst/>
                  <a:ea typeface="Calibri" panose="020F0502020204030204" pitchFamily="34" charset="0"/>
                  <a:cs typeface="Times New Roman" panose="02020603050405020304" pitchFamily="18" charset="0"/>
                </a:rPr>
                <a:t>Is the symmetry level of one single (test)-case to measure? (</a:t>
              </a:r>
              <a:r>
                <a:rPr lang="en-GB" sz="1300" b="1" u="sng" dirty="0">
                  <a:effectLst/>
                  <a:ea typeface="Calibri" panose="020F0502020204030204" pitchFamily="34" charset="0"/>
                  <a:cs typeface="Times New Roman" panose="02020603050405020304" pitchFamily="18" charset="0"/>
                </a:rPr>
                <a:t>yes</a:t>
              </a:r>
              <a:r>
                <a:rPr lang="en-GB" sz="1300" dirty="0">
                  <a:effectLst/>
                  <a:ea typeface="Calibri" panose="020F0502020204030204" pitchFamily="34" charset="0"/>
                  <a:cs typeface="Times New Roman" panose="02020603050405020304" pitchFamily="18" charset="0"/>
                </a:rPr>
                <a:t>/no)</a:t>
              </a:r>
            </a:p>
            <a:p>
              <a:pPr marL="342900" lvl="0" indent="-342900" algn="just">
                <a:lnSpc>
                  <a:spcPct val="107000"/>
                </a:lnSpc>
                <a:buFont typeface="Symbol" panose="05050102010706020507" pitchFamily="18" charset="2"/>
                <a:buChar char=""/>
              </a:pPr>
              <a:r>
                <a:rPr lang="en-GB" sz="1300" dirty="0">
                  <a:effectLst/>
                  <a:ea typeface="Calibri" panose="020F0502020204030204" pitchFamily="34" charset="0"/>
                  <a:cs typeface="Times New Roman" panose="02020603050405020304" pitchFamily="18" charset="0"/>
                </a:rPr>
                <a:t>Can a model be evaluated as a kind of overlearned model if the symmetry level of the model (after closing the learning phase) is too low? (</a:t>
              </a:r>
              <a:r>
                <a:rPr lang="en-GB" sz="1300" b="1" u="sng" dirty="0">
                  <a:effectLst/>
                  <a:ea typeface="Calibri" panose="020F0502020204030204" pitchFamily="34" charset="0"/>
                  <a:cs typeface="Times New Roman" panose="02020603050405020304" pitchFamily="18" charset="0"/>
                </a:rPr>
                <a:t>yes</a:t>
              </a:r>
              <a:r>
                <a:rPr lang="en-GB" sz="1300" dirty="0">
                  <a:effectLst/>
                  <a:ea typeface="Calibri" panose="020F0502020204030204" pitchFamily="34" charset="0"/>
                  <a:cs typeface="Times New Roman" panose="02020603050405020304" pitchFamily="18" charset="0"/>
                </a:rPr>
                <a:t>/no)</a:t>
              </a:r>
            </a:p>
            <a:p>
              <a:pPr marL="342900" lvl="0" indent="-342900" algn="just">
                <a:lnSpc>
                  <a:spcPct val="107000"/>
                </a:lnSpc>
                <a:buFont typeface="Symbol" panose="05050102010706020507" pitchFamily="18" charset="2"/>
                <a:buChar char=""/>
              </a:pPr>
              <a:r>
                <a:rPr lang="en-GB" sz="1300" dirty="0">
                  <a:effectLst/>
                  <a:ea typeface="Calibri" panose="020F0502020204030204" pitchFamily="34" charset="0"/>
                  <a:cs typeface="Times New Roman" panose="02020603050405020304" pitchFamily="18" charset="0"/>
                </a:rPr>
                <a:t>Can a test case be evaluated as a kind of overlearned scenario if the symmetry level of the case (after closing the learning phase) is too low? (</a:t>
              </a:r>
              <a:r>
                <a:rPr lang="en-GB" sz="1300" b="1" u="sng" dirty="0">
                  <a:effectLst/>
                  <a:ea typeface="Calibri" panose="020F0502020204030204" pitchFamily="34" charset="0"/>
                  <a:cs typeface="Times New Roman" panose="02020603050405020304" pitchFamily="18" charset="0"/>
                </a:rPr>
                <a:t>yes</a:t>
              </a:r>
              <a:r>
                <a:rPr lang="en-GB" sz="1300" dirty="0">
                  <a:effectLst/>
                  <a:ea typeface="Calibri" panose="020F0502020204030204" pitchFamily="34" charset="0"/>
                  <a:cs typeface="Times New Roman" panose="02020603050405020304" pitchFamily="18" charset="0"/>
                </a:rPr>
                <a:t>/no)</a:t>
              </a:r>
            </a:p>
            <a:p>
              <a:pPr marL="342900" lvl="0" indent="-342900" algn="just">
                <a:lnSpc>
                  <a:spcPct val="107000"/>
                </a:lnSpc>
                <a:buFont typeface="Symbol" panose="05050102010706020507" pitchFamily="18" charset="2"/>
                <a:buChar char=""/>
              </a:pPr>
              <a:r>
                <a:rPr lang="en-GB" sz="1300" dirty="0">
                  <a:effectLst/>
                  <a:ea typeface="Calibri" panose="020F0502020204030204" pitchFamily="34" charset="0"/>
                  <a:cs typeface="Times New Roman" panose="02020603050405020304" pitchFamily="18" charset="0"/>
                </a:rPr>
                <a:t>Can the estimation of the output (Y) value be finetuned in case of a test scenario if the symmetry is not given? (</a:t>
              </a:r>
              <a:r>
                <a:rPr lang="en-GB" sz="1300" b="1" u="sng" dirty="0">
                  <a:effectLst/>
                  <a:ea typeface="Calibri" panose="020F0502020204030204" pitchFamily="34" charset="0"/>
                  <a:cs typeface="Times New Roman" panose="02020603050405020304" pitchFamily="18" charset="0"/>
                </a:rPr>
                <a:t>yes</a:t>
              </a:r>
              <a:r>
                <a:rPr lang="en-GB" sz="1300" dirty="0">
                  <a:effectLst/>
                  <a:ea typeface="Calibri" panose="020F0502020204030204" pitchFamily="34" charset="0"/>
                  <a:cs typeface="Times New Roman" panose="02020603050405020304" pitchFamily="18" charset="0"/>
                </a:rPr>
                <a:t>/no)</a:t>
              </a:r>
            </a:p>
            <a:p>
              <a:pPr marL="342900" lvl="0" indent="-342900" algn="just">
                <a:lnSpc>
                  <a:spcPct val="107000"/>
                </a:lnSpc>
                <a:buFont typeface="Symbol" panose="05050102010706020507" pitchFamily="18" charset="2"/>
                <a:buChar char=""/>
              </a:pPr>
              <a:r>
                <a:rPr lang="en-GB" sz="1300" dirty="0">
                  <a:effectLst/>
                  <a:ea typeface="Calibri" panose="020F0502020204030204" pitchFamily="34" charset="0"/>
                  <a:cs typeface="Times New Roman" panose="02020603050405020304" pitchFamily="18" charset="0"/>
                </a:rPr>
                <a:t>Will the estimation be more accurate (fit, consistent, realistic) after this finetuning? (</a:t>
              </a:r>
              <a:r>
                <a:rPr lang="en-GB" sz="1300" b="1" u="sng" dirty="0">
                  <a:effectLst/>
                  <a:ea typeface="Calibri" panose="020F0502020204030204" pitchFamily="34" charset="0"/>
                  <a:cs typeface="Times New Roman" panose="02020603050405020304" pitchFamily="18" charset="0"/>
                </a:rPr>
                <a:t>yes</a:t>
              </a:r>
              <a:r>
                <a:rPr lang="en-GB" sz="1300" dirty="0">
                  <a:effectLst/>
                  <a:ea typeface="Calibri" panose="020F0502020204030204" pitchFamily="34" charset="0"/>
                  <a:cs typeface="Times New Roman" panose="02020603050405020304" pitchFamily="18" charset="0"/>
                </a:rPr>
                <a:t>/no)</a:t>
              </a:r>
            </a:p>
            <a:p>
              <a:pPr marL="342900" lvl="0" indent="-342900" algn="just">
                <a:lnSpc>
                  <a:spcPct val="107000"/>
                </a:lnSpc>
                <a:spcAft>
                  <a:spcPts val="800"/>
                </a:spcAft>
                <a:buFont typeface="Symbol" panose="05050102010706020507" pitchFamily="18" charset="2"/>
                <a:buChar char=""/>
              </a:pPr>
              <a:r>
                <a:rPr lang="en-GB" sz="1300" dirty="0">
                  <a:effectLst/>
                  <a:ea typeface="Calibri" panose="020F0502020204030204" pitchFamily="34" charset="0"/>
                  <a:cs typeface="Times New Roman" panose="02020603050405020304" pitchFamily="18" charset="0"/>
                </a:rPr>
                <a:t>Is the DIF(e)SA technique context-free? (yes/</a:t>
              </a:r>
              <a:r>
                <a:rPr lang="en-GB" sz="1300" b="1" u="sng" dirty="0">
                  <a:effectLst/>
                  <a:ea typeface="Calibri" panose="020F0502020204030204" pitchFamily="34" charset="0"/>
                  <a:cs typeface="Times New Roman" panose="02020603050405020304" pitchFamily="18" charset="0"/>
                </a:rPr>
                <a:t>partial</a:t>
              </a:r>
              <a:r>
                <a:rPr lang="en-GB" sz="1300" dirty="0">
                  <a:effectLst/>
                  <a:ea typeface="Calibri" panose="020F0502020204030204" pitchFamily="34" charset="0"/>
                  <a:cs typeface="Times New Roman" panose="02020603050405020304" pitchFamily="18" charset="0"/>
                </a:rPr>
                <a:t>/no – because the hermeneutics can involve context-depending layers too)</a:t>
              </a:r>
            </a:p>
          </p:txBody>
        </p:sp>
      </p:grpSp>
    </p:spTree>
    <p:extLst>
      <p:ext uri="{BB962C8B-B14F-4D97-AF65-F5344CB8AC3E}">
        <p14:creationId xmlns:p14="http://schemas.microsoft.com/office/powerpoint/2010/main" val="474512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accent3">
                <a:tint val="45000"/>
                <a:satMod val="400000"/>
              </a:schemeClr>
            </a:duotone>
          </a:blip>
          <a:srcRect/>
          <a:stretch>
            <a:fillRect/>
          </a:stretch>
        </a:blipFill>
        <a:effectLst/>
      </p:bgPr>
    </p:bg>
    <p:spTree>
      <p:nvGrpSpPr>
        <p:cNvPr id="1" name=""/>
        <p:cNvGrpSpPr/>
        <p:nvPr/>
      </p:nvGrpSpPr>
      <p:grpSpPr>
        <a:xfrm>
          <a:off x="0" y="0"/>
          <a:ext cx="0" cy="0"/>
          <a:chOff x="0" y="0"/>
          <a:chExt cx="0" cy="0"/>
        </a:xfrm>
      </p:grpSpPr>
      <p:grpSp>
        <p:nvGrpSpPr>
          <p:cNvPr id="2" name="그룹 1">
            <a:extLst>
              <a:ext uri="{FF2B5EF4-FFF2-40B4-BE49-F238E27FC236}">
                <a16:creationId xmlns:a16="http://schemas.microsoft.com/office/drawing/2014/main" id="{035C77A9-7084-477D-BA3A-262CC9BDC031}"/>
              </a:ext>
            </a:extLst>
          </p:cNvPr>
          <p:cNvGrpSpPr/>
          <p:nvPr/>
        </p:nvGrpSpPr>
        <p:grpSpPr>
          <a:xfrm>
            <a:off x="1" y="2857630"/>
            <a:ext cx="12191998" cy="1142740"/>
            <a:chOff x="1" y="2857630"/>
            <a:chExt cx="12191998" cy="1142740"/>
          </a:xfrm>
        </p:grpSpPr>
        <p:sp>
          <p:nvSpPr>
            <p:cNvPr id="25" name="TextBox 24">
              <a:extLst>
                <a:ext uri="{FF2B5EF4-FFF2-40B4-BE49-F238E27FC236}">
                  <a16:creationId xmlns:a16="http://schemas.microsoft.com/office/drawing/2014/main" id="{3E0E8578-BD64-4C9C-8967-EC38029FB4BB}"/>
                </a:ext>
              </a:extLst>
            </p:cNvPr>
            <p:cNvSpPr txBox="1"/>
            <p:nvPr/>
          </p:nvSpPr>
          <p:spPr>
            <a:xfrm>
              <a:off x="1" y="2857630"/>
              <a:ext cx="12191998" cy="830997"/>
            </a:xfrm>
            <a:prstGeom prst="rect">
              <a:avLst/>
            </a:prstGeom>
            <a:noFill/>
          </p:spPr>
          <p:txBody>
            <a:bodyPr wrap="square" rtlCol="0" anchor="ctr">
              <a:spAutoFit/>
            </a:bodyPr>
            <a:lstStyle/>
            <a:p>
              <a:pPr algn="ctr"/>
              <a:r>
                <a:rPr lang="hu-HU" altLang="ko-KR" sz="4800" b="1" dirty="0" err="1">
                  <a:solidFill>
                    <a:schemeClr val="bg1"/>
                  </a:solidFill>
                  <a:latin typeface="+mj-lt"/>
                  <a:cs typeface="Arial" pitchFamily="34" charset="0"/>
                </a:rPr>
                <a:t>Experiments</a:t>
              </a:r>
              <a:endParaRPr lang="ko-KR" altLang="en-US" sz="4800" b="1" dirty="0">
                <a:solidFill>
                  <a:schemeClr val="bg1"/>
                </a:solidFill>
                <a:latin typeface="+mj-lt"/>
                <a:cs typeface="Arial" pitchFamily="34" charset="0"/>
              </a:endParaRPr>
            </a:p>
          </p:txBody>
        </p:sp>
        <p:sp>
          <p:nvSpPr>
            <p:cNvPr id="26" name="TextBox 25">
              <a:extLst>
                <a:ext uri="{FF2B5EF4-FFF2-40B4-BE49-F238E27FC236}">
                  <a16:creationId xmlns:a16="http://schemas.microsoft.com/office/drawing/2014/main" id="{C88AEDF3-C1CF-4E32-9D10-2D8E595E02FD}"/>
                </a:ext>
              </a:extLst>
            </p:cNvPr>
            <p:cNvSpPr txBox="1"/>
            <p:nvPr/>
          </p:nvSpPr>
          <p:spPr>
            <a:xfrm>
              <a:off x="1" y="3620714"/>
              <a:ext cx="12191855" cy="379656"/>
            </a:xfrm>
            <a:prstGeom prst="rect">
              <a:avLst/>
            </a:prstGeom>
            <a:noFill/>
          </p:spPr>
          <p:txBody>
            <a:bodyPr wrap="square" rtlCol="0" anchor="ctr">
              <a:spAutoFit/>
            </a:bodyPr>
            <a:lstStyle/>
            <a:p>
              <a:pPr algn="ctr"/>
              <a:endParaRPr lang="ko-KR" altLang="en-US" sz="1867" dirty="0">
                <a:solidFill>
                  <a:schemeClr val="bg1"/>
                </a:solidFill>
                <a:cs typeface="Arial" pitchFamily="34" charset="0"/>
              </a:endParaRPr>
            </a:p>
          </p:txBody>
        </p:sp>
      </p:grpSp>
    </p:spTree>
    <p:extLst>
      <p:ext uri="{BB962C8B-B14F-4D97-AF65-F5344CB8AC3E}">
        <p14:creationId xmlns:p14="http://schemas.microsoft.com/office/powerpoint/2010/main" val="2192888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zövegdoboz 12">
            <a:extLst>
              <a:ext uri="{FF2B5EF4-FFF2-40B4-BE49-F238E27FC236}">
                <a16:creationId xmlns:a16="http://schemas.microsoft.com/office/drawing/2014/main" id="{57B99ED6-1977-DC40-13DE-3DCF63FCB463}"/>
              </a:ext>
            </a:extLst>
          </p:cNvPr>
          <p:cNvSpPr txBox="1"/>
          <p:nvPr/>
        </p:nvSpPr>
        <p:spPr>
          <a:xfrm>
            <a:off x="-2" y="0"/>
            <a:ext cx="12115801" cy="130492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kern="1200" dirty="0">
                <a:solidFill>
                  <a:schemeClr val="tx1"/>
                </a:solidFill>
                <a:latin typeface="+mj-lt"/>
                <a:ea typeface="+mj-ea"/>
                <a:cs typeface="+mj-cs"/>
              </a:rPr>
              <a:t>Experiment</a:t>
            </a:r>
            <a:r>
              <a:rPr lang="hu-HU" sz="3600" kern="1200" dirty="0">
                <a:solidFill>
                  <a:schemeClr val="tx1"/>
                </a:solidFill>
                <a:latin typeface="+mj-lt"/>
                <a:ea typeface="+mj-ea"/>
                <a:cs typeface="+mj-cs"/>
              </a:rPr>
              <a:t>#</a:t>
            </a:r>
            <a:r>
              <a:rPr lang="en-US" sz="3600" kern="1200" dirty="0">
                <a:solidFill>
                  <a:schemeClr val="tx1"/>
                </a:solidFill>
                <a:latin typeface="+mj-lt"/>
                <a:ea typeface="+mj-ea"/>
                <a:cs typeface="+mj-cs"/>
              </a:rPr>
              <a:t>1: </a:t>
            </a:r>
            <a:r>
              <a:rPr lang="hu-HU" sz="3600" u="sng" kern="1200" dirty="0">
                <a:solidFill>
                  <a:schemeClr val="tx1"/>
                </a:solidFill>
                <a:latin typeface="+mj-lt"/>
                <a:ea typeface="+mj-ea"/>
                <a:cs typeface="+mj-cs"/>
              </a:rPr>
              <a:t>EUR – HUF </a:t>
            </a:r>
            <a:r>
              <a:rPr lang="hu-HU" sz="3600" u="sng" kern="1200" dirty="0" err="1">
                <a:solidFill>
                  <a:schemeClr val="tx1"/>
                </a:solidFill>
                <a:latin typeface="+mj-lt"/>
                <a:ea typeface="+mj-ea"/>
                <a:cs typeface="+mj-cs"/>
              </a:rPr>
              <a:t>exchange</a:t>
            </a:r>
            <a:r>
              <a:rPr lang="hu-HU" sz="3600" u="sng" kern="1200" dirty="0">
                <a:solidFill>
                  <a:schemeClr val="tx1"/>
                </a:solidFill>
                <a:latin typeface="+mj-lt"/>
                <a:ea typeface="+mj-ea"/>
                <a:cs typeface="+mj-cs"/>
              </a:rPr>
              <a:t> </a:t>
            </a:r>
            <a:r>
              <a:rPr lang="hu-HU" sz="3600" u="sng" kern="1200" dirty="0" err="1">
                <a:solidFill>
                  <a:schemeClr val="tx1"/>
                </a:solidFill>
                <a:latin typeface="+mj-lt"/>
                <a:ea typeface="+mj-ea"/>
                <a:cs typeface="+mj-cs"/>
              </a:rPr>
              <a:t>rates</a:t>
            </a:r>
            <a:r>
              <a:rPr lang="hu-HU" sz="3600" u="sng" dirty="0">
                <a:latin typeface="+mj-lt"/>
                <a:ea typeface="+mj-ea"/>
                <a:cs typeface="+mj-cs"/>
              </a:rPr>
              <a:t> </a:t>
            </a:r>
            <a:r>
              <a:rPr lang="hu-HU" sz="3600" u="sng" dirty="0" err="1">
                <a:latin typeface="+mj-lt"/>
                <a:ea typeface="+mj-ea"/>
                <a:cs typeface="+mj-cs"/>
              </a:rPr>
              <a:t>one</a:t>
            </a:r>
            <a:r>
              <a:rPr lang="hu-HU" sz="3600" u="sng" dirty="0">
                <a:latin typeface="+mj-lt"/>
                <a:ea typeface="+mj-ea"/>
                <a:cs typeface="+mj-cs"/>
              </a:rPr>
              <a:t> </a:t>
            </a:r>
            <a:r>
              <a:rPr lang="hu-HU" sz="3600" u="sng" dirty="0" err="1">
                <a:latin typeface="+mj-lt"/>
                <a:ea typeface="+mj-ea"/>
                <a:cs typeface="+mj-cs"/>
              </a:rPr>
              <a:t>day</a:t>
            </a:r>
            <a:r>
              <a:rPr lang="hu-HU" sz="3600" u="sng" dirty="0">
                <a:latin typeface="+mj-lt"/>
                <a:ea typeface="+mj-ea"/>
                <a:cs typeface="+mj-cs"/>
              </a:rPr>
              <a:t> </a:t>
            </a:r>
            <a:r>
              <a:rPr lang="hu-HU" sz="3600" u="sng" dirty="0" err="1">
                <a:latin typeface="+mj-lt"/>
                <a:ea typeface="+mj-ea"/>
                <a:cs typeface="+mj-cs"/>
              </a:rPr>
              <a:t>ahead</a:t>
            </a:r>
            <a:endParaRPr lang="en-US" sz="4000" u="sng" kern="1200" dirty="0">
              <a:solidFill>
                <a:schemeClr val="tx1"/>
              </a:solidFill>
              <a:latin typeface="+mj-lt"/>
              <a:ea typeface="+mj-ea"/>
              <a:cs typeface="+mj-cs"/>
            </a:endParaRPr>
          </a:p>
        </p:txBody>
      </p:sp>
      <p:pic>
        <p:nvPicPr>
          <p:cNvPr id="3" name="Kép 2">
            <a:extLst>
              <a:ext uri="{FF2B5EF4-FFF2-40B4-BE49-F238E27FC236}">
                <a16:creationId xmlns:a16="http://schemas.microsoft.com/office/drawing/2014/main" id="{F56E8CA9-33D9-A7D8-489E-1F714BBC437D}"/>
              </a:ext>
            </a:extLst>
          </p:cNvPr>
          <p:cNvPicPr>
            <a:picLocks noChangeAspect="1"/>
          </p:cNvPicPr>
          <p:nvPr/>
        </p:nvPicPr>
        <p:blipFill>
          <a:blip r:embed="rId3"/>
          <a:stretch>
            <a:fillRect/>
          </a:stretch>
        </p:blipFill>
        <p:spPr>
          <a:xfrm>
            <a:off x="1657350" y="1823547"/>
            <a:ext cx="8606790" cy="4851573"/>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Szabadkéz 3">
                <a:extLst>
                  <a:ext uri="{FF2B5EF4-FFF2-40B4-BE49-F238E27FC236}">
                    <a16:creationId xmlns:a16="http://schemas.microsoft.com/office/drawing/2014/main" id="{690868F9-8758-2EF0-962E-6F18C666720B}"/>
                  </a:ext>
                </a:extLst>
              </p14:cNvPr>
              <p14:cNvContentPartPr/>
              <p14:nvPr/>
            </p14:nvContentPartPr>
            <p14:xfrm>
              <a:off x="9573740" y="3531870"/>
              <a:ext cx="960910" cy="2819541"/>
            </p14:xfrm>
          </p:contentPart>
        </mc:Choice>
        <mc:Fallback xmlns="">
          <p:pic>
            <p:nvPicPr>
              <p:cNvPr id="4" name="Szabadkéz 3">
                <a:extLst>
                  <a:ext uri="{FF2B5EF4-FFF2-40B4-BE49-F238E27FC236}">
                    <a16:creationId xmlns:a16="http://schemas.microsoft.com/office/drawing/2014/main" id="{690868F9-8758-2EF0-962E-6F18C666720B}"/>
                  </a:ext>
                </a:extLst>
              </p:cNvPr>
              <p:cNvPicPr/>
              <p:nvPr/>
            </p:nvPicPr>
            <p:blipFill>
              <a:blip r:embed="rId5"/>
              <a:stretch>
                <a:fillRect/>
              </a:stretch>
            </p:blipFill>
            <p:spPr>
              <a:xfrm>
                <a:off x="9564743" y="3522870"/>
                <a:ext cx="978545" cy="2837181"/>
              </a:xfrm>
              <a:prstGeom prst="rect">
                <a:avLst/>
              </a:prstGeom>
            </p:spPr>
          </p:pic>
        </mc:Fallback>
      </mc:AlternateContent>
      <p:sp>
        <p:nvSpPr>
          <p:cNvPr id="5" name="Szövegdoboz 4">
            <a:extLst>
              <a:ext uri="{FF2B5EF4-FFF2-40B4-BE49-F238E27FC236}">
                <a16:creationId xmlns:a16="http://schemas.microsoft.com/office/drawing/2014/main" id="{7AC4D5B1-83D0-A55F-C31A-A074E46E74A4}"/>
              </a:ext>
            </a:extLst>
          </p:cNvPr>
          <p:cNvSpPr txBox="1"/>
          <p:nvPr/>
        </p:nvSpPr>
        <p:spPr>
          <a:xfrm>
            <a:off x="5061775" y="1243904"/>
            <a:ext cx="1577341" cy="400110"/>
          </a:xfrm>
          <a:prstGeom prst="rect">
            <a:avLst/>
          </a:prstGeom>
          <a:noFill/>
        </p:spPr>
        <p:txBody>
          <a:bodyPr wrap="square" rtlCol="0">
            <a:spAutoFit/>
          </a:bodyPr>
          <a:lstStyle/>
          <a:p>
            <a:r>
              <a:rPr lang="hu-HU" sz="2000" dirty="0" err="1"/>
              <a:t>Scenario</a:t>
            </a:r>
            <a:r>
              <a:rPr lang="hu-HU" sz="2000" dirty="0"/>
              <a:t> 1</a:t>
            </a:r>
            <a:endParaRPr lang="en-US" sz="2000" dirty="0"/>
          </a:p>
        </p:txBody>
      </p:sp>
    </p:spTree>
    <p:extLst>
      <p:ext uri="{BB962C8B-B14F-4D97-AF65-F5344CB8AC3E}">
        <p14:creationId xmlns:p14="http://schemas.microsoft.com/office/powerpoint/2010/main" val="3086657782"/>
      </p:ext>
    </p:extLst>
  </p:cSld>
  <p:clrMapOvr>
    <a:masterClrMapping/>
  </p:clrMapOvr>
</p:sld>
</file>

<file path=ppt/theme/theme1.xml><?xml version="1.0" encoding="utf-8"?>
<a:theme xmlns:a="http://schemas.openxmlformats.org/drawingml/2006/main" name="Cover and End Slide Master">
  <a:themeElements>
    <a:clrScheme name="ALLPPT-616">
      <a:dk1>
        <a:sysClr val="windowText" lastClr="000000"/>
      </a:dk1>
      <a:lt1>
        <a:sysClr val="window" lastClr="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ALLPPT PONTS">
      <a:majorFont>
        <a:latin typeface="Arial"/>
        <a:ea typeface="Malgun Gothic"/>
        <a:cs typeface=""/>
      </a:majorFont>
      <a:minorFont>
        <a:latin typeface="Arial"/>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616">
      <a:dk1>
        <a:sysClr val="windowText" lastClr="000000"/>
      </a:dk1>
      <a:lt1>
        <a:sysClr val="window" lastClr="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607">
      <a:dk1>
        <a:sysClr val="windowText" lastClr="000000"/>
      </a:dk1>
      <a:lt1>
        <a:sysClr val="window" lastClr="FFFFFF"/>
      </a:lt1>
      <a:dk2>
        <a:srgbClr val="44546A"/>
      </a:dk2>
      <a:lt2>
        <a:srgbClr val="E7E6E6"/>
      </a:lt2>
      <a:accent1>
        <a:srgbClr val="02ECEC"/>
      </a:accent1>
      <a:accent2>
        <a:srgbClr val="0AA6ED"/>
      </a:accent2>
      <a:accent3>
        <a:srgbClr val="0085F2"/>
      </a:accent3>
      <a:accent4>
        <a:srgbClr val="125AC4"/>
      </a:accent4>
      <a:accent5>
        <a:srgbClr val="00307E"/>
      </a:accent5>
      <a:accent6>
        <a:srgbClr val="000096"/>
      </a:accent6>
      <a:hlink>
        <a:srgbClr val="FFFFFF"/>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2019</Words>
  <Application>Microsoft Office PowerPoint</Application>
  <PresentationFormat>Szélesvásznú</PresentationFormat>
  <Paragraphs>127</Paragraphs>
  <Slides>20</Slides>
  <Notes>17</Notes>
  <HiddenSlides>0</HiddenSlides>
  <MMClips>0</MMClips>
  <ScaleCrop>false</ScaleCrop>
  <HeadingPairs>
    <vt:vector size="6" baseType="variant">
      <vt:variant>
        <vt:lpstr>Használt betűtípusok</vt:lpstr>
      </vt:variant>
      <vt:variant>
        <vt:i4>6</vt:i4>
      </vt:variant>
      <vt:variant>
        <vt:lpstr>Téma</vt:lpstr>
      </vt:variant>
      <vt:variant>
        <vt:i4>3</vt:i4>
      </vt:variant>
      <vt:variant>
        <vt:lpstr>Diacímek</vt:lpstr>
      </vt:variant>
      <vt:variant>
        <vt:i4>20</vt:i4>
      </vt:variant>
    </vt:vector>
  </HeadingPairs>
  <TitlesOfParts>
    <vt:vector size="29" baseType="lpstr">
      <vt:lpstr>Meiryo</vt:lpstr>
      <vt:lpstr>Arial</vt:lpstr>
      <vt:lpstr>Calibri</vt:lpstr>
      <vt:lpstr>Symbol</vt:lpstr>
      <vt:lpstr>Times New Roman</vt:lpstr>
      <vt:lpstr>Wingdings</vt:lpstr>
      <vt:lpstr>Cover and End Slide Master</vt:lpstr>
      <vt:lpstr>Contents Slide Master</vt:lpstr>
      <vt:lpstr>Section Break Slide Master</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Lttd</cp:lastModifiedBy>
  <cp:revision>114</cp:revision>
  <cp:lastPrinted>2022-11-30T13:15:54Z</cp:lastPrinted>
  <dcterms:created xsi:type="dcterms:W3CDTF">2020-01-20T05:08:25Z</dcterms:created>
  <dcterms:modified xsi:type="dcterms:W3CDTF">2023-01-08T21:15:13Z</dcterms:modified>
</cp:coreProperties>
</file>