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4"/>
  </p:sldMasterIdLst>
  <p:notesMasterIdLst>
    <p:notesMasterId r:id="rId21"/>
  </p:notesMasterIdLst>
  <p:sldIdLst>
    <p:sldId id="256" r:id="rId5"/>
    <p:sldId id="257" r:id="rId6"/>
    <p:sldId id="258" r:id="rId7"/>
    <p:sldId id="294" r:id="rId8"/>
    <p:sldId id="261" r:id="rId9"/>
    <p:sldId id="295" r:id="rId10"/>
    <p:sldId id="296" r:id="rId11"/>
    <p:sldId id="263" r:id="rId12"/>
    <p:sldId id="298" r:id="rId13"/>
    <p:sldId id="299" r:id="rId14"/>
    <p:sldId id="300" r:id="rId15"/>
    <p:sldId id="304" r:id="rId16"/>
    <p:sldId id="305" r:id="rId17"/>
    <p:sldId id="306" r:id="rId18"/>
    <p:sldId id="307" r:id="rId19"/>
    <p:sldId id="262" r:id="rId20"/>
  </p:sldIdLst>
  <p:sldSz cx="9144000" cy="5143500" type="screen16x9"/>
  <p:notesSz cx="6858000" cy="9144000"/>
  <p:embeddedFontLst>
    <p:embeddedFont>
      <p:font typeface="Assistant" pitchFamily="2" charset="-79"/>
      <p:regular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  <p:embeddedFont>
      <p:font typeface="Nunito Sans ExtraBold" panose="020B0604020202020204" charset="0"/>
      <p:bold r:id="rId27"/>
      <p:boldItalic r:id="rId28"/>
    </p:embeddedFont>
    <p:embeddedFont>
      <p:font typeface="Assistant Light" panose="020B0604020202020204" charset="-79"/>
      <p:regular r:id="rId29"/>
      <p:bold r:id="rId30"/>
    </p:embeddedFont>
    <p:embeddedFont>
      <p:font typeface="Pontano Sans" panose="020B0604020202020204" charset="0"/>
      <p:regular r:id="rId31"/>
    </p:embeddedFont>
    <p:embeddedFont>
      <p:font typeface="Nunito Sans" panose="020B060402020202020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D158"/>
    <a:srgbClr val="FF453A"/>
    <a:srgbClr val="FF9F0A"/>
    <a:srgbClr val="34C759"/>
    <a:srgbClr val="18C6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344" autoAdjust="0"/>
  </p:normalViewPr>
  <p:slideViewPr>
    <p:cSldViewPr snapToGrid="0">
      <p:cViewPr varScale="1">
        <p:scale>
          <a:sx n="93" d="100"/>
          <a:sy n="93" d="100"/>
        </p:scale>
        <p:origin x="442" y="72"/>
      </p:cViewPr>
      <p:guideLst>
        <p:guide pos="5760"/>
        <p:guide pos="4215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606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ef6e01a56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ef6e01a56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8105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017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89373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27778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374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e4b937d3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e4b937d3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ef6e01a56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ef6e01a56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u-HU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Projekt</a:t>
            </a:r>
            <a:r>
              <a:rPr lang="hu-HU" sz="1100" b="0" i="1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keretein belül elvégzett </a:t>
            </a:r>
            <a:r>
              <a:rPr lang="hu-HU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elemzések alapján a polgárok egy adott kormány ellen vagy mellett döntenének.</a:t>
            </a:r>
            <a:endParaRPr lang="hu-H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u-HU" sz="1100" b="0" i="1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ef6e01a56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ef6e01a56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u-HU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robotpolgár a tény-becslés eltérések </a:t>
            </a:r>
            <a:r>
              <a:rPr lang="hu-HU" sz="1100" b="0" i="1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mutatószámonkénti</a:t>
            </a:r>
            <a:r>
              <a:rPr lang="hu-HU" sz="1100" b="0" i="1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idősoros érzékelésére alkalmas virtuális lény</a:t>
            </a:r>
            <a:endParaRPr lang="hu-H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57818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Szathmári Sándor </a:t>
            </a:r>
            <a:r>
              <a:rPr lang="hu-HU" dirty="0" err="1" smtClean="0"/>
              <a:t>Kazohinia</a:t>
            </a:r>
            <a:r>
              <a:rPr lang="hu-HU" dirty="0" smtClean="0"/>
              <a:t> – Lakosság teljesen racionális, érzelemmentes polgárok magas színvonalú technikai és tudomány</a:t>
            </a:r>
            <a:r>
              <a:rPr lang="hu-HU" baseline="0" dirty="0" smtClean="0"/>
              <a:t> szinten élnek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ef6e01a56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ef6e01a56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82339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ef6e01a56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ef6e01a56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68778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718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0" y="-20175"/>
            <a:ext cx="4094650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999400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5611575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1690650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312350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6980125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-6586" y="-40475"/>
            <a:ext cx="9180576" cy="1384272"/>
            <a:chOff x="0" y="-40481"/>
            <a:chExt cx="9144000" cy="1384272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67738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15208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2"/>
          </p:nvPr>
        </p:nvSpPr>
        <p:spPr>
          <a:xfrm>
            <a:off x="3589500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3"/>
          </p:nvPr>
        </p:nvSpPr>
        <p:spPr>
          <a:xfrm>
            <a:off x="377383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4"/>
          </p:nvPr>
        </p:nvSpPr>
        <p:spPr>
          <a:xfrm>
            <a:off x="6264526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5"/>
          </p:nvPr>
        </p:nvSpPr>
        <p:spPr>
          <a:xfrm>
            <a:off x="6448876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6"/>
          </p:nvPr>
        </p:nvSpPr>
        <p:spPr>
          <a:xfrm>
            <a:off x="2271011" y="403110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7"/>
          </p:nvPr>
        </p:nvSpPr>
        <p:spPr>
          <a:xfrm>
            <a:off x="2455361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8"/>
          </p:nvPr>
        </p:nvSpPr>
        <p:spPr>
          <a:xfrm>
            <a:off x="4892774" y="403110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9"/>
          </p:nvPr>
        </p:nvSpPr>
        <p:spPr>
          <a:xfrm>
            <a:off x="5077124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3"/>
          </p:nvPr>
        </p:nvSpPr>
        <p:spPr>
          <a:xfrm>
            <a:off x="3080975" y="398750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4" hasCustomPrompt="1"/>
          </p:nvPr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5" hasCustomPrompt="1"/>
          </p:nvPr>
        </p:nvSpPr>
        <p:spPr>
          <a:xfrm>
            <a:off x="419761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16" hasCustomPrompt="1"/>
          </p:nvPr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17" hasCustomPrompt="1"/>
          </p:nvPr>
        </p:nvSpPr>
        <p:spPr>
          <a:xfrm>
            <a:off x="2879111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18" hasCustomPrompt="1"/>
          </p:nvPr>
        </p:nvSpPr>
        <p:spPr>
          <a:xfrm>
            <a:off x="5500879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ctrTitle"/>
          </p:nvPr>
        </p:nvSpPr>
        <p:spPr>
          <a:xfrm flipH="1">
            <a:off x="1889225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889225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 flipH="1">
            <a:off x="4308501" y="-424791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7518426" y="-424791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 idx="2" hasCustomPrompt="1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5_1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8"/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63" name="Google Shape;63;p8"/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64" name="Google Shape;64;p8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2"/>
          </p:nvPr>
        </p:nvSpPr>
        <p:spPr>
          <a:xfrm>
            <a:off x="5739302" y="1659506"/>
            <a:ext cx="29001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ubTitle" idx="1"/>
          </p:nvPr>
        </p:nvSpPr>
        <p:spPr>
          <a:xfrm>
            <a:off x="5739302" y="2513494"/>
            <a:ext cx="25050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3">
  <p:cSld name="CUSTOM_15_1_1_1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 txBox="1">
            <a:spLocks noGrp="1"/>
          </p:cNvSpPr>
          <p:nvPr>
            <p:ph type="ctrTitle"/>
          </p:nvPr>
        </p:nvSpPr>
        <p:spPr>
          <a:xfrm flipH="1">
            <a:off x="6795803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720000" y="1982325"/>
            <a:ext cx="26715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 flipH="1">
            <a:off x="1264200" y="2513497"/>
            <a:ext cx="21273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7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F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782833" y="-20175"/>
            <a:ext cx="8401518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rgbClr val="143A78"/>
          </a:solidFill>
          <a:ln>
            <a:noFill/>
          </a:ln>
        </p:spPr>
      </p:sp>
      <p:sp>
        <p:nvSpPr>
          <p:cNvPr id="119" name="Google Shape;119;p22"/>
          <p:cNvSpPr txBox="1">
            <a:spLocks noGrp="1"/>
          </p:cNvSpPr>
          <p:nvPr>
            <p:ph type="ctrTitle"/>
          </p:nvPr>
        </p:nvSpPr>
        <p:spPr>
          <a:xfrm>
            <a:off x="1868272" y="1290175"/>
            <a:ext cx="6183712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hu-HU" dirty="0"/>
              <a:t>Választási </a:t>
            </a:r>
            <a:r>
              <a:rPr lang="hu-HU" dirty="0" smtClean="0"/>
              <a:t>esélyek egységes </a:t>
            </a:r>
            <a:r>
              <a:rPr lang="hu-HU" dirty="0"/>
              <a:t>rendszerű </a:t>
            </a:r>
            <a:r>
              <a:rPr lang="hu-HU" dirty="0" smtClean="0"/>
              <a:t>elemzése több </a:t>
            </a:r>
            <a:r>
              <a:rPr lang="hu-HU" dirty="0"/>
              <a:t>országra párhuzamosan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8" name="Google Shape;118;p22"/>
          <p:cNvSpPr txBox="1">
            <a:spLocks noGrp="1"/>
          </p:cNvSpPr>
          <p:nvPr>
            <p:ph type="subTitle" idx="1"/>
          </p:nvPr>
        </p:nvSpPr>
        <p:spPr>
          <a:xfrm>
            <a:off x="5919500" y="2904862"/>
            <a:ext cx="2132484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hu-HU" dirty="0"/>
              <a:t>Szerző: Hirschmann Zsófia</a:t>
            </a:r>
          </a:p>
          <a:p>
            <a:pPr algn="l"/>
            <a:r>
              <a:rPr lang="hu-HU" dirty="0"/>
              <a:t>Konzulens: Pitlik László</a:t>
            </a:r>
          </a:p>
        </p:txBody>
      </p:sp>
      <p:sp>
        <p:nvSpPr>
          <p:cNvPr id="120" name="Google Shape;120;p22"/>
          <p:cNvSpPr/>
          <p:nvPr/>
        </p:nvSpPr>
        <p:spPr>
          <a:xfrm flipH="1">
            <a:off x="5919500" y="-211062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9" y="479462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/>
          <p:nvPr/>
        </p:nvSpPr>
        <p:spPr>
          <a:xfrm flipH="1">
            <a:off x="5876604" y="-424791"/>
            <a:ext cx="4260938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/>
          <p:nvPr/>
        </p:nvSpPr>
        <p:spPr>
          <a:xfrm flipH="1">
            <a:off x="7301666" y="-424791"/>
            <a:ext cx="621766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ctrTitle"/>
          </p:nvPr>
        </p:nvSpPr>
        <p:spPr>
          <a:xfrm>
            <a:off x="4729163" y="2432559"/>
            <a:ext cx="2313422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EREDMÉNYEK</a:t>
            </a:r>
            <a:endParaRPr dirty="0"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2"/>
          </p:nvPr>
        </p:nvSpPr>
        <p:spPr>
          <a:xfrm>
            <a:off x="4614923" y="1753435"/>
            <a:ext cx="2427662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hu-HU" dirty="0" smtClean="0"/>
              <a:t>4</a:t>
            </a:r>
            <a:endParaRPr dirty="0"/>
          </a:p>
        </p:txBody>
      </p:sp>
      <p:sp>
        <p:nvSpPr>
          <p:cNvPr id="6" name="Google Shape;153;p24"/>
          <p:cNvSpPr txBox="1">
            <a:spLocks/>
          </p:cNvSpPr>
          <p:nvPr/>
        </p:nvSpPr>
        <p:spPr>
          <a:xfrm flipH="1">
            <a:off x="393848" y="325710"/>
            <a:ext cx="3914653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hu-HU" sz="2400" dirty="0" smtClean="0"/>
              <a:t>Eredmények</a:t>
            </a:r>
            <a:endParaRPr lang="hu-HU" sz="2400" dirty="0">
              <a:solidFill>
                <a:schemeClr val="accent1"/>
              </a:solidFill>
            </a:endParaRPr>
          </a:p>
        </p:txBody>
      </p:sp>
      <p:sp>
        <p:nvSpPr>
          <p:cNvPr id="7" name="Google Shape;179;p26"/>
          <p:cNvSpPr txBox="1">
            <a:spLocks/>
          </p:cNvSpPr>
          <p:nvPr/>
        </p:nvSpPr>
        <p:spPr>
          <a:xfrm flipH="1">
            <a:off x="226502" y="1128810"/>
            <a:ext cx="4095864" cy="401469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tx1"/>
              </a:buClr>
            </a:pPr>
            <a:r>
              <a:rPr lang="hu-HU" sz="2000" b="1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Valós Y-értékek esetén: </a:t>
            </a:r>
          </a:p>
          <a:p>
            <a:pPr marL="342900" lvl="8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E-gazság </a:t>
            </a:r>
            <a:r>
              <a:rPr lang="hu-HU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- pontos egyezés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OECD – 3 hiba </a:t>
            </a:r>
            <a:r>
              <a:rPr lang="hu-HU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7-ből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hu-HU" sz="20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>
              <a:buClr>
                <a:schemeClr val="tx1"/>
              </a:buClr>
            </a:pPr>
            <a:r>
              <a:rPr lang="hu-HU" sz="2000" b="1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F</a:t>
            </a:r>
            <a:r>
              <a:rPr lang="hu-HU" sz="2000" b="1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iktív </a:t>
            </a:r>
            <a:r>
              <a:rPr lang="hu-HU" sz="2000" b="1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Y-értékek </a:t>
            </a:r>
            <a:r>
              <a:rPr lang="hu-HU" sz="2000" b="1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esetén:</a:t>
            </a:r>
            <a:endParaRPr lang="hu-HU" sz="2000" b="1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E-gazság – kevés hiba, </a:t>
            </a:r>
            <a:r>
              <a:rPr lang="hu-HU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racionális kapcsolat</a:t>
            </a:r>
            <a:endParaRPr lang="hu-HU" sz="2000" dirty="0" smtClean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 marL="3429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OECD </a:t>
            </a:r>
            <a:r>
              <a:rPr lang="hu-HU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– több hiba, </a:t>
            </a:r>
            <a:r>
              <a:rPr lang="hu-HU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magas hibaszámú függvény</a:t>
            </a:r>
            <a:endParaRPr lang="en-GB" dirty="0">
              <a:solidFill>
                <a:schemeClr val="accent1"/>
              </a:solidFill>
              <a:latin typeface="Assistant Light" panose="020B0604020202020204" charset="-79"/>
              <a:cs typeface="Assistant Light" panose="020B0604020202020204" charset="-79"/>
            </a:endParaRPr>
          </a:p>
        </p:txBody>
      </p:sp>
      <p:pic>
        <p:nvPicPr>
          <p:cNvPr id="8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9" y="479462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48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-1152650" y="-437650"/>
            <a:ext cx="5154199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ctrTitle"/>
          </p:nvPr>
        </p:nvSpPr>
        <p:spPr>
          <a:xfrm flipH="1">
            <a:off x="1424449" y="2423933"/>
            <a:ext cx="2363224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chemeClr val="bg1"/>
                </a:solidFill>
              </a:rPr>
              <a:t>KÖVETKEZTETÉSEK, JAVASLATOK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2"/>
          </p:nvPr>
        </p:nvSpPr>
        <p:spPr>
          <a:xfrm flipH="1">
            <a:off x="1424449" y="1736657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chemeClr val="bg1"/>
                </a:solidFill>
              </a:rPr>
              <a:t>05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-4362575" y="-437650"/>
            <a:ext cx="5688036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79;p26"/>
          <p:cNvSpPr txBox="1">
            <a:spLocks/>
          </p:cNvSpPr>
          <p:nvPr/>
        </p:nvSpPr>
        <p:spPr>
          <a:xfrm flipH="1">
            <a:off x="4311940" y="1766194"/>
            <a:ext cx="4688674" cy="14499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E-</a:t>
            </a:r>
            <a:r>
              <a:rPr lang="en-GB" sz="2000" dirty="0" err="1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gazság</a:t>
            </a: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program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pontosabb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, de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nem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hibátlan</a:t>
            </a:r>
            <a:endParaRPr lang="en-GB" sz="20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Nagyobb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adatvagyon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elemzése</a:t>
            </a:r>
            <a:endParaRPr lang="en-GB" sz="20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További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automatizálási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lehetőségek</a:t>
            </a:r>
            <a:endParaRPr lang="en-GB" sz="20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endParaRPr lang="en-GB" sz="2000" dirty="0" smtClean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endParaRPr lang="en-GB" dirty="0">
              <a:solidFill>
                <a:schemeClr val="accent1"/>
              </a:solidFill>
              <a:latin typeface="Assistant Light" panose="020B0604020202020204" charset="-79"/>
              <a:cs typeface="Assistant Light" panose="020B0604020202020204" charset="-79"/>
            </a:endParaRPr>
          </a:p>
        </p:txBody>
      </p:sp>
      <p:sp>
        <p:nvSpPr>
          <p:cNvPr id="8" name="Google Shape;153;p24"/>
          <p:cNvSpPr txBox="1">
            <a:spLocks/>
          </p:cNvSpPr>
          <p:nvPr/>
        </p:nvSpPr>
        <p:spPr>
          <a:xfrm flipH="1">
            <a:off x="4600591" y="237120"/>
            <a:ext cx="4051882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hu-HU" sz="2400" dirty="0" smtClean="0"/>
              <a:t>Következtetések, javaslatok</a:t>
            </a:r>
            <a:endParaRPr lang="hu-HU" sz="2400" dirty="0">
              <a:solidFill>
                <a:schemeClr val="accent1"/>
              </a:solidFill>
            </a:endParaRPr>
          </a:p>
        </p:txBody>
      </p:sp>
      <p:pic>
        <p:nvPicPr>
          <p:cNvPr id="9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0" y="471095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3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F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782833" y="-20175"/>
            <a:ext cx="8401518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rgbClr val="143A78"/>
          </a:solidFill>
          <a:ln>
            <a:noFill/>
          </a:ln>
        </p:spPr>
      </p:sp>
      <p:sp>
        <p:nvSpPr>
          <p:cNvPr id="120" name="Google Shape;120;p22"/>
          <p:cNvSpPr/>
          <p:nvPr/>
        </p:nvSpPr>
        <p:spPr>
          <a:xfrm flipH="1">
            <a:off x="5919500" y="-211062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9" y="479462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62;p25"/>
          <p:cNvSpPr txBox="1">
            <a:spLocks noGrp="1"/>
          </p:cNvSpPr>
          <p:nvPr>
            <p:ph type="ctrTitle"/>
          </p:nvPr>
        </p:nvSpPr>
        <p:spPr>
          <a:xfrm>
            <a:off x="1386113" y="1249311"/>
            <a:ext cx="7663544" cy="28074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hu-HU" sz="2400" b="0" dirty="0" smtClean="0"/>
              <a:t>Lát-e </a:t>
            </a:r>
            <a:r>
              <a:rPr lang="hu-HU" sz="2400" b="0" dirty="0"/>
              <a:t>gazdasági értelemben esélyt arra, hogy új, transzparens, automatizált </a:t>
            </a:r>
            <a:r>
              <a:rPr lang="hu-HU" sz="2400" b="0" dirty="0" err="1"/>
              <a:t>thinktankek</a:t>
            </a:r>
            <a:r>
              <a:rPr lang="hu-HU" sz="2400" b="0" dirty="0"/>
              <a:t>/agytrösztök álljanak fel a jövőben nemzetközi szinten a rendelkezésre álló adatvagyonból levonható következtetések közcélú bemutatására?</a:t>
            </a:r>
            <a:endParaRPr sz="4800" b="0" dirty="0">
              <a:solidFill>
                <a:schemeClr val="lt1"/>
              </a:solidFill>
            </a:endParaRPr>
          </a:p>
        </p:txBody>
      </p:sp>
      <p:grpSp>
        <p:nvGrpSpPr>
          <p:cNvPr id="11" name="Google Shape;6261;p53"/>
          <p:cNvGrpSpPr/>
          <p:nvPr/>
        </p:nvGrpSpPr>
        <p:grpSpPr>
          <a:xfrm>
            <a:off x="8245587" y="245461"/>
            <a:ext cx="339243" cy="531937"/>
            <a:chOff x="-34691425" y="2666500"/>
            <a:chExt cx="120525" cy="222123"/>
          </a:xfrm>
          <a:solidFill>
            <a:schemeClr val="bg1"/>
          </a:solidFill>
        </p:grpSpPr>
        <p:sp>
          <p:nvSpPr>
            <p:cNvPr id="12" name="Google Shape;6262;p53"/>
            <p:cNvSpPr/>
            <p:nvPr/>
          </p:nvSpPr>
          <p:spPr>
            <a:xfrm>
              <a:off x="-34691425" y="2666500"/>
              <a:ext cx="120525" cy="154400"/>
            </a:xfrm>
            <a:custGeom>
              <a:avLst/>
              <a:gdLst/>
              <a:ahLst/>
              <a:cxnLst/>
              <a:rect l="l" t="t" r="r" b="b"/>
              <a:pathLst>
                <a:path w="4821" h="6176" extrusionOk="0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263;p53"/>
            <p:cNvSpPr/>
            <p:nvPr/>
          </p:nvSpPr>
          <p:spPr>
            <a:xfrm>
              <a:off x="-34656775" y="2837398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953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EF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/>
          <p:nvPr/>
        </p:nvSpPr>
        <p:spPr>
          <a:xfrm>
            <a:off x="782833" y="-20175"/>
            <a:ext cx="8401518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rgbClr val="143A78"/>
          </a:solidFill>
          <a:ln>
            <a:noFill/>
          </a:ln>
        </p:spPr>
      </p:sp>
      <p:sp>
        <p:nvSpPr>
          <p:cNvPr id="120" name="Google Shape;120;p22"/>
          <p:cNvSpPr/>
          <p:nvPr/>
        </p:nvSpPr>
        <p:spPr>
          <a:xfrm flipH="1">
            <a:off x="5919500" y="-211062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9" y="479462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62;p25"/>
          <p:cNvSpPr txBox="1">
            <a:spLocks/>
          </p:cNvSpPr>
          <p:nvPr/>
        </p:nvSpPr>
        <p:spPr>
          <a:xfrm>
            <a:off x="1719943" y="1306290"/>
            <a:ext cx="7307479" cy="27149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2000" dirty="0" smtClean="0">
                <a:solidFill>
                  <a:schemeClr val="bg1"/>
                </a:solidFill>
                <a:latin typeface="Nunito Sans" panose="020B0604020202020204" charset="0"/>
              </a:rPr>
              <a:t>Látja-e </a:t>
            </a:r>
            <a:r>
              <a:rPr lang="hu-HU" sz="2000" dirty="0">
                <a:solidFill>
                  <a:schemeClr val="bg1"/>
                </a:solidFill>
                <a:latin typeface="Nunito Sans" panose="020B0604020202020204" charset="0"/>
              </a:rPr>
              <a:t>értelmét szerzőként, a dolgozat angol nyelvű kivonatát megküldeni a benchmark-ként használt OECD-nek? Illetőleg </a:t>
            </a:r>
            <a:r>
              <a:rPr lang="hu-HU" sz="2000" dirty="0" smtClean="0">
                <a:solidFill>
                  <a:schemeClr val="bg1"/>
                </a:solidFill>
                <a:latin typeface="Nunito Sans" panose="020B0604020202020204" charset="0"/>
              </a:rPr>
              <a:t>más szavakkal</a:t>
            </a:r>
            <a:r>
              <a:rPr lang="hu-HU" sz="2000" dirty="0">
                <a:solidFill>
                  <a:schemeClr val="bg1"/>
                </a:solidFill>
                <a:latin typeface="Nunito Sans" panose="020B0604020202020204" charset="0"/>
              </a:rPr>
              <a:t>: kiknek a feladata/felelőssége pl. a szakdolgozatok keretében felismerni vélt know-how-</a:t>
            </a:r>
            <a:r>
              <a:rPr lang="hu-HU" sz="2000" dirty="0" err="1">
                <a:solidFill>
                  <a:schemeClr val="bg1"/>
                </a:solidFill>
                <a:latin typeface="Nunito Sans" panose="020B0604020202020204" charset="0"/>
              </a:rPr>
              <a:t>val</a:t>
            </a:r>
            <a:r>
              <a:rPr lang="hu-HU" sz="2000" dirty="0">
                <a:solidFill>
                  <a:schemeClr val="bg1"/>
                </a:solidFill>
                <a:latin typeface="Nunito Sans" panose="020B0604020202020204" charset="0"/>
              </a:rPr>
              <a:t> való bármilyen jellegű gazdálkodás a dolgozatok „asztalfiókban” való őrzése helyett? </a:t>
            </a:r>
          </a:p>
        </p:txBody>
      </p:sp>
      <p:grpSp>
        <p:nvGrpSpPr>
          <p:cNvPr id="10" name="Google Shape;6261;p53"/>
          <p:cNvGrpSpPr/>
          <p:nvPr/>
        </p:nvGrpSpPr>
        <p:grpSpPr>
          <a:xfrm>
            <a:off x="8245587" y="245461"/>
            <a:ext cx="339243" cy="531937"/>
            <a:chOff x="-34691425" y="2666500"/>
            <a:chExt cx="120525" cy="222123"/>
          </a:xfrm>
          <a:solidFill>
            <a:schemeClr val="bg1"/>
          </a:solidFill>
        </p:grpSpPr>
        <p:sp>
          <p:nvSpPr>
            <p:cNvPr id="11" name="Google Shape;6262;p53"/>
            <p:cNvSpPr/>
            <p:nvPr/>
          </p:nvSpPr>
          <p:spPr>
            <a:xfrm>
              <a:off x="-34691425" y="2666500"/>
              <a:ext cx="120525" cy="154400"/>
            </a:xfrm>
            <a:custGeom>
              <a:avLst/>
              <a:gdLst/>
              <a:ahLst/>
              <a:cxnLst/>
              <a:rect l="l" t="t" r="r" b="b"/>
              <a:pathLst>
                <a:path w="4821" h="6176" extrusionOk="0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263;p53"/>
            <p:cNvSpPr/>
            <p:nvPr/>
          </p:nvSpPr>
          <p:spPr>
            <a:xfrm>
              <a:off x="-34656775" y="2837398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851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/>
          <p:nvPr/>
        </p:nvSpPr>
        <p:spPr>
          <a:xfrm flipH="1">
            <a:off x="4742925" y="-326787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0" y="471095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162;p25"/>
          <p:cNvSpPr txBox="1">
            <a:spLocks noGrp="1"/>
          </p:cNvSpPr>
          <p:nvPr>
            <p:ph type="ctrTitle"/>
          </p:nvPr>
        </p:nvSpPr>
        <p:spPr>
          <a:xfrm>
            <a:off x="2619828" y="2119085"/>
            <a:ext cx="6346201" cy="21666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hu-HU" sz="2400" b="0" dirty="0" err="1">
                <a:solidFill>
                  <a:schemeClr val="tx1"/>
                </a:solidFill>
              </a:rPr>
              <a:t>Értelmezhetőek</a:t>
            </a:r>
            <a:r>
              <a:rPr lang="hu-HU" sz="2400" b="0" dirty="0">
                <a:solidFill>
                  <a:schemeClr val="tx1"/>
                </a:solidFill>
              </a:rPr>
              <a:t>-e úgy az eredmények, hogy ha x év múlva választást szeretnék nyerni akkor a „kormányváltás” irányába mutató gazdasági adatok megváltoztatása a cél?</a:t>
            </a:r>
            <a:endParaRPr sz="4800" b="0" dirty="0">
              <a:solidFill>
                <a:schemeClr val="tx1"/>
              </a:solidFill>
            </a:endParaRPr>
          </a:p>
        </p:txBody>
      </p:sp>
      <p:grpSp>
        <p:nvGrpSpPr>
          <p:cNvPr id="13" name="Google Shape;6261;p53"/>
          <p:cNvGrpSpPr/>
          <p:nvPr/>
        </p:nvGrpSpPr>
        <p:grpSpPr>
          <a:xfrm>
            <a:off x="8260727" y="231175"/>
            <a:ext cx="339243" cy="531937"/>
            <a:chOff x="-34691425" y="2666500"/>
            <a:chExt cx="120525" cy="222123"/>
          </a:xfrm>
          <a:solidFill>
            <a:schemeClr val="tx1"/>
          </a:solidFill>
        </p:grpSpPr>
        <p:sp>
          <p:nvSpPr>
            <p:cNvPr id="14" name="Google Shape;6262;p53"/>
            <p:cNvSpPr/>
            <p:nvPr/>
          </p:nvSpPr>
          <p:spPr>
            <a:xfrm>
              <a:off x="-34691425" y="2666500"/>
              <a:ext cx="120525" cy="154400"/>
            </a:xfrm>
            <a:custGeom>
              <a:avLst/>
              <a:gdLst/>
              <a:ahLst/>
              <a:cxnLst/>
              <a:rect l="l" t="t" r="r" b="b"/>
              <a:pathLst>
                <a:path w="4821" h="6176" extrusionOk="0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263;p53"/>
            <p:cNvSpPr/>
            <p:nvPr/>
          </p:nvSpPr>
          <p:spPr>
            <a:xfrm>
              <a:off x="-34656775" y="2837398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17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/>
          <p:nvPr/>
        </p:nvSpPr>
        <p:spPr>
          <a:xfrm flipH="1">
            <a:off x="4742925" y="-326787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0" y="471095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62;p25"/>
          <p:cNvSpPr txBox="1">
            <a:spLocks/>
          </p:cNvSpPr>
          <p:nvPr/>
        </p:nvSpPr>
        <p:spPr>
          <a:xfrm>
            <a:off x="2501050" y="2184399"/>
            <a:ext cx="6464979" cy="9823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hu-HU" sz="2000" dirty="0">
                <a:solidFill>
                  <a:schemeClr val="tx1"/>
                </a:solidFill>
                <a:latin typeface="Nunito Sans" panose="020B0604020202020204" charset="0"/>
              </a:rPr>
              <a:t>A bemutatott módszertan segítségével milyen egyéb területeken tudná elképzelni előrejelzések készítését?</a:t>
            </a:r>
          </a:p>
        </p:txBody>
      </p:sp>
      <p:grpSp>
        <p:nvGrpSpPr>
          <p:cNvPr id="5" name="Google Shape;6261;p53"/>
          <p:cNvGrpSpPr/>
          <p:nvPr/>
        </p:nvGrpSpPr>
        <p:grpSpPr>
          <a:xfrm>
            <a:off x="8260727" y="231175"/>
            <a:ext cx="339243" cy="531937"/>
            <a:chOff x="-34691425" y="2666500"/>
            <a:chExt cx="120525" cy="222123"/>
          </a:xfrm>
          <a:solidFill>
            <a:schemeClr val="tx1"/>
          </a:solidFill>
        </p:grpSpPr>
        <p:sp>
          <p:nvSpPr>
            <p:cNvPr id="6" name="Google Shape;6262;p53"/>
            <p:cNvSpPr/>
            <p:nvPr/>
          </p:nvSpPr>
          <p:spPr>
            <a:xfrm>
              <a:off x="-34691425" y="2666500"/>
              <a:ext cx="120525" cy="154400"/>
            </a:xfrm>
            <a:custGeom>
              <a:avLst/>
              <a:gdLst/>
              <a:ahLst/>
              <a:cxnLst/>
              <a:rect l="l" t="t" r="r" b="b"/>
              <a:pathLst>
                <a:path w="4821" h="6176" extrusionOk="0">
                  <a:moveTo>
                    <a:pt x="2331" y="693"/>
                  </a:moveTo>
                  <a:cubicBezTo>
                    <a:pt x="3277" y="693"/>
                    <a:pt x="4033" y="1449"/>
                    <a:pt x="4033" y="2394"/>
                  </a:cubicBezTo>
                  <a:cubicBezTo>
                    <a:pt x="4096" y="2899"/>
                    <a:pt x="3844" y="3466"/>
                    <a:pt x="3403" y="3781"/>
                  </a:cubicBezTo>
                  <a:cubicBezTo>
                    <a:pt x="3151" y="3970"/>
                    <a:pt x="2741" y="4348"/>
                    <a:pt x="2741" y="4946"/>
                  </a:cubicBezTo>
                  <a:lnTo>
                    <a:pt x="2741" y="5135"/>
                  </a:lnTo>
                  <a:cubicBezTo>
                    <a:pt x="2741" y="5356"/>
                    <a:pt x="2583" y="5513"/>
                    <a:pt x="2363" y="5513"/>
                  </a:cubicBezTo>
                  <a:cubicBezTo>
                    <a:pt x="2174" y="5513"/>
                    <a:pt x="2016" y="5356"/>
                    <a:pt x="2016" y="5135"/>
                  </a:cubicBezTo>
                  <a:lnTo>
                    <a:pt x="2016" y="4946"/>
                  </a:lnTo>
                  <a:cubicBezTo>
                    <a:pt x="2016" y="4285"/>
                    <a:pt x="2363" y="3655"/>
                    <a:pt x="2962" y="3214"/>
                  </a:cubicBezTo>
                  <a:cubicBezTo>
                    <a:pt x="3245" y="3025"/>
                    <a:pt x="3403" y="2710"/>
                    <a:pt x="3403" y="2394"/>
                  </a:cubicBezTo>
                  <a:cubicBezTo>
                    <a:pt x="3403" y="1827"/>
                    <a:pt x="2930" y="1355"/>
                    <a:pt x="2363" y="1355"/>
                  </a:cubicBezTo>
                  <a:cubicBezTo>
                    <a:pt x="1827" y="1355"/>
                    <a:pt x="1355" y="1827"/>
                    <a:pt x="1355" y="2394"/>
                  </a:cubicBezTo>
                  <a:cubicBezTo>
                    <a:pt x="1355" y="2583"/>
                    <a:pt x="1197" y="2741"/>
                    <a:pt x="1008" y="2741"/>
                  </a:cubicBezTo>
                  <a:cubicBezTo>
                    <a:pt x="788" y="2741"/>
                    <a:pt x="630" y="2583"/>
                    <a:pt x="630" y="2394"/>
                  </a:cubicBezTo>
                  <a:cubicBezTo>
                    <a:pt x="630" y="1449"/>
                    <a:pt x="1386" y="693"/>
                    <a:pt x="2331" y="693"/>
                  </a:cubicBezTo>
                  <a:close/>
                  <a:moveTo>
                    <a:pt x="2426" y="0"/>
                  </a:moveTo>
                  <a:cubicBezTo>
                    <a:pt x="1071" y="0"/>
                    <a:pt x="0" y="1040"/>
                    <a:pt x="0" y="2394"/>
                  </a:cubicBezTo>
                  <a:cubicBezTo>
                    <a:pt x="0" y="2930"/>
                    <a:pt x="473" y="3403"/>
                    <a:pt x="1040" y="3403"/>
                  </a:cubicBezTo>
                  <a:cubicBezTo>
                    <a:pt x="1575" y="3403"/>
                    <a:pt x="2048" y="2930"/>
                    <a:pt x="2048" y="2394"/>
                  </a:cubicBezTo>
                  <a:cubicBezTo>
                    <a:pt x="2048" y="2205"/>
                    <a:pt x="2205" y="2048"/>
                    <a:pt x="2426" y="2048"/>
                  </a:cubicBezTo>
                  <a:cubicBezTo>
                    <a:pt x="2615" y="2048"/>
                    <a:pt x="2772" y="2205"/>
                    <a:pt x="2772" y="2394"/>
                  </a:cubicBezTo>
                  <a:cubicBezTo>
                    <a:pt x="2772" y="2520"/>
                    <a:pt x="2741" y="2583"/>
                    <a:pt x="2615" y="2646"/>
                  </a:cubicBezTo>
                  <a:cubicBezTo>
                    <a:pt x="1827" y="3245"/>
                    <a:pt x="1386" y="4064"/>
                    <a:pt x="1386" y="4946"/>
                  </a:cubicBezTo>
                  <a:lnTo>
                    <a:pt x="1386" y="5135"/>
                  </a:lnTo>
                  <a:cubicBezTo>
                    <a:pt x="1386" y="5702"/>
                    <a:pt x="1859" y="6175"/>
                    <a:pt x="2426" y="6175"/>
                  </a:cubicBezTo>
                  <a:cubicBezTo>
                    <a:pt x="2962" y="6175"/>
                    <a:pt x="3434" y="5702"/>
                    <a:pt x="3434" y="5135"/>
                  </a:cubicBezTo>
                  <a:lnTo>
                    <a:pt x="3434" y="4946"/>
                  </a:lnTo>
                  <a:cubicBezTo>
                    <a:pt x="3434" y="4663"/>
                    <a:pt x="3686" y="4442"/>
                    <a:pt x="3844" y="4316"/>
                  </a:cubicBezTo>
                  <a:cubicBezTo>
                    <a:pt x="4474" y="3875"/>
                    <a:pt x="4820" y="3151"/>
                    <a:pt x="4820" y="2394"/>
                  </a:cubicBezTo>
                  <a:cubicBezTo>
                    <a:pt x="4789" y="1040"/>
                    <a:pt x="3718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263;p53"/>
            <p:cNvSpPr/>
            <p:nvPr/>
          </p:nvSpPr>
          <p:spPr>
            <a:xfrm>
              <a:off x="-34656775" y="2837398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662"/>
                  </a:moveTo>
                  <a:cubicBezTo>
                    <a:pt x="1229" y="662"/>
                    <a:pt x="1386" y="820"/>
                    <a:pt x="1386" y="1040"/>
                  </a:cubicBezTo>
                  <a:cubicBezTo>
                    <a:pt x="1386" y="1229"/>
                    <a:pt x="1197" y="1387"/>
                    <a:pt x="1040" y="1387"/>
                  </a:cubicBezTo>
                  <a:cubicBezTo>
                    <a:pt x="819" y="1387"/>
                    <a:pt x="662" y="1229"/>
                    <a:pt x="662" y="1040"/>
                  </a:cubicBez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6" y="2048"/>
                    <a:pt x="2048" y="1576"/>
                    <a:pt x="2048" y="1040"/>
                  </a:cubicBezTo>
                  <a:cubicBezTo>
                    <a:pt x="2048" y="473"/>
                    <a:pt x="1576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5102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8"/>
          <p:cNvSpPr/>
          <p:nvPr/>
        </p:nvSpPr>
        <p:spPr>
          <a:xfrm flipH="1">
            <a:off x="4742925" y="-326787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ctrTitle"/>
          </p:nvPr>
        </p:nvSpPr>
        <p:spPr>
          <a:xfrm>
            <a:off x="4061285" y="2973608"/>
            <a:ext cx="3363400" cy="5249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u-HU" sz="2000" dirty="0" smtClean="0">
                <a:solidFill>
                  <a:schemeClr val="tx1"/>
                </a:solidFill>
                <a:latin typeface="Assistant" pitchFamily="2" charset="-79"/>
                <a:cs typeface="Assistant" pitchFamily="2" charset="-79"/>
              </a:rPr>
              <a:t>Hirschmann Zsófia, TBGAMF</a:t>
            </a:r>
            <a:endParaRPr sz="2000" dirty="0">
              <a:solidFill>
                <a:schemeClr val="tx1"/>
              </a:solidFill>
              <a:latin typeface="Assistant" pitchFamily="2" charset="-79"/>
              <a:cs typeface="Assistant" pitchFamily="2" charset="-79"/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ctrTitle" idx="2"/>
          </p:nvPr>
        </p:nvSpPr>
        <p:spPr>
          <a:xfrm>
            <a:off x="2735249" y="1794677"/>
            <a:ext cx="6015472" cy="107574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400" dirty="0" smtClean="0"/>
              <a:t>Köszönöm a figyelmet!</a:t>
            </a:r>
            <a:endParaRPr sz="4400" dirty="0"/>
          </a:p>
        </p:txBody>
      </p:sp>
      <p:pic>
        <p:nvPicPr>
          <p:cNvPr id="11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0" y="471095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PROBLÉMA, CÉL</a:t>
            </a:r>
            <a:endParaRPr dirty="0"/>
          </a:p>
        </p:txBody>
      </p:sp>
      <p:sp>
        <p:nvSpPr>
          <p:cNvPr id="129" name="Google Shape;129;p23"/>
          <p:cNvSpPr txBox="1">
            <a:spLocks noGrp="1"/>
          </p:cNvSpPr>
          <p:nvPr>
            <p:ph type="ctrTitle" idx="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ELMÉLETI HÁTTÉR</a:t>
            </a:r>
            <a:endParaRPr dirty="0"/>
          </a:p>
        </p:txBody>
      </p:sp>
      <p:sp>
        <p:nvSpPr>
          <p:cNvPr id="130" name="Google Shape;130;p23"/>
          <p:cNvSpPr txBox="1">
            <a:spLocks noGrp="1"/>
          </p:cNvSpPr>
          <p:nvPr>
            <p:ph type="ctrTitle" idx="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ELEMZÉS</a:t>
            </a:r>
            <a:endParaRPr dirty="0"/>
          </a:p>
        </p:txBody>
      </p:sp>
      <p:sp>
        <p:nvSpPr>
          <p:cNvPr id="138" name="Google Shape;138;p23"/>
          <p:cNvSpPr txBox="1">
            <a:spLocks noGrp="1"/>
          </p:cNvSpPr>
          <p:nvPr>
            <p:ph type="ctrTitle" idx="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EREDMÉNYEK</a:t>
            </a:r>
            <a:endParaRPr dirty="0"/>
          </a:p>
        </p:txBody>
      </p:sp>
      <p:sp>
        <p:nvSpPr>
          <p:cNvPr id="141" name="Google Shape;141;p23"/>
          <p:cNvSpPr txBox="1">
            <a:spLocks noGrp="1"/>
          </p:cNvSpPr>
          <p:nvPr>
            <p:ph type="ctr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KÖVETKEZTETÉSEK, JAVASLATOK</a:t>
            </a:r>
            <a:endParaRPr dirty="0"/>
          </a:p>
        </p:txBody>
      </p:sp>
      <p:sp>
        <p:nvSpPr>
          <p:cNvPr id="125" name="Google Shape;125;p23"/>
          <p:cNvSpPr txBox="1">
            <a:spLocks noGrp="1"/>
          </p:cNvSpPr>
          <p:nvPr>
            <p:ph type="ctrTitle" idx="13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800" dirty="0" smtClean="0">
                <a:solidFill>
                  <a:schemeClr val="lt1"/>
                </a:solidFill>
              </a:rPr>
              <a:t>Tartalomjegyzék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1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title" idx="15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 idx="16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p23"/>
          <p:cNvSpPr txBox="1">
            <a:spLocks noGrp="1"/>
          </p:cNvSpPr>
          <p:nvPr>
            <p:ph type="title" idx="17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2" name="Google Shape;142;p23"/>
          <p:cNvSpPr txBox="1">
            <a:spLocks noGrp="1"/>
          </p:cNvSpPr>
          <p:nvPr>
            <p:ph type="title" idx="18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26" name="Google Shape;126;p23"/>
          <p:cNvCxnSpPr/>
          <p:nvPr/>
        </p:nvCxnSpPr>
        <p:spPr>
          <a:xfrm>
            <a:off x="5871225" y="21472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7" name="Google Shape;127;p23"/>
          <p:cNvCxnSpPr/>
          <p:nvPr/>
        </p:nvCxnSpPr>
        <p:spPr>
          <a:xfrm>
            <a:off x="3249525" y="21472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3" name="Google Shape;143;p23"/>
          <p:cNvCxnSpPr/>
          <p:nvPr/>
        </p:nvCxnSpPr>
        <p:spPr>
          <a:xfrm>
            <a:off x="4572025" y="35188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23"/>
          <p:cNvSpPr/>
          <p:nvPr/>
        </p:nvSpPr>
        <p:spPr>
          <a:xfrm rot="899825">
            <a:off x="-753301" y="3764038"/>
            <a:ext cx="2950497" cy="2316666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3"/>
          <p:cNvSpPr/>
          <p:nvPr/>
        </p:nvSpPr>
        <p:spPr>
          <a:xfrm rot="-3036684">
            <a:off x="7582353" y="4618566"/>
            <a:ext cx="2950470" cy="2316746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9" y="479462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ctrTitle"/>
          </p:nvPr>
        </p:nvSpPr>
        <p:spPr>
          <a:xfrm flipH="1">
            <a:off x="1847800" y="2419700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chemeClr val="bg1"/>
                </a:solidFill>
              </a:rPr>
              <a:t>PROBLÉMA, CÉL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79;p26"/>
          <p:cNvSpPr txBox="1">
            <a:spLocks/>
          </p:cNvSpPr>
          <p:nvPr/>
        </p:nvSpPr>
        <p:spPr>
          <a:xfrm flipH="1">
            <a:off x="5099150" y="1753435"/>
            <a:ext cx="3308448" cy="1764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 err="1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Projekt</a:t>
            </a: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keretein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belül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elvégzett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elemzések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alapján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a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polgárok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egy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adott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kormány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ellen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vagy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mellett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döntenének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.</a:t>
            </a:r>
            <a:endParaRPr lang="en-GB" sz="2000" dirty="0" smtClean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endParaRPr lang="en-GB" dirty="0">
              <a:solidFill>
                <a:schemeClr val="accent1"/>
              </a:solidFill>
              <a:latin typeface="Assistant Light" panose="020B0604020202020204" charset="-79"/>
              <a:cs typeface="Assistant Light" panose="020B0604020202020204" charset="-79"/>
            </a:endParaRPr>
          </a:p>
        </p:txBody>
      </p:sp>
      <p:sp>
        <p:nvSpPr>
          <p:cNvPr id="8" name="Google Shape;153;p24"/>
          <p:cNvSpPr txBox="1">
            <a:spLocks/>
          </p:cNvSpPr>
          <p:nvPr/>
        </p:nvSpPr>
        <p:spPr>
          <a:xfrm flipH="1">
            <a:off x="5129200" y="451807"/>
            <a:ext cx="2694836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hu-HU" sz="2400" dirty="0" smtClean="0">
                <a:solidFill>
                  <a:schemeClr val="accent1"/>
                </a:solidFill>
              </a:rPr>
              <a:t>Problémafelvetés</a:t>
            </a:r>
            <a:endParaRPr lang="hu-HU" sz="2400" dirty="0">
              <a:solidFill>
                <a:schemeClr val="accent1"/>
              </a:solidFill>
            </a:endParaRPr>
          </a:p>
        </p:txBody>
      </p:sp>
      <p:pic>
        <p:nvPicPr>
          <p:cNvPr id="9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0" y="471095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53;p24"/>
          <p:cNvSpPr txBox="1">
            <a:spLocks noGrp="1"/>
          </p:cNvSpPr>
          <p:nvPr>
            <p:ph type="ctrTitle"/>
          </p:nvPr>
        </p:nvSpPr>
        <p:spPr>
          <a:xfrm flipH="1">
            <a:off x="1847800" y="2419700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hu-HU" dirty="0">
                <a:solidFill>
                  <a:schemeClr val="bg1"/>
                </a:solidFill>
              </a:rPr>
              <a:t>PROBLÉMA, CÉL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01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79;p26"/>
          <p:cNvSpPr txBox="1">
            <a:spLocks/>
          </p:cNvSpPr>
          <p:nvPr/>
        </p:nvSpPr>
        <p:spPr>
          <a:xfrm flipH="1">
            <a:off x="5170624" y="1753435"/>
            <a:ext cx="3551893" cy="1764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2000" dirty="0" err="1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Robotpolgár</a:t>
            </a: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segítségével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az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hu-HU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/>
            </a:r>
            <a:br>
              <a:rPr lang="hu-HU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</a:b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E-</a:t>
            </a:r>
            <a:r>
              <a:rPr lang="en-GB" sz="2000" dirty="0" err="1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gazság</a:t>
            </a: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koncepció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bizony</a:t>
            </a:r>
            <a:r>
              <a:rPr lang="hu-HU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í</a:t>
            </a:r>
            <a:r>
              <a:rPr lang="en-GB" sz="2000" dirty="0" err="1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tása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kisebb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halmazú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adatvagyon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alapján</a:t>
            </a: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.</a:t>
            </a:r>
            <a:r>
              <a:rPr lang="hu-HU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</a:p>
          <a:p>
            <a:endParaRPr lang="en-GB" dirty="0">
              <a:solidFill>
                <a:schemeClr val="accent1"/>
              </a:solidFill>
              <a:latin typeface="Assistant Light" panose="020B0604020202020204" charset="-79"/>
              <a:cs typeface="Assistant Light" panose="020B0604020202020204" charset="-79"/>
            </a:endParaRPr>
          </a:p>
        </p:txBody>
      </p:sp>
      <p:sp>
        <p:nvSpPr>
          <p:cNvPr id="8" name="Google Shape;153;p24"/>
          <p:cNvSpPr txBox="1">
            <a:spLocks/>
          </p:cNvSpPr>
          <p:nvPr/>
        </p:nvSpPr>
        <p:spPr>
          <a:xfrm flipH="1">
            <a:off x="5170625" y="394657"/>
            <a:ext cx="2694836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hu-HU" sz="2400" dirty="0"/>
              <a:t>Cél</a:t>
            </a:r>
            <a:endParaRPr lang="hu-HU" sz="2400" dirty="0">
              <a:solidFill>
                <a:schemeClr val="accent1"/>
              </a:solidFill>
            </a:endParaRPr>
          </a:p>
        </p:txBody>
      </p:sp>
      <p:pic>
        <p:nvPicPr>
          <p:cNvPr id="9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0" y="471095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9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/>
          <p:nvPr/>
        </p:nvSpPr>
        <p:spPr>
          <a:xfrm flipH="1">
            <a:off x="4308501" y="-424791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7"/>
          <p:cNvSpPr/>
          <p:nvPr/>
        </p:nvSpPr>
        <p:spPr>
          <a:xfrm flipH="1">
            <a:off x="7518426" y="-424791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/>
              <a:t>ELMÉLETI HÁTTÉR</a:t>
            </a:r>
            <a:endParaRPr dirty="0"/>
          </a:p>
        </p:txBody>
      </p:sp>
      <p:sp>
        <p:nvSpPr>
          <p:cNvPr id="191" name="Google Shape;191;p27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6" name="Google Shape;153;p24"/>
          <p:cNvSpPr txBox="1">
            <a:spLocks/>
          </p:cNvSpPr>
          <p:nvPr/>
        </p:nvSpPr>
        <p:spPr>
          <a:xfrm flipH="1">
            <a:off x="393848" y="325710"/>
            <a:ext cx="3914653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hu-HU" sz="2400" dirty="0" smtClean="0"/>
              <a:t>Szakirodalmi előzmények</a:t>
            </a:r>
            <a:endParaRPr lang="hu-HU" sz="2400" dirty="0">
              <a:solidFill>
                <a:schemeClr val="accent1"/>
              </a:solidFill>
            </a:endParaRPr>
          </a:p>
        </p:txBody>
      </p:sp>
      <p:sp>
        <p:nvSpPr>
          <p:cNvPr id="7" name="Google Shape;179;p26"/>
          <p:cNvSpPr txBox="1">
            <a:spLocks/>
          </p:cNvSpPr>
          <p:nvPr/>
        </p:nvSpPr>
        <p:spPr>
          <a:xfrm flipH="1">
            <a:off x="603438" y="1753435"/>
            <a:ext cx="3718928" cy="1764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Kazohinia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robotpolgár</a:t>
            </a:r>
            <a:endParaRPr lang="en-GB" sz="20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Profilírozás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,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közvéleménykutatás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(OECD)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Választási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eredmények</a:t>
            </a:r>
            <a:endParaRPr lang="en-GB" sz="2000" dirty="0" smtClean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>
              <a:buClr>
                <a:schemeClr val="tx1"/>
              </a:buClr>
            </a:pPr>
            <a:endParaRPr lang="en-GB" dirty="0">
              <a:solidFill>
                <a:schemeClr val="accent1"/>
              </a:solidFill>
              <a:latin typeface="Assistant Light" panose="020B0604020202020204" charset="-79"/>
              <a:cs typeface="Assistant Light" panose="020B0604020202020204" charset="-79"/>
            </a:endParaRPr>
          </a:p>
        </p:txBody>
      </p:sp>
      <p:pic>
        <p:nvPicPr>
          <p:cNvPr id="8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99" y="479462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chemeClr val="bg1"/>
                </a:solidFill>
              </a:rPr>
              <a:t>ELEMZÉS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chemeClr val="bg1"/>
                </a:solidFill>
              </a:rPr>
              <a:t>03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0" name="Google Shape;179;p26"/>
          <p:cNvSpPr txBox="1">
            <a:spLocks/>
          </p:cNvSpPr>
          <p:nvPr/>
        </p:nvSpPr>
        <p:spPr>
          <a:xfrm flipH="1">
            <a:off x="4153949" y="1753435"/>
            <a:ext cx="4578988" cy="28971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Adatvagyon</a:t>
            </a: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- E-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gazság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program (OECD,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db-nomics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Országok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KEI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indikátorai</a:t>
            </a:r>
            <a:endParaRPr lang="en-GB" sz="20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 lvl="4">
              <a:buClr>
                <a:schemeClr val="tx1"/>
              </a:buClr>
            </a:pPr>
            <a:r>
              <a:rPr lang="hu-HU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      </a:t>
            </a: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7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ország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, 5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indikátor</a:t>
            </a:r>
            <a:endParaRPr lang="en-GB" sz="20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Politikai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bizalmi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index</a:t>
            </a:r>
            <a:endParaRPr lang="en-GB" dirty="0">
              <a:solidFill>
                <a:schemeClr val="accent1"/>
              </a:solidFill>
              <a:latin typeface="Assistant Light" panose="020B0604020202020204" charset="-79"/>
              <a:cs typeface="Assistant Light" panose="020B0604020202020204" charset="-79"/>
            </a:endParaRPr>
          </a:p>
        </p:txBody>
      </p:sp>
      <p:sp>
        <p:nvSpPr>
          <p:cNvPr id="8" name="Google Shape;153;p24"/>
          <p:cNvSpPr txBox="1">
            <a:spLocks/>
          </p:cNvSpPr>
          <p:nvPr/>
        </p:nvSpPr>
        <p:spPr>
          <a:xfrm flipH="1">
            <a:off x="5170624" y="308932"/>
            <a:ext cx="3008641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hu-HU" sz="2400" dirty="0" smtClean="0"/>
              <a:t>Adatok, módszertan</a:t>
            </a:r>
            <a:endParaRPr lang="hu-HU" sz="2400" dirty="0">
              <a:solidFill>
                <a:schemeClr val="accent1"/>
              </a:solidFill>
            </a:endParaRPr>
          </a:p>
        </p:txBody>
      </p:sp>
      <p:pic>
        <p:nvPicPr>
          <p:cNvPr id="9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0" y="471095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151;p24"/>
          <p:cNvSpPr/>
          <p:nvPr/>
        </p:nvSpPr>
        <p:spPr>
          <a:xfrm>
            <a:off x="-1152650" y="-437650"/>
            <a:ext cx="5154199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55;p24"/>
          <p:cNvSpPr/>
          <p:nvPr/>
        </p:nvSpPr>
        <p:spPr>
          <a:xfrm>
            <a:off x="-4362575" y="-437650"/>
            <a:ext cx="5688036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54;p24"/>
          <p:cNvSpPr txBox="1">
            <a:spLocks/>
          </p:cNvSpPr>
          <p:nvPr/>
        </p:nvSpPr>
        <p:spPr>
          <a:xfrm flipH="1">
            <a:off x="2041625" y="1905835"/>
            <a:ext cx="2979300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 ExtraBold"/>
              <a:buNone/>
              <a:defRPr sz="48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unito Sans"/>
              <a:buNone/>
              <a:defRPr sz="4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hu-HU" smtClean="0">
                <a:solidFill>
                  <a:schemeClr val="bg1"/>
                </a:solidFill>
              </a:rPr>
              <a:t>03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17" name="Google Shape;153;p24"/>
          <p:cNvSpPr txBox="1">
            <a:spLocks/>
          </p:cNvSpPr>
          <p:nvPr/>
        </p:nvSpPr>
        <p:spPr>
          <a:xfrm flipH="1">
            <a:off x="2041625" y="2507935"/>
            <a:ext cx="32814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rPr lang="hu-HU" smtClean="0">
                <a:solidFill>
                  <a:schemeClr val="bg1"/>
                </a:solidFill>
              </a:rPr>
              <a:t>ELEMZÉS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/>
          <p:nvPr/>
        </p:nvSpPr>
        <p:spPr>
          <a:xfrm>
            <a:off x="-1152650" y="-437650"/>
            <a:ext cx="5154199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chemeClr val="bg1"/>
                </a:solidFill>
              </a:rPr>
              <a:t>ELEMZÉS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smtClean="0">
                <a:solidFill>
                  <a:schemeClr val="bg1"/>
                </a:solidFill>
              </a:rPr>
              <a:t>03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5" name="Google Shape;155;p24"/>
          <p:cNvSpPr/>
          <p:nvPr/>
        </p:nvSpPr>
        <p:spPr>
          <a:xfrm>
            <a:off x="-4362575" y="-437650"/>
            <a:ext cx="5688036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79;p26"/>
          <p:cNvSpPr txBox="1">
            <a:spLocks/>
          </p:cNvSpPr>
          <p:nvPr/>
        </p:nvSpPr>
        <p:spPr>
          <a:xfrm flipH="1">
            <a:off x="4071938" y="1435887"/>
            <a:ext cx="4928678" cy="26423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err="1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Már</a:t>
            </a: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létező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eredmények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E-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gazság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program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által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Németország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és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Magyarországra</a:t>
            </a:r>
            <a:endParaRPr lang="en-GB" sz="20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Országok kiválasztása &amp; irányai</a:t>
            </a:r>
            <a:endParaRPr lang="en-GB" sz="20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hu-HU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Indikátorok, kiválasztása &amp;irányai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E-</a:t>
            </a:r>
            <a:r>
              <a:rPr lang="en-GB" sz="2000" dirty="0" err="1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gazság</a:t>
            </a:r>
            <a:r>
              <a:rPr lang="en-GB" sz="2000" dirty="0" smtClean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(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tény-becslés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adat</a:t>
            </a:r>
            <a:r>
              <a:rPr lang="en-GB" sz="2000" dirty="0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) &lt;-&gt; OECD </a:t>
            </a:r>
            <a:r>
              <a:rPr lang="en-GB" sz="2000" dirty="0" err="1">
                <a:solidFill>
                  <a:schemeClr val="accent1"/>
                </a:solidFill>
                <a:latin typeface="Assistant" pitchFamily="2" charset="-79"/>
                <a:cs typeface="Assistant" pitchFamily="2" charset="-79"/>
              </a:rPr>
              <a:t>kutatás</a:t>
            </a:r>
            <a:endParaRPr lang="en-GB" sz="2000" dirty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endParaRPr lang="en-GB" sz="2000" dirty="0" smtClean="0">
              <a:solidFill>
                <a:schemeClr val="accent1"/>
              </a:solidFill>
              <a:latin typeface="Assistant" pitchFamily="2" charset="-79"/>
              <a:cs typeface="Assistant" pitchFamily="2" charset="-79"/>
            </a:endParaRPr>
          </a:p>
          <a:p>
            <a:endParaRPr lang="en-GB" dirty="0">
              <a:solidFill>
                <a:schemeClr val="accent1"/>
              </a:solidFill>
              <a:latin typeface="Assistant Light" panose="020B0604020202020204" charset="-79"/>
              <a:cs typeface="Assistant Light" panose="020B0604020202020204" charset="-79"/>
            </a:endParaRPr>
          </a:p>
        </p:txBody>
      </p:sp>
      <p:sp>
        <p:nvSpPr>
          <p:cNvPr id="8" name="Google Shape;153;p24"/>
          <p:cNvSpPr txBox="1">
            <a:spLocks/>
          </p:cNvSpPr>
          <p:nvPr/>
        </p:nvSpPr>
        <p:spPr>
          <a:xfrm flipH="1">
            <a:off x="5170624" y="308932"/>
            <a:ext cx="3008641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"/>
              <a:buNone/>
              <a:defRPr sz="1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hu-HU" sz="2400" dirty="0" smtClean="0"/>
              <a:t>Vizsgálat</a:t>
            </a:r>
            <a:endParaRPr lang="hu-HU" sz="2400" dirty="0">
              <a:solidFill>
                <a:schemeClr val="accent1"/>
              </a:solidFill>
            </a:endParaRPr>
          </a:p>
        </p:txBody>
      </p:sp>
      <p:pic>
        <p:nvPicPr>
          <p:cNvPr id="9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0" y="471095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6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ctrTitle"/>
          </p:nvPr>
        </p:nvSpPr>
        <p:spPr>
          <a:xfrm flipH="1">
            <a:off x="217648" y="159144"/>
            <a:ext cx="992772" cy="3250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u-HU" dirty="0" smtClean="0">
                <a:latin typeface="Nunito Sans" panose="020B0604020202020204" charset="0"/>
              </a:rPr>
              <a:t>ELEMZÉS</a:t>
            </a:r>
            <a:endParaRPr dirty="0">
              <a:latin typeface="Nunito Sans" panose="020B0604020202020204" charset="0"/>
            </a:endParaRPr>
          </a:p>
        </p:txBody>
      </p:sp>
      <p:sp>
        <p:nvSpPr>
          <p:cNvPr id="234" name="Google Shape;234;p29"/>
          <p:cNvSpPr txBox="1">
            <a:spLocks noGrp="1"/>
          </p:cNvSpPr>
          <p:nvPr>
            <p:ph type="ctrTitle" idx="2"/>
          </p:nvPr>
        </p:nvSpPr>
        <p:spPr>
          <a:xfrm flipH="1">
            <a:off x="1607509" y="1023781"/>
            <a:ext cx="1566240" cy="3733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dirty="0" smtClean="0"/>
              <a:t>E-gazság projekt</a:t>
            </a:r>
            <a:endParaRPr sz="1400" b="0" dirty="0"/>
          </a:p>
        </p:txBody>
      </p:sp>
      <p:sp>
        <p:nvSpPr>
          <p:cNvPr id="236" name="Google Shape;236;p29"/>
          <p:cNvSpPr txBox="1">
            <a:spLocks noGrp="1"/>
          </p:cNvSpPr>
          <p:nvPr>
            <p:ph type="ctrTitle" idx="4294967295"/>
          </p:nvPr>
        </p:nvSpPr>
        <p:spPr>
          <a:xfrm flipH="1">
            <a:off x="7716838" y="1028700"/>
            <a:ext cx="1427162" cy="3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dirty="0" smtClean="0"/>
              <a:t>OECD projekt</a:t>
            </a:r>
            <a:endParaRPr sz="1400" b="0" dirty="0"/>
          </a:p>
        </p:txBody>
      </p:sp>
      <p:sp>
        <p:nvSpPr>
          <p:cNvPr id="211" name="Google Shape;211;p29"/>
          <p:cNvSpPr/>
          <p:nvPr/>
        </p:nvSpPr>
        <p:spPr>
          <a:xfrm>
            <a:off x="-181946" y="-264469"/>
            <a:ext cx="2695447" cy="1172230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" name="Google Shape;220;p29"/>
          <p:cNvCxnSpPr/>
          <p:nvPr/>
        </p:nvCxnSpPr>
        <p:spPr>
          <a:xfrm flipH="1">
            <a:off x="4689941" y="1150340"/>
            <a:ext cx="24507" cy="38505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98308"/>
              </p:ext>
            </p:extLst>
          </p:nvPr>
        </p:nvGraphicFramePr>
        <p:xfrm>
          <a:off x="217648" y="1470448"/>
          <a:ext cx="4345963" cy="318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93">
                  <a:extLst>
                    <a:ext uri="{9D8B030D-6E8A-4147-A177-3AD203B41FA5}">
                      <a16:colId xmlns:a16="http://schemas.microsoft.com/office/drawing/2014/main" val="3894635835"/>
                    </a:ext>
                  </a:extLst>
                </a:gridCol>
                <a:gridCol w="869193">
                  <a:extLst>
                    <a:ext uri="{9D8B030D-6E8A-4147-A177-3AD203B41FA5}">
                      <a16:colId xmlns:a16="http://schemas.microsoft.com/office/drawing/2014/main" val="4027126425"/>
                    </a:ext>
                  </a:extLst>
                </a:gridCol>
                <a:gridCol w="733378">
                  <a:extLst>
                    <a:ext uri="{9D8B030D-6E8A-4147-A177-3AD203B41FA5}">
                      <a16:colId xmlns:a16="http://schemas.microsoft.com/office/drawing/2014/main" val="3002713406"/>
                    </a:ext>
                  </a:extLst>
                </a:gridCol>
                <a:gridCol w="724258">
                  <a:extLst>
                    <a:ext uri="{9D8B030D-6E8A-4147-A177-3AD203B41FA5}">
                      <a16:colId xmlns:a16="http://schemas.microsoft.com/office/drawing/2014/main" val="4157614699"/>
                    </a:ext>
                  </a:extLst>
                </a:gridCol>
                <a:gridCol w="1149941">
                  <a:extLst>
                    <a:ext uri="{9D8B030D-6E8A-4147-A177-3AD203B41FA5}">
                      <a16:colId xmlns:a16="http://schemas.microsoft.com/office/drawing/2014/main" val="1256185199"/>
                    </a:ext>
                  </a:extLst>
                </a:gridCol>
              </a:tblGrid>
              <a:tr h="370305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Ország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Y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Becslés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Eltérés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Konklúzió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34713"/>
                  </a:ext>
                </a:extLst>
              </a:tr>
              <a:tr h="435810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AUT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Logikus input -output kapcsolat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5733"/>
                  </a:ext>
                </a:extLst>
              </a:tr>
              <a:tr h="305854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CZE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5000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5000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Logikus input -output kapcsolat</a:t>
                      </a: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452920"/>
                  </a:ext>
                </a:extLst>
              </a:tr>
              <a:tr h="305854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DEU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Logikus input -output kapcsolat</a:t>
                      </a: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030350"/>
                  </a:ext>
                </a:extLst>
              </a:tr>
              <a:tr h="305854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HUN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6000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6000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Logikus input -output kapcsolat</a:t>
                      </a: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274792"/>
                  </a:ext>
                </a:extLst>
              </a:tr>
              <a:tr h="305854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POL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6000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6000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Logikus input -output kapcsolat</a:t>
                      </a: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76300"/>
                  </a:ext>
                </a:extLst>
              </a:tr>
              <a:tr h="305854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SVK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5000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5000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Logikus input -output kapcsolat</a:t>
                      </a: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6437"/>
                  </a:ext>
                </a:extLst>
              </a:tr>
              <a:tr h="305854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SVN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Logikus input -output kapcsolat</a:t>
                      </a: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01212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603476"/>
              </p:ext>
            </p:extLst>
          </p:nvPr>
        </p:nvGraphicFramePr>
        <p:xfrm>
          <a:off x="4840778" y="1470448"/>
          <a:ext cx="4065986" cy="3183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363">
                  <a:extLst>
                    <a:ext uri="{9D8B030D-6E8A-4147-A177-3AD203B41FA5}">
                      <a16:colId xmlns:a16="http://schemas.microsoft.com/office/drawing/2014/main" val="4027126425"/>
                    </a:ext>
                  </a:extLst>
                </a:gridCol>
                <a:gridCol w="828056">
                  <a:extLst>
                    <a:ext uri="{9D8B030D-6E8A-4147-A177-3AD203B41FA5}">
                      <a16:colId xmlns:a16="http://schemas.microsoft.com/office/drawing/2014/main" val="1140403781"/>
                    </a:ext>
                  </a:extLst>
                </a:gridCol>
                <a:gridCol w="842189">
                  <a:extLst>
                    <a:ext uri="{9D8B030D-6E8A-4147-A177-3AD203B41FA5}">
                      <a16:colId xmlns:a16="http://schemas.microsoft.com/office/drawing/2014/main" val="3002713406"/>
                    </a:ext>
                  </a:extLst>
                </a:gridCol>
                <a:gridCol w="689212">
                  <a:extLst>
                    <a:ext uri="{9D8B030D-6E8A-4147-A177-3AD203B41FA5}">
                      <a16:colId xmlns:a16="http://schemas.microsoft.com/office/drawing/2014/main" val="4157614699"/>
                    </a:ext>
                  </a:extLst>
                </a:gridCol>
                <a:gridCol w="995166">
                  <a:extLst>
                    <a:ext uri="{9D8B030D-6E8A-4147-A177-3AD203B41FA5}">
                      <a16:colId xmlns:a16="http://schemas.microsoft.com/office/drawing/2014/main" val="1256185199"/>
                    </a:ext>
                  </a:extLst>
                </a:gridCol>
              </a:tblGrid>
              <a:tr h="355344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Ország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Y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Becslés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Eltérés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Konklúzió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34713"/>
                  </a:ext>
                </a:extLst>
              </a:tr>
              <a:tr h="421012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AUT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5500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-1500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Jelentős tévedés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FF4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5733"/>
                  </a:ext>
                </a:extLst>
              </a:tr>
              <a:tr h="312990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CZE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5000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Racionális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452920"/>
                  </a:ext>
                </a:extLst>
              </a:tr>
              <a:tr h="312990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DEU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4000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Racionális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030350"/>
                  </a:ext>
                </a:extLst>
              </a:tr>
              <a:tr h="562491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HUN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6000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5500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500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Nem jelentős tévedés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FF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274792"/>
                  </a:ext>
                </a:extLst>
              </a:tr>
              <a:tr h="406243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POL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6000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5000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1000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Jelentős eltérés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FF4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76300"/>
                  </a:ext>
                </a:extLst>
              </a:tr>
              <a:tr h="406243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SVK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5000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5000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Racionális</a:t>
                      </a:r>
                    </a:p>
                    <a:p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6437"/>
                  </a:ext>
                </a:extLst>
              </a:tr>
              <a:tr h="406243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SVN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4000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Racionális</a:t>
                      </a:r>
                    </a:p>
                    <a:p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01212"/>
                  </a:ext>
                </a:extLst>
              </a:tr>
            </a:tbl>
          </a:graphicData>
        </a:graphic>
      </p:graphicFrame>
      <p:sp>
        <p:nvSpPr>
          <p:cNvPr id="39" name="Google Shape;190;p27"/>
          <p:cNvSpPr txBox="1">
            <a:spLocks/>
          </p:cNvSpPr>
          <p:nvPr/>
        </p:nvSpPr>
        <p:spPr>
          <a:xfrm>
            <a:off x="1845578" y="98422"/>
            <a:ext cx="7057761" cy="63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rPr lang="hu-HU" sz="2400" b="1" dirty="0" smtClean="0"/>
              <a:t>Tény </a:t>
            </a:r>
            <a:r>
              <a:rPr lang="hu-HU" sz="2400" b="1" dirty="0" smtClean="0"/>
              <a:t>- becslés </a:t>
            </a:r>
            <a:r>
              <a:rPr lang="hu-HU" sz="2400" b="1" dirty="0"/>
              <a:t>kapcsolatok valós Y-értékek </a:t>
            </a:r>
            <a:r>
              <a:rPr lang="hu-HU" sz="2400" b="1" dirty="0" smtClean="0"/>
              <a:t>esetén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8" name="Rectangle 7"/>
          <p:cNvSpPr/>
          <p:nvPr/>
        </p:nvSpPr>
        <p:spPr>
          <a:xfrm>
            <a:off x="2059279" y="583480"/>
            <a:ext cx="60121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500" dirty="0">
                <a:solidFill>
                  <a:schemeClr val="dk1"/>
                </a:solidFill>
                <a:latin typeface="Assistant" pitchFamily="2" charset="-79"/>
                <a:ea typeface="Nunito Sans ExtraBold"/>
                <a:cs typeface="Assistant" pitchFamily="2" charset="-79"/>
                <a:sym typeface="Nunito Sans ExtraBold"/>
              </a:rPr>
              <a:t>COCO</a:t>
            </a:r>
            <a:r>
              <a:rPr lang="hu-HU" sz="1500" dirty="0">
                <a:latin typeface="Assistant" pitchFamily="2" charset="-79"/>
                <a:cs typeface="Assistant" pitchFamily="2" charset="-79"/>
              </a:rPr>
              <a:t> </a:t>
            </a:r>
            <a:r>
              <a:rPr lang="hu-HU" sz="1500" dirty="0">
                <a:solidFill>
                  <a:schemeClr val="dk1"/>
                </a:solidFill>
                <a:latin typeface="Assistant" pitchFamily="2" charset="-79"/>
                <a:ea typeface="Nunito Sans ExtraBold"/>
                <a:cs typeface="Assistant" pitchFamily="2" charset="-79"/>
              </a:rPr>
              <a:t>STD = termelési függvény ismert minták reprodukálásához</a:t>
            </a:r>
          </a:p>
        </p:txBody>
      </p:sp>
      <p:pic>
        <p:nvPicPr>
          <p:cNvPr id="58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0" y="471095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9;p29"/>
          <p:cNvSpPr txBox="1">
            <a:spLocks/>
          </p:cNvSpPr>
          <p:nvPr/>
        </p:nvSpPr>
        <p:spPr>
          <a:xfrm flipH="1">
            <a:off x="154777" y="4707687"/>
            <a:ext cx="3018972" cy="32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pPr algn="l"/>
            <a:r>
              <a:rPr lang="hu-HU" sz="1100" dirty="0"/>
              <a:t>Forrás: saját szerkesztés, 1. </a:t>
            </a:r>
            <a:r>
              <a:rPr lang="hu-HU" sz="1100" dirty="0" smtClean="0"/>
              <a:t>számú melléklet</a:t>
            </a:r>
            <a:endParaRPr lang="hu-HU" sz="1100" dirty="0">
              <a:latin typeface="Nunito San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9"/>
          <p:cNvSpPr/>
          <p:nvPr/>
        </p:nvSpPr>
        <p:spPr>
          <a:xfrm>
            <a:off x="-181946" y="-264469"/>
            <a:ext cx="2695447" cy="1172230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0" name="Google Shape;220;p29"/>
          <p:cNvCxnSpPr/>
          <p:nvPr/>
        </p:nvCxnSpPr>
        <p:spPr>
          <a:xfrm flipH="1">
            <a:off x="4689941" y="1150340"/>
            <a:ext cx="24507" cy="3850547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29"/>
          <p:cNvSpPr txBox="1">
            <a:spLocks noGrp="1"/>
          </p:cNvSpPr>
          <p:nvPr>
            <p:ph type="ctrTitle" idx="2"/>
          </p:nvPr>
        </p:nvSpPr>
        <p:spPr>
          <a:xfrm flipH="1">
            <a:off x="1607509" y="1023781"/>
            <a:ext cx="1566240" cy="3733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dirty="0" smtClean="0"/>
              <a:t>E-gazság projekt</a:t>
            </a:r>
            <a:endParaRPr sz="1400" b="0" dirty="0"/>
          </a:p>
        </p:txBody>
      </p:sp>
      <p:sp>
        <p:nvSpPr>
          <p:cNvPr id="236" name="Google Shape;236;p29"/>
          <p:cNvSpPr txBox="1">
            <a:spLocks noGrp="1"/>
          </p:cNvSpPr>
          <p:nvPr>
            <p:ph type="ctrTitle" idx="4294967295"/>
          </p:nvPr>
        </p:nvSpPr>
        <p:spPr>
          <a:xfrm flipH="1">
            <a:off x="7716838" y="1028700"/>
            <a:ext cx="1427162" cy="3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400" b="0" dirty="0" smtClean="0"/>
              <a:t>OECD projekt</a:t>
            </a:r>
            <a:endParaRPr sz="1400" b="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550992"/>
              </p:ext>
            </p:extLst>
          </p:nvPr>
        </p:nvGraphicFramePr>
        <p:xfrm>
          <a:off x="217648" y="1470448"/>
          <a:ext cx="4345963" cy="2977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9193">
                  <a:extLst>
                    <a:ext uri="{9D8B030D-6E8A-4147-A177-3AD203B41FA5}">
                      <a16:colId xmlns:a16="http://schemas.microsoft.com/office/drawing/2014/main" val="3894635835"/>
                    </a:ext>
                  </a:extLst>
                </a:gridCol>
                <a:gridCol w="869193">
                  <a:extLst>
                    <a:ext uri="{9D8B030D-6E8A-4147-A177-3AD203B41FA5}">
                      <a16:colId xmlns:a16="http://schemas.microsoft.com/office/drawing/2014/main" val="4027126425"/>
                    </a:ext>
                  </a:extLst>
                </a:gridCol>
                <a:gridCol w="753610">
                  <a:extLst>
                    <a:ext uri="{9D8B030D-6E8A-4147-A177-3AD203B41FA5}">
                      <a16:colId xmlns:a16="http://schemas.microsoft.com/office/drawing/2014/main" val="3002713406"/>
                    </a:ext>
                  </a:extLst>
                </a:gridCol>
                <a:gridCol w="687897">
                  <a:extLst>
                    <a:ext uri="{9D8B030D-6E8A-4147-A177-3AD203B41FA5}">
                      <a16:colId xmlns:a16="http://schemas.microsoft.com/office/drawing/2014/main" val="4157614699"/>
                    </a:ext>
                  </a:extLst>
                </a:gridCol>
                <a:gridCol w="1166070">
                  <a:extLst>
                    <a:ext uri="{9D8B030D-6E8A-4147-A177-3AD203B41FA5}">
                      <a16:colId xmlns:a16="http://schemas.microsoft.com/office/drawing/2014/main" val="1256185199"/>
                    </a:ext>
                  </a:extLst>
                </a:gridCol>
              </a:tblGrid>
              <a:tr h="250776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Ország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Y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Becslés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Tény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Konklúzió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34713"/>
                  </a:ext>
                </a:extLst>
              </a:tr>
              <a:tr h="441658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AUT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1003,4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Jelentős tévedés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>
                    <a:solidFill>
                      <a:srgbClr val="FF4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5733"/>
                  </a:ext>
                </a:extLst>
              </a:tr>
              <a:tr h="309958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CZE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997,9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5000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Normaszerű</a:t>
                      </a: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452920"/>
                  </a:ext>
                </a:extLst>
              </a:tr>
              <a:tr h="309958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DEU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989,9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Norma alatt</a:t>
                      </a: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030350"/>
                  </a:ext>
                </a:extLst>
              </a:tr>
              <a:tr h="309958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HUN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1003,9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6000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Norma felett</a:t>
                      </a: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274792"/>
                  </a:ext>
                </a:extLst>
              </a:tr>
              <a:tr h="309958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POL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1006,9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6000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Norma felett</a:t>
                      </a: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76300"/>
                  </a:ext>
                </a:extLst>
              </a:tr>
              <a:tr h="309958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SVK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991,9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5000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Normaszerű</a:t>
                      </a: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6437"/>
                  </a:ext>
                </a:extLst>
              </a:tr>
              <a:tr h="309958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SVN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1006,4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Jelentős tévedés</a:t>
                      </a:r>
                    </a:p>
                  </a:txBody>
                  <a:tcPr>
                    <a:solidFill>
                      <a:srgbClr val="FF4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01212"/>
                  </a:ext>
                </a:extLst>
              </a:tr>
              <a:tr h="401557"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Korreláció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0,29826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Tanulási y-minta nélkül is racionális kapcsolat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hu-HU" sz="1000" dirty="0" smtClean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>
                    <a:solidFill>
                      <a:srgbClr val="18C6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049996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40269"/>
              </p:ext>
            </p:extLst>
          </p:nvPr>
        </p:nvGraphicFramePr>
        <p:xfrm>
          <a:off x="4840778" y="1470446"/>
          <a:ext cx="4210945" cy="3057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189">
                  <a:extLst>
                    <a:ext uri="{9D8B030D-6E8A-4147-A177-3AD203B41FA5}">
                      <a16:colId xmlns:a16="http://schemas.microsoft.com/office/drawing/2014/main" val="4027126425"/>
                    </a:ext>
                  </a:extLst>
                </a:gridCol>
                <a:gridCol w="842189">
                  <a:extLst>
                    <a:ext uri="{9D8B030D-6E8A-4147-A177-3AD203B41FA5}">
                      <a16:colId xmlns:a16="http://schemas.microsoft.com/office/drawing/2014/main" val="1140403781"/>
                    </a:ext>
                  </a:extLst>
                </a:gridCol>
                <a:gridCol w="842189">
                  <a:extLst>
                    <a:ext uri="{9D8B030D-6E8A-4147-A177-3AD203B41FA5}">
                      <a16:colId xmlns:a16="http://schemas.microsoft.com/office/drawing/2014/main" val="3002713406"/>
                    </a:ext>
                  </a:extLst>
                </a:gridCol>
                <a:gridCol w="689212">
                  <a:extLst>
                    <a:ext uri="{9D8B030D-6E8A-4147-A177-3AD203B41FA5}">
                      <a16:colId xmlns:a16="http://schemas.microsoft.com/office/drawing/2014/main" val="4157614699"/>
                    </a:ext>
                  </a:extLst>
                </a:gridCol>
                <a:gridCol w="995166">
                  <a:extLst>
                    <a:ext uri="{9D8B030D-6E8A-4147-A177-3AD203B41FA5}">
                      <a16:colId xmlns:a16="http://schemas.microsoft.com/office/drawing/2014/main" val="1256185199"/>
                    </a:ext>
                  </a:extLst>
                </a:gridCol>
              </a:tblGrid>
              <a:tr h="275881"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Ország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Y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Becslés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Tény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200" dirty="0" smtClean="0">
                          <a:latin typeface="Nunito Sans" panose="020B0604020202020204" charset="0"/>
                        </a:rPr>
                        <a:t>Konklúzió</a:t>
                      </a:r>
                      <a:endParaRPr lang="hu-HU" sz="1200" dirty="0">
                        <a:latin typeface="Nunito Sans" panose="020B060402020202020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6034713"/>
                  </a:ext>
                </a:extLst>
              </a:tr>
              <a:tr h="38611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AUT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1013,7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4000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Jelentős tévedés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FF4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05733"/>
                  </a:ext>
                </a:extLst>
              </a:tr>
              <a:tr h="277993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CZE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1000,6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5000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Normaszerű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452920"/>
                  </a:ext>
                </a:extLst>
              </a:tr>
              <a:tr h="277993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DEU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996,1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Norma alatt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030350"/>
                  </a:ext>
                </a:extLst>
              </a:tr>
              <a:tr h="38611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HUN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994,6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6000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Jelentős tévedés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FF4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274792"/>
                  </a:ext>
                </a:extLst>
              </a:tr>
              <a:tr h="38611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POL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993,6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6000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Jelentős tévedés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FF453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7276300"/>
                  </a:ext>
                </a:extLst>
              </a:tr>
              <a:tr h="276302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SVK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1002,1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5000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Normaszerű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>
                    <a:solidFill>
                      <a:srgbClr val="30D1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96437"/>
                  </a:ext>
                </a:extLst>
              </a:tr>
              <a:tr h="386119">
                <a:tc>
                  <a:txBody>
                    <a:bodyPr/>
                    <a:lstStyle/>
                    <a:p>
                      <a:r>
                        <a:rPr lang="hu-HU" sz="1000" dirty="0" smtClean="0"/>
                        <a:t>SVN</a:t>
                      </a:r>
                      <a:endParaRPr lang="hu-H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1000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999,1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000" dirty="0" smtClean="0">
                          <a:latin typeface="Assistant" pitchFamily="2" charset="-79"/>
                          <a:cs typeface="Assistant" pitchFamily="2" charset="-79"/>
                        </a:rPr>
                        <a:t>4000</a:t>
                      </a:r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Bukás helyett várakozás</a:t>
                      </a:r>
                    </a:p>
                  </a:txBody>
                  <a:tcPr>
                    <a:solidFill>
                      <a:srgbClr val="FF9F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01212"/>
                  </a:ext>
                </a:extLst>
              </a:tr>
              <a:tr h="364493">
                <a:tc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Korreláció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000" dirty="0">
                        <a:latin typeface="Assistant" pitchFamily="2" charset="-79"/>
                        <a:cs typeface="Assistant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-0,5635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u-HU" sz="1000" b="0" i="0" u="none" strike="noStrike" cap="none" dirty="0" smtClean="0">
                          <a:solidFill>
                            <a:schemeClr val="dk1"/>
                          </a:solidFill>
                          <a:latin typeface="Assistant" pitchFamily="2" charset="-79"/>
                          <a:ea typeface="+mn-ea"/>
                          <a:cs typeface="Assistant" pitchFamily="2" charset="-79"/>
                          <a:sym typeface="Arial"/>
                        </a:rPr>
                        <a:t>Magas hibaszámú függvény</a:t>
                      </a:r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sz="1000" b="0" i="0" u="none" strike="noStrike" cap="none" dirty="0">
                        <a:solidFill>
                          <a:schemeClr val="dk1"/>
                        </a:solidFill>
                        <a:latin typeface="Assistant" pitchFamily="2" charset="-79"/>
                        <a:ea typeface="+mn-ea"/>
                        <a:cs typeface="Assistant" pitchFamily="2" charset="-79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335195"/>
                  </a:ext>
                </a:extLst>
              </a:tr>
            </a:tbl>
          </a:graphicData>
        </a:graphic>
      </p:graphicFrame>
      <p:sp>
        <p:nvSpPr>
          <p:cNvPr id="39" name="Google Shape;190;p27"/>
          <p:cNvSpPr txBox="1">
            <a:spLocks/>
          </p:cNvSpPr>
          <p:nvPr/>
        </p:nvSpPr>
        <p:spPr>
          <a:xfrm>
            <a:off x="1790162" y="98422"/>
            <a:ext cx="7057761" cy="63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rPr lang="hu-HU" sz="2400" b="1" dirty="0" smtClean="0"/>
              <a:t>Tény </a:t>
            </a:r>
            <a:r>
              <a:rPr lang="hu-HU" sz="2400" b="1" dirty="0" smtClean="0"/>
              <a:t>- becslés </a:t>
            </a:r>
            <a:r>
              <a:rPr lang="hu-HU" sz="2400" b="1" dirty="0"/>
              <a:t>kapcsolatok </a:t>
            </a:r>
            <a:r>
              <a:rPr lang="hu-HU" sz="2400" b="1" dirty="0" smtClean="0"/>
              <a:t>fiktív </a:t>
            </a:r>
            <a:r>
              <a:rPr lang="hu-HU" sz="2400" b="1" dirty="0"/>
              <a:t>Y-értékek </a:t>
            </a:r>
            <a:r>
              <a:rPr lang="hu-HU" sz="2400" b="1" dirty="0" smtClean="0"/>
              <a:t>esetén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8" name="Rectangle 7"/>
          <p:cNvSpPr/>
          <p:nvPr/>
        </p:nvSpPr>
        <p:spPr>
          <a:xfrm>
            <a:off x="2059279" y="583480"/>
            <a:ext cx="601210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500" dirty="0">
                <a:solidFill>
                  <a:schemeClr val="dk1"/>
                </a:solidFill>
                <a:latin typeface="Assistant" pitchFamily="2" charset="-79"/>
                <a:ea typeface="Nunito Sans ExtraBold"/>
                <a:cs typeface="Assistant" pitchFamily="2" charset="-79"/>
                <a:sym typeface="Nunito Sans ExtraBold"/>
              </a:rPr>
              <a:t>COCO Y0 = </a:t>
            </a:r>
            <a:r>
              <a:rPr lang="hu-HU" sz="1500" dirty="0" err="1">
                <a:solidFill>
                  <a:schemeClr val="dk1"/>
                </a:solidFill>
                <a:latin typeface="Assistant" pitchFamily="2" charset="-79"/>
                <a:ea typeface="Nunito Sans ExtraBold"/>
                <a:cs typeface="Assistant" pitchFamily="2" charset="-79"/>
                <a:sym typeface="Nunito Sans ExtraBold"/>
              </a:rPr>
              <a:t>anti</a:t>
            </a:r>
            <a:r>
              <a:rPr lang="hu-HU" sz="1500" dirty="0">
                <a:solidFill>
                  <a:schemeClr val="dk1"/>
                </a:solidFill>
                <a:latin typeface="Assistant" pitchFamily="2" charset="-79"/>
                <a:ea typeface="Nunito Sans ExtraBold"/>
                <a:cs typeface="Assistant" pitchFamily="2" charset="-79"/>
                <a:sym typeface="Nunito Sans ExtraBold"/>
              </a:rPr>
              <a:t>-diszkriminatív modell</a:t>
            </a:r>
          </a:p>
        </p:txBody>
      </p:sp>
      <p:pic>
        <p:nvPicPr>
          <p:cNvPr id="16" name="Picture 2" descr="Logo of Kodolányi János Egye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320" y="4710954"/>
            <a:ext cx="1815709" cy="25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209;p29"/>
          <p:cNvSpPr txBox="1">
            <a:spLocks/>
          </p:cNvSpPr>
          <p:nvPr/>
        </p:nvSpPr>
        <p:spPr>
          <a:xfrm flipH="1">
            <a:off x="217648" y="159144"/>
            <a:ext cx="992772" cy="32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rPr lang="hu-HU" smtClean="0">
                <a:latin typeface="Nunito Sans" panose="020B0604020202020204" charset="0"/>
              </a:rPr>
              <a:t>ELEMZÉS</a:t>
            </a:r>
            <a:endParaRPr lang="hu-HU" dirty="0">
              <a:latin typeface="Nunito Sans" panose="020B0604020202020204" charset="0"/>
            </a:endParaRPr>
          </a:p>
        </p:txBody>
      </p:sp>
      <p:sp>
        <p:nvSpPr>
          <p:cNvPr id="14" name="Google Shape;209;p29"/>
          <p:cNvSpPr txBox="1">
            <a:spLocks/>
          </p:cNvSpPr>
          <p:nvPr/>
        </p:nvSpPr>
        <p:spPr>
          <a:xfrm flipH="1">
            <a:off x="162034" y="4620603"/>
            <a:ext cx="3018972" cy="32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pPr algn="l"/>
            <a:r>
              <a:rPr lang="hu-HU" sz="1100" dirty="0"/>
              <a:t>Forrás: saját szerkesztés, 1. </a:t>
            </a:r>
            <a:r>
              <a:rPr lang="hu-HU" sz="1100" dirty="0" smtClean="0"/>
              <a:t>számú melléklet</a:t>
            </a:r>
            <a:endParaRPr lang="hu-HU" sz="1100" dirty="0">
              <a:latin typeface="Nunito Sa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16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143A78"/>
      </a:dk1>
      <a:lt1>
        <a:srgbClr val="F3F3F3"/>
      </a:lt1>
      <a:dk2>
        <a:srgbClr val="D9D9D9"/>
      </a:dk2>
      <a:lt2>
        <a:srgbClr val="2E5FAF"/>
      </a:lt2>
      <a:accent1>
        <a:srgbClr val="143A78"/>
      </a:accent1>
      <a:accent2>
        <a:srgbClr val="0A419B"/>
      </a:accent2>
      <a:accent3>
        <a:srgbClr val="EE5C00"/>
      </a:accent3>
      <a:accent4>
        <a:srgbClr val="6C98DF"/>
      </a:accent4>
      <a:accent5>
        <a:srgbClr val="004BC5"/>
      </a:accent5>
      <a:accent6>
        <a:srgbClr val="143A78"/>
      </a:accent6>
      <a:hlink>
        <a:srgbClr val="F3F3F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BA72D55895F4D97651CFBD79C7F70" ma:contentTypeVersion="14" ma:contentTypeDescription="Create a new document." ma:contentTypeScope="" ma:versionID="1e2e07db9f5cdbbd5400e9b99e58b455">
  <xsd:schema xmlns:xsd="http://www.w3.org/2001/XMLSchema" xmlns:xs="http://www.w3.org/2001/XMLSchema" xmlns:p="http://schemas.microsoft.com/office/2006/metadata/properties" xmlns:ns3="f5dcabf8-da92-403f-af13-70fb5b975116" xmlns:ns4="b1f4052f-f2a0-41c2-aadf-3cd5404e2e23" targetNamespace="http://schemas.microsoft.com/office/2006/metadata/properties" ma:root="true" ma:fieldsID="55d1725006157e611b2d268a871b3701" ns3:_="" ns4:_="">
    <xsd:import namespace="f5dcabf8-da92-403f-af13-70fb5b975116"/>
    <xsd:import namespace="b1f4052f-f2a0-41c2-aadf-3cd5404e2e2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dcabf8-da92-403f-af13-70fb5b9751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f4052f-f2a0-41c2-aadf-3cd5404e2e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79E1402-86F1-4ABB-94B2-CEB0933BB1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BB278A-DF42-411E-838E-9EDC66C208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dcabf8-da92-403f-af13-70fb5b975116"/>
    <ds:schemaRef ds:uri="b1f4052f-f2a0-41c2-aadf-3cd5404e2e2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191224-1423-418B-B614-35E3CFBFFA07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b1f4052f-f2a0-41c2-aadf-3cd5404e2e23"/>
    <ds:schemaRef ds:uri="http://schemas.microsoft.com/office/2006/documentManagement/types"/>
    <ds:schemaRef ds:uri="http://schemas.microsoft.com/office/infopath/2007/PartnerControls"/>
    <ds:schemaRef ds:uri="f5dcabf8-da92-403f-af13-70fb5b975116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</TotalTime>
  <Words>636</Words>
  <Application>Microsoft Office PowerPoint</Application>
  <PresentationFormat>On-screen Show (16:9)</PresentationFormat>
  <Paragraphs>250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Assistant</vt:lpstr>
      <vt:lpstr>Fira Sans Extra Condensed Medium</vt:lpstr>
      <vt:lpstr>Nunito Sans ExtraBold</vt:lpstr>
      <vt:lpstr>Assistant Light</vt:lpstr>
      <vt:lpstr>Pontano Sans</vt:lpstr>
      <vt:lpstr>Nunito Sans</vt:lpstr>
      <vt:lpstr>Marketing Newsletter</vt:lpstr>
      <vt:lpstr>Választási esélyek egységes rendszerű elemzése több országra párhuzamosan</vt:lpstr>
      <vt:lpstr>PROBLÉMA, CÉL</vt:lpstr>
      <vt:lpstr>PROBLÉMA, CÉL</vt:lpstr>
      <vt:lpstr>PROBLÉMA, CÉL</vt:lpstr>
      <vt:lpstr>ELMÉLETI HÁTTÉR</vt:lpstr>
      <vt:lpstr>ELEMZÉS</vt:lpstr>
      <vt:lpstr>ELEMZÉS</vt:lpstr>
      <vt:lpstr>OECD projekt</vt:lpstr>
      <vt:lpstr>OECD projekt</vt:lpstr>
      <vt:lpstr>EREDMÉNYEK</vt:lpstr>
      <vt:lpstr>KÖVETKEZTETÉSEK, JAVASLATOK</vt:lpstr>
      <vt:lpstr>Lát-e gazdasági értelemben esélyt arra, hogy új, transzparens, automatizált thinktankek/agytrösztök álljanak fel a jövőben nemzetközi szinten a rendelkezésre álló adatvagyonból levonható következtetések közcélú bemutatására?</vt:lpstr>
      <vt:lpstr>PowerPoint Presentation</vt:lpstr>
      <vt:lpstr>Értelmezhetőek-e úgy az eredmények, hogy ha x év múlva választást szeretnék nyerni akkor a „kormányváltás” irányába mutató gazdasági adatok megváltoztatása a cél?</vt:lpstr>
      <vt:lpstr>PowerPoint Presentation</vt:lpstr>
      <vt:lpstr>Hirschmann Zsófia, TBGAMF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NETWORKING NEWSLETTER</dc:title>
  <dc:creator>Zsofia Hirschmann</dc:creator>
  <cp:lastModifiedBy>Zsofia Hirschmann</cp:lastModifiedBy>
  <cp:revision>30</cp:revision>
  <dcterms:modified xsi:type="dcterms:W3CDTF">2023-01-08T19:30:14Z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0x010100A0EBA72D55895F4D97651CFBD79C7F70</vt:lpwstr>
  </property>
</Properties>
</file>