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DAE62A-D99F-45E8-8F1E-8398A366C415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55339E-A8B3-4E96-B26A-62B98246AA83}" type="datetime1">
              <a:rPr lang="hu-HU" smtClean="0"/>
              <a:t>2023. 01. 16.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DBBACF-7D59-4C09-8A13-44D0181A435A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126248-8C71-4D39-9544-09D417FBF935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átum helye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E80B1-4D46-471D-BE8B-C33022AF0238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12" name="Élőláb helye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59A803-987E-4B65-903F-6E262CC9AC91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774C0-759F-4206-9FC4-1513DC3B7B44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7CE26-0F92-425F-AAE2-085FB7D31021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90B8C-6534-442D-A364-CFA264F82568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6D24DE-5611-49D0-ACEB-A949B958932D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DEA2F1-37BA-48B0-AC94-A709473EDAF5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8E36CDD0-238B-4F40-902D-B0ABB84BD03D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50160C-9879-40AE-A525-CEAF600ABAE0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467763-A444-456E-9B90-780721D4CC30}" type="datetime1">
              <a:rPr lang="hu-HU" smtClean="0"/>
              <a:t>2023. 01. 16.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églalap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églalap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iau.my-x.hu/miau/281/KEI_10012022150615288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b.nomics.world/OECD/KEI" TargetMode="External"/><Relationship Id="rId2" Type="http://schemas.openxmlformats.org/officeDocument/2006/relationships/hyperlink" Target="http://stats.oecd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lask.palletsprojects.com/" TargetMode="External"/><Relationship Id="rId2" Type="http://schemas.openxmlformats.org/officeDocument/2006/relationships/hyperlink" Target="https://pyscript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jangoproject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Téglalap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dirty="0"/>
              <a:t>Nyílt adatbázisok</a:t>
            </a:r>
            <a:br>
              <a:rPr lang="hu-HU" dirty="0"/>
            </a:br>
            <a:r>
              <a:rPr lang="hu-HU" dirty="0"/>
              <a:t>automatizált elemzése</a:t>
            </a:r>
            <a:br>
              <a:rPr lang="hu-HU" dirty="0"/>
            </a:br>
            <a:r>
              <a:rPr lang="hu-HU" dirty="0"/>
              <a:t>OAM megközelítés alkalmazásával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hu-HU" b="1" dirty="0"/>
              <a:t>Jónás Attila</a:t>
            </a:r>
            <a:br>
              <a:rPr lang="hu-HU" b="1" dirty="0"/>
            </a:br>
            <a:r>
              <a:rPr lang="hu-HU" b="1" dirty="0"/>
              <a:t>Konzulens: </a:t>
            </a:r>
            <a:r>
              <a:rPr lang="hu-HU" b="1" dirty="0" err="1"/>
              <a:t>dr</a:t>
            </a:r>
            <a:r>
              <a:rPr lang="hu-HU" b="1" dirty="0"/>
              <a:t> Pitlik László</a:t>
            </a:r>
            <a:endParaRPr lang="hu" b="1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Kép 5" descr="Egy embléma közelképe&#10;&#10;Automatikusan létrehozott leírá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1CAA75-5A54-80ED-AE4B-02180342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bírálók kérdései – </a:t>
            </a:r>
            <a:r>
              <a:rPr lang="hu-HU" dirty="0" err="1"/>
              <a:t>Rikk</a:t>
            </a:r>
            <a:r>
              <a:rPr lang="hu-HU" dirty="0"/>
              <a:t> János – Kérdés 2.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AA6B76B-7D33-26FD-20B9-639193EC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4178698" cy="3814980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Milyen további feladatok elvégzésére lenne szükség az említett „piacképes termék” megvalósításához?</a:t>
            </a:r>
          </a:p>
        </p:txBody>
      </p:sp>
      <p:sp>
        <p:nvSpPr>
          <p:cNvPr id="7" name="Tartalom helye 5">
            <a:extLst>
              <a:ext uri="{FF2B5EF4-FFF2-40B4-BE49-F238E27FC236}">
                <a16:creationId xmlns:a16="http://schemas.microsoft.com/office/drawing/2014/main" id="{FEDCE5AF-2929-DE77-1483-360657DDC2F0}"/>
              </a:ext>
            </a:extLst>
          </p:cNvPr>
          <p:cNvSpPr txBox="1">
            <a:spLocks/>
          </p:cNvSpPr>
          <p:nvPr/>
        </p:nvSpPr>
        <p:spPr>
          <a:xfrm>
            <a:off x="4897677" y="2016689"/>
            <a:ext cx="6713129" cy="462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Véleményem szerint először is -valódi PO hiányában- csoportdöntésként </a:t>
            </a:r>
            <a:r>
              <a:rPr lang="hu-HU" sz="1800" b="1" dirty="0"/>
              <a:t>mérföldköveket kellene meghatározni</a:t>
            </a:r>
            <a:r>
              <a:rPr lang="hu-HU" sz="18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Ezáltal a </a:t>
            </a:r>
            <a:r>
              <a:rPr lang="hu-HU" sz="1800" b="1" dirty="0"/>
              <a:t>MVP (Minimum </a:t>
            </a:r>
            <a:r>
              <a:rPr lang="hu-HU" sz="1800" b="1" dirty="0" err="1"/>
              <a:t>Viable</a:t>
            </a:r>
            <a:r>
              <a:rPr lang="hu-HU" sz="1800" b="1" dirty="0"/>
              <a:t> </a:t>
            </a:r>
            <a:r>
              <a:rPr lang="hu-HU" sz="1800" b="1" dirty="0" err="1"/>
              <a:t>Product</a:t>
            </a:r>
            <a:r>
              <a:rPr lang="hu-HU" sz="1800" b="1" dirty="0"/>
              <a:t>)</a:t>
            </a:r>
            <a:r>
              <a:rPr lang="hu-HU" sz="1800" dirty="0"/>
              <a:t>, majd a </a:t>
            </a:r>
            <a:r>
              <a:rPr lang="hu-HU" sz="1800" b="1" dirty="0"/>
              <a:t>MMP (Minimum </a:t>
            </a:r>
            <a:r>
              <a:rPr lang="hu-HU" sz="1800" b="1" dirty="0" err="1"/>
              <a:t>Marketable</a:t>
            </a:r>
            <a:r>
              <a:rPr lang="hu-HU" sz="1800" b="1" dirty="0"/>
              <a:t> </a:t>
            </a:r>
            <a:r>
              <a:rPr lang="hu-HU" sz="1800" b="1" dirty="0" err="1"/>
              <a:t>Product</a:t>
            </a:r>
            <a:r>
              <a:rPr lang="hu-HU" sz="1800" b="1" dirty="0"/>
              <a:t>) mérföldkövek</a:t>
            </a:r>
            <a:r>
              <a:rPr lang="hu-HU" sz="1800" dirty="0"/>
              <a:t> definíciója határozná meg a "piacra lépés" </a:t>
            </a:r>
            <a:r>
              <a:rPr lang="hu-HU" sz="1800" b="1" dirty="0"/>
              <a:t>tényleges eléréséhez szükséges</a:t>
            </a:r>
            <a:r>
              <a:rPr lang="hu-HU" sz="1800" dirty="0"/>
              <a:t> pontokat, melyek </a:t>
            </a:r>
            <a:r>
              <a:rPr lang="hu-HU" sz="1800" b="1" dirty="0"/>
              <a:t>100%-os teljesítése hozná el a piacképes terméket</a:t>
            </a:r>
            <a:r>
              <a:rPr lang="hu-HU" sz="18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Ilyen, szükséges funkciók például:</a:t>
            </a:r>
          </a:p>
          <a:p>
            <a:pPr>
              <a:buFontTx/>
              <a:buChar char="-"/>
            </a:pPr>
            <a:r>
              <a:rPr lang="hu-HU" sz="1800" b="1" dirty="0"/>
              <a:t>(részlegesen) automatizált szöveges kiértékelés</a:t>
            </a:r>
          </a:p>
          <a:p>
            <a:pPr>
              <a:buFontTx/>
              <a:buChar char="-"/>
            </a:pPr>
            <a:r>
              <a:rPr lang="hu-HU" sz="1800" b="1" dirty="0"/>
              <a:t>komplexebb grafikus megjelenítés</a:t>
            </a:r>
          </a:p>
          <a:p>
            <a:pPr>
              <a:buFontTx/>
              <a:buChar char="-"/>
            </a:pPr>
            <a:r>
              <a:rPr lang="hu-HU" sz="1800" b="1" dirty="0"/>
              <a:t>egyszerűen használható kezelőfelület</a:t>
            </a:r>
          </a:p>
        </p:txBody>
      </p:sp>
    </p:spTree>
    <p:extLst>
      <p:ext uri="{BB962C8B-B14F-4D97-AF65-F5344CB8AC3E}">
        <p14:creationId xmlns:p14="http://schemas.microsoft.com/office/powerpoint/2010/main" val="113675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98AC4030-7110-9272-F02C-D80DBC147791}"/>
              </a:ext>
            </a:extLst>
          </p:cNvPr>
          <p:cNvSpPr txBox="1"/>
          <p:nvPr/>
        </p:nvSpPr>
        <p:spPr>
          <a:xfrm>
            <a:off x="1035485" y="2782669"/>
            <a:ext cx="10121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Köszönöm a megtisztelő figyelmet!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Jónás Attila – CQY41H</a:t>
            </a:r>
          </a:p>
          <a:p>
            <a:pPr algn="ctr"/>
            <a:r>
              <a:rPr lang="hu-HU" dirty="0"/>
              <a:t>19TBGAMB Gazdálkodási és menedzsment alapképzési szak (Budapest)</a:t>
            </a:r>
          </a:p>
        </p:txBody>
      </p:sp>
    </p:spTree>
    <p:extLst>
      <p:ext uri="{BB962C8B-B14F-4D97-AF65-F5344CB8AC3E}">
        <p14:creationId xmlns:p14="http://schemas.microsoft.com/office/powerpoint/2010/main" val="424416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A problémafelvetés</a:t>
            </a:r>
          </a:p>
        </p:txBody>
      </p:sp>
      <p:pic>
        <p:nvPicPr>
          <p:cNvPr id="7" name="Tartalom helye 6">
            <a:hlinkClick r:id="rId2"/>
            <a:extLst>
              <a:ext uri="{FF2B5EF4-FFF2-40B4-BE49-F238E27FC236}">
                <a16:creationId xmlns:a16="http://schemas.microsoft.com/office/drawing/2014/main" id="{7F25912A-7B74-C1CD-0261-BF2E7252C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1177" y="2535953"/>
            <a:ext cx="4069631" cy="3633787"/>
          </a:xfr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4F326D1-2167-0C74-E2E5-1525F00EF90F}"/>
              </a:ext>
            </a:extLst>
          </p:cNvPr>
          <p:cNvSpPr txBox="1"/>
          <p:nvPr/>
        </p:nvSpPr>
        <p:spPr>
          <a:xfrm>
            <a:off x="581192" y="2367688"/>
            <a:ext cx="6707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egyik előadásunk során merül fel a választások közeledtével egy 2010-es projekt újra aktuálissá válása alapján megbecsülni, hogy </a:t>
            </a:r>
            <a:r>
              <a:rPr lang="hu-HU" b="1" i="1" dirty="0"/>
              <a:t>a gazdasági mutatók előre tudják-e jelezni a politikai erők elmozdulását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A képernyőképen Pitlik László táblázata, manuálisan feldolgozott adatokkal, egy adatsorral. (</a:t>
            </a:r>
            <a:r>
              <a:rPr lang="hu-HU" dirty="0">
                <a:hlinkClick r:id="rId2"/>
              </a:rPr>
              <a:t>https://miau.my-x.hu/miau/281/KEI_10012022150615288.xlsx</a:t>
            </a:r>
            <a:r>
              <a:rPr lang="hu-HU" dirty="0"/>
              <a:t>)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Objektivitás</a:t>
            </a:r>
            <a:r>
              <a:rPr lang="hu-HU" dirty="0"/>
              <a:t> a szubjektív kiértékelésekkel szemben.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Megvalósítható-e </a:t>
            </a:r>
            <a:r>
              <a:rPr lang="hu-HU" b="1" dirty="0"/>
              <a:t>automatizálva</a:t>
            </a:r>
            <a:r>
              <a:rPr lang="hu-HU" dirty="0"/>
              <a:t> ezen kiértékelés?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Milyen mértékű</a:t>
            </a:r>
            <a:r>
              <a:rPr lang="hu-HU" dirty="0"/>
              <a:t> lenne a </a:t>
            </a:r>
            <a:r>
              <a:rPr lang="hu-HU" b="1" i="1" dirty="0"/>
              <a:t>becslés</a:t>
            </a:r>
            <a:r>
              <a:rPr lang="hu-HU" dirty="0"/>
              <a:t> </a:t>
            </a:r>
            <a:r>
              <a:rPr lang="hu-HU" b="1" dirty="0"/>
              <a:t>pontossága</a:t>
            </a:r>
            <a:r>
              <a:rPr lang="hu-HU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Vajon minden (elérhető) OECD KEI mutatószám hasznos a kiértékelés szempontjából?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1CAA75-5A54-80ED-AE4B-02180342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elérhető adatforrások Felmérése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9AB371-3D3B-68D8-85E3-2A73F3EF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OECD (</a:t>
            </a:r>
            <a:r>
              <a:rPr lang="hu-HU" dirty="0">
                <a:hlinkClick r:id="rId2"/>
              </a:rPr>
              <a:t>http://stats.oecd.org/</a:t>
            </a:r>
            <a:r>
              <a:rPr lang="hu-HU" dirty="0"/>
              <a:t>)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DB.Nomics</a:t>
            </a:r>
            <a:r>
              <a:rPr lang="hu-HU" dirty="0"/>
              <a:t> (</a:t>
            </a:r>
            <a:r>
              <a:rPr lang="hu-HU" dirty="0">
                <a:hlinkClick r:id="rId3"/>
              </a:rPr>
              <a:t>https://db.nomics.world/OECD/KEI</a:t>
            </a:r>
            <a:r>
              <a:rPr lang="hu-HU" dirty="0"/>
              <a:t>) elsődleges szempontok:</a:t>
            </a:r>
          </a:p>
          <a:p>
            <a:pPr>
              <a:buFontTx/>
              <a:buChar char="-"/>
            </a:pPr>
            <a:r>
              <a:rPr lang="hu-HU" dirty="0"/>
              <a:t>Sebesség</a:t>
            </a:r>
          </a:p>
          <a:p>
            <a:pPr>
              <a:buFontTx/>
              <a:buChar char="-"/>
            </a:pPr>
            <a:r>
              <a:rPr lang="hu-HU" dirty="0"/>
              <a:t>Megbízhatóság</a:t>
            </a:r>
          </a:p>
          <a:p>
            <a:pPr>
              <a:buFontTx/>
              <a:buChar char="-"/>
            </a:pPr>
            <a:r>
              <a:rPr lang="hu-HU" dirty="0"/>
              <a:t>Adatelérés mikéntje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C9E6916-A64B-CD91-99EF-766C3B496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556" y="5497294"/>
            <a:ext cx="1743075" cy="4095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15A57A-43AD-3A6D-3415-850499AF9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92" y="5406738"/>
            <a:ext cx="5446474" cy="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1CAA75-5A54-80ED-AE4B-02180342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kiértékelés folyamatának meghatározása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F6CB384-1ADD-2260-CAD2-0115861F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15" y="2830897"/>
            <a:ext cx="11028293" cy="30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1CAA75-5A54-80ED-AE4B-02180342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eszközök meghatározása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9AB371-3D3B-68D8-85E3-2A73F3EF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969920" cy="3634486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Alapvető célunk volt az objektivitás előre helyezése volt a szubjektív kiértékelésekkel szemben és a különböző csapatmunka lehetőségek kihasználása is.</a:t>
            </a:r>
          </a:p>
          <a:p>
            <a:pPr marL="0" indent="0">
              <a:buNone/>
            </a:pPr>
            <a:r>
              <a:rPr lang="hu-HU" dirty="0"/>
              <a:t>Szakmai hátterem és a nyílt forrású eszközök elérhetősége jól használható alapot biztosított ehhez.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B3D736CF-0821-71D3-82F3-96A5065A8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113" y="2639383"/>
            <a:ext cx="5323776" cy="30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5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1CAA75-5A54-80ED-AE4B-02180342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program megvalósítása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9AB371-3D3B-68D8-85E3-2A73F3EF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969920" cy="3634486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rendelkezésre álló időkeret </a:t>
            </a:r>
            <a:r>
              <a:rPr lang="hu-HU" dirty="0" err="1"/>
              <a:t>korlátai</a:t>
            </a:r>
            <a:r>
              <a:rPr lang="hu-HU" dirty="0"/>
              <a:t> kompromisszumos döntésekre kényszerítettek, így például a részleges szöveges kiértékelés megvalósítása már nem fért bele a megvalósult programba.</a:t>
            </a:r>
          </a:p>
          <a:p>
            <a:pPr marL="0" indent="0">
              <a:buNone/>
            </a:pPr>
            <a:r>
              <a:rPr lang="hu-HU" dirty="0"/>
              <a:t>Jobbra látható a program által előállított kimeneti grafikon, mely már túlmutat a </a:t>
            </a:r>
            <a:r>
              <a:rPr lang="hu-HU" dirty="0" err="1"/>
              <a:t>PoC</a:t>
            </a:r>
            <a:r>
              <a:rPr lang="hu-HU" dirty="0"/>
              <a:t> (</a:t>
            </a:r>
            <a:r>
              <a:rPr lang="hu-HU" dirty="0" err="1"/>
              <a:t>Proof</a:t>
            </a:r>
            <a:r>
              <a:rPr lang="hu-HU" dirty="0"/>
              <a:t> of </a:t>
            </a:r>
            <a:r>
              <a:rPr lang="hu-HU" dirty="0" err="1"/>
              <a:t>Concept</a:t>
            </a:r>
            <a:r>
              <a:rPr lang="hu-HU" dirty="0"/>
              <a:t>) szintű megvalósításon.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05B703B-21F7-EC36-F41B-390A7EBB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505" y="2853450"/>
            <a:ext cx="521862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6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1CAA75-5A54-80ED-AE4B-02180342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bírálók kérdései – Pitlik László – Kérdés 1.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AA6B76B-7D33-26FD-20B9-639193EC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4178698" cy="3814980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Lát-e gazdaságilag/szervezési szempontból reális esélyt arra, hogy az egyedinek számító dolgozatával demonstrált automatizálási szint minél több Hallgatói dolgozati téma esetén </a:t>
            </a:r>
            <a:r>
              <a:rPr lang="hu-HU" i="1" dirty="0" err="1"/>
              <a:t>quasi</a:t>
            </a:r>
            <a:r>
              <a:rPr lang="hu-HU" i="1" dirty="0"/>
              <a:t> rendszerszintű kötelezettségként elvárható/elérhető legyen pl. szerzőpárosok/csoportok kialakításával, ahol pl. közgazdász és informatikus Hallgatók együttműködésének eredménye lenne a KNUTH-i határvonal átlépése?</a:t>
            </a:r>
          </a:p>
        </p:txBody>
      </p:sp>
      <p:sp>
        <p:nvSpPr>
          <p:cNvPr id="7" name="Tartalom helye 5">
            <a:extLst>
              <a:ext uri="{FF2B5EF4-FFF2-40B4-BE49-F238E27FC236}">
                <a16:creationId xmlns:a16="http://schemas.microsoft.com/office/drawing/2014/main" id="{FEDCE5AF-2929-DE77-1483-360657DDC2F0}"/>
              </a:ext>
            </a:extLst>
          </p:cNvPr>
          <p:cNvSpPr txBox="1">
            <a:spLocks/>
          </p:cNvSpPr>
          <p:nvPr/>
        </p:nvSpPr>
        <p:spPr>
          <a:xfrm>
            <a:off x="4897677" y="2340864"/>
            <a:ext cx="6713129" cy="3814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Mindenképp </a:t>
            </a:r>
            <a:r>
              <a:rPr lang="hu-HU" sz="1800" b="1" dirty="0"/>
              <a:t>van reális esély</a:t>
            </a:r>
            <a:r>
              <a:rPr lang="hu-HU" sz="1800" dirty="0"/>
              <a:t> erre a hallgatói csoportok sokszínűsége miatt, illetve adott esetben több szak csapatmunkája is egy nagyon jól kiaknázható erőforrást jelentene.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A mindennapi életben is az </a:t>
            </a:r>
            <a:r>
              <a:rPr lang="hu-HU" sz="1800" b="1" dirty="0"/>
              <a:t>automatizálás során</a:t>
            </a:r>
            <a:r>
              <a:rPr lang="hu-HU" sz="1800" dirty="0"/>
              <a:t> (kifejezetten multinacionális környezetben) </a:t>
            </a:r>
            <a:r>
              <a:rPr lang="hu-HU" sz="1800" b="1" dirty="0"/>
              <a:t>több részleg dolgozik</a:t>
            </a:r>
            <a:r>
              <a:rPr lang="hu-HU" sz="1800" dirty="0"/>
              <a:t> egy-egy probléma megoldásán, így külön </a:t>
            </a:r>
            <a:r>
              <a:rPr lang="hu-HU" sz="1800" b="1" dirty="0"/>
              <a:t>jó felkészítés</a:t>
            </a:r>
            <a:r>
              <a:rPr lang="hu-HU" sz="1800" dirty="0"/>
              <a:t> is lehetne </a:t>
            </a:r>
            <a:r>
              <a:rPr lang="hu-HU" sz="1800" b="1" dirty="0"/>
              <a:t>a hallgatók számára</a:t>
            </a:r>
            <a:r>
              <a:rPr lang="hu-HU" sz="1800" dirty="0"/>
              <a:t> ilyen vegyesen előre kialakított, vagy épp önszerveződő csoportosulások megvalósulása.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Nem utolsó sorban </a:t>
            </a:r>
            <a:r>
              <a:rPr lang="hu-HU" sz="1800" b="1" dirty="0"/>
              <a:t>a csapatmunkára való képesség</a:t>
            </a:r>
            <a:r>
              <a:rPr lang="hu-HU" sz="1800" dirty="0"/>
              <a:t> is fontos szempont sok pozíció betöltése esetén.</a:t>
            </a:r>
          </a:p>
        </p:txBody>
      </p:sp>
    </p:spTree>
    <p:extLst>
      <p:ext uri="{BB962C8B-B14F-4D97-AF65-F5344CB8AC3E}">
        <p14:creationId xmlns:p14="http://schemas.microsoft.com/office/powerpoint/2010/main" val="120282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1CAA75-5A54-80ED-AE4B-02180342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bírálók kérdései – Pitlik László – Kérdés 2.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AA6B76B-7D33-26FD-20B9-639193EC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4178698" cy="3814980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Milyen további fejlesztési lépésekre lenne szükség ahhoz, hogy a jelenlegi </a:t>
            </a:r>
            <a:r>
              <a:rPr lang="hu-HU" i="1" dirty="0" err="1"/>
              <a:t>automatizációs</a:t>
            </a:r>
            <a:r>
              <a:rPr lang="hu-HU" i="1" dirty="0"/>
              <a:t> szint non-stop online szolgáltatásként lehessen elérhető bárki számára?</a:t>
            </a:r>
          </a:p>
        </p:txBody>
      </p:sp>
      <p:sp>
        <p:nvSpPr>
          <p:cNvPr id="7" name="Tartalom helye 5">
            <a:extLst>
              <a:ext uri="{FF2B5EF4-FFF2-40B4-BE49-F238E27FC236}">
                <a16:creationId xmlns:a16="http://schemas.microsoft.com/office/drawing/2014/main" id="{FEDCE5AF-2929-DE77-1483-360657DDC2F0}"/>
              </a:ext>
            </a:extLst>
          </p:cNvPr>
          <p:cNvSpPr txBox="1">
            <a:spLocks/>
          </p:cNvSpPr>
          <p:nvPr/>
        </p:nvSpPr>
        <p:spPr>
          <a:xfrm>
            <a:off x="4897677" y="2016689"/>
            <a:ext cx="6713129" cy="462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Erre a legegyszerűbb megoldás a </a:t>
            </a:r>
            <a:r>
              <a:rPr lang="hu-HU" sz="1800" b="1" dirty="0" err="1"/>
              <a:t>pyScript</a:t>
            </a:r>
            <a:r>
              <a:rPr lang="hu-HU" sz="1800" dirty="0"/>
              <a:t> (</a:t>
            </a:r>
            <a:r>
              <a:rPr lang="hu-HU" sz="1800" dirty="0">
                <a:hlinkClick r:id="rId2"/>
              </a:rPr>
              <a:t>https://pyscript.net/</a:t>
            </a:r>
            <a:r>
              <a:rPr lang="hu-HU" sz="1800" dirty="0"/>
              <a:t>) használata lenne, ami egy egyszerű HTML-be integrálást valósítana meg, kis energiabefektetéssel. Ez viszont nem egy teljes funkcionalitású megoldás ebben a formában, ahogy különböző optimalizációk elvégzése is fontos lenne még egy ilyen jellegű "éles rendszerbe állítást" megelőzően. Továbbá ez nem biztosít sem jogosultságkezelést, sem komplexebb védelmet sem, így adott esetben a kiszolgáló szerverkörnyezet súlyos támadásoknak lehetne kitéve ezáltal.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Épp ezért ezt kombinálnám </a:t>
            </a:r>
            <a:r>
              <a:rPr lang="hu-HU" sz="1800" dirty="0" err="1"/>
              <a:t>Rikk</a:t>
            </a:r>
            <a:r>
              <a:rPr lang="hu-HU" sz="1800" dirty="0"/>
              <a:t> János által kérdezett piacképes termék kialakításának kérdésével, úgymond </a:t>
            </a:r>
            <a:r>
              <a:rPr lang="hu-HU" sz="1800" b="1" dirty="0"/>
              <a:t>mérföldkövek meghatározása után egy MVP</a:t>
            </a:r>
            <a:r>
              <a:rPr lang="hu-HU" sz="1800" dirty="0"/>
              <a:t> (Minimum </a:t>
            </a:r>
            <a:r>
              <a:rPr lang="hu-HU" sz="1800" dirty="0" err="1"/>
              <a:t>Viable</a:t>
            </a:r>
            <a:r>
              <a:rPr lang="hu-HU" sz="1800" dirty="0"/>
              <a:t> </a:t>
            </a:r>
            <a:r>
              <a:rPr lang="hu-HU" sz="1800" dirty="0" err="1"/>
              <a:t>Product</a:t>
            </a:r>
            <a:r>
              <a:rPr lang="hu-HU" sz="1800" dirty="0"/>
              <a:t>), vagy magasabb szint </a:t>
            </a:r>
            <a:r>
              <a:rPr lang="hu-HU" sz="1800" b="1" dirty="0"/>
              <a:t>eléréséhez kötni a webes megjelenítést</a:t>
            </a:r>
            <a:r>
              <a:rPr lang="hu-HU" sz="1800" dirty="0"/>
              <a:t> is.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Természetesen integrálható lehetne akár valamely Python Webes keretrendszerbe (</a:t>
            </a:r>
            <a:r>
              <a:rPr lang="hu-HU" sz="1800" dirty="0" err="1"/>
              <a:t>pl</a:t>
            </a:r>
            <a:r>
              <a:rPr lang="hu-HU" sz="1800" dirty="0"/>
              <a:t> </a:t>
            </a:r>
            <a:r>
              <a:rPr lang="hu-HU" sz="1800" b="1" dirty="0" err="1"/>
              <a:t>Flask</a:t>
            </a:r>
            <a:r>
              <a:rPr lang="hu-HU" sz="1800" dirty="0"/>
              <a:t> (</a:t>
            </a:r>
            <a:r>
              <a:rPr lang="hu-HU" sz="1800" dirty="0">
                <a:hlinkClick r:id="rId3"/>
              </a:rPr>
              <a:t>https://flask.palletsprojects.com/</a:t>
            </a:r>
            <a:r>
              <a:rPr lang="hu-HU" sz="1800" dirty="0"/>
              <a:t>), vagy </a:t>
            </a:r>
            <a:r>
              <a:rPr lang="hu-HU" sz="1800" b="1" dirty="0" err="1"/>
              <a:t>Django</a:t>
            </a:r>
            <a:r>
              <a:rPr lang="hu-HU" sz="1800" dirty="0"/>
              <a:t> (</a:t>
            </a:r>
            <a:r>
              <a:rPr lang="hu-HU" sz="1800" dirty="0">
                <a:hlinkClick r:id="rId4"/>
              </a:rPr>
              <a:t>https://www.djangoproject.com/</a:t>
            </a:r>
            <a:r>
              <a:rPr lang="hu-HU" sz="1800" dirty="0"/>
              <a:t>)), ezzel magasabb szintű webes megjelenést és kapcsolódó szolgáltatásokat kínálva, viszont növelve a ráfordítandó erőforrásokat is.</a:t>
            </a:r>
          </a:p>
        </p:txBody>
      </p:sp>
    </p:spTree>
    <p:extLst>
      <p:ext uri="{BB962C8B-B14F-4D97-AF65-F5344CB8AC3E}">
        <p14:creationId xmlns:p14="http://schemas.microsoft.com/office/powerpoint/2010/main" val="92489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1CAA75-5A54-80ED-AE4B-02180342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bírálók kérdései – RIKK János – Kérdés 1.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AA6B76B-7D33-26FD-20B9-639193EC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4178698" cy="3814980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A használt fejlesztési modellben mi a </a:t>
            </a:r>
            <a:r>
              <a:rPr lang="hu-HU" i="1" dirty="0" err="1"/>
              <a:t>Scrum</a:t>
            </a:r>
            <a:r>
              <a:rPr lang="hu-HU" i="1" dirty="0"/>
              <a:t> Master és a </a:t>
            </a:r>
            <a:r>
              <a:rPr lang="hu-HU" i="1" dirty="0" err="1"/>
              <a:t>Product</a:t>
            </a:r>
            <a:r>
              <a:rPr lang="hu-HU" i="1" dirty="0"/>
              <a:t> </a:t>
            </a:r>
            <a:r>
              <a:rPr lang="hu-HU" i="1" dirty="0" err="1"/>
              <a:t>Owner</a:t>
            </a:r>
            <a:r>
              <a:rPr lang="hu-HU" i="1" dirty="0"/>
              <a:t> feladata, hogyan viszonyul ez egy klasszikus projektmenedzseri munkához?</a:t>
            </a:r>
          </a:p>
        </p:txBody>
      </p:sp>
      <p:sp>
        <p:nvSpPr>
          <p:cNvPr id="7" name="Tartalom helye 5">
            <a:extLst>
              <a:ext uri="{FF2B5EF4-FFF2-40B4-BE49-F238E27FC236}">
                <a16:creationId xmlns:a16="http://schemas.microsoft.com/office/drawing/2014/main" id="{FEDCE5AF-2929-DE77-1483-360657DDC2F0}"/>
              </a:ext>
            </a:extLst>
          </p:cNvPr>
          <p:cNvSpPr txBox="1">
            <a:spLocks/>
          </p:cNvSpPr>
          <p:nvPr/>
        </p:nvSpPr>
        <p:spPr>
          <a:xfrm>
            <a:off x="4922730" y="2050036"/>
            <a:ext cx="6688077" cy="439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hu-HU" sz="1800" b="1" dirty="0"/>
              <a:t>A klasszikus értelemben vett projektmenedzseri feladatokat "bontották szét" két szerepkörre az agilitás világában.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A </a:t>
            </a:r>
            <a:r>
              <a:rPr lang="hu-HU" sz="1800" b="1" dirty="0"/>
              <a:t>PO feladata</a:t>
            </a:r>
            <a:r>
              <a:rPr lang="hu-HU" sz="1800" dirty="0"/>
              <a:t> röviden a befektetőkkel a kommunikáció és átlátni, tervezni a teljes projektet, a rizikók felmérésével együtt.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A </a:t>
            </a:r>
            <a:r>
              <a:rPr lang="hu-HU" sz="1800" b="1" dirty="0"/>
              <a:t>SM feladata</a:t>
            </a:r>
            <a:r>
              <a:rPr lang="hu-HU" sz="1800" dirty="0"/>
              <a:t> röviden a fejlesztői csapat támogatása, a kapcsolódó "ceremóniák" szervezése, illetve az erőforrások elosztása, a kapacitás felmérése, annak tervezése, a fejlesztők támogatása, a nehézségek/akadályok elhárítása.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hu-HU" sz="1800" dirty="0"/>
              <a:t>Egy projektmenedzsernek ezen feladatokat egy személyben kellett teljesítenie, így a munkája sokkal komplexebb volt, ezáltal jelentősebb stresszt is eredményezett, ahogy a hatékonysága sem vetekedhet a megosztott pozíciókkal. Továbbá a PM feladata volt a fejlesztők előrehaladását "erőltetni", ami a fejlesztőkre is nagyobb nyomást helyezett, így például a morálra is kihatott.</a:t>
            </a:r>
          </a:p>
        </p:txBody>
      </p:sp>
    </p:spTree>
    <p:extLst>
      <p:ext uri="{BB962C8B-B14F-4D97-AF65-F5344CB8AC3E}">
        <p14:creationId xmlns:p14="http://schemas.microsoft.com/office/powerpoint/2010/main" val="282529939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33_TF33552983" id="{B3EE83EE-CCFB-4CB3-9AFB-F793C354D2BB}" vid="{A0A712A1-0E18-4ECB-AC9C-D8B615D25E2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{1109E30A-FC4F-4817-9651-6C3783F56A5D}tf33552983_win32</Template>
  <TotalTime>106</TotalTime>
  <Words>852</Words>
  <Application>Microsoft Office PowerPoint</Application>
  <PresentationFormat>Szélesvásznú</PresentationFormat>
  <Paragraphs>51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Wingdings 2</vt:lpstr>
      <vt:lpstr>DividendVTI</vt:lpstr>
      <vt:lpstr>Nyílt adatbázisok automatizált elemzése OAM megközelítés alkalmazásával</vt:lpstr>
      <vt:lpstr>A problémafelvetés</vt:lpstr>
      <vt:lpstr>Az elérhető adatforrások Felmérése</vt:lpstr>
      <vt:lpstr>A kiértékelés folyamatának meghatározása</vt:lpstr>
      <vt:lpstr>az eszközök meghatározása</vt:lpstr>
      <vt:lpstr>A program megvalósítása</vt:lpstr>
      <vt:lpstr>A bírálók kérdései – Pitlik László – Kérdés 1.</vt:lpstr>
      <vt:lpstr>A bírálók kérdései – Pitlik László – Kérdés 2.</vt:lpstr>
      <vt:lpstr>A bírálók kérdései – RIKK János – Kérdés 1.</vt:lpstr>
      <vt:lpstr>A bírálók kérdései – Rikk János – Kérdés 2.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Nyílt adatbázisok automatizált elemzése OAM megközelítés alkalmazásával</dc:title>
  <dc:creator>Attila Jónás</dc:creator>
  <cp:lastModifiedBy>Attila Jónás</cp:lastModifiedBy>
  <cp:revision>4</cp:revision>
  <dcterms:created xsi:type="dcterms:W3CDTF">2023-01-14T14:27:32Z</dcterms:created>
  <dcterms:modified xsi:type="dcterms:W3CDTF">2023-01-16T12:26:57Z</dcterms:modified>
</cp:coreProperties>
</file>