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3"/>
  </p:notesMasterIdLst>
  <p:sldIdLst>
    <p:sldId id="352" r:id="rId4"/>
    <p:sldId id="347" r:id="rId5"/>
    <p:sldId id="357" r:id="rId6"/>
    <p:sldId id="364" r:id="rId7"/>
    <p:sldId id="366" r:id="rId8"/>
    <p:sldId id="365" r:id="rId9"/>
    <p:sldId id="358" r:id="rId10"/>
    <p:sldId id="375" r:id="rId11"/>
    <p:sldId id="367" r:id="rId12"/>
    <p:sldId id="368" r:id="rId13"/>
    <p:sldId id="369" r:id="rId14"/>
    <p:sldId id="376" r:id="rId15"/>
    <p:sldId id="370" r:id="rId16"/>
    <p:sldId id="377" r:id="rId17"/>
    <p:sldId id="378" r:id="rId18"/>
    <p:sldId id="372" r:id="rId19"/>
    <p:sldId id="373" r:id="rId20"/>
    <p:sldId id="356" r:id="rId21"/>
    <p:sldId id="3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1"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727"/>
    <a:srgbClr val="8BA6C1"/>
    <a:srgbClr val="07182A"/>
    <a:srgbClr val="00BDFB"/>
    <a:srgbClr val="010108"/>
    <a:srgbClr val="383552"/>
    <a:srgbClr val="2520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0327" autoAdjust="0"/>
  </p:normalViewPr>
  <p:slideViewPr>
    <p:cSldViewPr snapToGrid="0" showGuides="1">
      <p:cViewPr>
        <p:scale>
          <a:sx n="60" d="100"/>
          <a:sy n="60" d="100"/>
        </p:scale>
        <p:origin x="1435" y="365"/>
      </p:cViewPr>
      <p:guideLst>
        <p:guide orient="horz" pos="2591"/>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5"/>
          </p:nvPr>
        </p:nvSpPr>
        <p:spPr/>
        <p:txBody>
          <a:bodyPr/>
          <a:lstStyle/>
          <a:p>
            <a:fld id="{652F1279-6CE4-4169-83D3-4483097B6907}" type="slidenum">
              <a:rPr lang="en-US" smtClean="0"/>
              <a:t>1</a:t>
            </a:fld>
            <a:endParaRPr lang="en-US"/>
          </a:p>
        </p:txBody>
      </p:sp>
    </p:spTree>
    <p:extLst>
      <p:ext uri="{BB962C8B-B14F-4D97-AF65-F5344CB8AC3E}">
        <p14:creationId xmlns:p14="http://schemas.microsoft.com/office/powerpoint/2010/main" val="3582304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In case of only positive parameters as regression coefficients (c.f. online similarity analyses), the regression models could not even detect the existence of the given formula/function/model (not for X9=Y and not for X10=Y). Different (randomly chosen) combination of the regression coefficients and the raw data: e.g.</a:t>
            </a:r>
            <a:endParaRPr lang="hu-HU"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raw data * coefficient</a:t>
            </a:r>
            <a:endParaRPr lang="hu-HU"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raw data ^ coefficient</a:t>
            </a:r>
            <a:endParaRPr lang="hu-HU"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coefficient1 * LOG(raw data;coefficient2)</a:t>
            </a:r>
            <a:endParaRPr lang="hu-HU"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coefficient1 - LOG(raw data;coefficient2)</a:t>
            </a:r>
            <a:endParaRPr lang="hu-HU"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coefficient1 + LOG(raw data;coefficient2)</a:t>
            </a:r>
            <a:endParaRPr lang="hu-HU"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The additive vs multiplicative aggregations and the randomly chosen raw data vs coefficient connections were combined under each other too.</a:t>
            </a:r>
            <a:endParaRPr lang="hu-HU"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Font typeface="Symbol" panose="05050102010706020507" pitchFamily="18" charset="2"/>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Because of the impossibility of detecting rules/patterns, the simulations may not be initialized at all</a:t>
            </a:r>
            <a:r>
              <a:rPr lang="hu-HU" sz="18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after</a:t>
            </a:r>
            <a:r>
              <a:rPr lang="hu-HU" sz="18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several</a:t>
            </a:r>
            <a:r>
              <a:rPr lang="hu-HU" sz="1800" dirty="0">
                <a:effectLst/>
                <a:latin typeface="Calibri" panose="020F0502020204030204" pitchFamily="34" charset="0"/>
                <a:ea typeface="Calibri" panose="020F0502020204030204" pitchFamily="34" charset="0"/>
                <a:cs typeface="Times New Roman" panose="02020603050405020304" pitchFamily="18" charset="0"/>
              </a:rPr>
              <a:t> (9) </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variant</a:t>
            </a:r>
            <a:r>
              <a:rPr lang="hu-HU" sz="1800" dirty="0">
                <a:effectLst/>
                <a:latin typeface="Calibri" panose="020F0502020204030204" pitchFamily="34" charset="0"/>
                <a:ea typeface="Calibri" panose="020F0502020204030204" pitchFamily="34" charset="0"/>
                <a:cs typeface="Times New Roman" panose="02020603050405020304" pitchFamily="18" charset="0"/>
              </a:rPr>
              <a:t> of </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attempts</a:t>
            </a:r>
            <a:r>
              <a:rPr lang="hu-HU" sz="1800" dirty="0">
                <a:effectLst/>
                <a:latin typeface="Calibri" panose="020F0502020204030204" pitchFamily="34" charset="0"/>
                <a:ea typeface="Calibri" panose="020F0502020204030204" pitchFamily="34" charset="0"/>
                <a:cs typeface="Times New Roman" panose="02020603050405020304" pitchFamily="18" charset="0"/>
              </a:rPr>
              <a:t>.</a:t>
            </a:r>
            <a:endParaRPr lang="hu-HU"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800" dirty="0">
              <a:effectLst/>
              <a:latin typeface="Times New Roman" panose="02020603050405020304" pitchFamily="18" charset="0"/>
              <a:ea typeface="Calibri" panose="020F0502020204030204" pitchFamily="34" charset="0"/>
            </a:endParaRPr>
          </a:p>
        </p:txBody>
      </p:sp>
      <p:sp>
        <p:nvSpPr>
          <p:cNvPr id="4" name="Dia számának helye 3"/>
          <p:cNvSpPr>
            <a:spLocks noGrp="1"/>
          </p:cNvSpPr>
          <p:nvPr>
            <p:ph type="sldNum" sz="quarter" idx="5"/>
          </p:nvPr>
        </p:nvSpPr>
        <p:spPr/>
        <p:txBody>
          <a:bodyPr/>
          <a:lstStyle/>
          <a:p>
            <a:fld id="{652F1279-6CE4-4169-83D3-4483097B6907}" type="slidenum">
              <a:rPr lang="en-US" smtClean="0"/>
              <a:t>10</a:t>
            </a:fld>
            <a:endParaRPr lang="en-US"/>
          </a:p>
        </p:txBody>
      </p:sp>
    </p:spTree>
    <p:extLst>
      <p:ext uri="{BB962C8B-B14F-4D97-AF65-F5344CB8AC3E}">
        <p14:creationId xmlns:p14="http://schemas.microsoft.com/office/powerpoint/2010/main" val="2856022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If the simulator (the realized pattern which is parallel even the searched pattern) given, then each arbitrary unknown input let derive the correct output.</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In case of other scenarios, the simulators were not even capable of detecting the existence of potential patterns. Therefore, the simulation may not be executed and evaluated.</a:t>
            </a:r>
            <a:endParaRPr lang="hu-HU" sz="1800" dirty="0">
              <a:effectLst/>
              <a:latin typeface="Times New Roman" panose="02020603050405020304" pitchFamily="18" charset="0"/>
              <a:ea typeface="Calibri" panose="020F0502020204030204" pitchFamily="34" charset="0"/>
            </a:endParaRPr>
          </a:p>
        </p:txBody>
      </p:sp>
      <p:sp>
        <p:nvSpPr>
          <p:cNvPr id="4" name="Dia számának helye 3"/>
          <p:cNvSpPr>
            <a:spLocks noGrp="1"/>
          </p:cNvSpPr>
          <p:nvPr>
            <p:ph type="sldNum" sz="quarter" idx="5"/>
          </p:nvPr>
        </p:nvSpPr>
        <p:spPr/>
        <p:txBody>
          <a:bodyPr/>
          <a:lstStyle/>
          <a:p>
            <a:fld id="{652F1279-6CE4-4169-83D3-4483097B6907}" type="slidenum">
              <a:rPr lang="en-US" smtClean="0"/>
              <a:t>11</a:t>
            </a:fld>
            <a:endParaRPr lang="en-US"/>
          </a:p>
        </p:txBody>
      </p:sp>
    </p:spTree>
    <p:extLst>
      <p:ext uri="{BB962C8B-B14F-4D97-AF65-F5344CB8AC3E}">
        <p14:creationId xmlns:p14="http://schemas.microsoft.com/office/powerpoint/2010/main" val="2068607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 non-causal modelling (JOKER#2) is not capable presenting any formulas/patterns. This technique has been developed for derivation of lacking data position. It means, a NCM (JOKER#2) will always start with the test phase – without any “learning” (detecting) phase and the simulator is the NCM-construct as such where the raw data are the model parameters themselves.</a:t>
            </a:r>
            <a:endParaRPr lang="hu-H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estimations in case of different basic scenarios were not error-free, but simple interpreted: close enough – it means rational. There were 3 scenarios: estimation one single Y=X9-value, estimation 3 pieces (Y=X9) and estimation one single Y value but 3times.</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ia számának helye 3"/>
          <p:cNvSpPr>
            <a:spLocks noGrp="1"/>
          </p:cNvSpPr>
          <p:nvPr>
            <p:ph type="sldNum" sz="quarter" idx="5"/>
          </p:nvPr>
        </p:nvSpPr>
        <p:spPr/>
        <p:txBody>
          <a:bodyPr/>
          <a:lstStyle/>
          <a:p>
            <a:fld id="{652F1279-6CE4-4169-83D3-4483097B6907}" type="slidenum">
              <a:rPr lang="en-US" smtClean="0"/>
              <a:t>12</a:t>
            </a:fld>
            <a:endParaRPr lang="en-US"/>
          </a:p>
        </p:txBody>
      </p:sp>
    </p:spTree>
    <p:extLst>
      <p:ext uri="{BB962C8B-B14F-4D97-AF65-F5344CB8AC3E}">
        <p14:creationId xmlns:p14="http://schemas.microsoft.com/office/powerpoint/2010/main" val="3764350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u-HU" sz="1800" dirty="0">
              <a:effectLst/>
              <a:latin typeface="Times New Roman" panose="02020603050405020304" pitchFamily="18" charset="0"/>
              <a:ea typeface="Calibri" panose="020F0502020204030204" pitchFamily="34" charset="0"/>
            </a:endParaRPr>
          </a:p>
        </p:txBody>
      </p:sp>
      <p:sp>
        <p:nvSpPr>
          <p:cNvPr id="4" name="Dia számának helye 3"/>
          <p:cNvSpPr>
            <a:spLocks noGrp="1"/>
          </p:cNvSpPr>
          <p:nvPr>
            <p:ph type="sldNum" sz="quarter" idx="5"/>
          </p:nvPr>
        </p:nvSpPr>
        <p:spPr/>
        <p:txBody>
          <a:bodyPr/>
          <a:lstStyle/>
          <a:p>
            <a:fld id="{652F1279-6CE4-4169-83D3-4483097B6907}" type="slidenum">
              <a:rPr lang="en-US" smtClean="0"/>
              <a:t>13</a:t>
            </a:fld>
            <a:endParaRPr lang="en-US"/>
          </a:p>
        </p:txBody>
      </p:sp>
    </p:spTree>
    <p:extLst>
      <p:ext uri="{BB962C8B-B14F-4D97-AF65-F5344CB8AC3E}">
        <p14:creationId xmlns:p14="http://schemas.microsoft.com/office/powerpoint/2010/main" val="4039741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00" dirty="0">
                <a:effectLst/>
                <a:latin typeface="Calibri" panose="020F0502020204030204" pitchFamily="34" charset="0"/>
                <a:ea typeface="Calibri" panose="020F0502020204030204" pitchFamily="34" charset="0"/>
                <a:cs typeface="Times New Roman" panose="02020603050405020304" pitchFamily="18" charset="0"/>
              </a:rPr>
              <a:t>The estimation could not be improved based on less input and more test records where the differences of the test records led to a new Y (Y as error). These error values could also be interpreted, and the simulator produced quasi the same estimation error as without this finetuning step before in the best case with 3 parallel scenarios, but this finetuned estimation is better than the solo-estimation before. It means: the error-based finetuning has a rational potential compared to the estimation of more scenarios parallel – where this parallelism is a kind of random effect, but the error-based finetuning is a kind of construct of the knowledge engineering.</a:t>
            </a:r>
            <a:endParaRPr lang="hu-HU" sz="1800" b="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ia számának helye 3"/>
          <p:cNvSpPr>
            <a:spLocks noGrp="1"/>
          </p:cNvSpPr>
          <p:nvPr>
            <p:ph type="sldNum" sz="quarter" idx="5"/>
          </p:nvPr>
        </p:nvSpPr>
        <p:spPr/>
        <p:txBody>
          <a:bodyPr/>
          <a:lstStyle/>
          <a:p>
            <a:fld id="{652F1279-6CE4-4169-83D3-4483097B6907}" type="slidenum">
              <a:rPr lang="en-US" smtClean="0"/>
              <a:t>14</a:t>
            </a:fld>
            <a:endParaRPr lang="en-US"/>
          </a:p>
        </p:txBody>
      </p:sp>
    </p:spTree>
    <p:extLst>
      <p:ext uri="{BB962C8B-B14F-4D97-AF65-F5344CB8AC3E}">
        <p14:creationId xmlns:p14="http://schemas.microsoft.com/office/powerpoint/2010/main" val="2932644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00" dirty="0">
                <a:effectLst/>
                <a:latin typeface="Calibri" panose="020F0502020204030204" pitchFamily="34" charset="0"/>
                <a:ea typeface="Calibri" panose="020F0502020204030204" pitchFamily="34" charset="0"/>
                <a:cs typeface="Times New Roman" panose="02020603050405020304" pitchFamily="18" charset="0"/>
              </a:rPr>
              <a:t>Finally, it is to highlight, that the average error of the cases with well-known Y=X9-values (prepared/estimated for finetuning) led to an average error-value, which is quasi the same one, what kind of error-value could be realized for the test-case as part of the well-known-dataset. Therefore, without other finetuning mechanisms, it is possible to increase the accuracy of the estimation (let alone toward a quasi error-free level based on JOKER#2 – like in case of the additive regression models with negative parameters as randomly correct approach). JOKER#2 however does not deliver the searched formula/pattern, this non-causal model-logic is “only” capable of rational responses concerning lacking data positions.</a:t>
            </a:r>
            <a:endParaRPr lang="hu-HU" sz="1800" b="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ia számának helye 3"/>
          <p:cNvSpPr>
            <a:spLocks noGrp="1"/>
          </p:cNvSpPr>
          <p:nvPr>
            <p:ph type="sldNum" sz="quarter" idx="5"/>
          </p:nvPr>
        </p:nvSpPr>
        <p:spPr/>
        <p:txBody>
          <a:bodyPr/>
          <a:lstStyle/>
          <a:p>
            <a:fld id="{652F1279-6CE4-4169-83D3-4483097B6907}" type="slidenum">
              <a:rPr lang="en-US" smtClean="0"/>
              <a:t>15</a:t>
            </a:fld>
            <a:endParaRPr lang="en-US"/>
          </a:p>
        </p:txBody>
      </p:sp>
    </p:spTree>
    <p:extLst>
      <p:ext uri="{BB962C8B-B14F-4D97-AF65-F5344CB8AC3E}">
        <p14:creationId xmlns:p14="http://schemas.microsoft.com/office/powerpoint/2010/main" val="4287792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5"/>
          </p:nvPr>
        </p:nvSpPr>
        <p:spPr/>
        <p:txBody>
          <a:bodyPr/>
          <a:lstStyle/>
          <a:p>
            <a:fld id="{652F1279-6CE4-4169-83D3-4483097B6907}" type="slidenum">
              <a:rPr lang="en-US" smtClean="0"/>
              <a:t>18</a:t>
            </a:fld>
            <a:endParaRPr lang="en-US"/>
          </a:p>
        </p:txBody>
      </p:sp>
    </p:spTree>
    <p:extLst>
      <p:ext uri="{BB962C8B-B14F-4D97-AF65-F5344CB8AC3E}">
        <p14:creationId xmlns:p14="http://schemas.microsoft.com/office/powerpoint/2010/main" val="2086015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5"/>
          </p:nvPr>
        </p:nvSpPr>
        <p:spPr/>
        <p:txBody>
          <a:bodyPr/>
          <a:lstStyle/>
          <a:p>
            <a:fld id="{652F1279-6CE4-4169-83D3-4483097B6907}" type="slidenum">
              <a:rPr lang="en-US" smtClean="0"/>
              <a:t>19</a:t>
            </a:fld>
            <a:endParaRPr lang="en-US"/>
          </a:p>
        </p:txBody>
      </p:sp>
    </p:spTree>
    <p:extLst>
      <p:ext uri="{BB962C8B-B14F-4D97-AF65-F5344CB8AC3E}">
        <p14:creationId xmlns:p14="http://schemas.microsoft.com/office/powerpoint/2010/main" val="191687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5"/>
          </p:nvPr>
        </p:nvSpPr>
        <p:spPr/>
        <p:txBody>
          <a:bodyPr/>
          <a:lstStyle/>
          <a:p>
            <a:fld id="{652F1279-6CE4-4169-83D3-4483097B6907}" type="slidenum">
              <a:rPr lang="en-US" smtClean="0"/>
              <a:t>2</a:t>
            </a:fld>
            <a:endParaRPr lang="en-US"/>
          </a:p>
        </p:txBody>
      </p:sp>
    </p:spTree>
    <p:extLst>
      <p:ext uri="{BB962C8B-B14F-4D97-AF65-F5344CB8AC3E}">
        <p14:creationId xmlns:p14="http://schemas.microsoft.com/office/powerpoint/2010/main" val="2173304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Dia számának helye 3"/>
          <p:cNvSpPr>
            <a:spLocks noGrp="1"/>
          </p:cNvSpPr>
          <p:nvPr>
            <p:ph type="sldNum" sz="quarter" idx="5"/>
          </p:nvPr>
        </p:nvSpPr>
        <p:spPr/>
        <p:txBody>
          <a:bodyPr/>
          <a:lstStyle/>
          <a:p>
            <a:fld id="{652F1279-6CE4-4169-83D3-4483097B6907}" type="slidenum">
              <a:rPr lang="en-US" smtClean="0"/>
              <a:t>3</a:t>
            </a:fld>
            <a:endParaRPr lang="en-US"/>
          </a:p>
        </p:txBody>
      </p:sp>
    </p:spTree>
    <p:extLst>
      <p:ext uri="{BB962C8B-B14F-4D97-AF65-F5344CB8AC3E}">
        <p14:creationId xmlns:p14="http://schemas.microsoft.com/office/powerpoint/2010/main" val="363571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Dia számának helye 3"/>
          <p:cNvSpPr>
            <a:spLocks noGrp="1"/>
          </p:cNvSpPr>
          <p:nvPr>
            <p:ph type="sldNum" sz="quarter" idx="5"/>
          </p:nvPr>
        </p:nvSpPr>
        <p:spPr/>
        <p:txBody>
          <a:bodyPr/>
          <a:lstStyle/>
          <a:p>
            <a:fld id="{652F1279-6CE4-4169-83D3-4483097B6907}" type="slidenum">
              <a:rPr lang="en-US" smtClean="0"/>
              <a:t>4</a:t>
            </a:fld>
            <a:endParaRPr lang="en-US"/>
          </a:p>
        </p:txBody>
      </p:sp>
    </p:spTree>
    <p:extLst>
      <p:ext uri="{BB962C8B-B14F-4D97-AF65-F5344CB8AC3E}">
        <p14:creationId xmlns:p14="http://schemas.microsoft.com/office/powerpoint/2010/main" val="325114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Dia számának helye 3"/>
          <p:cNvSpPr>
            <a:spLocks noGrp="1"/>
          </p:cNvSpPr>
          <p:nvPr>
            <p:ph type="sldNum" sz="quarter" idx="5"/>
          </p:nvPr>
        </p:nvSpPr>
        <p:spPr/>
        <p:txBody>
          <a:bodyPr/>
          <a:lstStyle/>
          <a:p>
            <a:fld id="{652F1279-6CE4-4169-83D3-4483097B6907}" type="slidenum">
              <a:rPr lang="en-US" smtClean="0"/>
              <a:t>5</a:t>
            </a:fld>
            <a:endParaRPr lang="en-US"/>
          </a:p>
        </p:txBody>
      </p:sp>
    </p:spTree>
    <p:extLst>
      <p:ext uri="{BB962C8B-B14F-4D97-AF65-F5344CB8AC3E}">
        <p14:creationId xmlns:p14="http://schemas.microsoft.com/office/powerpoint/2010/main" val="2167519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For this study, a lot of existing patterns were involved into optimization tasks in order to prove, what kind of biological rules can be approximated in a robust form and what kind of relationships can not be interpreted not even based on the potential constraints? The examined rules are less or more complex (physical and/or monetary) balances (in specific cases in form of chained annual relationships between data). </a:t>
            </a:r>
            <a:endParaRPr lang="en-US" dirty="0"/>
          </a:p>
        </p:txBody>
      </p:sp>
      <p:sp>
        <p:nvSpPr>
          <p:cNvPr id="4" name="Dia számának helye 3"/>
          <p:cNvSpPr>
            <a:spLocks noGrp="1"/>
          </p:cNvSpPr>
          <p:nvPr>
            <p:ph type="sldNum" sz="quarter" idx="5"/>
          </p:nvPr>
        </p:nvSpPr>
        <p:spPr/>
        <p:txBody>
          <a:bodyPr/>
          <a:lstStyle/>
          <a:p>
            <a:fld id="{652F1279-6CE4-4169-83D3-4483097B6907}" type="slidenum">
              <a:rPr lang="en-US" smtClean="0"/>
              <a:t>6</a:t>
            </a:fld>
            <a:endParaRPr lang="en-US"/>
          </a:p>
        </p:txBody>
      </p:sp>
    </p:spTree>
    <p:extLst>
      <p:ext uri="{BB962C8B-B14F-4D97-AF65-F5344CB8AC3E}">
        <p14:creationId xmlns:p14="http://schemas.microsoft.com/office/powerpoint/2010/main" val="162004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lnSpc>
                <a:spcPct val="107000"/>
              </a:lnSpc>
              <a:spcAft>
                <a:spcPts val="800"/>
              </a:spcAft>
            </a:pPr>
            <a:r>
              <a:rPr lang="hu-HU" sz="1800" kern="100" dirty="0" err="1">
                <a:effectLst/>
                <a:latin typeface="Calibri" panose="020F0502020204030204" pitchFamily="34" charset="0"/>
                <a:ea typeface="Calibri" panose="020F0502020204030204" pitchFamily="34" charset="0"/>
                <a:cs typeface="Times New Roman" panose="02020603050405020304" pitchFamily="18" charset="0"/>
              </a:rPr>
              <a:t>This</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modell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has parallel two Y-variables: the finally stored volumes (X9) and the monotonous checking variable (X10). Y-variables may be labelled with X9 and/or X10 because the whole balance-system is one single constellation (for all Xi), therefore the Ys can be chosen among the X(</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i</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 in an arbitrary way.</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As it can be seen immediately the X10-phenomenon is a special one: knowledge representation forms does not like dependent variables having a constant value. This monotony makes impossible to speak about e.g., correlations between Xi and X(10).</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Dia számának helye 3"/>
          <p:cNvSpPr>
            <a:spLocks noGrp="1"/>
          </p:cNvSpPr>
          <p:nvPr>
            <p:ph type="sldNum" sz="quarter" idx="5"/>
          </p:nvPr>
        </p:nvSpPr>
        <p:spPr/>
        <p:txBody>
          <a:bodyPr/>
          <a:lstStyle/>
          <a:p>
            <a:fld id="{652F1279-6CE4-4169-83D3-4483097B6907}" type="slidenum">
              <a:rPr lang="en-US" smtClean="0"/>
              <a:t>7</a:t>
            </a:fld>
            <a:endParaRPr lang="en-US"/>
          </a:p>
        </p:txBody>
      </p:sp>
    </p:spTree>
    <p:extLst>
      <p:ext uri="{BB962C8B-B14F-4D97-AF65-F5344CB8AC3E}">
        <p14:creationId xmlns:p14="http://schemas.microsoft.com/office/powerpoint/2010/main" val="353608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lnSpc>
                <a:spcPct val="107000"/>
              </a:lnSpc>
              <a:spcAft>
                <a:spcPts val="800"/>
              </a:spcAft>
            </a:pP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S</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imple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balances can be identified with additive models as a trivial challenge because the knowledge representation as such is for addition pre-conditioned and let alone the directions are correct given. Direction-based relationships (c.f. COCO Y0 and COCO STD with simple attribute sets) can not be interpreted as pre-defined relationships, but the correct set of direction reduced the challenge to a numerical adaptation level. Therefore, this is though an expectable result, but this is not a GPS-like force field.</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COCO-MCM-approaches present unique relationships because the stairs must not be monotonous. Error-free MCM-results have a real detection potential for potential unknown patters like balances.</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same interpretation is valid for the COCO-STD-approaches with doubled attribute sets, where the direction are not information units just structural ones because both direction is given in a parallel way, and this is the same situation as if no direction would be pre-interpreted. Error-free double-set-results have also a real detection potential for potential unknown patters like balances.</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It is important to highlight: Each Xi is involved for each error-free model!</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ia számának helye 3"/>
          <p:cNvSpPr>
            <a:spLocks noGrp="1"/>
          </p:cNvSpPr>
          <p:nvPr>
            <p:ph type="sldNum" sz="quarter" idx="5"/>
          </p:nvPr>
        </p:nvSpPr>
        <p:spPr/>
        <p:txBody>
          <a:bodyPr/>
          <a:lstStyle/>
          <a:p>
            <a:fld id="{652F1279-6CE4-4169-83D3-4483097B6907}" type="slidenum">
              <a:rPr lang="en-US" smtClean="0"/>
              <a:t>8</a:t>
            </a:fld>
            <a:endParaRPr lang="en-US"/>
          </a:p>
        </p:txBody>
      </p:sp>
    </p:spTree>
    <p:extLst>
      <p:ext uri="{BB962C8B-B14F-4D97-AF65-F5344CB8AC3E}">
        <p14:creationId xmlns:p14="http://schemas.microsoft.com/office/powerpoint/2010/main" val="99867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detection of a relationship is not the derivation of the real formula/function between Xi and Y, </a:t>
            </a:r>
            <a:r>
              <a:rPr lang="hu-HU" sz="1800" kern="100" dirty="0" err="1">
                <a:effectLst/>
                <a:latin typeface="Calibri" panose="020F0502020204030204" pitchFamily="34" charset="0"/>
                <a:ea typeface="Calibri" panose="020F0502020204030204" pitchFamily="34" charset="0"/>
                <a:cs typeface="Times New Roman" panose="02020603050405020304" pitchFamily="18" charset="0"/>
              </a:rPr>
              <a:t>but</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it is “only” a sign, that a potential pattern seems to be existing. What the formula/function can really be, is mostly unknown. In order to capable of assuming the existence of patterns, it is enough to find one potential rule, but this rule should not be the rule we search for. One single test scenario can produce a sign whether a rule is reality-conform or not.</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similarity-based rules/patterns/simulators could not deliver an exact estimation for the test scenario, although a simple COCO MCM model (with Excel-Solver) where stairs can also be negative numbers, had the theoretically chance to set each raw data into the staircase function with the appropriate signs (+/-). The searched rule was namely: X1+X2+X3-X4-X5-X6-X7-X8=Y=X9</a:t>
            </a:r>
            <a:r>
              <a:rPr lang="hu-HU"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On the other hand: the estimation can be close enough – as in case of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chatGPT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-answers for mathematical questions. It means: the capability of some kind of conjectures is a relevant part of the AI.</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experiments could be executed with more or less data. The impact of more data was not in all cases better than in case of the less-data-calculations.</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800" dirty="0">
              <a:effectLst/>
              <a:latin typeface="Times New Roman" panose="02020603050405020304" pitchFamily="18" charset="0"/>
              <a:ea typeface="Calibri" panose="020F0502020204030204" pitchFamily="34" charset="0"/>
            </a:endParaRPr>
          </a:p>
        </p:txBody>
      </p:sp>
      <p:sp>
        <p:nvSpPr>
          <p:cNvPr id="4" name="Dia számának helye 3"/>
          <p:cNvSpPr>
            <a:spLocks noGrp="1"/>
          </p:cNvSpPr>
          <p:nvPr>
            <p:ph type="sldNum" sz="quarter" idx="5"/>
          </p:nvPr>
        </p:nvSpPr>
        <p:spPr/>
        <p:txBody>
          <a:bodyPr/>
          <a:lstStyle/>
          <a:p>
            <a:fld id="{652F1279-6CE4-4169-83D3-4483097B6907}" type="slidenum">
              <a:rPr lang="en-US" smtClean="0"/>
              <a:t>9</a:t>
            </a:fld>
            <a:endParaRPr lang="en-US"/>
          </a:p>
        </p:txBody>
      </p:sp>
    </p:spTree>
    <p:extLst>
      <p:ext uri="{BB962C8B-B14F-4D97-AF65-F5344CB8AC3E}">
        <p14:creationId xmlns:p14="http://schemas.microsoft.com/office/powerpoint/2010/main" val="4260711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액자 12">
            <a:extLst>
              <a:ext uri="{FF2B5EF4-FFF2-40B4-BE49-F238E27FC236}">
                <a16:creationId xmlns:a16="http://schemas.microsoft.com/office/drawing/2014/main" id="{BB349F8A-D3D6-4420-A053-2F749AF60E06}"/>
              </a:ext>
            </a:extLst>
          </p:cNvPr>
          <p:cNvSpPr/>
          <p:nvPr userDrawn="1"/>
        </p:nvSpPr>
        <p:spPr>
          <a:xfrm>
            <a:off x="547181" y="1761846"/>
            <a:ext cx="11097638" cy="3334311"/>
          </a:xfrm>
          <a:prstGeom prst="frame">
            <a:avLst>
              <a:gd name="adj1" fmla="val 24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 name="그림 개체 틀 2">
            <a:extLst>
              <a:ext uri="{FF2B5EF4-FFF2-40B4-BE49-F238E27FC236}">
                <a16:creationId xmlns:a16="http://schemas.microsoft.com/office/drawing/2014/main" id="{9691762B-49EB-48A3-A86B-198F2A9709B3}"/>
              </a:ext>
            </a:extLst>
          </p:cNvPr>
          <p:cNvSpPr>
            <a:spLocks noGrp="1"/>
          </p:cNvSpPr>
          <p:nvPr>
            <p:ph type="pic" sz="quarter" idx="10" hasCustomPrompt="1"/>
          </p:nvPr>
        </p:nvSpPr>
        <p:spPr>
          <a:xfrm>
            <a:off x="910352" y="569068"/>
            <a:ext cx="3661647" cy="571986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014370B4-3C13-45C0-A952-B00548121584}"/>
              </a:ext>
            </a:extLst>
          </p:cNvPr>
          <p:cNvSpPr/>
          <p:nvPr userDrawn="1"/>
        </p:nvSpPr>
        <p:spPr>
          <a:xfrm>
            <a:off x="1" y="0"/>
            <a:ext cx="3884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 name="Group 5">
            <a:extLst>
              <a:ext uri="{FF2B5EF4-FFF2-40B4-BE49-F238E27FC236}">
                <a16:creationId xmlns:a16="http://schemas.microsoft.com/office/drawing/2014/main" id="{9E4B51B4-EE18-4819-8088-68502663D7B7}"/>
              </a:ext>
            </a:extLst>
          </p:cNvPr>
          <p:cNvGrpSpPr/>
          <p:nvPr userDrawn="1"/>
        </p:nvGrpSpPr>
        <p:grpSpPr>
          <a:xfrm>
            <a:off x="4484680" y="2679371"/>
            <a:ext cx="2029599" cy="3505672"/>
            <a:chOff x="1438761" y="2033015"/>
            <a:chExt cx="1980000" cy="3420000"/>
          </a:xfrm>
        </p:grpSpPr>
        <p:sp>
          <p:nvSpPr>
            <p:cNvPr id="4" name="Rounded Rectangle 41">
              <a:extLst>
                <a:ext uri="{FF2B5EF4-FFF2-40B4-BE49-F238E27FC236}">
                  <a16:creationId xmlns:a16="http://schemas.microsoft.com/office/drawing/2014/main" id="{C9356105-17CA-4587-B47D-ABD55F0030F2}"/>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42">
              <a:extLst>
                <a:ext uri="{FF2B5EF4-FFF2-40B4-BE49-F238E27FC236}">
                  <a16:creationId xmlns:a16="http://schemas.microsoft.com/office/drawing/2014/main" id="{98DE00C6-A201-4607-947A-9B6A7FB91E56}"/>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 name="Group 6">
              <a:extLst>
                <a:ext uri="{FF2B5EF4-FFF2-40B4-BE49-F238E27FC236}">
                  <a16:creationId xmlns:a16="http://schemas.microsoft.com/office/drawing/2014/main" id="{02E1FF0A-C482-45AA-BBA3-9B4078609158}"/>
                </a:ext>
              </a:extLst>
            </p:cNvPr>
            <p:cNvGrpSpPr/>
            <p:nvPr userDrawn="1"/>
          </p:nvGrpSpPr>
          <p:grpSpPr>
            <a:xfrm>
              <a:off x="2332851" y="5138854"/>
              <a:ext cx="191820" cy="211002"/>
              <a:chOff x="2453209" y="5151638"/>
              <a:chExt cx="191820" cy="211002"/>
            </a:xfrm>
          </p:grpSpPr>
          <p:sp>
            <p:nvSpPr>
              <p:cNvPr id="7" name="Oval 44">
                <a:extLst>
                  <a:ext uri="{FF2B5EF4-FFF2-40B4-BE49-F238E27FC236}">
                    <a16:creationId xmlns:a16="http://schemas.microsoft.com/office/drawing/2014/main" id="{A02E90A4-46B5-4BA7-9477-F169F8CD3F13}"/>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ounded Rectangle 45">
                <a:extLst>
                  <a:ext uri="{FF2B5EF4-FFF2-40B4-BE49-F238E27FC236}">
                    <a16:creationId xmlns:a16="http://schemas.microsoft.com/office/drawing/2014/main" id="{ED43A757-B80F-4F70-B31F-9A2BEB28CAD4}"/>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9" name="Group 5">
            <a:extLst>
              <a:ext uri="{FF2B5EF4-FFF2-40B4-BE49-F238E27FC236}">
                <a16:creationId xmlns:a16="http://schemas.microsoft.com/office/drawing/2014/main" id="{C8576216-C640-4674-AC56-2890C67BD9E5}"/>
              </a:ext>
            </a:extLst>
          </p:cNvPr>
          <p:cNvGrpSpPr/>
          <p:nvPr userDrawn="1"/>
        </p:nvGrpSpPr>
        <p:grpSpPr>
          <a:xfrm>
            <a:off x="6976147" y="2717584"/>
            <a:ext cx="2029599" cy="3505672"/>
            <a:chOff x="1438761" y="2033015"/>
            <a:chExt cx="1980000" cy="3420000"/>
          </a:xfrm>
        </p:grpSpPr>
        <p:sp>
          <p:nvSpPr>
            <p:cNvPr id="10" name="Rounded Rectangle 41">
              <a:extLst>
                <a:ext uri="{FF2B5EF4-FFF2-40B4-BE49-F238E27FC236}">
                  <a16:creationId xmlns:a16="http://schemas.microsoft.com/office/drawing/2014/main" id="{4F04F9F0-E35F-4AC4-8AEB-5B346C93BDE8}"/>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42">
              <a:extLst>
                <a:ext uri="{FF2B5EF4-FFF2-40B4-BE49-F238E27FC236}">
                  <a16:creationId xmlns:a16="http://schemas.microsoft.com/office/drawing/2014/main" id="{A0F1F4A1-65E1-495C-B229-251EFD3FB253}"/>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2" name="Group 6">
              <a:extLst>
                <a:ext uri="{FF2B5EF4-FFF2-40B4-BE49-F238E27FC236}">
                  <a16:creationId xmlns:a16="http://schemas.microsoft.com/office/drawing/2014/main" id="{02AB1FDC-BB35-4273-948F-D269A59ED959}"/>
                </a:ext>
              </a:extLst>
            </p:cNvPr>
            <p:cNvGrpSpPr/>
            <p:nvPr userDrawn="1"/>
          </p:nvGrpSpPr>
          <p:grpSpPr>
            <a:xfrm>
              <a:off x="2332851" y="5138854"/>
              <a:ext cx="191820" cy="211002"/>
              <a:chOff x="2453209" y="5151638"/>
              <a:chExt cx="191820" cy="211002"/>
            </a:xfrm>
          </p:grpSpPr>
          <p:sp>
            <p:nvSpPr>
              <p:cNvPr id="13" name="Oval 44">
                <a:extLst>
                  <a:ext uri="{FF2B5EF4-FFF2-40B4-BE49-F238E27FC236}">
                    <a16:creationId xmlns:a16="http://schemas.microsoft.com/office/drawing/2014/main" id="{00BBB89C-B084-4AC1-BED6-BC1DC17D5220}"/>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ounded Rectangle 45">
                <a:extLst>
                  <a:ext uri="{FF2B5EF4-FFF2-40B4-BE49-F238E27FC236}">
                    <a16:creationId xmlns:a16="http://schemas.microsoft.com/office/drawing/2014/main" id="{5982A1AE-2C2E-448E-9F4B-BC9CCDEA1A4E}"/>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15" name="Group 5">
            <a:extLst>
              <a:ext uri="{FF2B5EF4-FFF2-40B4-BE49-F238E27FC236}">
                <a16:creationId xmlns:a16="http://schemas.microsoft.com/office/drawing/2014/main" id="{3A368425-7072-4F51-8EE5-01E1BFEB50EB}"/>
              </a:ext>
            </a:extLst>
          </p:cNvPr>
          <p:cNvGrpSpPr/>
          <p:nvPr userDrawn="1"/>
        </p:nvGrpSpPr>
        <p:grpSpPr>
          <a:xfrm>
            <a:off x="9467615" y="2727858"/>
            <a:ext cx="2029599" cy="3505672"/>
            <a:chOff x="1438761" y="2033015"/>
            <a:chExt cx="1980000" cy="3420000"/>
          </a:xfrm>
        </p:grpSpPr>
        <p:sp>
          <p:nvSpPr>
            <p:cNvPr id="16" name="Rounded Rectangle 41">
              <a:extLst>
                <a:ext uri="{FF2B5EF4-FFF2-40B4-BE49-F238E27FC236}">
                  <a16:creationId xmlns:a16="http://schemas.microsoft.com/office/drawing/2014/main" id="{54A602E3-D4AC-44ED-A99F-190A1CDB8BD5}"/>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ectangle 42">
              <a:extLst>
                <a:ext uri="{FF2B5EF4-FFF2-40B4-BE49-F238E27FC236}">
                  <a16:creationId xmlns:a16="http://schemas.microsoft.com/office/drawing/2014/main" id="{F63D52AB-F36A-46A1-848A-8D7692D3CC68}"/>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8" name="Group 6">
              <a:extLst>
                <a:ext uri="{FF2B5EF4-FFF2-40B4-BE49-F238E27FC236}">
                  <a16:creationId xmlns:a16="http://schemas.microsoft.com/office/drawing/2014/main" id="{04D310C5-4BF6-4703-AB41-9C3406E92015}"/>
                </a:ext>
              </a:extLst>
            </p:cNvPr>
            <p:cNvGrpSpPr/>
            <p:nvPr userDrawn="1"/>
          </p:nvGrpSpPr>
          <p:grpSpPr>
            <a:xfrm>
              <a:off x="2332851" y="5138854"/>
              <a:ext cx="191820" cy="211002"/>
              <a:chOff x="2453209" y="5151638"/>
              <a:chExt cx="191820" cy="211002"/>
            </a:xfrm>
          </p:grpSpPr>
          <p:sp>
            <p:nvSpPr>
              <p:cNvPr id="19" name="Oval 44">
                <a:extLst>
                  <a:ext uri="{FF2B5EF4-FFF2-40B4-BE49-F238E27FC236}">
                    <a16:creationId xmlns:a16="http://schemas.microsoft.com/office/drawing/2014/main" id="{30DA0AB5-96D5-49C1-9953-DD88116AAD83}"/>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Rounded Rectangle 45">
                <a:extLst>
                  <a:ext uri="{FF2B5EF4-FFF2-40B4-BE49-F238E27FC236}">
                    <a16:creationId xmlns:a16="http://schemas.microsoft.com/office/drawing/2014/main" id="{763C3B04-1D32-454A-9E00-E56FD5E22D27}"/>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1" name="Picture Placeholder 2">
            <a:extLst>
              <a:ext uri="{FF2B5EF4-FFF2-40B4-BE49-F238E27FC236}">
                <a16:creationId xmlns:a16="http://schemas.microsoft.com/office/drawing/2014/main" id="{88422095-435B-47AA-9CCA-322F366DB3C8}"/>
              </a:ext>
            </a:extLst>
          </p:cNvPr>
          <p:cNvSpPr>
            <a:spLocks noGrp="1"/>
          </p:cNvSpPr>
          <p:nvPr>
            <p:ph type="pic" idx="16" hasCustomPrompt="1"/>
          </p:nvPr>
        </p:nvSpPr>
        <p:spPr>
          <a:xfrm>
            <a:off x="4602823" y="3009935"/>
            <a:ext cx="1797978"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2" name="Picture Placeholder 2">
            <a:extLst>
              <a:ext uri="{FF2B5EF4-FFF2-40B4-BE49-F238E27FC236}">
                <a16:creationId xmlns:a16="http://schemas.microsoft.com/office/drawing/2014/main" id="{4E14DFC6-4271-494B-82A9-1FCC7226F65C}"/>
              </a:ext>
            </a:extLst>
          </p:cNvPr>
          <p:cNvSpPr>
            <a:spLocks noGrp="1"/>
          </p:cNvSpPr>
          <p:nvPr>
            <p:ph type="pic" idx="17" hasCustomPrompt="1"/>
          </p:nvPr>
        </p:nvSpPr>
        <p:spPr>
          <a:xfrm>
            <a:off x="7094290" y="3009935"/>
            <a:ext cx="1797978"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3" name="Picture Placeholder 2">
            <a:extLst>
              <a:ext uri="{FF2B5EF4-FFF2-40B4-BE49-F238E27FC236}">
                <a16:creationId xmlns:a16="http://schemas.microsoft.com/office/drawing/2014/main" id="{A3772017-7DA7-4FE0-A85B-FD49517CE8C0}"/>
              </a:ext>
            </a:extLst>
          </p:cNvPr>
          <p:cNvSpPr>
            <a:spLocks noGrp="1"/>
          </p:cNvSpPr>
          <p:nvPr>
            <p:ph type="pic" idx="18" hasCustomPrompt="1"/>
          </p:nvPr>
        </p:nvSpPr>
        <p:spPr>
          <a:xfrm>
            <a:off x="9585758" y="3009935"/>
            <a:ext cx="1797978"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4" name="Oval 11">
            <a:extLst>
              <a:ext uri="{FF2B5EF4-FFF2-40B4-BE49-F238E27FC236}">
                <a16:creationId xmlns:a16="http://schemas.microsoft.com/office/drawing/2014/main" id="{99F1FA95-725F-4570-B40D-43A61D68A90A}"/>
              </a:ext>
            </a:extLst>
          </p:cNvPr>
          <p:cNvSpPr/>
          <p:nvPr userDrawn="1"/>
        </p:nvSpPr>
        <p:spPr>
          <a:xfrm>
            <a:off x="6000620" y="5764092"/>
            <a:ext cx="6959602" cy="504057"/>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27E9E532-B52F-4195-9769-854E30154B55}"/>
              </a:ext>
            </a:extLst>
          </p:cNvPr>
          <p:cNvSpPr>
            <a:spLocks noGrp="1"/>
          </p:cNvSpPr>
          <p:nvPr>
            <p:ph type="pic" idx="1" hasCustomPrompt="1"/>
          </p:nvPr>
        </p:nvSpPr>
        <p:spPr>
          <a:xfrm>
            <a:off x="4092000" y="0"/>
            <a:ext cx="8100000" cy="396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id="{DA4B0386-33B4-4AE2-946E-6347B22040BB}"/>
              </a:ext>
            </a:extLst>
          </p:cNvPr>
          <p:cNvSpPr>
            <a:spLocks noGrp="1"/>
          </p:cNvSpPr>
          <p:nvPr>
            <p:ph type="pic" idx="10" hasCustomPrompt="1"/>
          </p:nvPr>
        </p:nvSpPr>
        <p:spPr>
          <a:xfrm>
            <a:off x="0" y="3960000"/>
            <a:ext cx="4092000" cy="289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Rectangle 3">
            <a:extLst>
              <a:ext uri="{FF2B5EF4-FFF2-40B4-BE49-F238E27FC236}">
                <a16:creationId xmlns:a16="http://schemas.microsoft.com/office/drawing/2014/main" id="{F42F70AE-AA28-47B8-ADF1-78729B8D0C2E}"/>
              </a:ext>
            </a:extLst>
          </p:cNvPr>
          <p:cNvSpPr/>
          <p:nvPr userDrawn="1"/>
        </p:nvSpPr>
        <p:spPr>
          <a:xfrm>
            <a:off x="4200000" y="4050000"/>
            <a:ext cx="7992000" cy="2808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b="1" dirty="0">
              <a:latin typeface="+mn-lt"/>
            </a:endParaRPr>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Oval 11">
            <a:extLst>
              <a:ext uri="{FF2B5EF4-FFF2-40B4-BE49-F238E27FC236}">
                <a16:creationId xmlns:a16="http://schemas.microsoft.com/office/drawing/2014/main" id="{D984738B-46DB-4E68-8584-37E420407CAF}"/>
              </a:ext>
            </a:extLst>
          </p:cNvPr>
          <p:cNvSpPr/>
          <p:nvPr userDrawn="1"/>
        </p:nvSpPr>
        <p:spPr>
          <a:xfrm>
            <a:off x="6000620" y="5764092"/>
            <a:ext cx="6959602" cy="504057"/>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 name="Oval 11">
            <a:extLst>
              <a:ext uri="{FF2B5EF4-FFF2-40B4-BE49-F238E27FC236}">
                <a16:creationId xmlns:a16="http://schemas.microsoft.com/office/drawing/2014/main" id="{1EF47FAD-E9FE-4655-9C18-2281F00609C6}"/>
              </a:ext>
            </a:extLst>
          </p:cNvPr>
          <p:cNvSpPr/>
          <p:nvPr userDrawn="1"/>
        </p:nvSpPr>
        <p:spPr>
          <a:xfrm>
            <a:off x="6000620" y="2958188"/>
            <a:ext cx="6959602" cy="504057"/>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4" name="Group 12">
            <a:extLst>
              <a:ext uri="{FF2B5EF4-FFF2-40B4-BE49-F238E27FC236}">
                <a16:creationId xmlns:a16="http://schemas.microsoft.com/office/drawing/2014/main" id="{69D03589-94E1-4EF8-85A4-3C81F0DA1CBB}"/>
              </a:ext>
            </a:extLst>
          </p:cNvPr>
          <p:cNvGrpSpPr/>
          <p:nvPr userDrawn="1"/>
        </p:nvGrpSpPr>
        <p:grpSpPr>
          <a:xfrm>
            <a:off x="7397562" y="792688"/>
            <a:ext cx="4157729" cy="2426868"/>
            <a:chOff x="-548507" y="477868"/>
            <a:chExt cx="11570449" cy="6357177"/>
          </a:xfrm>
        </p:grpSpPr>
        <p:sp>
          <p:nvSpPr>
            <p:cNvPr id="5" name="Freeform: Shape 21">
              <a:extLst>
                <a:ext uri="{FF2B5EF4-FFF2-40B4-BE49-F238E27FC236}">
                  <a16:creationId xmlns:a16="http://schemas.microsoft.com/office/drawing/2014/main" id="{B8912ED9-1F51-4F24-86AA-66A8A2FAC133}"/>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6" name="Freeform: Shape 22">
              <a:extLst>
                <a:ext uri="{FF2B5EF4-FFF2-40B4-BE49-F238E27FC236}">
                  <a16:creationId xmlns:a16="http://schemas.microsoft.com/office/drawing/2014/main" id="{39CCC3E3-83BF-4615-B176-D600377138AB}"/>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7" name="Freeform: Shape 23">
              <a:extLst>
                <a:ext uri="{FF2B5EF4-FFF2-40B4-BE49-F238E27FC236}">
                  <a16:creationId xmlns:a16="http://schemas.microsoft.com/office/drawing/2014/main" id="{1BB4B631-0793-4EC4-948F-DBB77F89F32E}"/>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8" name="Freeform: Shape 24">
              <a:extLst>
                <a:ext uri="{FF2B5EF4-FFF2-40B4-BE49-F238E27FC236}">
                  <a16:creationId xmlns:a16="http://schemas.microsoft.com/office/drawing/2014/main" id="{46901BAE-5177-4F15-8882-8A866D8919C6}"/>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9" name="Freeform: Shape 25">
              <a:extLst>
                <a:ext uri="{FF2B5EF4-FFF2-40B4-BE49-F238E27FC236}">
                  <a16:creationId xmlns:a16="http://schemas.microsoft.com/office/drawing/2014/main" id="{EF305665-F54D-429D-A14B-170A9B1B6E24}"/>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0" name="Group 26">
              <a:extLst>
                <a:ext uri="{FF2B5EF4-FFF2-40B4-BE49-F238E27FC236}">
                  <a16:creationId xmlns:a16="http://schemas.microsoft.com/office/drawing/2014/main" id="{4D1C3DB9-35EC-4484-B208-3868E5CD398B}"/>
                </a:ext>
              </a:extLst>
            </p:cNvPr>
            <p:cNvGrpSpPr/>
            <p:nvPr/>
          </p:nvGrpSpPr>
          <p:grpSpPr>
            <a:xfrm>
              <a:off x="1606" y="6382978"/>
              <a:ext cx="413937" cy="115242"/>
              <a:chOff x="5955" y="6353672"/>
              <a:chExt cx="413937" cy="115242"/>
            </a:xfrm>
          </p:grpSpPr>
          <p:sp>
            <p:nvSpPr>
              <p:cNvPr id="15" name="Rectangle: Rounded Corners 31">
                <a:extLst>
                  <a:ext uri="{FF2B5EF4-FFF2-40B4-BE49-F238E27FC236}">
                    <a16:creationId xmlns:a16="http://schemas.microsoft.com/office/drawing/2014/main" id="{D15A82CB-BC0F-459D-B41B-8A1BFCA8060F}"/>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32">
                <a:extLst>
                  <a:ext uri="{FF2B5EF4-FFF2-40B4-BE49-F238E27FC236}">
                    <a16:creationId xmlns:a16="http://schemas.microsoft.com/office/drawing/2014/main" id="{BE22D75E-CD88-4E0B-9C14-762EBFC7231A}"/>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7">
              <a:extLst>
                <a:ext uri="{FF2B5EF4-FFF2-40B4-BE49-F238E27FC236}">
                  <a16:creationId xmlns:a16="http://schemas.microsoft.com/office/drawing/2014/main" id="{572FD46C-CB8F-4974-B0C2-810E3C9A8418}"/>
                </a:ext>
              </a:extLst>
            </p:cNvPr>
            <p:cNvGrpSpPr/>
            <p:nvPr/>
          </p:nvGrpSpPr>
          <p:grpSpPr>
            <a:xfrm>
              <a:off x="9855291" y="6381600"/>
              <a:ext cx="885989" cy="115242"/>
              <a:chOff x="5955" y="6353672"/>
              <a:chExt cx="413937" cy="115242"/>
            </a:xfrm>
          </p:grpSpPr>
          <p:sp>
            <p:nvSpPr>
              <p:cNvPr id="13" name="Rectangle: Rounded Corners 29">
                <a:extLst>
                  <a:ext uri="{FF2B5EF4-FFF2-40B4-BE49-F238E27FC236}">
                    <a16:creationId xmlns:a16="http://schemas.microsoft.com/office/drawing/2014/main" id="{7672D1E1-BFB8-4023-BB75-A4F701F1093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30">
                <a:extLst>
                  <a:ext uri="{FF2B5EF4-FFF2-40B4-BE49-F238E27FC236}">
                    <a16:creationId xmlns:a16="http://schemas.microsoft.com/office/drawing/2014/main" id="{8DDB581F-7D4E-45C3-9A6C-92C141A2ACB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Shape 28">
              <a:extLst>
                <a:ext uri="{FF2B5EF4-FFF2-40B4-BE49-F238E27FC236}">
                  <a16:creationId xmlns:a16="http://schemas.microsoft.com/office/drawing/2014/main" id="{BEFC7E2A-B774-4752-AACD-0911CCE5FBCA}"/>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7" name="Group 12">
            <a:extLst>
              <a:ext uri="{FF2B5EF4-FFF2-40B4-BE49-F238E27FC236}">
                <a16:creationId xmlns:a16="http://schemas.microsoft.com/office/drawing/2014/main" id="{CBCAAE18-DC02-4BAB-A31F-FB0F77C5EB8F}"/>
              </a:ext>
            </a:extLst>
          </p:cNvPr>
          <p:cNvGrpSpPr/>
          <p:nvPr userDrawn="1"/>
        </p:nvGrpSpPr>
        <p:grpSpPr>
          <a:xfrm>
            <a:off x="7397562" y="3619369"/>
            <a:ext cx="4157729" cy="2426868"/>
            <a:chOff x="-548507" y="477868"/>
            <a:chExt cx="11570449" cy="6357177"/>
          </a:xfrm>
        </p:grpSpPr>
        <p:sp>
          <p:nvSpPr>
            <p:cNvPr id="18" name="Freeform: Shape 21">
              <a:extLst>
                <a:ext uri="{FF2B5EF4-FFF2-40B4-BE49-F238E27FC236}">
                  <a16:creationId xmlns:a16="http://schemas.microsoft.com/office/drawing/2014/main" id="{55BDDAA0-6882-4B7F-9F51-479405880209}"/>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9" name="Freeform: Shape 22">
              <a:extLst>
                <a:ext uri="{FF2B5EF4-FFF2-40B4-BE49-F238E27FC236}">
                  <a16:creationId xmlns:a16="http://schemas.microsoft.com/office/drawing/2014/main" id="{32CEF7DE-E805-4F48-8F87-F86553A0A1B0}"/>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20" name="Freeform: Shape 23">
              <a:extLst>
                <a:ext uri="{FF2B5EF4-FFF2-40B4-BE49-F238E27FC236}">
                  <a16:creationId xmlns:a16="http://schemas.microsoft.com/office/drawing/2014/main" id="{E3104BB3-45A0-42A7-9B66-73473F9789F5}"/>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21" name="Freeform: Shape 24">
              <a:extLst>
                <a:ext uri="{FF2B5EF4-FFF2-40B4-BE49-F238E27FC236}">
                  <a16:creationId xmlns:a16="http://schemas.microsoft.com/office/drawing/2014/main" id="{2916E959-0FE4-4F7A-AA5A-08CE113BD11E}"/>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22" name="Freeform: Shape 25">
              <a:extLst>
                <a:ext uri="{FF2B5EF4-FFF2-40B4-BE49-F238E27FC236}">
                  <a16:creationId xmlns:a16="http://schemas.microsoft.com/office/drawing/2014/main" id="{7FAB6DCA-2E73-4B66-AC8F-065EBB67F22D}"/>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23" name="Group 26">
              <a:extLst>
                <a:ext uri="{FF2B5EF4-FFF2-40B4-BE49-F238E27FC236}">
                  <a16:creationId xmlns:a16="http://schemas.microsoft.com/office/drawing/2014/main" id="{A05A6A03-4FCE-4EEB-97E6-EDF24C40B283}"/>
                </a:ext>
              </a:extLst>
            </p:cNvPr>
            <p:cNvGrpSpPr/>
            <p:nvPr/>
          </p:nvGrpSpPr>
          <p:grpSpPr>
            <a:xfrm>
              <a:off x="1606" y="6382978"/>
              <a:ext cx="413937" cy="115242"/>
              <a:chOff x="5955" y="6353672"/>
              <a:chExt cx="413937" cy="115242"/>
            </a:xfrm>
          </p:grpSpPr>
          <p:sp>
            <p:nvSpPr>
              <p:cNvPr id="28" name="Rectangle: Rounded Corners 31">
                <a:extLst>
                  <a:ext uri="{FF2B5EF4-FFF2-40B4-BE49-F238E27FC236}">
                    <a16:creationId xmlns:a16="http://schemas.microsoft.com/office/drawing/2014/main" id="{623E5D8D-D903-46AB-9A18-D321FBFAAB9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32">
                <a:extLst>
                  <a:ext uri="{FF2B5EF4-FFF2-40B4-BE49-F238E27FC236}">
                    <a16:creationId xmlns:a16="http://schemas.microsoft.com/office/drawing/2014/main" id="{6D8C28F1-E5D8-4AD4-9B4B-0C4E1153377C}"/>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7">
              <a:extLst>
                <a:ext uri="{FF2B5EF4-FFF2-40B4-BE49-F238E27FC236}">
                  <a16:creationId xmlns:a16="http://schemas.microsoft.com/office/drawing/2014/main" id="{FC2E83F7-7058-4885-8E50-6F034C626C2E}"/>
                </a:ext>
              </a:extLst>
            </p:cNvPr>
            <p:cNvGrpSpPr/>
            <p:nvPr/>
          </p:nvGrpSpPr>
          <p:grpSpPr>
            <a:xfrm>
              <a:off x="9855291" y="6381600"/>
              <a:ext cx="885989" cy="115242"/>
              <a:chOff x="5955" y="6353672"/>
              <a:chExt cx="413937" cy="115242"/>
            </a:xfrm>
          </p:grpSpPr>
          <p:sp>
            <p:nvSpPr>
              <p:cNvPr id="26" name="Rectangle: Rounded Corners 29">
                <a:extLst>
                  <a:ext uri="{FF2B5EF4-FFF2-40B4-BE49-F238E27FC236}">
                    <a16:creationId xmlns:a16="http://schemas.microsoft.com/office/drawing/2014/main" id="{5235E700-1028-4DBF-9621-D7B197B804B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30">
                <a:extLst>
                  <a:ext uri="{FF2B5EF4-FFF2-40B4-BE49-F238E27FC236}">
                    <a16:creationId xmlns:a16="http://schemas.microsoft.com/office/drawing/2014/main" id="{886D99FE-DB04-42AB-A9A6-0F85D3ABD63D}"/>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8">
              <a:extLst>
                <a:ext uri="{FF2B5EF4-FFF2-40B4-BE49-F238E27FC236}">
                  <a16:creationId xmlns:a16="http://schemas.microsoft.com/office/drawing/2014/main" id="{CA3EF5C2-CFEE-4DD1-B3E2-7B7811C98864}"/>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30" name="Picture Placeholder 2">
            <a:extLst>
              <a:ext uri="{FF2B5EF4-FFF2-40B4-BE49-F238E27FC236}">
                <a16:creationId xmlns:a16="http://schemas.microsoft.com/office/drawing/2014/main" id="{6AB6C515-FEFB-413A-8CDA-B20F305507DE}"/>
              </a:ext>
            </a:extLst>
          </p:cNvPr>
          <p:cNvSpPr>
            <a:spLocks noGrp="1"/>
          </p:cNvSpPr>
          <p:nvPr>
            <p:ph type="pic" idx="1" hasCustomPrompt="1"/>
          </p:nvPr>
        </p:nvSpPr>
        <p:spPr>
          <a:xfrm>
            <a:off x="7997791" y="898584"/>
            <a:ext cx="2976555" cy="20370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1" name="Picture Placeholder 2">
            <a:extLst>
              <a:ext uri="{FF2B5EF4-FFF2-40B4-BE49-F238E27FC236}">
                <a16:creationId xmlns:a16="http://schemas.microsoft.com/office/drawing/2014/main" id="{16DD4884-A7A8-42BD-944C-F3D414CF00CB}"/>
              </a:ext>
            </a:extLst>
          </p:cNvPr>
          <p:cNvSpPr>
            <a:spLocks noGrp="1"/>
          </p:cNvSpPr>
          <p:nvPr>
            <p:ph type="pic" idx="10" hasCustomPrompt="1"/>
          </p:nvPr>
        </p:nvSpPr>
        <p:spPr>
          <a:xfrm>
            <a:off x="7997791" y="3732552"/>
            <a:ext cx="2976555" cy="20370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Rounded Rectangle 4">
            <a:extLst>
              <a:ext uri="{FF2B5EF4-FFF2-40B4-BE49-F238E27FC236}">
                <a16:creationId xmlns:a16="http://schemas.microsoft.com/office/drawing/2014/main" id="{13950174-3026-49A7-9425-B00B2A3E9EA6}"/>
              </a:ext>
            </a:extLst>
          </p:cNvPr>
          <p:cNvSpPr/>
          <p:nvPr userDrawn="1"/>
        </p:nvSpPr>
        <p:spPr>
          <a:xfrm>
            <a:off x="714000" y="1560384"/>
            <a:ext cx="10764000" cy="3276000"/>
          </a:xfrm>
          <a:prstGeom prst="roundRect">
            <a:avLst>
              <a:gd name="adj" fmla="val 899"/>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dirty="0">
              <a:solidFill>
                <a:schemeClr val="lt1"/>
              </a:solidFill>
            </a:endParaRPr>
          </a:p>
        </p:txBody>
      </p:sp>
      <p:sp>
        <p:nvSpPr>
          <p:cNvPr id="5" name="그림 개체 틀 6">
            <a:extLst>
              <a:ext uri="{FF2B5EF4-FFF2-40B4-BE49-F238E27FC236}">
                <a16:creationId xmlns:a16="http://schemas.microsoft.com/office/drawing/2014/main" id="{161C13C6-8983-4005-A3D9-1A368D3D4E94}"/>
              </a:ext>
            </a:extLst>
          </p:cNvPr>
          <p:cNvSpPr>
            <a:spLocks noGrp="1"/>
          </p:cNvSpPr>
          <p:nvPr>
            <p:ph type="pic" sz="quarter" idx="11" hasCustomPrompt="1"/>
          </p:nvPr>
        </p:nvSpPr>
        <p:spPr>
          <a:xfrm>
            <a:off x="893359" y="1741253"/>
            <a:ext cx="1908000" cy="2520000"/>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6" name="그림 개체 틀 6">
            <a:extLst>
              <a:ext uri="{FF2B5EF4-FFF2-40B4-BE49-F238E27FC236}">
                <a16:creationId xmlns:a16="http://schemas.microsoft.com/office/drawing/2014/main" id="{E8CDE116-1F40-4043-9530-E9DD99C3C72C}"/>
              </a:ext>
            </a:extLst>
          </p:cNvPr>
          <p:cNvSpPr>
            <a:spLocks noGrp="1"/>
          </p:cNvSpPr>
          <p:nvPr>
            <p:ph type="pic" sz="quarter" idx="12" hasCustomPrompt="1"/>
          </p:nvPr>
        </p:nvSpPr>
        <p:spPr>
          <a:xfrm>
            <a:off x="3018201" y="1741253"/>
            <a:ext cx="1908000" cy="2520000"/>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7" name="그림 개체 틀 6">
            <a:extLst>
              <a:ext uri="{FF2B5EF4-FFF2-40B4-BE49-F238E27FC236}">
                <a16:creationId xmlns:a16="http://schemas.microsoft.com/office/drawing/2014/main" id="{6EEE52ED-6ED8-4B16-9DC4-7322E037AE94}"/>
              </a:ext>
            </a:extLst>
          </p:cNvPr>
          <p:cNvSpPr>
            <a:spLocks noGrp="1"/>
          </p:cNvSpPr>
          <p:nvPr>
            <p:ph type="pic" sz="quarter" idx="13" hasCustomPrompt="1"/>
          </p:nvPr>
        </p:nvSpPr>
        <p:spPr>
          <a:xfrm>
            <a:off x="5143043" y="1741253"/>
            <a:ext cx="1908000" cy="2520000"/>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8" name="그림 개체 틀 6">
            <a:extLst>
              <a:ext uri="{FF2B5EF4-FFF2-40B4-BE49-F238E27FC236}">
                <a16:creationId xmlns:a16="http://schemas.microsoft.com/office/drawing/2014/main" id="{8D1EE6CC-5B39-473C-97F8-518EC78B6835}"/>
              </a:ext>
            </a:extLst>
          </p:cNvPr>
          <p:cNvSpPr>
            <a:spLocks noGrp="1"/>
          </p:cNvSpPr>
          <p:nvPr>
            <p:ph type="pic" sz="quarter" idx="14" hasCustomPrompt="1"/>
          </p:nvPr>
        </p:nvSpPr>
        <p:spPr>
          <a:xfrm>
            <a:off x="7267884" y="1741253"/>
            <a:ext cx="1908000" cy="2520000"/>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9" name="그림 개체 틀 6">
            <a:extLst>
              <a:ext uri="{FF2B5EF4-FFF2-40B4-BE49-F238E27FC236}">
                <a16:creationId xmlns:a16="http://schemas.microsoft.com/office/drawing/2014/main" id="{8E02732D-3B55-422D-9996-957FAF0AA635}"/>
              </a:ext>
            </a:extLst>
          </p:cNvPr>
          <p:cNvSpPr>
            <a:spLocks noGrp="1"/>
          </p:cNvSpPr>
          <p:nvPr>
            <p:ph type="pic" sz="quarter" idx="15" hasCustomPrompt="1"/>
          </p:nvPr>
        </p:nvSpPr>
        <p:spPr>
          <a:xfrm>
            <a:off x="9392725" y="1741253"/>
            <a:ext cx="1908000" cy="2520000"/>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A44D55-097E-422E-A0B3-604835A6742A}"/>
              </a:ext>
            </a:extLst>
          </p:cNvPr>
          <p:cNvSpPr/>
          <p:nvPr userDrawn="1"/>
        </p:nvSpPr>
        <p:spPr>
          <a:xfrm>
            <a:off x="0" y="2303253"/>
            <a:ext cx="12192000" cy="22514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cs typeface="Arial" pitchFamily="34" charset="0"/>
            </a:endParaRPr>
          </a:p>
        </p:txBody>
      </p:sp>
      <p:sp>
        <p:nvSpPr>
          <p:cNvPr id="3" name="Rectangle 5">
            <a:extLst>
              <a:ext uri="{FF2B5EF4-FFF2-40B4-BE49-F238E27FC236}">
                <a16:creationId xmlns:a16="http://schemas.microsoft.com/office/drawing/2014/main" id="{1C925C01-FEE1-492E-8512-B10BDB521E39}"/>
              </a:ext>
            </a:extLst>
          </p:cNvPr>
          <p:cNvSpPr/>
          <p:nvPr userDrawn="1"/>
        </p:nvSpPr>
        <p:spPr>
          <a:xfrm>
            <a:off x="0" y="4592128"/>
            <a:ext cx="12192000" cy="1035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6">
            <a:extLst>
              <a:ext uri="{FF2B5EF4-FFF2-40B4-BE49-F238E27FC236}">
                <a16:creationId xmlns:a16="http://schemas.microsoft.com/office/drawing/2014/main" id="{B9FAACAB-F737-49F9-BFB3-F3E4D0C18877}"/>
              </a:ext>
            </a:extLst>
          </p:cNvPr>
          <p:cNvSpPr/>
          <p:nvPr userDrawn="1"/>
        </p:nvSpPr>
        <p:spPr>
          <a:xfrm>
            <a:off x="0" y="2162355"/>
            <a:ext cx="12192000" cy="1035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1">
            <a:extLst>
              <a:ext uri="{FF2B5EF4-FFF2-40B4-BE49-F238E27FC236}">
                <a16:creationId xmlns:a16="http://schemas.microsoft.com/office/drawing/2014/main" id="{744B90A8-112D-45DE-B6E9-528ECD4703F0}"/>
              </a:ext>
            </a:extLst>
          </p:cNvPr>
          <p:cNvSpPr>
            <a:spLocks noGrp="1"/>
          </p:cNvSpPr>
          <p:nvPr>
            <p:ph type="pic" sz="quarter" idx="10" hasCustomPrompt="1"/>
          </p:nvPr>
        </p:nvSpPr>
        <p:spPr>
          <a:xfrm>
            <a:off x="6961516" y="573702"/>
            <a:ext cx="4468483" cy="571059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E7B8CC01-B908-43C1-923F-D50CBD291B60}"/>
              </a:ext>
            </a:extLst>
          </p:cNvPr>
          <p:cNvSpPr>
            <a:spLocks noGrp="1"/>
          </p:cNvSpPr>
          <p:nvPr>
            <p:ph type="pic" sz="quarter" idx="14" hasCustomPrompt="1"/>
          </p:nvPr>
        </p:nvSpPr>
        <p:spPr>
          <a:xfrm>
            <a:off x="0" y="0"/>
            <a:ext cx="6504010" cy="6858000"/>
          </a:xfrm>
          <a:custGeom>
            <a:avLst/>
            <a:gdLst>
              <a:gd name="connsiteX0" fmla="*/ 2612170 w 6504010"/>
              <a:gd name="connsiteY0" fmla="*/ 0 h 6858000"/>
              <a:gd name="connsiteX1" fmla="*/ 4486354 w 6504010"/>
              <a:gd name="connsiteY1" fmla="*/ 0 h 6858000"/>
              <a:gd name="connsiteX2" fmla="*/ 6504010 w 6504010"/>
              <a:gd name="connsiteY2" fmla="*/ 4666806 h 6858000"/>
              <a:gd name="connsiteX3" fmla="*/ 1435812 w 6504010"/>
              <a:gd name="connsiteY3" fmla="*/ 6858000 h 6858000"/>
              <a:gd name="connsiteX4" fmla="*/ 1101944 w 6504010"/>
              <a:gd name="connsiteY4" fmla="*/ 6858000 h 6858000"/>
              <a:gd name="connsiteX5" fmla="*/ 0 w 6504010"/>
              <a:gd name="connsiteY5" fmla="*/ 4309223 h 6858000"/>
              <a:gd name="connsiteX6" fmla="*/ 0 w 6504010"/>
              <a:gd name="connsiteY6" fmla="*/ 11293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4010" h="6858000">
                <a:moveTo>
                  <a:pt x="2612170" y="0"/>
                </a:moveTo>
                <a:lnTo>
                  <a:pt x="4486354" y="0"/>
                </a:lnTo>
                <a:lnTo>
                  <a:pt x="6504010" y="4666806"/>
                </a:lnTo>
                <a:lnTo>
                  <a:pt x="1435812" y="6858000"/>
                </a:lnTo>
                <a:lnTo>
                  <a:pt x="1101944" y="6858000"/>
                </a:lnTo>
                <a:lnTo>
                  <a:pt x="0" y="4309223"/>
                </a:lnTo>
                <a:lnTo>
                  <a:pt x="0" y="1129351"/>
                </a:lnTo>
                <a:close/>
              </a:path>
            </a:pathLst>
          </a:custGeom>
          <a:solidFill>
            <a:schemeClr val="bg1">
              <a:lumMod val="95000"/>
            </a:schemeClr>
          </a:solidFill>
        </p:spPr>
        <p:txBody>
          <a:bodyPr wrap="square" anchor="ctr">
            <a:noAutofit/>
          </a:bodyP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8" r:id="rId16"/>
    <p:sldLayoutId id="2147483687"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free-powerpoint-templates-design.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2.xml"/><Relationship Id="rId5" Type="http://schemas.openxmlformats.org/officeDocument/2006/relationships/hyperlink" Target="mailto:miau@miau.my-x.hu" TargetMode="External"/><Relationship Id="rId4" Type="http://schemas.openxmlformats.org/officeDocument/2006/relationships/hyperlink" Target="https://miau.my-x.hu/miau/296/joker2_for_biological_systems_full.doc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7" name="TextBox 6">
            <a:hlinkClick r:id="rId4"/>
            <a:extLst>
              <a:ext uri="{FF2B5EF4-FFF2-40B4-BE49-F238E27FC236}">
                <a16:creationId xmlns:a16="http://schemas.microsoft.com/office/drawing/2014/main" id="{E51D97B7-0491-4B62-9C6B-8B9D7A8A0E45}"/>
              </a:ext>
            </a:extLst>
          </p:cNvPr>
          <p:cNvSpPr txBox="1"/>
          <p:nvPr/>
        </p:nvSpPr>
        <p:spPr>
          <a:xfrm>
            <a:off x="9158740" y="6516689"/>
            <a:ext cx="3033260" cy="246221"/>
          </a:xfrm>
          <a:prstGeom prst="rect">
            <a:avLst/>
          </a:prstGeom>
          <a:noFill/>
        </p:spPr>
        <p:txBody>
          <a:bodyPr wrap="square" rtlCol="0" anchor="ctr">
            <a:spAutoFit/>
          </a:bodyPr>
          <a:lstStyle/>
          <a:p>
            <a:pPr algn="ctr"/>
            <a:r>
              <a:rPr lang="en-US" altLang="ko-KR" sz="1000" dirty="0">
                <a:solidFill>
                  <a:schemeClr val="bg1"/>
                </a:solidFill>
                <a:cs typeface="Arial" pitchFamily="34" charset="0"/>
                <a:hlinkClick r:id="rId4">
                  <a:extLst>
                    <a:ext uri="{A12FA001-AC4F-418D-AE19-62706E023703}">
                      <ahyp:hlinkClr xmlns:ahyp="http://schemas.microsoft.com/office/drawing/2018/hyperlinkcolor" val="tx"/>
                    </a:ext>
                  </a:extLst>
                </a:hlinkClick>
              </a:rPr>
              <a:t>http://www.free-powerpoint-templates-design.com</a:t>
            </a:r>
            <a:endParaRPr lang="ko-KR" altLang="en-US" sz="1000" dirty="0">
              <a:solidFill>
                <a:schemeClr val="bg1"/>
              </a:solidFill>
              <a:cs typeface="Arial" pitchFamily="34" charset="0"/>
            </a:endParaRPr>
          </a:p>
        </p:txBody>
      </p:sp>
      <p:sp>
        <p:nvSpPr>
          <p:cNvPr id="10" name="TextBox 9">
            <a:extLst>
              <a:ext uri="{FF2B5EF4-FFF2-40B4-BE49-F238E27FC236}">
                <a16:creationId xmlns:a16="http://schemas.microsoft.com/office/drawing/2014/main" id="{9120ED3C-B139-472F-B371-6CE42D65C194}"/>
              </a:ext>
            </a:extLst>
          </p:cNvPr>
          <p:cNvSpPr txBox="1"/>
          <p:nvPr/>
        </p:nvSpPr>
        <p:spPr>
          <a:xfrm>
            <a:off x="0" y="2637509"/>
            <a:ext cx="12192000" cy="584775"/>
          </a:xfrm>
          <a:prstGeom prst="rect">
            <a:avLst/>
          </a:prstGeom>
          <a:noFill/>
        </p:spPr>
        <p:txBody>
          <a:bodyPr wrap="square" rtlCol="0" anchor="ctr">
            <a:spAutoFit/>
          </a:bodyPr>
          <a:lstStyle/>
          <a:p>
            <a:pPr algn="ctr"/>
            <a:r>
              <a:rPr lang="en-US" sz="3200" dirty="0">
                <a:solidFill>
                  <a:schemeClr val="bg1"/>
                </a:solidFill>
                <a:latin typeface="+mj-lt"/>
              </a:rPr>
              <a:t>JOKER#2 or derivation of lacking data in biological systems</a:t>
            </a:r>
            <a:endParaRPr lang="ko-KR" altLang="en-US" sz="3200" dirty="0">
              <a:solidFill>
                <a:schemeClr val="bg1"/>
              </a:solidFill>
              <a:latin typeface="+mj-lt"/>
              <a:cs typeface="Arial" pitchFamily="34" charset="0"/>
            </a:endParaRPr>
          </a:p>
        </p:txBody>
      </p:sp>
      <p:sp>
        <p:nvSpPr>
          <p:cNvPr id="11" name="TextBox 10">
            <a:extLst>
              <a:ext uri="{FF2B5EF4-FFF2-40B4-BE49-F238E27FC236}">
                <a16:creationId xmlns:a16="http://schemas.microsoft.com/office/drawing/2014/main" id="{A6A6B4B1-B918-460E-AB3E-98954A7BF2B9}"/>
              </a:ext>
            </a:extLst>
          </p:cNvPr>
          <p:cNvSpPr txBox="1"/>
          <p:nvPr/>
        </p:nvSpPr>
        <p:spPr>
          <a:xfrm>
            <a:off x="0" y="3902068"/>
            <a:ext cx="12192000" cy="2103589"/>
          </a:xfrm>
          <a:prstGeom prst="rect">
            <a:avLst/>
          </a:prstGeom>
          <a:noFill/>
        </p:spPr>
        <p:txBody>
          <a:bodyPr wrap="square" rtlCol="0" anchor="ctr">
            <a:spAutoFit/>
          </a:bodyPr>
          <a:lstStyle/>
          <a:p>
            <a:pPr algn="ctr"/>
            <a:r>
              <a:rPr lang="hu-HU" altLang="ko-KR" sz="1867" dirty="0" err="1">
                <a:solidFill>
                  <a:schemeClr val="bg1"/>
                </a:solidFill>
                <a:cs typeface="Arial" pitchFamily="34" charset="0"/>
              </a:rPr>
              <a:t>Authors</a:t>
            </a:r>
            <a:r>
              <a:rPr lang="hu-HU" altLang="ko-KR" sz="1867" dirty="0">
                <a:solidFill>
                  <a:schemeClr val="bg1"/>
                </a:solidFill>
                <a:cs typeface="Arial" pitchFamily="34" charset="0"/>
              </a:rPr>
              <a:t>: </a:t>
            </a:r>
          </a:p>
          <a:p>
            <a:pPr algn="ctr"/>
            <a:r>
              <a:rPr lang="hu-HU" altLang="ko-KR" sz="1867" dirty="0">
                <a:solidFill>
                  <a:schemeClr val="bg1"/>
                </a:solidFill>
                <a:cs typeface="Arial" pitchFamily="34" charset="0"/>
              </a:rPr>
              <a:t>László Pitlik(</a:t>
            </a:r>
            <a:r>
              <a:rPr lang="hu-HU" altLang="ko-KR" sz="1867" dirty="0" err="1">
                <a:solidFill>
                  <a:schemeClr val="bg1"/>
                </a:solidFill>
                <a:cs typeface="Arial" pitchFamily="34" charset="0"/>
              </a:rPr>
              <a:t>sen</a:t>
            </a:r>
            <a:r>
              <a:rPr lang="hu-HU" altLang="ko-KR" sz="1867" dirty="0">
                <a:solidFill>
                  <a:schemeClr val="bg1"/>
                </a:solidFill>
                <a:cs typeface="Arial" pitchFamily="34" charset="0"/>
              </a:rPr>
              <a:t>)</a:t>
            </a:r>
          </a:p>
          <a:p>
            <a:pPr algn="ctr"/>
            <a:r>
              <a:rPr lang="hu-HU" altLang="ko-KR" sz="1867" dirty="0">
                <a:solidFill>
                  <a:schemeClr val="bg1"/>
                </a:solidFill>
                <a:cs typeface="Arial" pitchFamily="34" charset="0"/>
              </a:rPr>
              <a:t>Dániel Váradi</a:t>
            </a:r>
          </a:p>
          <a:p>
            <a:pPr algn="ctr"/>
            <a:endParaRPr lang="hu-HU" altLang="ko-KR" sz="1867" dirty="0">
              <a:solidFill>
                <a:schemeClr val="bg1"/>
              </a:solidFill>
              <a:cs typeface="Arial" pitchFamily="34" charset="0"/>
            </a:endParaRPr>
          </a:p>
          <a:p>
            <a:pPr algn="ctr"/>
            <a:endParaRPr lang="hu-HU" altLang="ko-KR" sz="1867" dirty="0">
              <a:solidFill>
                <a:schemeClr val="bg1"/>
              </a:solidFill>
              <a:cs typeface="Arial" pitchFamily="34" charset="0"/>
            </a:endParaRPr>
          </a:p>
          <a:p>
            <a:pPr algn="ctr"/>
            <a:r>
              <a:rPr lang="hu-HU" altLang="ko-KR" sz="1867" dirty="0" err="1">
                <a:solidFill>
                  <a:schemeClr val="bg1"/>
                </a:solidFill>
                <a:cs typeface="Arial" pitchFamily="34" charset="0"/>
              </a:rPr>
              <a:t>Date</a:t>
            </a:r>
            <a:r>
              <a:rPr lang="hu-HU" altLang="ko-KR" sz="1867" dirty="0">
                <a:solidFill>
                  <a:schemeClr val="bg1"/>
                </a:solidFill>
                <a:cs typeface="Arial" pitchFamily="34" charset="0"/>
              </a:rPr>
              <a:t>: 2023.III.17-19.</a:t>
            </a:r>
          </a:p>
          <a:p>
            <a:pPr algn="ctr"/>
            <a:r>
              <a:rPr lang="hu-HU" altLang="ko-KR" sz="1867" dirty="0" err="1">
                <a:solidFill>
                  <a:schemeClr val="bg1"/>
                </a:solidFill>
                <a:cs typeface="Arial" pitchFamily="34" charset="0"/>
              </a:rPr>
              <a:t>Venue</a:t>
            </a:r>
            <a:r>
              <a:rPr lang="hu-HU" altLang="ko-KR" sz="1867" dirty="0">
                <a:solidFill>
                  <a:schemeClr val="bg1"/>
                </a:solidFill>
                <a:cs typeface="Arial" pitchFamily="34" charset="0"/>
              </a:rPr>
              <a:t>: </a:t>
            </a:r>
            <a:r>
              <a:rPr lang="en-US" altLang="ko-KR" sz="1867" dirty="0">
                <a:solidFill>
                  <a:schemeClr val="bg1"/>
                </a:solidFill>
                <a:cs typeface="Arial" pitchFamily="34" charset="0"/>
              </a:rPr>
              <a:t>INTERNATIONAL KARS CONGRESS ON SCIENTIFIC RESEARCH</a:t>
            </a:r>
            <a:endParaRPr lang="ko-KR" altLang="en-US" sz="1867" dirty="0">
              <a:solidFill>
                <a:schemeClr val="bg1"/>
              </a:solidFill>
              <a:cs typeface="Arial" pitchFamily="34" charset="0"/>
            </a:endParaRPr>
          </a:p>
        </p:txBody>
      </p:sp>
      <p:grpSp>
        <p:nvGrpSpPr>
          <p:cNvPr id="12" name="Graphic 1">
            <a:extLst>
              <a:ext uri="{FF2B5EF4-FFF2-40B4-BE49-F238E27FC236}">
                <a16:creationId xmlns:a16="http://schemas.microsoft.com/office/drawing/2014/main" id="{ECCF06F2-55FD-4917-8C18-AF3544BF49D9}"/>
              </a:ext>
            </a:extLst>
          </p:cNvPr>
          <p:cNvGrpSpPr/>
          <p:nvPr/>
        </p:nvGrpSpPr>
        <p:grpSpPr>
          <a:xfrm>
            <a:off x="10507401" y="5904999"/>
            <a:ext cx="1684599" cy="432917"/>
            <a:chOff x="28575" y="1871662"/>
            <a:chExt cx="12134850" cy="3118484"/>
          </a:xfrm>
          <a:solidFill>
            <a:schemeClr val="bg1"/>
          </a:solidFill>
        </p:grpSpPr>
        <p:sp>
          <p:nvSpPr>
            <p:cNvPr id="13" name="Freeform: Shape 24">
              <a:extLst>
                <a:ext uri="{FF2B5EF4-FFF2-40B4-BE49-F238E27FC236}">
                  <a16:creationId xmlns:a16="http://schemas.microsoft.com/office/drawing/2014/main" id="{9420A173-5D2B-4C55-AB3D-C55C57BCD4CC}"/>
                </a:ext>
              </a:extLst>
            </p:cNvPr>
            <p:cNvSpPr/>
            <p:nvPr/>
          </p:nvSpPr>
          <p:spPr>
            <a:xfrm>
              <a:off x="28575" y="1871662"/>
              <a:ext cx="12134850" cy="3118484"/>
            </a:xfrm>
            <a:custGeom>
              <a:avLst/>
              <a:gdLst>
                <a:gd name="connsiteX0" fmla="*/ 10575608 w 12134850"/>
                <a:gd name="connsiteY0" fmla="*/ 3118485 h 3118484"/>
                <a:gd name="connsiteX1" fmla="*/ 1559243 w 12134850"/>
                <a:gd name="connsiteY1" fmla="*/ 3118485 h 3118484"/>
                <a:gd name="connsiteX2" fmla="*/ 0 w 12134850"/>
                <a:gd name="connsiteY2" fmla="*/ 1559243 h 3118484"/>
                <a:gd name="connsiteX3" fmla="*/ 1559243 w 12134850"/>
                <a:gd name="connsiteY3" fmla="*/ 0 h 3118484"/>
                <a:gd name="connsiteX4" fmla="*/ 10575608 w 12134850"/>
                <a:gd name="connsiteY4" fmla="*/ 0 h 3118484"/>
                <a:gd name="connsiteX5" fmla="*/ 12134850 w 12134850"/>
                <a:gd name="connsiteY5" fmla="*/ 1559243 h 3118484"/>
                <a:gd name="connsiteX6" fmla="*/ 10575608 w 12134850"/>
                <a:gd name="connsiteY6" fmla="*/ 3118485 h 3118484"/>
                <a:gd name="connsiteX7" fmla="*/ 1559243 w 12134850"/>
                <a:gd name="connsiteY7" fmla="*/ 135255 h 3118484"/>
                <a:gd name="connsiteX8" fmla="*/ 135255 w 12134850"/>
                <a:gd name="connsiteY8" fmla="*/ 1559243 h 3118484"/>
                <a:gd name="connsiteX9" fmla="*/ 1559243 w 12134850"/>
                <a:gd name="connsiteY9" fmla="*/ 2983230 h 3118484"/>
                <a:gd name="connsiteX10" fmla="*/ 10575608 w 12134850"/>
                <a:gd name="connsiteY10" fmla="*/ 2983230 h 3118484"/>
                <a:gd name="connsiteX11" fmla="*/ 11999595 w 12134850"/>
                <a:gd name="connsiteY11" fmla="*/ 1559243 h 3118484"/>
                <a:gd name="connsiteX12" fmla="*/ 10575608 w 12134850"/>
                <a:gd name="connsiteY12" fmla="*/ 135255 h 3118484"/>
                <a:gd name="connsiteX13" fmla="*/ 1559243 w 12134850"/>
                <a:gd name="connsiteY13" fmla="*/ 135255 h 311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34850" h="3118484">
                  <a:moveTo>
                    <a:pt x="10575608" y="3118485"/>
                  </a:moveTo>
                  <a:lnTo>
                    <a:pt x="1559243" y="3118485"/>
                  </a:lnTo>
                  <a:cubicBezTo>
                    <a:pt x="699135" y="3118485"/>
                    <a:pt x="0" y="2419350"/>
                    <a:pt x="0" y="1559243"/>
                  </a:cubicBezTo>
                  <a:cubicBezTo>
                    <a:pt x="0" y="699135"/>
                    <a:pt x="699135" y="0"/>
                    <a:pt x="1559243" y="0"/>
                  </a:cubicBezTo>
                  <a:lnTo>
                    <a:pt x="10575608" y="0"/>
                  </a:lnTo>
                  <a:cubicBezTo>
                    <a:pt x="11435715" y="0"/>
                    <a:pt x="12134850" y="699135"/>
                    <a:pt x="12134850" y="1559243"/>
                  </a:cubicBezTo>
                  <a:cubicBezTo>
                    <a:pt x="12134850" y="2419350"/>
                    <a:pt x="11435715" y="3118485"/>
                    <a:pt x="10575608" y="3118485"/>
                  </a:cubicBezTo>
                  <a:close/>
                  <a:moveTo>
                    <a:pt x="1559243" y="135255"/>
                  </a:moveTo>
                  <a:cubicBezTo>
                    <a:pt x="774383" y="135255"/>
                    <a:pt x="135255" y="774383"/>
                    <a:pt x="135255" y="1559243"/>
                  </a:cubicBezTo>
                  <a:cubicBezTo>
                    <a:pt x="135255" y="2344103"/>
                    <a:pt x="773430" y="2983230"/>
                    <a:pt x="1559243" y="2983230"/>
                  </a:cubicBezTo>
                  <a:lnTo>
                    <a:pt x="10575608" y="2983230"/>
                  </a:lnTo>
                  <a:cubicBezTo>
                    <a:pt x="11360467" y="2983230"/>
                    <a:pt x="11999595" y="2344103"/>
                    <a:pt x="11999595" y="1559243"/>
                  </a:cubicBezTo>
                  <a:cubicBezTo>
                    <a:pt x="11999595" y="774383"/>
                    <a:pt x="11361420" y="135255"/>
                    <a:pt x="10575608" y="135255"/>
                  </a:cubicBezTo>
                  <a:lnTo>
                    <a:pt x="1559243" y="135255"/>
                  </a:lnTo>
                  <a:close/>
                </a:path>
              </a:pathLst>
            </a:custGeom>
            <a:grpFill/>
            <a:ln w="9525" cap="flat">
              <a:noFill/>
              <a:prstDash val="solid"/>
              <a:miter/>
            </a:ln>
          </p:spPr>
          <p:txBody>
            <a:bodyPr rtlCol="0" anchor="ctr"/>
            <a:lstStyle/>
            <a:p>
              <a:pPr algn="ctr"/>
              <a:endParaRPr lang="en-US">
                <a:solidFill>
                  <a:schemeClr val="bg1"/>
                </a:solidFill>
              </a:endParaRPr>
            </a:p>
          </p:txBody>
        </p:sp>
        <p:grpSp>
          <p:nvGrpSpPr>
            <p:cNvPr id="14" name="Graphic 1">
              <a:extLst>
                <a:ext uri="{FF2B5EF4-FFF2-40B4-BE49-F238E27FC236}">
                  <a16:creationId xmlns:a16="http://schemas.microsoft.com/office/drawing/2014/main" id="{632BFF58-27B6-4EA3-8E7B-A99907411E11}"/>
                </a:ext>
              </a:extLst>
            </p:cNvPr>
            <p:cNvGrpSpPr/>
            <p:nvPr/>
          </p:nvGrpSpPr>
          <p:grpSpPr>
            <a:xfrm>
              <a:off x="1795462" y="2549841"/>
              <a:ext cx="8943975" cy="1763077"/>
              <a:chOff x="1795462" y="2549841"/>
              <a:chExt cx="8943975" cy="1763077"/>
            </a:xfrm>
            <a:grpFill/>
          </p:grpSpPr>
          <p:sp>
            <p:nvSpPr>
              <p:cNvPr id="16" name="Freeform: Shape 26">
                <a:extLst>
                  <a:ext uri="{FF2B5EF4-FFF2-40B4-BE49-F238E27FC236}">
                    <a16:creationId xmlns:a16="http://schemas.microsoft.com/office/drawing/2014/main" id="{F87402BC-26E0-49D0-A15E-80F0027B6269}"/>
                  </a:ext>
                </a:extLst>
              </p:cNvPr>
              <p:cNvSpPr/>
              <p:nvPr/>
            </p:nvSpPr>
            <p:spPr>
              <a:xfrm>
                <a:off x="5654992" y="2549841"/>
                <a:ext cx="3864292" cy="1695450"/>
              </a:xfrm>
              <a:custGeom>
                <a:avLst/>
                <a:gdLst>
                  <a:gd name="connsiteX0" fmla="*/ 1693545 w 3864292"/>
                  <a:gd name="connsiteY0" fmla="*/ 286703 h 1695450"/>
                  <a:gd name="connsiteX1" fmla="*/ 1693545 w 3864292"/>
                  <a:gd name="connsiteY1" fmla="*/ 767715 h 1695450"/>
                  <a:gd name="connsiteX2" fmla="*/ 1858327 w 3864292"/>
                  <a:gd name="connsiteY2" fmla="*/ 767715 h 1695450"/>
                  <a:gd name="connsiteX3" fmla="*/ 2096452 w 3864292"/>
                  <a:gd name="connsiteY3" fmla="*/ 741045 h 1695450"/>
                  <a:gd name="connsiteX4" fmla="*/ 2190750 w 3864292"/>
                  <a:gd name="connsiteY4" fmla="*/ 658178 h 1695450"/>
                  <a:gd name="connsiteX5" fmla="*/ 2225040 w 3864292"/>
                  <a:gd name="connsiteY5" fmla="*/ 526733 h 1695450"/>
                  <a:gd name="connsiteX6" fmla="*/ 2177415 w 3864292"/>
                  <a:gd name="connsiteY6" fmla="*/ 374333 h 1695450"/>
                  <a:gd name="connsiteX7" fmla="*/ 2056447 w 3864292"/>
                  <a:gd name="connsiteY7" fmla="*/ 299085 h 1695450"/>
                  <a:gd name="connsiteX8" fmla="*/ 1839277 w 3864292"/>
                  <a:gd name="connsiteY8" fmla="*/ 287655 h 1695450"/>
                  <a:gd name="connsiteX9" fmla="*/ 1693545 w 3864292"/>
                  <a:gd name="connsiteY9" fmla="*/ 287655 h 1695450"/>
                  <a:gd name="connsiteX10" fmla="*/ 301943 w 3864292"/>
                  <a:gd name="connsiteY10" fmla="*/ 286703 h 1695450"/>
                  <a:gd name="connsiteX11" fmla="*/ 301943 w 3864292"/>
                  <a:gd name="connsiteY11" fmla="*/ 767715 h 1695450"/>
                  <a:gd name="connsiteX12" fmla="*/ 466725 w 3864292"/>
                  <a:gd name="connsiteY12" fmla="*/ 767715 h 1695450"/>
                  <a:gd name="connsiteX13" fmla="*/ 704850 w 3864292"/>
                  <a:gd name="connsiteY13" fmla="*/ 741045 h 1695450"/>
                  <a:gd name="connsiteX14" fmla="*/ 799147 w 3864292"/>
                  <a:gd name="connsiteY14" fmla="*/ 658178 h 1695450"/>
                  <a:gd name="connsiteX15" fmla="*/ 833438 w 3864292"/>
                  <a:gd name="connsiteY15" fmla="*/ 526733 h 1695450"/>
                  <a:gd name="connsiteX16" fmla="*/ 785813 w 3864292"/>
                  <a:gd name="connsiteY16" fmla="*/ 374333 h 1695450"/>
                  <a:gd name="connsiteX17" fmla="*/ 664845 w 3864292"/>
                  <a:gd name="connsiteY17" fmla="*/ 299085 h 1695450"/>
                  <a:gd name="connsiteX18" fmla="*/ 447675 w 3864292"/>
                  <a:gd name="connsiteY18" fmla="*/ 287655 h 1695450"/>
                  <a:gd name="connsiteX19" fmla="*/ 301943 w 3864292"/>
                  <a:gd name="connsiteY19" fmla="*/ 287655 h 1695450"/>
                  <a:gd name="connsiteX20" fmla="*/ 2676525 w 3864292"/>
                  <a:gd name="connsiteY20" fmla="*/ 0 h 1695450"/>
                  <a:gd name="connsiteX21" fmla="*/ 3864293 w 3864292"/>
                  <a:gd name="connsiteY21" fmla="*/ 0 h 1695450"/>
                  <a:gd name="connsiteX22" fmla="*/ 3864293 w 3864292"/>
                  <a:gd name="connsiteY22" fmla="*/ 286703 h 1695450"/>
                  <a:gd name="connsiteX23" fmla="*/ 3422333 w 3864292"/>
                  <a:gd name="connsiteY23" fmla="*/ 286703 h 1695450"/>
                  <a:gd name="connsiteX24" fmla="*/ 3422333 w 3864292"/>
                  <a:gd name="connsiteY24" fmla="*/ 1695450 h 1695450"/>
                  <a:gd name="connsiteX25" fmla="*/ 3120390 w 3864292"/>
                  <a:gd name="connsiteY25" fmla="*/ 1695450 h 1695450"/>
                  <a:gd name="connsiteX26" fmla="*/ 3120390 w 3864292"/>
                  <a:gd name="connsiteY26" fmla="*/ 286703 h 1695450"/>
                  <a:gd name="connsiteX27" fmla="*/ 2676525 w 3864292"/>
                  <a:gd name="connsiteY27" fmla="*/ 286703 h 1695450"/>
                  <a:gd name="connsiteX28" fmla="*/ 2676525 w 3864292"/>
                  <a:gd name="connsiteY28" fmla="*/ 0 h 1695450"/>
                  <a:gd name="connsiteX29" fmla="*/ 2676525 w 3864292"/>
                  <a:gd name="connsiteY29" fmla="*/ 0 h 1695450"/>
                  <a:gd name="connsiteX30" fmla="*/ 1392555 w 3864292"/>
                  <a:gd name="connsiteY30" fmla="*/ 0 h 1695450"/>
                  <a:gd name="connsiteX31" fmla="*/ 1876425 w 3864292"/>
                  <a:gd name="connsiteY31" fmla="*/ 0 h 1695450"/>
                  <a:gd name="connsiteX32" fmla="*/ 2235518 w 3864292"/>
                  <a:gd name="connsiteY32" fmla="*/ 25718 h 1695450"/>
                  <a:gd name="connsiteX33" fmla="*/ 2450783 w 3864292"/>
                  <a:gd name="connsiteY33" fmla="*/ 191453 h 1695450"/>
                  <a:gd name="connsiteX34" fmla="*/ 2537460 w 3864292"/>
                  <a:gd name="connsiteY34" fmla="*/ 521970 h 1695450"/>
                  <a:gd name="connsiteX35" fmla="*/ 2487930 w 3864292"/>
                  <a:gd name="connsiteY35" fmla="*/ 784860 h 1695450"/>
                  <a:gd name="connsiteX36" fmla="*/ 2361247 w 3864292"/>
                  <a:gd name="connsiteY36" fmla="*/ 951548 h 1695450"/>
                  <a:gd name="connsiteX37" fmla="*/ 2205038 w 3864292"/>
                  <a:gd name="connsiteY37" fmla="*/ 1031558 h 1695450"/>
                  <a:gd name="connsiteX38" fmla="*/ 1891665 w 3864292"/>
                  <a:gd name="connsiteY38" fmla="*/ 1055370 h 1695450"/>
                  <a:gd name="connsiteX39" fmla="*/ 1694497 w 3864292"/>
                  <a:gd name="connsiteY39" fmla="*/ 1055370 h 1695450"/>
                  <a:gd name="connsiteX40" fmla="*/ 1694497 w 3864292"/>
                  <a:gd name="connsiteY40" fmla="*/ 1694498 h 1695450"/>
                  <a:gd name="connsiteX41" fmla="*/ 1392555 w 3864292"/>
                  <a:gd name="connsiteY41" fmla="*/ 1694498 h 1695450"/>
                  <a:gd name="connsiteX42" fmla="*/ 1392555 w 3864292"/>
                  <a:gd name="connsiteY42" fmla="*/ 0 h 1695450"/>
                  <a:gd name="connsiteX43" fmla="*/ 1392555 w 3864292"/>
                  <a:gd name="connsiteY43" fmla="*/ 0 h 1695450"/>
                  <a:gd name="connsiteX44" fmla="*/ 0 w 3864292"/>
                  <a:gd name="connsiteY44" fmla="*/ 0 h 1695450"/>
                  <a:gd name="connsiteX45" fmla="*/ 483870 w 3864292"/>
                  <a:gd name="connsiteY45" fmla="*/ 0 h 1695450"/>
                  <a:gd name="connsiteX46" fmla="*/ 842963 w 3864292"/>
                  <a:gd name="connsiteY46" fmla="*/ 25718 h 1695450"/>
                  <a:gd name="connsiteX47" fmla="*/ 1058227 w 3864292"/>
                  <a:gd name="connsiteY47" fmla="*/ 191453 h 1695450"/>
                  <a:gd name="connsiteX48" fmla="*/ 1144905 w 3864292"/>
                  <a:gd name="connsiteY48" fmla="*/ 521970 h 1695450"/>
                  <a:gd name="connsiteX49" fmla="*/ 1095375 w 3864292"/>
                  <a:gd name="connsiteY49" fmla="*/ 784860 h 1695450"/>
                  <a:gd name="connsiteX50" fmla="*/ 968693 w 3864292"/>
                  <a:gd name="connsiteY50" fmla="*/ 951548 h 1695450"/>
                  <a:gd name="connsiteX51" fmla="*/ 812482 w 3864292"/>
                  <a:gd name="connsiteY51" fmla="*/ 1031558 h 1695450"/>
                  <a:gd name="connsiteX52" fmla="*/ 499110 w 3864292"/>
                  <a:gd name="connsiteY52" fmla="*/ 1055370 h 1695450"/>
                  <a:gd name="connsiteX53" fmla="*/ 301943 w 3864292"/>
                  <a:gd name="connsiteY53" fmla="*/ 1055370 h 1695450"/>
                  <a:gd name="connsiteX54" fmla="*/ 301943 w 3864292"/>
                  <a:gd name="connsiteY54" fmla="*/ 1694498 h 1695450"/>
                  <a:gd name="connsiteX55" fmla="*/ 0 w 3864292"/>
                  <a:gd name="connsiteY55" fmla="*/ 1694498 h 1695450"/>
                  <a:gd name="connsiteX56" fmla="*/ 0 w 3864292"/>
                  <a:gd name="connsiteY56" fmla="*/ 0 h 1695450"/>
                  <a:gd name="connsiteX57" fmla="*/ 0 w 3864292"/>
                  <a:gd name="connsiteY57" fmla="*/ 0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864292" h="1695450">
                    <a:moveTo>
                      <a:pt x="1693545" y="286703"/>
                    </a:moveTo>
                    <a:lnTo>
                      <a:pt x="1693545" y="767715"/>
                    </a:lnTo>
                    <a:lnTo>
                      <a:pt x="1858327" y="767715"/>
                    </a:lnTo>
                    <a:cubicBezTo>
                      <a:pt x="1977390" y="767715"/>
                      <a:pt x="2056447" y="759143"/>
                      <a:pt x="2096452" y="741045"/>
                    </a:cubicBezTo>
                    <a:cubicBezTo>
                      <a:pt x="2136458" y="722948"/>
                      <a:pt x="2167890" y="695325"/>
                      <a:pt x="2190750" y="658178"/>
                    </a:cubicBezTo>
                    <a:cubicBezTo>
                      <a:pt x="2213610" y="620078"/>
                      <a:pt x="2225040" y="576263"/>
                      <a:pt x="2225040" y="526733"/>
                    </a:cubicBezTo>
                    <a:cubicBezTo>
                      <a:pt x="2225040" y="464820"/>
                      <a:pt x="2208847" y="414338"/>
                      <a:pt x="2177415" y="374333"/>
                    </a:cubicBezTo>
                    <a:cubicBezTo>
                      <a:pt x="2145030" y="334328"/>
                      <a:pt x="2105025" y="309563"/>
                      <a:pt x="2056447" y="299085"/>
                    </a:cubicBezTo>
                    <a:cubicBezTo>
                      <a:pt x="2020252" y="291465"/>
                      <a:pt x="1947863" y="287655"/>
                      <a:pt x="1839277" y="287655"/>
                    </a:cubicBezTo>
                    <a:lnTo>
                      <a:pt x="1693545" y="287655"/>
                    </a:lnTo>
                    <a:close/>
                    <a:moveTo>
                      <a:pt x="301943" y="286703"/>
                    </a:moveTo>
                    <a:lnTo>
                      <a:pt x="301943" y="767715"/>
                    </a:lnTo>
                    <a:lnTo>
                      <a:pt x="466725" y="767715"/>
                    </a:lnTo>
                    <a:cubicBezTo>
                      <a:pt x="585788" y="767715"/>
                      <a:pt x="664845" y="759143"/>
                      <a:pt x="704850" y="741045"/>
                    </a:cubicBezTo>
                    <a:cubicBezTo>
                      <a:pt x="744855" y="722948"/>
                      <a:pt x="776288" y="695325"/>
                      <a:pt x="799147" y="658178"/>
                    </a:cubicBezTo>
                    <a:cubicBezTo>
                      <a:pt x="822007" y="620078"/>
                      <a:pt x="833438" y="576263"/>
                      <a:pt x="833438" y="526733"/>
                    </a:cubicBezTo>
                    <a:cubicBezTo>
                      <a:pt x="833438" y="464820"/>
                      <a:pt x="817245" y="414338"/>
                      <a:pt x="785813" y="374333"/>
                    </a:cubicBezTo>
                    <a:cubicBezTo>
                      <a:pt x="753427" y="334328"/>
                      <a:pt x="713422" y="309563"/>
                      <a:pt x="664845" y="299085"/>
                    </a:cubicBezTo>
                    <a:cubicBezTo>
                      <a:pt x="628650" y="291465"/>
                      <a:pt x="556260" y="287655"/>
                      <a:pt x="447675" y="287655"/>
                    </a:cubicBezTo>
                    <a:lnTo>
                      <a:pt x="301943" y="287655"/>
                    </a:lnTo>
                    <a:close/>
                    <a:moveTo>
                      <a:pt x="2676525" y="0"/>
                    </a:moveTo>
                    <a:lnTo>
                      <a:pt x="3864293" y="0"/>
                    </a:lnTo>
                    <a:lnTo>
                      <a:pt x="3864293" y="286703"/>
                    </a:lnTo>
                    <a:lnTo>
                      <a:pt x="3422333" y="286703"/>
                    </a:lnTo>
                    <a:lnTo>
                      <a:pt x="3422333" y="1695450"/>
                    </a:lnTo>
                    <a:lnTo>
                      <a:pt x="3120390" y="1695450"/>
                    </a:lnTo>
                    <a:lnTo>
                      <a:pt x="3120390" y="286703"/>
                    </a:lnTo>
                    <a:lnTo>
                      <a:pt x="2676525" y="286703"/>
                    </a:lnTo>
                    <a:lnTo>
                      <a:pt x="2676525" y="0"/>
                    </a:lnTo>
                    <a:lnTo>
                      <a:pt x="2676525" y="0"/>
                    </a:lnTo>
                    <a:close/>
                    <a:moveTo>
                      <a:pt x="1392555" y="0"/>
                    </a:moveTo>
                    <a:lnTo>
                      <a:pt x="1876425" y="0"/>
                    </a:lnTo>
                    <a:cubicBezTo>
                      <a:pt x="2060257" y="0"/>
                      <a:pt x="2179320" y="8573"/>
                      <a:pt x="2235518" y="25718"/>
                    </a:cubicBezTo>
                    <a:cubicBezTo>
                      <a:pt x="2321243" y="51435"/>
                      <a:pt x="2392680" y="106680"/>
                      <a:pt x="2450783" y="191453"/>
                    </a:cubicBezTo>
                    <a:cubicBezTo>
                      <a:pt x="2508885" y="276225"/>
                      <a:pt x="2537460" y="386715"/>
                      <a:pt x="2537460" y="521970"/>
                    </a:cubicBezTo>
                    <a:cubicBezTo>
                      <a:pt x="2537460" y="625793"/>
                      <a:pt x="2521268" y="713423"/>
                      <a:pt x="2487930" y="784860"/>
                    </a:cubicBezTo>
                    <a:cubicBezTo>
                      <a:pt x="2454593" y="855345"/>
                      <a:pt x="2412683" y="911543"/>
                      <a:pt x="2361247" y="951548"/>
                    </a:cubicBezTo>
                    <a:cubicBezTo>
                      <a:pt x="2309813" y="991553"/>
                      <a:pt x="2257425" y="1019175"/>
                      <a:pt x="2205038" y="1031558"/>
                    </a:cubicBezTo>
                    <a:cubicBezTo>
                      <a:pt x="2132647" y="1047750"/>
                      <a:pt x="2028825" y="1055370"/>
                      <a:pt x="1891665" y="1055370"/>
                    </a:cubicBezTo>
                    <a:lnTo>
                      <a:pt x="1694497" y="1055370"/>
                    </a:lnTo>
                    <a:lnTo>
                      <a:pt x="1694497" y="1694498"/>
                    </a:lnTo>
                    <a:lnTo>
                      <a:pt x="1392555" y="1694498"/>
                    </a:lnTo>
                    <a:lnTo>
                      <a:pt x="1392555" y="0"/>
                    </a:lnTo>
                    <a:lnTo>
                      <a:pt x="1392555" y="0"/>
                    </a:lnTo>
                    <a:close/>
                    <a:moveTo>
                      <a:pt x="0" y="0"/>
                    </a:moveTo>
                    <a:lnTo>
                      <a:pt x="483870" y="0"/>
                    </a:lnTo>
                    <a:cubicBezTo>
                      <a:pt x="667702" y="0"/>
                      <a:pt x="786765" y="8573"/>
                      <a:pt x="842963" y="25718"/>
                    </a:cubicBezTo>
                    <a:cubicBezTo>
                      <a:pt x="928688" y="51435"/>
                      <a:pt x="1000125" y="106680"/>
                      <a:pt x="1058227" y="191453"/>
                    </a:cubicBezTo>
                    <a:cubicBezTo>
                      <a:pt x="1116330" y="276225"/>
                      <a:pt x="1144905" y="386715"/>
                      <a:pt x="1144905" y="521970"/>
                    </a:cubicBezTo>
                    <a:cubicBezTo>
                      <a:pt x="1144905" y="625793"/>
                      <a:pt x="1128713" y="713423"/>
                      <a:pt x="1095375" y="784860"/>
                    </a:cubicBezTo>
                    <a:cubicBezTo>
                      <a:pt x="1062038" y="855345"/>
                      <a:pt x="1020127" y="911543"/>
                      <a:pt x="968693" y="951548"/>
                    </a:cubicBezTo>
                    <a:cubicBezTo>
                      <a:pt x="917257" y="991553"/>
                      <a:pt x="864870" y="1019175"/>
                      <a:pt x="812482" y="1031558"/>
                    </a:cubicBezTo>
                    <a:cubicBezTo>
                      <a:pt x="740093" y="1047750"/>
                      <a:pt x="636270" y="1055370"/>
                      <a:pt x="499110" y="1055370"/>
                    </a:cubicBezTo>
                    <a:lnTo>
                      <a:pt x="301943" y="1055370"/>
                    </a:lnTo>
                    <a:lnTo>
                      <a:pt x="301943" y="1694498"/>
                    </a:lnTo>
                    <a:lnTo>
                      <a:pt x="0" y="1694498"/>
                    </a:lnTo>
                    <a:lnTo>
                      <a:pt x="0" y="0"/>
                    </a:lnTo>
                    <a:lnTo>
                      <a:pt x="0" y="0"/>
                    </a:lnTo>
                    <a:close/>
                  </a:path>
                </a:pathLst>
              </a:custGeom>
              <a:grpFill/>
              <a:ln w="9525" cap="flat">
                <a:noFill/>
                <a:prstDash val="solid"/>
                <a:miter/>
              </a:ln>
            </p:spPr>
            <p:txBody>
              <a:bodyPr rtlCol="0" anchor="ctr"/>
              <a:lstStyle/>
              <a:p>
                <a:pPr algn="ctr"/>
                <a:endParaRPr lang="en-US">
                  <a:solidFill>
                    <a:schemeClr val="bg1"/>
                  </a:solidFill>
                </a:endParaRPr>
              </a:p>
            </p:txBody>
          </p:sp>
          <p:grpSp>
            <p:nvGrpSpPr>
              <p:cNvPr id="17" name="Graphic 1">
                <a:extLst>
                  <a:ext uri="{FF2B5EF4-FFF2-40B4-BE49-F238E27FC236}">
                    <a16:creationId xmlns:a16="http://schemas.microsoft.com/office/drawing/2014/main" id="{CD5B3F42-E5BD-49E8-9472-84C2DD852924}"/>
                  </a:ext>
                </a:extLst>
              </p:cNvPr>
              <p:cNvGrpSpPr/>
              <p:nvPr/>
            </p:nvGrpSpPr>
            <p:grpSpPr>
              <a:xfrm>
                <a:off x="1795462" y="2615564"/>
                <a:ext cx="8943975" cy="1697354"/>
                <a:chOff x="1795462" y="2615564"/>
                <a:chExt cx="8943975" cy="1697354"/>
              </a:xfrm>
              <a:grpFill/>
            </p:grpSpPr>
            <p:sp>
              <p:nvSpPr>
                <p:cNvPr id="18" name="Freeform: Shape 28">
                  <a:extLst>
                    <a:ext uri="{FF2B5EF4-FFF2-40B4-BE49-F238E27FC236}">
                      <a16:creationId xmlns:a16="http://schemas.microsoft.com/office/drawing/2014/main" id="{8D243554-E509-43E4-A0C4-DEEB07539818}"/>
                    </a:ext>
                  </a:extLst>
                </p:cNvPr>
                <p:cNvSpPr/>
                <p:nvPr/>
              </p:nvSpPr>
              <p:spPr>
                <a:xfrm>
                  <a:off x="1795462" y="2615564"/>
                  <a:ext cx="1414462" cy="1697354"/>
                </a:xfrm>
                <a:custGeom>
                  <a:avLst/>
                  <a:gdLst>
                    <a:gd name="connsiteX0" fmla="*/ 1288732 w 1414462"/>
                    <a:gd name="connsiteY0" fmla="*/ 1835468 h 1835467"/>
                    <a:gd name="connsiteX1" fmla="*/ 689610 w 1414462"/>
                    <a:gd name="connsiteY1" fmla="*/ 365760 h 1835467"/>
                    <a:gd name="connsiteX2" fmla="*/ 126683 w 1414462"/>
                    <a:gd name="connsiteY2" fmla="*/ 1798320 h 1835467"/>
                    <a:gd name="connsiteX3" fmla="*/ 0 w 1414462"/>
                    <a:gd name="connsiteY3" fmla="*/ 1747838 h 1835467"/>
                    <a:gd name="connsiteX4" fmla="*/ 687705 w 1414462"/>
                    <a:gd name="connsiteY4" fmla="*/ 0 h 1835467"/>
                    <a:gd name="connsiteX5" fmla="*/ 1414463 w 1414462"/>
                    <a:gd name="connsiteY5" fmla="*/ 1784985 h 18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462" h="1835467">
                      <a:moveTo>
                        <a:pt x="1288732" y="1835468"/>
                      </a:moveTo>
                      <a:lnTo>
                        <a:pt x="689610" y="365760"/>
                      </a:lnTo>
                      <a:lnTo>
                        <a:pt x="126683" y="1798320"/>
                      </a:lnTo>
                      <a:lnTo>
                        <a:pt x="0" y="1747838"/>
                      </a:lnTo>
                      <a:lnTo>
                        <a:pt x="687705" y="0"/>
                      </a:lnTo>
                      <a:lnTo>
                        <a:pt x="1414463" y="1784985"/>
                      </a:lnTo>
                      <a:close/>
                    </a:path>
                  </a:pathLst>
                </a:custGeom>
                <a:grpFill/>
                <a:ln w="9525" cap="flat">
                  <a:noFill/>
                  <a:prstDash val="solid"/>
                  <a:miter/>
                </a:ln>
              </p:spPr>
              <p:txBody>
                <a:bodyPr rtlCol="0" anchor="ctr"/>
                <a:lstStyle/>
                <a:p>
                  <a:pPr algn="ctr"/>
                  <a:endParaRPr lang="en-US">
                    <a:solidFill>
                      <a:schemeClr val="bg1"/>
                    </a:solidFill>
                  </a:endParaRPr>
                </a:p>
              </p:txBody>
            </p:sp>
            <p:grpSp>
              <p:nvGrpSpPr>
                <p:cNvPr id="19" name="Graphic 1">
                  <a:extLst>
                    <a:ext uri="{FF2B5EF4-FFF2-40B4-BE49-F238E27FC236}">
                      <a16:creationId xmlns:a16="http://schemas.microsoft.com/office/drawing/2014/main" id="{D110715C-8756-4E93-BF88-CB2E0F69CFB8}"/>
                    </a:ext>
                  </a:extLst>
                </p:cNvPr>
                <p:cNvGrpSpPr/>
                <p:nvPr/>
              </p:nvGrpSpPr>
              <p:grpSpPr>
                <a:xfrm>
                  <a:off x="3416617" y="2615564"/>
                  <a:ext cx="7322820" cy="1697354"/>
                  <a:chOff x="3416617" y="2615564"/>
                  <a:chExt cx="7322820" cy="1697354"/>
                </a:xfrm>
                <a:grpFill/>
              </p:grpSpPr>
              <p:sp>
                <p:nvSpPr>
                  <p:cNvPr id="20" name="Freeform: Shape 30">
                    <a:extLst>
                      <a:ext uri="{FF2B5EF4-FFF2-40B4-BE49-F238E27FC236}">
                        <a16:creationId xmlns:a16="http://schemas.microsoft.com/office/drawing/2014/main" id="{9C391615-0897-4364-96BB-6234CBB017CB}"/>
                      </a:ext>
                    </a:extLst>
                  </p:cNvPr>
                  <p:cNvSpPr/>
                  <p:nvPr/>
                </p:nvSpPr>
                <p:spPr>
                  <a:xfrm>
                    <a:off x="3416617" y="2615564"/>
                    <a:ext cx="815339" cy="1697354"/>
                  </a:xfrm>
                  <a:custGeom>
                    <a:avLst/>
                    <a:gdLst>
                      <a:gd name="connsiteX0" fmla="*/ 815340 w 815339"/>
                      <a:gd name="connsiteY0" fmla="*/ 1697355 h 1697354"/>
                      <a:gd name="connsiteX1" fmla="*/ 0 w 815339"/>
                      <a:gd name="connsiteY1" fmla="*/ 1697355 h 1697354"/>
                      <a:gd name="connsiteX2" fmla="*/ 37147 w 815339"/>
                      <a:gd name="connsiteY2" fmla="*/ 0 h 1697354"/>
                      <a:gd name="connsiteX3" fmla="*/ 172402 w 815339"/>
                      <a:gd name="connsiteY3" fmla="*/ 3810 h 1697354"/>
                      <a:gd name="connsiteX4" fmla="*/ 139065 w 815339"/>
                      <a:gd name="connsiteY4" fmla="*/ 1561148 h 1697354"/>
                      <a:gd name="connsiteX5" fmla="*/ 815340 w 815339"/>
                      <a:gd name="connsiteY5" fmla="*/ 1561148 h 169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339" h="1697354">
                        <a:moveTo>
                          <a:pt x="815340" y="1697355"/>
                        </a:moveTo>
                        <a:lnTo>
                          <a:pt x="0" y="1697355"/>
                        </a:lnTo>
                        <a:lnTo>
                          <a:pt x="37147" y="0"/>
                        </a:lnTo>
                        <a:lnTo>
                          <a:pt x="172402" y="3810"/>
                        </a:lnTo>
                        <a:lnTo>
                          <a:pt x="139065" y="1561148"/>
                        </a:lnTo>
                        <a:lnTo>
                          <a:pt x="815340" y="1561148"/>
                        </a:lnTo>
                        <a:close/>
                      </a:path>
                    </a:pathLst>
                  </a:custGeom>
                  <a:grpFill/>
                  <a:ln w="9525" cap="flat">
                    <a:noFill/>
                    <a:prstDash val="solid"/>
                    <a:miter/>
                  </a:ln>
                </p:spPr>
                <p:txBody>
                  <a:bodyPr rtlCol="0" anchor="ctr"/>
                  <a:lstStyle/>
                  <a:p>
                    <a:pPr algn="ctr"/>
                    <a:endParaRPr lang="en-US">
                      <a:solidFill>
                        <a:schemeClr val="bg1"/>
                      </a:solidFill>
                    </a:endParaRPr>
                  </a:p>
                </p:txBody>
              </p:sp>
              <p:grpSp>
                <p:nvGrpSpPr>
                  <p:cNvPr id="21" name="Graphic 1">
                    <a:extLst>
                      <a:ext uri="{FF2B5EF4-FFF2-40B4-BE49-F238E27FC236}">
                        <a16:creationId xmlns:a16="http://schemas.microsoft.com/office/drawing/2014/main" id="{C57B3366-2E3E-4C5D-9FCF-DC81377C2FC4}"/>
                      </a:ext>
                    </a:extLst>
                  </p:cNvPr>
                  <p:cNvGrpSpPr/>
                  <p:nvPr/>
                </p:nvGrpSpPr>
                <p:grpSpPr>
                  <a:xfrm>
                    <a:off x="4501515" y="2615564"/>
                    <a:ext cx="6237922" cy="1697354"/>
                    <a:chOff x="4501515" y="2615564"/>
                    <a:chExt cx="6237922" cy="1697354"/>
                  </a:xfrm>
                  <a:grpFill/>
                </p:grpSpPr>
                <p:sp>
                  <p:nvSpPr>
                    <p:cNvPr id="22" name="Freeform: Shape 32">
                      <a:extLst>
                        <a:ext uri="{FF2B5EF4-FFF2-40B4-BE49-F238E27FC236}">
                          <a16:creationId xmlns:a16="http://schemas.microsoft.com/office/drawing/2014/main" id="{A576C7C4-C168-417F-A5FE-CC2552AA472F}"/>
                        </a:ext>
                      </a:extLst>
                    </p:cNvPr>
                    <p:cNvSpPr/>
                    <p:nvPr/>
                  </p:nvSpPr>
                  <p:spPr>
                    <a:xfrm>
                      <a:off x="4501515" y="2615564"/>
                      <a:ext cx="882967" cy="1697354"/>
                    </a:xfrm>
                    <a:custGeom>
                      <a:avLst/>
                      <a:gdLst>
                        <a:gd name="connsiteX0" fmla="*/ 882967 w 882967"/>
                        <a:gd name="connsiteY0" fmla="*/ 1697355 h 1697354"/>
                        <a:gd name="connsiteX1" fmla="*/ 0 w 882967"/>
                        <a:gd name="connsiteY1" fmla="*/ 1697355 h 1697354"/>
                        <a:gd name="connsiteX2" fmla="*/ 40005 w 882967"/>
                        <a:gd name="connsiteY2" fmla="*/ 0 h 1697354"/>
                        <a:gd name="connsiteX3" fmla="*/ 175260 w 882967"/>
                        <a:gd name="connsiteY3" fmla="*/ 3810 h 1697354"/>
                        <a:gd name="connsiteX4" fmla="*/ 138113 w 882967"/>
                        <a:gd name="connsiteY4" fmla="*/ 1561148 h 1697354"/>
                        <a:gd name="connsiteX5" fmla="*/ 882967 w 882967"/>
                        <a:gd name="connsiteY5" fmla="*/ 1561148 h 169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967" h="1697354">
                          <a:moveTo>
                            <a:pt x="882967" y="1697355"/>
                          </a:moveTo>
                          <a:lnTo>
                            <a:pt x="0" y="1697355"/>
                          </a:lnTo>
                          <a:lnTo>
                            <a:pt x="40005" y="0"/>
                          </a:lnTo>
                          <a:lnTo>
                            <a:pt x="175260" y="3810"/>
                          </a:lnTo>
                          <a:lnTo>
                            <a:pt x="138113" y="1561148"/>
                          </a:lnTo>
                          <a:lnTo>
                            <a:pt x="882967" y="1561148"/>
                          </a:lnTo>
                          <a:close/>
                        </a:path>
                      </a:pathLst>
                    </a:custGeom>
                    <a:grpFill/>
                    <a:ln w="9525" cap="flat">
                      <a:noFill/>
                      <a:prstDash val="solid"/>
                      <a:miter/>
                    </a:ln>
                  </p:spPr>
                  <p:txBody>
                    <a:bodyPr rtlCol="0" anchor="ctr"/>
                    <a:lstStyle/>
                    <a:p>
                      <a:pPr algn="ctr"/>
                      <a:endParaRPr lang="en-US">
                        <a:solidFill>
                          <a:schemeClr val="bg1"/>
                        </a:solidFill>
                      </a:endParaRPr>
                    </a:p>
                  </p:txBody>
                </p:sp>
                <p:sp>
                  <p:nvSpPr>
                    <p:cNvPr id="23" name="Freeform: Shape 33">
                      <a:extLst>
                        <a:ext uri="{FF2B5EF4-FFF2-40B4-BE49-F238E27FC236}">
                          <a16:creationId xmlns:a16="http://schemas.microsoft.com/office/drawing/2014/main" id="{7A0BEA31-7E3E-48D1-A411-305CAB25E4D3}"/>
                        </a:ext>
                      </a:extLst>
                    </p:cNvPr>
                    <p:cNvSpPr/>
                    <p:nvPr/>
                  </p:nvSpPr>
                  <p:spPr>
                    <a:xfrm>
                      <a:off x="9180194" y="3837621"/>
                      <a:ext cx="1559242" cy="407670"/>
                    </a:xfrm>
                    <a:custGeom>
                      <a:avLst/>
                      <a:gdLst>
                        <a:gd name="connsiteX0" fmla="*/ 0 w 1559242"/>
                        <a:gd name="connsiteY0" fmla="*/ 324803 h 407670"/>
                        <a:gd name="connsiteX1" fmla="*/ 88582 w 1559242"/>
                        <a:gd name="connsiteY1" fmla="*/ 324803 h 407670"/>
                        <a:gd name="connsiteX2" fmla="*/ 88582 w 1559242"/>
                        <a:gd name="connsiteY2" fmla="*/ 400050 h 407670"/>
                        <a:gd name="connsiteX3" fmla="*/ 0 w 1559242"/>
                        <a:gd name="connsiteY3" fmla="*/ 400050 h 407670"/>
                        <a:gd name="connsiteX4" fmla="*/ 0 w 1559242"/>
                        <a:gd name="connsiteY4" fmla="*/ 324803 h 407670"/>
                        <a:gd name="connsiteX5" fmla="*/ 0 w 1559242"/>
                        <a:gd name="connsiteY5" fmla="*/ 324803 h 407670"/>
                        <a:gd name="connsiteX6" fmla="*/ 851535 w 1559242"/>
                        <a:gd name="connsiteY6" fmla="*/ 68580 h 407670"/>
                        <a:gd name="connsiteX7" fmla="*/ 758190 w 1559242"/>
                        <a:gd name="connsiteY7" fmla="*/ 101918 h 407670"/>
                        <a:gd name="connsiteX8" fmla="*/ 722947 w 1559242"/>
                        <a:gd name="connsiteY8" fmla="*/ 203835 h 407670"/>
                        <a:gd name="connsiteX9" fmla="*/ 759143 w 1559242"/>
                        <a:gd name="connsiteY9" fmla="*/ 304800 h 407670"/>
                        <a:gd name="connsiteX10" fmla="*/ 851535 w 1559242"/>
                        <a:gd name="connsiteY10" fmla="*/ 339090 h 407670"/>
                        <a:gd name="connsiteX11" fmla="*/ 942976 w 1559242"/>
                        <a:gd name="connsiteY11" fmla="*/ 304800 h 407670"/>
                        <a:gd name="connsiteX12" fmla="*/ 979170 w 1559242"/>
                        <a:gd name="connsiteY12" fmla="*/ 201930 h 407670"/>
                        <a:gd name="connsiteX13" fmla="*/ 943928 w 1559242"/>
                        <a:gd name="connsiteY13" fmla="*/ 100965 h 407670"/>
                        <a:gd name="connsiteX14" fmla="*/ 851535 w 1559242"/>
                        <a:gd name="connsiteY14" fmla="*/ 68580 h 407670"/>
                        <a:gd name="connsiteX15" fmla="*/ 851535 w 1559242"/>
                        <a:gd name="connsiteY15" fmla="*/ 68580 h 407670"/>
                        <a:gd name="connsiteX16" fmla="*/ 1113472 w 1559242"/>
                        <a:gd name="connsiteY16" fmla="*/ 6668 h 407670"/>
                        <a:gd name="connsiteX17" fmla="*/ 1252538 w 1559242"/>
                        <a:gd name="connsiteY17" fmla="*/ 6668 h 407670"/>
                        <a:gd name="connsiteX18" fmla="*/ 1336357 w 1559242"/>
                        <a:gd name="connsiteY18" fmla="*/ 275273 h 407670"/>
                        <a:gd name="connsiteX19" fmla="*/ 1419226 w 1559242"/>
                        <a:gd name="connsiteY19" fmla="*/ 6668 h 407670"/>
                        <a:gd name="connsiteX20" fmla="*/ 1559243 w 1559242"/>
                        <a:gd name="connsiteY20" fmla="*/ 6668 h 407670"/>
                        <a:gd name="connsiteX21" fmla="*/ 1559243 w 1559242"/>
                        <a:gd name="connsiteY21" fmla="*/ 400050 h 407670"/>
                        <a:gd name="connsiteX22" fmla="*/ 1472565 w 1559242"/>
                        <a:gd name="connsiteY22" fmla="*/ 400050 h 407670"/>
                        <a:gd name="connsiteX23" fmla="*/ 1472565 w 1559242"/>
                        <a:gd name="connsiteY23" fmla="*/ 90488 h 407670"/>
                        <a:gd name="connsiteX24" fmla="*/ 1381126 w 1559242"/>
                        <a:gd name="connsiteY24" fmla="*/ 400050 h 407670"/>
                        <a:gd name="connsiteX25" fmla="*/ 1291590 w 1559242"/>
                        <a:gd name="connsiteY25" fmla="*/ 400050 h 407670"/>
                        <a:gd name="connsiteX26" fmla="*/ 1200151 w 1559242"/>
                        <a:gd name="connsiteY26" fmla="*/ 90488 h 407670"/>
                        <a:gd name="connsiteX27" fmla="*/ 1200151 w 1559242"/>
                        <a:gd name="connsiteY27" fmla="*/ 400050 h 407670"/>
                        <a:gd name="connsiteX28" fmla="*/ 1113472 w 1559242"/>
                        <a:gd name="connsiteY28" fmla="*/ 400050 h 407670"/>
                        <a:gd name="connsiteX29" fmla="*/ 1113472 w 1559242"/>
                        <a:gd name="connsiteY29" fmla="*/ 6668 h 407670"/>
                        <a:gd name="connsiteX30" fmla="*/ 1113472 w 1559242"/>
                        <a:gd name="connsiteY30" fmla="*/ 6668 h 407670"/>
                        <a:gd name="connsiteX31" fmla="*/ 850582 w 1559242"/>
                        <a:gd name="connsiteY31" fmla="*/ 0 h 407670"/>
                        <a:gd name="connsiteX32" fmla="*/ 1013460 w 1559242"/>
                        <a:gd name="connsiteY32" fmla="*/ 54293 h 407670"/>
                        <a:gd name="connsiteX33" fmla="*/ 1074420 w 1559242"/>
                        <a:gd name="connsiteY33" fmla="*/ 203835 h 407670"/>
                        <a:gd name="connsiteX34" fmla="*/ 1013460 w 1559242"/>
                        <a:gd name="connsiteY34" fmla="*/ 352425 h 407670"/>
                        <a:gd name="connsiteX35" fmla="*/ 850582 w 1559242"/>
                        <a:gd name="connsiteY35" fmla="*/ 405765 h 407670"/>
                        <a:gd name="connsiteX36" fmla="*/ 686753 w 1559242"/>
                        <a:gd name="connsiteY36" fmla="*/ 352425 h 407670"/>
                        <a:gd name="connsiteX37" fmla="*/ 625793 w 1559242"/>
                        <a:gd name="connsiteY37" fmla="*/ 204788 h 407670"/>
                        <a:gd name="connsiteX38" fmla="*/ 646747 w 1559242"/>
                        <a:gd name="connsiteY38" fmla="*/ 103823 h 407670"/>
                        <a:gd name="connsiteX39" fmla="*/ 689610 w 1559242"/>
                        <a:gd name="connsiteY39" fmla="*/ 49530 h 407670"/>
                        <a:gd name="connsiteX40" fmla="*/ 749618 w 1559242"/>
                        <a:gd name="connsiteY40" fmla="*/ 14288 h 407670"/>
                        <a:gd name="connsiteX41" fmla="*/ 850582 w 1559242"/>
                        <a:gd name="connsiteY41" fmla="*/ 0 h 407670"/>
                        <a:gd name="connsiteX42" fmla="*/ 850582 w 1559242"/>
                        <a:gd name="connsiteY42" fmla="*/ 0 h 407670"/>
                        <a:gd name="connsiteX43" fmla="*/ 376238 w 1559242"/>
                        <a:gd name="connsiteY43" fmla="*/ 0 h 407670"/>
                        <a:gd name="connsiteX44" fmla="*/ 513398 w 1559242"/>
                        <a:gd name="connsiteY44" fmla="*/ 42863 h 407670"/>
                        <a:gd name="connsiteX45" fmla="*/ 561023 w 1559242"/>
                        <a:gd name="connsiteY45" fmla="*/ 115253 h 407670"/>
                        <a:gd name="connsiteX46" fmla="*/ 468630 w 1559242"/>
                        <a:gd name="connsiteY46" fmla="*/ 134303 h 407670"/>
                        <a:gd name="connsiteX47" fmla="*/ 434340 w 1559242"/>
                        <a:gd name="connsiteY47" fmla="*/ 85725 h 407670"/>
                        <a:gd name="connsiteX48" fmla="*/ 371475 w 1559242"/>
                        <a:gd name="connsiteY48" fmla="*/ 67628 h 407670"/>
                        <a:gd name="connsiteX49" fmla="*/ 288607 w 1559242"/>
                        <a:gd name="connsiteY49" fmla="*/ 99060 h 407670"/>
                        <a:gd name="connsiteX50" fmla="*/ 256223 w 1559242"/>
                        <a:gd name="connsiteY50" fmla="*/ 200978 h 407670"/>
                        <a:gd name="connsiteX51" fmla="*/ 287655 w 1559242"/>
                        <a:gd name="connsiteY51" fmla="*/ 307658 h 407670"/>
                        <a:gd name="connsiteX52" fmla="*/ 369570 w 1559242"/>
                        <a:gd name="connsiteY52" fmla="*/ 339090 h 407670"/>
                        <a:gd name="connsiteX53" fmla="*/ 433388 w 1559242"/>
                        <a:gd name="connsiteY53" fmla="*/ 319088 h 407670"/>
                        <a:gd name="connsiteX54" fmla="*/ 471488 w 1559242"/>
                        <a:gd name="connsiteY54" fmla="*/ 256223 h 407670"/>
                        <a:gd name="connsiteX55" fmla="*/ 561975 w 1559242"/>
                        <a:gd name="connsiteY55" fmla="*/ 280988 h 407670"/>
                        <a:gd name="connsiteX56" fmla="*/ 492443 w 1559242"/>
                        <a:gd name="connsiteY56" fmla="*/ 376238 h 407670"/>
                        <a:gd name="connsiteX57" fmla="*/ 369570 w 1559242"/>
                        <a:gd name="connsiteY57" fmla="*/ 407670 h 407670"/>
                        <a:gd name="connsiteX58" fmla="*/ 218123 w 1559242"/>
                        <a:gd name="connsiteY58" fmla="*/ 354330 h 407670"/>
                        <a:gd name="connsiteX59" fmla="*/ 159068 w 1559242"/>
                        <a:gd name="connsiteY59" fmla="*/ 207645 h 407670"/>
                        <a:gd name="connsiteX60" fmla="*/ 218123 w 1559242"/>
                        <a:gd name="connsiteY60" fmla="*/ 55245 h 407670"/>
                        <a:gd name="connsiteX61" fmla="*/ 376238 w 1559242"/>
                        <a:gd name="connsiteY61" fmla="*/ 0 h 407670"/>
                        <a:gd name="connsiteX62" fmla="*/ 376238 w 1559242"/>
                        <a:gd name="connsiteY62" fmla="*/ 0 h 40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559242" h="407670">
                          <a:moveTo>
                            <a:pt x="0" y="324803"/>
                          </a:moveTo>
                          <a:lnTo>
                            <a:pt x="88582" y="324803"/>
                          </a:lnTo>
                          <a:lnTo>
                            <a:pt x="88582" y="400050"/>
                          </a:lnTo>
                          <a:lnTo>
                            <a:pt x="0" y="400050"/>
                          </a:lnTo>
                          <a:lnTo>
                            <a:pt x="0" y="324803"/>
                          </a:lnTo>
                          <a:lnTo>
                            <a:pt x="0" y="324803"/>
                          </a:lnTo>
                          <a:close/>
                          <a:moveTo>
                            <a:pt x="851535" y="68580"/>
                          </a:moveTo>
                          <a:cubicBezTo>
                            <a:pt x="813435" y="68580"/>
                            <a:pt x="782003" y="80010"/>
                            <a:pt x="758190" y="101918"/>
                          </a:cubicBezTo>
                          <a:cubicBezTo>
                            <a:pt x="734378" y="124778"/>
                            <a:pt x="722947" y="158115"/>
                            <a:pt x="722947" y="203835"/>
                          </a:cubicBezTo>
                          <a:cubicBezTo>
                            <a:pt x="722947" y="248603"/>
                            <a:pt x="735330" y="281940"/>
                            <a:pt x="759143" y="304800"/>
                          </a:cubicBezTo>
                          <a:cubicBezTo>
                            <a:pt x="782955" y="327660"/>
                            <a:pt x="814388" y="339090"/>
                            <a:pt x="851535" y="339090"/>
                          </a:cubicBezTo>
                          <a:cubicBezTo>
                            <a:pt x="888682" y="339090"/>
                            <a:pt x="919163" y="327660"/>
                            <a:pt x="942976" y="304800"/>
                          </a:cubicBezTo>
                          <a:cubicBezTo>
                            <a:pt x="966788" y="281940"/>
                            <a:pt x="979170" y="247650"/>
                            <a:pt x="979170" y="201930"/>
                          </a:cubicBezTo>
                          <a:cubicBezTo>
                            <a:pt x="979170" y="157163"/>
                            <a:pt x="967740" y="122873"/>
                            <a:pt x="943928" y="100965"/>
                          </a:cubicBezTo>
                          <a:cubicBezTo>
                            <a:pt x="920115" y="79058"/>
                            <a:pt x="889635" y="68580"/>
                            <a:pt x="851535" y="68580"/>
                          </a:cubicBezTo>
                          <a:lnTo>
                            <a:pt x="851535" y="68580"/>
                          </a:lnTo>
                          <a:close/>
                          <a:moveTo>
                            <a:pt x="1113472" y="6668"/>
                          </a:moveTo>
                          <a:lnTo>
                            <a:pt x="1252538" y="6668"/>
                          </a:lnTo>
                          <a:lnTo>
                            <a:pt x="1336357" y="275273"/>
                          </a:lnTo>
                          <a:lnTo>
                            <a:pt x="1419226" y="6668"/>
                          </a:lnTo>
                          <a:lnTo>
                            <a:pt x="1559243" y="6668"/>
                          </a:lnTo>
                          <a:lnTo>
                            <a:pt x="1559243" y="400050"/>
                          </a:lnTo>
                          <a:lnTo>
                            <a:pt x="1472565" y="400050"/>
                          </a:lnTo>
                          <a:lnTo>
                            <a:pt x="1472565" y="90488"/>
                          </a:lnTo>
                          <a:lnTo>
                            <a:pt x="1381126" y="400050"/>
                          </a:lnTo>
                          <a:lnTo>
                            <a:pt x="1291590" y="400050"/>
                          </a:lnTo>
                          <a:lnTo>
                            <a:pt x="1200151" y="90488"/>
                          </a:lnTo>
                          <a:lnTo>
                            <a:pt x="1200151" y="400050"/>
                          </a:lnTo>
                          <a:lnTo>
                            <a:pt x="1113472" y="400050"/>
                          </a:lnTo>
                          <a:lnTo>
                            <a:pt x="1113472" y="6668"/>
                          </a:lnTo>
                          <a:lnTo>
                            <a:pt x="1113472" y="6668"/>
                          </a:lnTo>
                          <a:close/>
                          <a:moveTo>
                            <a:pt x="850582" y="0"/>
                          </a:moveTo>
                          <a:cubicBezTo>
                            <a:pt x="918210" y="0"/>
                            <a:pt x="973455" y="18098"/>
                            <a:pt x="1013460" y="54293"/>
                          </a:cubicBezTo>
                          <a:cubicBezTo>
                            <a:pt x="1054418" y="90488"/>
                            <a:pt x="1074420" y="140018"/>
                            <a:pt x="1074420" y="203835"/>
                          </a:cubicBezTo>
                          <a:cubicBezTo>
                            <a:pt x="1074420" y="267653"/>
                            <a:pt x="1054418" y="317183"/>
                            <a:pt x="1013460" y="352425"/>
                          </a:cubicBezTo>
                          <a:cubicBezTo>
                            <a:pt x="972503" y="388620"/>
                            <a:pt x="919163" y="405765"/>
                            <a:pt x="850582" y="405765"/>
                          </a:cubicBezTo>
                          <a:cubicBezTo>
                            <a:pt x="782003" y="405765"/>
                            <a:pt x="727710" y="387668"/>
                            <a:pt x="686753" y="352425"/>
                          </a:cubicBezTo>
                          <a:cubicBezTo>
                            <a:pt x="645795" y="317183"/>
                            <a:pt x="625793" y="267653"/>
                            <a:pt x="625793" y="204788"/>
                          </a:cubicBezTo>
                          <a:cubicBezTo>
                            <a:pt x="625793" y="164783"/>
                            <a:pt x="632460" y="131445"/>
                            <a:pt x="646747" y="103823"/>
                          </a:cubicBezTo>
                          <a:cubicBezTo>
                            <a:pt x="657226" y="83820"/>
                            <a:pt x="671513" y="65723"/>
                            <a:pt x="689610" y="49530"/>
                          </a:cubicBezTo>
                          <a:cubicBezTo>
                            <a:pt x="707707" y="33338"/>
                            <a:pt x="727710" y="21908"/>
                            <a:pt x="749618" y="14288"/>
                          </a:cubicBezTo>
                          <a:cubicBezTo>
                            <a:pt x="779145" y="5715"/>
                            <a:pt x="812482" y="0"/>
                            <a:pt x="850582" y="0"/>
                          </a:cubicBezTo>
                          <a:lnTo>
                            <a:pt x="850582" y="0"/>
                          </a:lnTo>
                          <a:close/>
                          <a:moveTo>
                            <a:pt x="376238" y="0"/>
                          </a:moveTo>
                          <a:cubicBezTo>
                            <a:pt x="432435" y="0"/>
                            <a:pt x="478155" y="14288"/>
                            <a:pt x="513398" y="42863"/>
                          </a:cubicBezTo>
                          <a:cubicBezTo>
                            <a:pt x="534353" y="60008"/>
                            <a:pt x="550545" y="83820"/>
                            <a:pt x="561023" y="115253"/>
                          </a:cubicBezTo>
                          <a:lnTo>
                            <a:pt x="468630" y="134303"/>
                          </a:lnTo>
                          <a:cubicBezTo>
                            <a:pt x="462915" y="114300"/>
                            <a:pt x="451485" y="98108"/>
                            <a:pt x="434340" y="85725"/>
                          </a:cubicBezTo>
                          <a:cubicBezTo>
                            <a:pt x="417195" y="74295"/>
                            <a:pt x="396240" y="67628"/>
                            <a:pt x="371475" y="67628"/>
                          </a:cubicBezTo>
                          <a:cubicBezTo>
                            <a:pt x="337185" y="67628"/>
                            <a:pt x="309563" y="78105"/>
                            <a:pt x="288607" y="99060"/>
                          </a:cubicBezTo>
                          <a:cubicBezTo>
                            <a:pt x="267653" y="120015"/>
                            <a:pt x="256223" y="154305"/>
                            <a:pt x="256223" y="200978"/>
                          </a:cubicBezTo>
                          <a:cubicBezTo>
                            <a:pt x="256223" y="250508"/>
                            <a:pt x="266700" y="285750"/>
                            <a:pt x="287655" y="307658"/>
                          </a:cubicBezTo>
                          <a:cubicBezTo>
                            <a:pt x="308610" y="328613"/>
                            <a:pt x="336232" y="339090"/>
                            <a:pt x="369570" y="339090"/>
                          </a:cubicBezTo>
                          <a:cubicBezTo>
                            <a:pt x="394335" y="339090"/>
                            <a:pt x="415290" y="332423"/>
                            <a:pt x="433388" y="319088"/>
                          </a:cubicBezTo>
                          <a:cubicBezTo>
                            <a:pt x="451485" y="305753"/>
                            <a:pt x="463868" y="284798"/>
                            <a:pt x="471488" y="256223"/>
                          </a:cubicBezTo>
                          <a:lnTo>
                            <a:pt x="561975" y="280988"/>
                          </a:lnTo>
                          <a:cubicBezTo>
                            <a:pt x="547688" y="323850"/>
                            <a:pt x="524828" y="356235"/>
                            <a:pt x="492443" y="376238"/>
                          </a:cubicBezTo>
                          <a:cubicBezTo>
                            <a:pt x="460057" y="397193"/>
                            <a:pt x="419100" y="407670"/>
                            <a:pt x="369570" y="407670"/>
                          </a:cubicBezTo>
                          <a:cubicBezTo>
                            <a:pt x="308610" y="407670"/>
                            <a:pt x="258128" y="389573"/>
                            <a:pt x="218123" y="354330"/>
                          </a:cubicBezTo>
                          <a:cubicBezTo>
                            <a:pt x="179070" y="319088"/>
                            <a:pt x="159068" y="269558"/>
                            <a:pt x="159068" y="207645"/>
                          </a:cubicBezTo>
                          <a:cubicBezTo>
                            <a:pt x="159068" y="141923"/>
                            <a:pt x="179070" y="91440"/>
                            <a:pt x="218123" y="55245"/>
                          </a:cubicBezTo>
                          <a:cubicBezTo>
                            <a:pt x="257175" y="19050"/>
                            <a:pt x="311468" y="0"/>
                            <a:pt x="376238" y="0"/>
                          </a:cubicBezTo>
                          <a:lnTo>
                            <a:pt x="376238" y="0"/>
                          </a:lnTo>
                          <a:close/>
                        </a:path>
                      </a:pathLst>
                    </a:custGeom>
                    <a:grpFill/>
                    <a:ln w="9525" cap="flat">
                      <a:noFill/>
                      <a:prstDash val="solid"/>
                      <a:miter/>
                    </a:ln>
                  </p:spPr>
                  <p:txBody>
                    <a:bodyPr rtlCol="0" anchor="ctr"/>
                    <a:lstStyle/>
                    <a:p>
                      <a:pPr algn="ctr"/>
                      <a:endParaRPr lang="en-US">
                        <a:solidFill>
                          <a:schemeClr val="bg1"/>
                        </a:solidFill>
                      </a:endParaRPr>
                    </a:p>
                  </p:txBody>
                </p:sp>
              </p:grpSp>
            </p:grpSp>
          </p:grpSp>
        </p:grpSp>
      </p:grpSp>
    </p:spTree>
    <p:extLst>
      <p:ext uri="{BB962C8B-B14F-4D97-AF65-F5344CB8AC3E}">
        <p14:creationId xmlns:p14="http://schemas.microsoft.com/office/powerpoint/2010/main" val="98081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zövegdoboz 12">
            <a:extLst>
              <a:ext uri="{FF2B5EF4-FFF2-40B4-BE49-F238E27FC236}">
                <a16:creationId xmlns:a16="http://schemas.microsoft.com/office/drawing/2014/main" id="{57B99ED6-1977-DC40-13DE-3DCF63FCB463}"/>
              </a:ext>
            </a:extLst>
          </p:cNvPr>
          <p:cNvSpPr txBox="1"/>
          <p:nvPr/>
        </p:nvSpPr>
        <p:spPr>
          <a:xfrm>
            <a:off x="294603" y="-238658"/>
            <a:ext cx="12020860" cy="18604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tx1"/>
                </a:solidFill>
                <a:latin typeface="+mj-lt"/>
                <a:ea typeface="+mj-ea"/>
                <a:cs typeface="+mj-cs"/>
              </a:rPr>
              <a:t>Experiment no. </a:t>
            </a:r>
            <a:r>
              <a:rPr lang="hu-HU" sz="4000" dirty="0">
                <a:latin typeface="+mj-lt"/>
                <a:ea typeface="+mj-ea"/>
                <a:cs typeface="+mj-cs"/>
              </a:rPr>
              <a:t>2</a:t>
            </a:r>
            <a:r>
              <a:rPr lang="en-US" sz="4000" kern="1200" dirty="0">
                <a:solidFill>
                  <a:schemeClr val="tx1"/>
                </a:solidFill>
                <a:latin typeface="+mj-lt"/>
                <a:ea typeface="+mj-ea"/>
                <a:cs typeface="+mj-cs"/>
              </a:rPr>
              <a:t>: </a:t>
            </a:r>
            <a:r>
              <a:rPr lang="en-US" sz="4000" u="sng" kern="1200" dirty="0">
                <a:solidFill>
                  <a:schemeClr val="tx1"/>
                </a:solidFill>
                <a:latin typeface="+mj-lt"/>
                <a:ea typeface="+mj-ea"/>
                <a:cs typeface="+mj-cs"/>
              </a:rPr>
              <a:t>Regression model-variations (without negative parameters)</a:t>
            </a:r>
          </a:p>
        </p:txBody>
      </p:sp>
      <p:pic>
        <p:nvPicPr>
          <p:cNvPr id="4" name="Kép 3">
            <a:extLst>
              <a:ext uri="{FF2B5EF4-FFF2-40B4-BE49-F238E27FC236}">
                <a16:creationId xmlns:a16="http://schemas.microsoft.com/office/drawing/2014/main" id="{427AB22F-3E22-B676-1A8F-4A164A5DCEEF}"/>
              </a:ext>
            </a:extLst>
          </p:cNvPr>
          <p:cNvPicPr>
            <a:picLocks noChangeAspect="1"/>
          </p:cNvPicPr>
          <p:nvPr/>
        </p:nvPicPr>
        <p:blipFill>
          <a:blip r:embed="rId3"/>
          <a:stretch>
            <a:fillRect/>
          </a:stretch>
        </p:blipFill>
        <p:spPr>
          <a:xfrm>
            <a:off x="765571" y="1621742"/>
            <a:ext cx="9778966" cy="4838990"/>
          </a:xfrm>
          <a:prstGeom prst="rect">
            <a:avLst/>
          </a:prstGeom>
        </p:spPr>
      </p:pic>
      <p:sp>
        <p:nvSpPr>
          <p:cNvPr id="5" name="Ellipszis 4">
            <a:extLst>
              <a:ext uri="{FF2B5EF4-FFF2-40B4-BE49-F238E27FC236}">
                <a16:creationId xmlns:a16="http://schemas.microsoft.com/office/drawing/2014/main" id="{F6DEB109-08E6-6F17-4BAC-43AAC43B10CA}"/>
              </a:ext>
            </a:extLst>
          </p:cNvPr>
          <p:cNvSpPr/>
          <p:nvPr/>
        </p:nvSpPr>
        <p:spPr>
          <a:xfrm>
            <a:off x="9487795" y="2345031"/>
            <a:ext cx="593752" cy="37896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0385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zövegdoboz 12">
            <a:extLst>
              <a:ext uri="{FF2B5EF4-FFF2-40B4-BE49-F238E27FC236}">
                <a16:creationId xmlns:a16="http://schemas.microsoft.com/office/drawing/2014/main" id="{57B99ED6-1977-DC40-13DE-3DCF63FCB463}"/>
              </a:ext>
            </a:extLst>
          </p:cNvPr>
          <p:cNvSpPr txBox="1"/>
          <p:nvPr/>
        </p:nvSpPr>
        <p:spPr>
          <a:xfrm>
            <a:off x="477446" y="0"/>
            <a:ext cx="11234057" cy="126485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tx1"/>
                </a:solidFill>
                <a:latin typeface="+mj-lt"/>
                <a:ea typeface="+mj-ea"/>
                <a:cs typeface="+mj-cs"/>
              </a:rPr>
              <a:t>Experiment no. </a:t>
            </a:r>
            <a:r>
              <a:rPr lang="hu-HU" sz="4000" dirty="0">
                <a:latin typeface="+mj-lt"/>
                <a:ea typeface="+mj-ea"/>
                <a:cs typeface="+mj-cs"/>
              </a:rPr>
              <a:t>3</a:t>
            </a:r>
            <a:r>
              <a:rPr lang="en-US" sz="4000" kern="1200" dirty="0">
                <a:solidFill>
                  <a:schemeClr val="tx1"/>
                </a:solidFill>
                <a:latin typeface="+mj-lt"/>
                <a:ea typeface="+mj-ea"/>
                <a:cs typeface="+mj-cs"/>
              </a:rPr>
              <a:t>: </a:t>
            </a:r>
            <a:r>
              <a:rPr lang="en-US" sz="4000" u="sng" dirty="0">
                <a:latin typeface="+mj-lt"/>
                <a:ea typeface="+mj-ea"/>
                <a:cs typeface="+mj-cs"/>
              </a:rPr>
              <a:t>Regression model variations (with negative parameters)</a:t>
            </a:r>
            <a:endParaRPr lang="en-US" sz="4000" u="sng" kern="1200" dirty="0">
              <a:solidFill>
                <a:schemeClr val="tx1"/>
              </a:solidFill>
              <a:latin typeface="+mj-lt"/>
              <a:ea typeface="+mj-ea"/>
              <a:cs typeface="+mj-cs"/>
            </a:endParaRPr>
          </a:p>
        </p:txBody>
      </p:sp>
      <p:pic>
        <p:nvPicPr>
          <p:cNvPr id="7" name="Kép 6">
            <a:extLst>
              <a:ext uri="{FF2B5EF4-FFF2-40B4-BE49-F238E27FC236}">
                <a16:creationId xmlns:a16="http://schemas.microsoft.com/office/drawing/2014/main" id="{5AF07825-B1A6-7A29-D0CA-94D52A5A605F}"/>
              </a:ext>
            </a:extLst>
          </p:cNvPr>
          <p:cNvPicPr>
            <a:picLocks noChangeAspect="1"/>
          </p:cNvPicPr>
          <p:nvPr/>
        </p:nvPicPr>
        <p:blipFill>
          <a:blip r:embed="rId3"/>
          <a:stretch>
            <a:fillRect/>
          </a:stretch>
        </p:blipFill>
        <p:spPr>
          <a:xfrm>
            <a:off x="2102774" y="1565748"/>
            <a:ext cx="7986452" cy="3726503"/>
          </a:xfrm>
          <a:prstGeom prst="rect">
            <a:avLst/>
          </a:prstGeom>
        </p:spPr>
      </p:pic>
      <p:pic>
        <p:nvPicPr>
          <p:cNvPr id="11" name="Kép 10">
            <a:extLst>
              <a:ext uri="{FF2B5EF4-FFF2-40B4-BE49-F238E27FC236}">
                <a16:creationId xmlns:a16="http://schemas.microsoft.com/office/drawing/2014/main" id="{9D4EC338-C94B-BCE3-75F6-493CE556A9F4}"/>
              </a:ext>
            </a:extLst>
          </p:cNvPr>
          <p:cNvPicPr>
            <a:picLocks noChangeAspect="1"/>
          </p:cNvPicPr>
          <p:nvPr/>
        </p:nvPicPr>
        <p:blipFill>
          <a:blip r:embed="rId4"/>
          <a:stretch>
            <a:fillRect/>
          </a:stretch>
        </p:blipFill>
        <p:spPr>
          <a:xfrm>
            <a:off x="8246999" y="5292251"/>
            <a:ext cx="1842227" cy="927057"/>
          </a:xfrm>
          <a:prstGeom prst="rect">
            <a:avLst/>
          </a:prstGeom>
        </p:spPr>
      </p:pic>
    </p:spTree>
    <p:extLst>
      <p:ext uri="{BB962C8B-B14F-4D97-AF65-F5344CB8AC3E}">
        <p14:creationId xmlns:p14="http://schemas.microsoft.com/office/powerpoint/2010/main" val="4023440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1138FE56-71CA-9468-FD79-FDBE34946A78}"/>
              </a:ext>
            </a:extLst>
          </p:cNvPr>
          <p:cNvPicPr>
            <a:picLocks noChangeAspect="1"/>
          </p:cNvPicPr>
          <p:nvPr/>
        </p:nvPicPr>
        <p:blipFill>
          <a:blip r:embed="rId3"/>
          <a:stretch>
            <a:fillRect/>
          </a:stretch>
        </p:blipFill>
        <p:spPr>
          <a:xfrm>
            <a:off x="264978" y="1746053"/>
            <a:ext cx="11400508" cy="4176122"/>
          </a:xfrm>
          <a:prstGeom prst="rect">
            <a:avLst/>
          </a:prstGeom>
        </p:spPr>
      </p:pic>
      <p:sp>
        <p:nvSpPr>
          <p:cNvPr id="8" name="Szövegdoboz 7">
            <a:extLst>
              <a:ext uri="{FF2B5EF4-FFF2-40B4-BE49-F238E27FC236}">
                <a16:creationId xmlns:a16="http://schemas.microsoft.com/office/drawing/2014/main" id="{FE950ADD-964D-8F64-2F2A-CD93ADA5C803}"/>
              </a:ext>
            </a:extLst>
          </p:cNvPr>
          <p:cNvSpPr txBox="1"/>
          <p:nvPr/>
        </p:nvSpPr>
        <p:spPr>
          <a:xfrm>
            <a:off x="264978" y="150471"/>
            <a:ext cx="11662044" cy="932688"/>
          </a:xfrm>
          <a:prstGeom prst="rect">
            <a:avLst/>
          </a:prstGeo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4000" kern="1200" dirty="0">
                <a:solidFill>
                  <a:schemeClr val="tx1"/>
                </a:solidFill>
                <a:latin typeface="+mj-lt"/>
                <a:ea typeface="+mj-ea"/>
                <a:cs typeface="+mj-cs"/>
              </a:rPr>
              <a:t>Experiment no. </a:t>
            </a:r>
            <a:r>
              <a:rPr lang="hu-HU" sz="4000" kern="1200" dirty="0">
                <a:solidFill>
                  <a:schemeClr val="tx1"/>
                </a:solidFill>
                <a:latin typeface="+mj-lt"/>
                <a:ea typeface="+mj-ea"/>
                <a:cs typeface="+mj-cs"/>
              </a:rPr>
              <a:t>4</a:t>
            </a:r>
            <a:r>
              <a:rPr lang="en-US" sz="4000" kern="1200" dirty="0">
                <a:solidFill>
                  <a:schemeClr val="tx1"/>
                </a:solidFill>
                <a:latin typeface="+mj-lt"/>
                <a:ea typeface="+mj-ea"/>
                <a:cs typeface="+mj-cs"/>
              </a:rPr>
              <a:t>: </a:t>
            </a:r>
            <a:r>
              <a:rPr lang="hu-HU" sz="4000" u="sng" dirty="0">
                <a:latin typeface="+mj-lt"/>
                <a:ea typeface="+mj-ea"/>
                <a:cs typeface="+mj-cs"/>
              </a:rPr>
              <a:t>JOKER#2-scenarios</a:t>
            </a:r>
          </a:p>
          <a:p>
            <a:pPr algn="ctr">
              <a:lnSpc>
                <a:spcPct val="90000"/>
              </a:lnSpc>
              <a:spcBef>
                <a:spcPct val="0"/>
              </a:spcBef>
              <a:spcAft>
                <a:spcPts val="600"/>
              </a:spcAft>
            </a:pPr>
            <a:r>
              <a:rPr lang="hu-HU" sz="4000" dirty="0">
                <a:latin typeface="+mj-lt"/>
                <a:ea typeface="+mj-ea"/>
                <a:cs typeface="+mj-cs"/>
              </a:rPr>
              <a:t> </a:t>
            </a:r>
            <a:r>
              <a:rPr lang="hu-HU" sz="4000" i="1" dirty="0" err="1">
                <a:latin typeface="+mj-lt"/>
                <a:ea typeface="+mj-ea"/>
                <a:cs typeface="+mj-cs"/>
              </a:rPr>
              <a:t>one</a:t>
            </a:r>
            <a:r>
              <a:rPr lang="hu-HU" sz="4000" i="1" dirty="0">
                <a:latin typeface="+mj-lt"/>
                <a:ea typeface="+mj-ea"/>
                <a:cs typeface="+mj-cs"/>
              </a:rPr>
              <a:t> </a:t>
            </a:r>
            <a:r>
              <a:rPr lang="hu-HU" sz="4000" i="1" dirty="0" err="1">
                <a:latin typeface="+mj-lt"/>
                <a:ea typeface="+mj-ea"/>
                <a:cs typeface="+mj-cs"/>
              </a:rPr>
              <a:t>single</a:t>
            </a:r>
            <a:r>
              <a:rPr lang="hu-HU" sz="4000" i="1" dirty="0">
                <a:latin typeface="+mj-lt"/>
                <a:ea typeface="+mj-ea"/>
                <a:cs typeface="+mj-cs"/>
              </a:rPr>
              <a:t> Y=X9-value</a:t>
            </a:r>
            <a:endParaRPr lang="en-US" sz="4000" i="1" kern="1200" dirty="0">
              <a:solidFill>
                <a:schemeClr val="tx1"/>
              </a:solidFill>
              <a:latin typeface="+mj-lt"/>
              <a:ea typeface="+mj-ea"/>
              <a:cs typeface="+mj-cs"/>
            </a:endParaRPr>
          </a:p>
        </p:txBody>
      </p:sp>
    </p:spTree>
    <p:extLst>
      <p:ext uri="{BB962C8B-B14F-4D97-AF65-F5344CB8AC3E}">
        <p14:creationId xmlns:p14="http://schemas.microsoft.com/office/powerpoint/2010/main" val="2589330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DB793953-2139-F2A2-AABD-C103468480D1}"/>
              </a:ext>
            </a:extLst>
          </p:cNvPr>
          <p:cNvPicPr>
            <a:picLocks noChangeAspect="1"/>
          </p:cNvPicPr>
          <p:nvPr/>
        </p:nvPicPr>
        <p:blipFill>
          <a:blip r:embed="rId3"/>
          <a:stretch>
            <a:fillRect/>
          </a:stretch>
        </p:blipFill>
        <p:spPr>
          <a:xfrm>
            <a:off x="567159" y="1270569"/>
            <a:ext cx="11192719" cy="4988193"/>
          </a:xfrm>
          <a:prstGeom prst="rect">
            <a:avLst/>
          </a:prstGeom>
        </p:spPr>
      </p:pic>
      <p:sp>
        <p:nvSpPr>
          <p:cNvPr id="8" name="Szövegdoboz 7">
            <a:extLst>
              <a:ext uri="{FF2B5EF4-FFF2-40B4-BE49-F238E27FC236}">
                <a16:creationId xmlns:a16="http://schemas.microsoft.com/office/drawing/2014/main" id="{48F5951B-FBF5-E624-DD49-73952FD8297C}"/>
              </a:ext>
            </a:extLst>
          </p:cNvPr>
          <p:cNvSpPr txBox="1"/>
          <p:nvPr/>
        </p:nvSpPr>
        <p:spPr>
          <a:xfrm>
            <a:off x="3567897" y="88983"/>
            <a:ext cx="6094070" cy="707886"/>
          </a:xfrm>
          <a:prstGeom prst="rect">
            <a:avLst/>
          </a:prstGeom>
          <a:noFill/>
        </p:spPr>
        <p:txBody>
          <a:bodyPr wrap="square">
            <a:spAutoFit/>
          </a:bodyPr>
          <a:lstStyle/>
          <a:p>
            <a:r>
              <a:rPr lang="en-US" sz="4000" dirty="0"/>
              <a:t>3 pieces (Y=X9)</a:t>
            </a:r>
          </a:p>
        </p:txBody>
      </p:sp>
    </p:spTree>
    <p:extLst>
      <p:ext uri="{BB962C8B-B14F-4D97-AF65-F5344CB8AC3E}">
        <p14:creationId xmlns:p14="http://schemas.microsoft.com/office/powerpoint/2010/main" val="4076239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97A7E115-5325-61F1-FD4E-4BB68D5FDCAD}"/>
              </a:ext>
            </a:extLst>
          </p:cNvPr>
          <p:cNvPicPr>
            <a:picLocks noChangeAspect="1"/>
          </p:cNvPicPr>
          <p:nvPr/>
        </p:nvPicPr>
        <p:blipFill>
          <a:blip r:embed="rId3"/>
          <a:stretch>
            <a:fillRect/>
          </a:stretch>
        </p:blipFill>
        <p:spPr>
          <a:xfrm>
            <a:off x="235712" y="1188526"/>
            <a:ext cx="11720576" cy="4480948"/>
          </a:xfrm>
          <a:prstGeom prst="rect">
            <a:avLst/>
          </a:prstGeom>
        </p:spPr>
      </p:pic>
      <p:sp>
        <p:nvSpPr>
          <p:cNvPr id="7" name="Szövegdoboz 6">
            <a:extLst>
              <a:ext uri="{FF2B5EF4-FFF2-40B4-BE49-F238E27FC236}">
                <a16:creationId xmlns:a16="http://schemas.microsoft.com/office/drawing/2014/main" id="{B5B4C95F-1E7A-5F3C-47A2-7AB29F3E9533}"/>
              </a:ext>
            </a:extLst>
          </p:cNvPr>
          <p:cNvSpPr txBox="1"/>
          <p:nvPr/>
        </p:nvSpPr>
        <p:spPr>
          <a:xfrm>
            <a:off x="3048965" y="110488"/>
            <a:ext cx="6094070" cy="707886"/>
          </a:xfrm>
          <a:prstGeom prst="rect">
            <a:avLst/>
          </a:prstGeom>
          <a:noFill/>
        </p:spPr>
        <p:txBody>
          <a:bodyPr wrap="square">
            <a:spAutoFit/>
          </a:bodyPr>
          <a:lstStyle/>
          <a:p>
            <a:r>
              <a:rPr lang="hu-HU" sz="4000" dirty="0"/>
              <a:t>S</a:t>
            </a:r>
            <a:r>
              <a:rPr lang="en-US" sz="4000" dirty="0"/>
              <a:t>ingle Y value</a:t>
            </a:r>
            <a:r>
              <a:rPr lang="hu-HU" sz="4000" dirty="0"/>
              <a:t> </a:t>
            </a:r>
            <a:r>
              <a:rPr lang="en-US" sz="4000" dirty="0"/>
              <a:t>3</a:t>
            </a:r>
            <a:r>
              <a:rPr lang="hu-HU" sz="4000" dirty="0"/>
              <a:t> </a:t>
            </a:r>
            <a:r>
              <a:rPr lang="en-US" sz="4000" dirty="0"/>
              <a:t>times</a:t>
            </a:r>
          </a:p>
        </p:txBody>
      </p:sp>
    </p:spTree>
    <p:extLst>
      <p:ext uri="{BB962C8B-B14F-4D97-AF65-F5344CB8AC3E}">
        <p14:creationId xmlns:p14="http://schemas.microsoft.com/office/powerpoint/2010/main" val="2531878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ACC576B6-8A12-D726-B3F3-6395B7951A9A}"/>
              </a:ext>
            </a:extLst>
          </p:cNvPr>
          <p:cNvPicPr>
            <a:picLocks noChangeAspect="1"/>
          </p:cNvPicPr>
          <p:nvPr/>
        </p:nvPicPr>
        <p:blipFill>
          <a:blip r:embed="rId3"/>
          <a:stretch>
            <a:fillRect/>
          </a:stretch>
        </p:blipFill>
        <p:spPr>
          <a:xfrm>
            <a:off x="0" y="960772"/>
            <a:ext cx="12106275" cy="4936455"/>
          </a:xfrm>
          <a:prstGeom prst="rect">
            <a:avLst/>
          </a:prstGeom>
        </p:spPr>
      </p:pic>
    </p:spTree>
    <p:extLst>
      <p:ext uri="{BB962C8B-B14F-4D97-AF65-F5344CB8AC3E}">
        <p14:creationId xmlns:p14="http://schemas.microsoft.com/office/powerpoint/2010/main" val="1189696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Kép 2" descr="Ezüsttrófea">
            <a:extLst>
              <a:ext uri="{FF2B5EF4-FFF2-40B4-BE49-F238E27FC236}">
                <a16:creationId xmlns:a16="http://schemas.microsoft.com/office/drawing/2014/main" id="{55D50063-1D91-94E9-4207-BABBAFDD25A2}"/>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b="15730"/>
          <a:stretch/>
        </p:blipFill>
        <p:spPr>
          <a:xfrm>
            <a:off x="0" y="0"/>
            <a:ext cx="12192000" cy="6858000"/>
          </a:xfrm>
          <a:prstGeom prst="rect">
            <a:avLst/>
          </a:prstGeom>
        </p:spPr>
      </p:pic>
      <p:sp>
        <p:nvSpPr>
          <p:cNvPr id="10" name="Szövegdoboz 9">
            <a:extLst>
              <a:ext uri="{FF2B5EF4-FFF2-40B4-BE49-F238E27FC236}">
                <a16:creationId xmlns:a16="http://schemas.microsoft.com/office/drawing/2014/main" id="{EE13567C-D6C4-042D-120E-46153D99B6FD}"/>
              </a:ext>
            </a:extLst>
          </p:cNvPr>
          <p:cNvSpPr txBox="1"/>
          <p:nvPr/>
        </p:nvSpPr>
        <p:spPr>
          <a:xfrm>
            <a:off x="2879271" y="218105"/>
            <a:ext cx="6106884" cy="707886"/>
          </a:xfrm>
          <a:prstGeom prst="rect">
            <a:avLst/>
          </a:prstGeom>
          <a:noFill/>
        </p:spPr>
        <p:txBody>
          <a:bodyPr wrap="square">
            <a:spAutoFit/>
          </a:bodyPr>
          <a:lstStyle/>
          <a:p>
            <a:pPr algn="ctr"/>
            <a:r>
              <a:rPr lang="en-US" sz="4000" dirty="0"/>
              <a:t>Conclusions</a:t>
            </a:r>
          </a:p>
        </p:txBody>
      </p:sp>
      <p:sp>
        <p:nvSpPr>
          <p:cNvPr id="6" name="Szövegdoboz 5">
            <a:extLst>
              <a:ext uri="{FF2B5EF4-FFF2-40B4-BE49-F238E27FC236}">
                <a16:creationId xmlns:a16="http://schemas.microsoft.com/office/drawing/2014/main" id="{162E8995-F614-8907-53CE-42C5274598CF}"/>
              </a:ext>
            </a:extLst>
          </p:cNvPr>
          <p:cNvSpPr txBox="1"/>
          <p:nvPr/>
        </p:nvSpPr>
        <p:spPr>
          <a:xfrm>
            <a:off x="2003877" y="1468041"/>
            <a:ext cx="7973787" cy="4401205"/>
          </a:xfrm>
          <a:prstGeom prst="rect">
            <a:avLst/>
          </a:prstGeom>
          <a:noFill/>
        </p:spPr>
        <p:txBody>
          <a:bodyPr wrap="square">
            <a:spAutoFit/>
          </a:bodyPr>
          <a:lstStyle/>
          <a:p>
            <a:pPr algn="just"/>
            <a:r>
              <a:rPr lang="en-US" sz="2000" dirty="0"/>
              <a:t>It is important to finetune the terms we use if we talk about learning and testing and simulating. It is not the same, whether we can derive the existence of a potential pattern, or we really explore this pattern. Knowledge representation forms have different potentials:</a:t>
            </a:r>
            <a:endParaRPr lang="hu-HU" sz="2000" dirty="0"/>
          </a:p>
          <a:p>
            <a:endParaRPr lang="en-US" sz="2000" dirty="0"/>
          </a:p>
          <a:p>
            <a:pPr marL="285750" indent="-285750">
              <a:buFont typeface="Arial" panose="020B0604020202020204" pitchFamily="34" charset="0"/>
              <a:buChar char="•"/>
            </a:pPr>
            <a:r>
              <a:rPr lang="en-US" sz="2000" dirty="0"/>
              <a:t>Similarity analyses can identify potential patterns.</a:t>
            </a:r>
            <a:endParaRPr lang="hu-HU"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Regression models can explore the searched pattern in a randomized way, but they are</a:t>
            </a:r>
            <a:r>
              <a:rPr lang="hu-HU" sz="2000" dirty="0"/>
              <a:t> </a:t>
            </a:r>
            <a:r>
              <a:rPr lang="en-US" sz="2000" dirty="0"/>
              <a:t>not able to deliver conjectures as such.</a:t>
            </a:r>
            <a:endParaRPr lang="hu-HU"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Non-causal models can follow/explore patterns fully or partially – in this latter case: without giving signs about the suspicions whether a pattern could be assumed or not.</a:t>
            </a:r>
          </a:p>
        </p:txBody>
      </p:sp>
    </p:spTree>
    <p:extLst>
      <p:ext uri="{BB962C8B-B14F-4D97-AF65-F5344CB8AC3E}">
        <p14:creationId xmlns:p14="http://schemas.microsoft.com/office/powerpoint/2010/main" val="7499013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Kép 4" descr="Absztrakt kék dizájn hullámos vonalakkal és pontokkal">
            <a:extLst>
              <a:ext uri="{FF2B5EF4-FFF2-40B4-BE49-F238E27FC236}">
                <a16:creationId xmlns:a16="http://schemas.microsoft.com/office/drawing/2014/main" id="{413F571B-9E2D-AD47-EDAD-1C7C2851065B}"/>
              </a:ext>
            </a:extLst>
          </p:cNvPr>
          <p:cNvPicPr>
            <a:picLocks noChangeAspect="1"/>
          </p:cNvPicPr>
          <p:nvPr/>
        </p:nvPicPr>
        <p:blipFill rotWithShape="1">
          <a:blip r:embed="rId2">
            <a:extLst>
              <a:ext uri="{28A0092B-C50C-407E-A947-70E740481C1C}">
                <a14:useLocalDpi xmlns:a14="http://schemas.microsoft.com/office/drawing/2010/main" val="0"/>
              </a:ext>
            </a:extLst>
          </a:blip>
          <a:srcRect l="3184" r="-1" b="-1"/>
          <a:stretch/>
        </p:blipFill>
        <p:spPr>
          <a:xfrm>
            <a:off x="20" y="10"/>
            <a:ext cx="9947062" cy="6857990"/>
          </a:xfrm>
          <a:prstGeom prst="rect">
            <a:avLst/>
          </a:prstGeom>
        </p:spPr>
      </p:pic>
      <p:sp>
        <p:nvSpPr>
          <p:cNvPr id="14" name="Freeform: Shape 13">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6" name="Freeform: Shape 15">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8" name="Freeform: Shape 17">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Szövegdoboz 5">
            <a:extLst>
              <a:ext uri="{FF2B5EF4-FFF2-40B4-BE49-F238E27FC236}">
                <a16:creationId xmlns:a16="http://schemas.microsoft.com/office/drawing/2014/main" id="{E987E159-3A03-5B2B-D257-F43D149B6FD6}"/>
              </a:ext>
            </a:extLst>
          </p:cNvPr>
          <p:cNvSpPr txBox="1"/>
          <p:nvPr/>
        </p:nvSpPr>
        <p:spPr>
          <a:xfrm>
            <a:off x="7948920" y="0"/>
            <a:ext cx="3633746" cy="158842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dirty="0">
                <a:latin typeface="+mj-lt"/>
                <a:ea typeface="+mj-ea"/>
                <a:cs typeface="+mj-cs"/>
              </a:rPr>
              <a:t>Future</a:t>
            </a:r>
          </a:p>
        </p:txBody>
      </p:sp>
      <p:sp>
        <p:nvSpPr>
          <p:cNvPr id="7" name="Szövegdoboz 6">
            <a:extLst>
              <a:ext uri="{FF2B5EF4-FFF2-40B4-BE49-F238E27FC236}">
                <a16:creationId xmlns:a16="http://schemas.microsoft.com/office/drawing/2014/main" id="{94F03B88-4888-4F8A-5DE4-271592AF2698}"/>
              </a:ext>
            </a:extLst>
          </p:cNvPr>
          <p:cNvSpPr txBox="1"/>
          <p:nvPr/>
        </p:nvSpPr>
        <p:spPr>
          <a:xfrm>
            <a:off x="7339585" y="2091668"/>
            <a:ext cx="4852416" cy="3305831"/>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r>
              <a:rPr lang="en-US" sz="2000" dirty="0"/>
              <a:t>Further experiments are necessary to explore the impact of more and more data in case of similarity analyses.</a:t>
            </a:r>
            <a:endParaRPr lang="hu-HU" sz="2000" dirty="0"/>
          </a:p>
          <a:p>
            <a:pPr indent="-228600" algn="just">
              <a:lnSpc>
                <a:spcPct val="90000"/>
              </a:lnSpc>
              <a:spcAft>
                <a:spcPts val="600"/>
              </a:spcAft>
              <a:buFont typeface="Arial" panose="020B0604020202020204" pitchFamily="34" charset="0"/>
              <a:buChar char="•"/>
            </a:pPr>
            <a:endParaRPr lang="en-US" sz="2000" dirty="0"/>
          </a:p>
          <a:p>
            <a:pPr indent="-228600" algn="just">
              <a:lnSpc>
                <a:spcPct val="90000"/>
              </a:lnSpc>
              <a:spcAft>
                <a:spcPts val="600"/>
              </a:spcAft>
              <a:buFont typeface="Arial" panose="020B0604020202020204" pitchFamily="34" charset="0"/>
              <a:buChar char="•"/>
            </a:pPr>
            <a:r>
              <a:rPr lang="en-US" sz="2000" dirty="0"/>
              <a:t>On the other hand, it seems to be possible to achieve positive effects concerning the estimation accuracy n case of non-causal models (like JOKER#2).</a:t>
            </a:r>
          </a:p>
        </p:txBody>
      </p:sp>
    </p:spTree>
    <p:extLst>
      <p:ext uri="{BB962C8B-B14F-4D97-AF65-F5344CB8AC3E}">
        <p14:creationId xmlns:p14="http://schemas.microsoft.com/office/powerpoint/2010/main" val="4156491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035C77A9-7084-477D-BA3A-262CC9BDC031}"/>
              </a:ext>
            </a:extLst>
          </p:cNvPr>
          <p:cNvGrpSpPr/>
          <p:nvPr/>
        </p:nvGrpSpPr>
        <p:grpSpPr>
          <a:xfrm>
            <a:off x="1" y="2857630"/>
            <a:ext cx="12191998" cy="1142740"/>
            <a:chOff x="1" y="2857630"/>
            <a:chExt cx="12191998" cy="1142740"/>
          </a:xfrm>
        </p:grpSpPr>
        <p:sp>
          <p:nvSpPr>
            <p:cNvPr id="25" name="TextBox 24">
              <a:extLst>
                <a:ext uri="{FF2B5EF4-FFF2-40B4-BE49-F238E27FC236}">
                  <a16:creationId xmlns:a16="http://schemas.microsoft.com/office/drawing/2014/main" id="{3E0E8578-BD64-4C9C-8967-EC38029FB4BB}"/>
                </a:ext>
              </a:extLst>
            </p:cNvPr>
            <p:cNvSpPr txBox="1"/>
            <p:nvPr/>
          </p:nvSpPr>
          <p:spPr>
            <a:xfrm>
              <a:off x="1" y="2857630"/>
              <a:ext cx="12191998" cy="830997"/>
            </a:xfrm>
            <a:prstGeom prst="rect">
              <a:avLst/>
            </a:prstGeom>
            <a:noFill/>
          </p:spPr>
          <p:txBody>
            <a:bodyPr wrap="square" rtlCol="0" anchor="ctr">
              <a:spAutoFit/>
            </a:bodyPr>
            <a:lstStyle/>
            <a:p>
              <a:pPr algn="ctr"/>
              <a:r>
                <a:rPr lang="hu-HU" altLang="ko-KR" sz="4800" b="1" dirty="0" err="1">
                  <a:solidFill>
                    <a:schemeClr val="bg1"/>
                  </a:solidFill>
                  <a:latin typeface="+mj-lt"/>
                  <a:cs typeface="Arial" pitchFamily="34" charset="0"/>
                </a:rPr>
                <a:t>Thank</a:t>
              </a:r>
              <a:r>
                <a:rPr lang="hu-HU" altLang="ko-KR" sz="4800" b="1" dirty="0">
                  <a:solidFill>
                    <a:schemeClr val="bg1"/>
                  </a:solidFill>
                  <a:latin typeface="+mj-lt"/>
                  <a:cs typeface="Arial" pitchFamily="34" charset="0"/>
                </a:rPr>
                <a:t> </a:t>
              </a:r>
              <a:r>
                <a:rPr lang="hu-HU" altLang="ko-KR" sz="4800" b="1" dirty="0" err="1">
                  <a:solidFill>
                    <a:schemeClr val="bg1"/>
                  </a:solidFill>
                  <a:latin typeface="+mj-lt"/>
                  <a:cs typeface="Arial" pitchFamily="34" charset="0"/>
                </a:rPr>
                <a:t>you</a:t>
              </a:r>
              <a:r>
                <a:rPr lang="hu-HU" altLang="ko-KR" sz="4800" b="1" dirty="0">
                  <a:solidFill>
                    <a:schemeClr val="bg1"/>
                  </a:solidFill>
                  <a:latin typeface="+mj-lt"/>
                  <a:cs typeface="Arial" pitchFamily="34" charset="0"/>
                </a:rPr>
                <a:t> </a:t>
              </a:r>
              <a:r>
                <a:rPr lang="hu-HU" altLang="ko-KR" sz="4800" b="1" dirty="0" err="1">
                  <a:solidFill>
                    <a:schemeClr val="bg1"/>
                  </a:solidFill>
                  <a:latin typeface="+mj-lt"/>
                  <a:cs typeface="Arial" pitchFamily="34" charset="0"/>
                </a:rPr>
                <a:t>for</a:t>
              </a:r>
              <a:r>
                <a:rPr lang="hu-HU" altLang="ko-KR" sz="4800" b="1" dirty="0">
                  <a:solidFill>
                    <a:schemeClr val="bg1"/>
                  </a:solidFill>
                  <a:latin typeface="+mj-lt"/>
                  <a:cs typeface="Arial" pitchFamily="34" charset="0"/>
                </a:rPr>
                <a:t> </a:t>
              </a:r>
              <a:r>
                <a:rPr lang="hu-HU" altLang="ko-KR" sz="4800" b="1" dirty="0" err="1">
                  <a:solidFill>
                    <a:schemeClr val="bg1"/>
                  </a:solidFill>
                  <a:latin typeface="+mj-lt"/>
                  <a:cs typeface="Arial" pitchFamily="34" charset="0"/>
                </a:rPr>
                <a:t>your</a:t>
              </a:r>
              <a:r>
                <a:rPr lang="hu-HU" altLang="ko-KR" sz="4800" b="1" dirty="0">
                  <a:solidFill>
                    <a:schemeClr val="bg1"/>
                  </a:solidFill>
                  <a:latin typeface="+mj-lt"/>
                  <a:cs typeface="Arial" pitchFamily="34" charset="0"/>
                </a:rPr>
                <a:t> </a:t>
              </a:r>
              <a:r>
                <a:rPr lang="hu-HU" altLang="ko-KR" sz="4800" b="1" dirty="0" err="1">
                  <a:solidFill>
                    <a:schemeClr val="bg1"/>
                  </a:solidFill>
                  <a:latin typeface="+mj-lt"/>
                  <a:cs typeface="Arial" pitchFamily="34" charset="0"/>
                </a:rPr>
                <a:t>attention</a:t>
              </a:r>
              <a:r>
                <a:rPr lang="hu-HU" altLang="ko-KR" sz="4800" b="1" dirty="0">
                  <a:solidFill>
                    <a:schemeClr val="bg1"/>
                  </a:solidFill>
                  <a:latin typeface="+mj-lt"/>
                  <a:cs typeface="Arial" pitchFamily="34" charset="0"/>
                </a:rPr>
                <a:t>!</a:t>
              </a:r>
              <a:endParaRPr lang="ko-KR" altLang="en-US" sz="4800" b="1" dirty="0">
                <a:solidFill>
                  <a:schemeClr val="bg1"/>
                </a:solidFill>
                <a:latin typeface="+mj-lt"/>
                <a:cs typeface="Arial" pitchFamily="34" charset="0"/>
              </a:endParaRPr>
            </a:p>
          </p:txBody>
        </p:sp>
        <p:sp>
          <p:nvSpPr>
            <p:cNvPr id="26" name="TextBox 25">
              <a:extLst>
                <a:ext uri="{FF2B5EF4-FFF2-40B4-BE49-F238E27FC236}">
                  <a16:creationId xmlns:a16="http://schemas.microsoft.com/office/drawing/2014/main" id="{C88AEDF3-C1CF-4E32-9D10-2D8E595E02FD}"/>
                </a:ext>
              </a:extLst>
            </p:cNvPr>
            <p:cNvSpPr txBox="1"/>
            <p:nvPr/>
          </p:nvSpPr>
          <p:spPr>
            <a:xfrm>
              <a:off x="1" y="3620714"/>
              <a:ext cx="12191855" cy="379656"/>
            </a:xfrm>
            <a:prstGeom prst="rect">
              <a:avLst/>
            </a:prstGeom>
            <a:noFill/>
          </p:spPr>
          <p:txBody>
            <a:bodyPr wrap="square" rtlCol="0" anchor="ctr">
              <a:spAutoFit/>
            </a:bodyPr>
            <a:lstStyle/>
            <a:p>
              <a:pPr algn="ctr"/>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3690554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035C77A9-7084-477D-BA3A-262CC9BDC031}"/>
              </a:ext>
            </a:extLst>
          </p:cNvPr>
          <p:cNvGrpSpPr/>
          <p:nvPr/>
        </p:nvGrpSpPr>
        <p:grpSpPr>
          <a:xfrm>
            <a:off x="1" y="1043731"/>
            <a:ext cx="12191855" cy="4770537"/>
            <a:chOff x="1" y="1043731"/>
            <a:chExt cx="12191855" cy="4770537"/>
          </a:xfrm>
        </p:grpSpPr>
        <p:sp>
          <p:nvSpPr>
            <p:cNvPr id="25" name="TextBox 24">
              <a:extLst>
                <a:ext uri="{FF2B5EF4-FFF2-40B4-BE49-F238E27FC236}">
                  <a16:creationId xmlns:a16="http://schemas.microsoft.com/office/drawing/2014/main" id="{3E0E8578-BD64-4C9C-8967-EC38029FB4BB}"/>
                </a:ext>
              </a:extLst>
            </p:cNvPr>
            <p:cNvSpPr txBox="1"/>
            <p:nvPr/>
          </p:nvSpPr>
          <p:spPr>
            <a:xfrm>
              <a:off x="495301" y="1043731"/>
              <a:ext cx="10820399" cy="4770537"/>
            </a:xfrm>
            <a:prstGeom prst="rect">
              <a:avLst/>
            </a:prstGeom>
            <a:noFill/>
          </p:spPr>
          <p:txBody>
            <a:bodyPr wrap="square" rtlCol="0" anchor="ctr">
              <a:spAutoFit/>
            </a:bodyPr>
            <a:lstStyle/>
            <a:p>
              <a:pPr algn="ctr"/>
              <a:r>
                <a:rPr lang="hu-HU" altLang="ko-KR" sz="4800" b="1" dirty="0">
                  <a:solidFill>
                    <a:schemeClr val="bg1"/>
                  </a:solidFill>
                  <a:latin typeface="+mj-lt"/>
                  <a:cs typeface="Arial" pitchFamily="34" charset="0"/>
                </a:rPr>
                <a:t>More </a:t>
              </a:r>
              <a:r>
                <a:rPr lang="hu-HU" altLang="ko-KR" sz="4800" b="1" dirty="0" err="1">
                  <a:solidFill>
                    <a:schemeClr val="bg1"/>
                  </a:solidFill>
                  <a:latin typeface="+mj-lt"/>
                  <a:cs typeface="Arial" pitchFamily="34" charset="0"/>
                </a:rPr>
                <a:t>details</a:t>
              </a:r>
              <a:r>
                <a:rPr lang="hu-HU" altLang="ko-KR" sz="4800" b="1" dirty="0">
                  <a:solidFill>
                    <a:schemeClr val="bg1"/>
                  </a:solidFill>
                  <a:latin typeface="+mj-lt"/>
                  <a:cs typeface="Arial" pitchFamily="34" charset="0"/>
                </a:rPr>
                <a:t>:</a:t>
              </a:r>
            </a:p>
            <a:p>
              <a:pPr algn="ctr"/>
              <a:endParaRPr lang="hu-HU" altLang="ko-KR" sz="4800" b="1" dirty="0">
                <a:solidFill>
                  <a:schemeClr val="bg1"/>
                </a:solidFill>
                <a:latin typeface="+mj-lt"/>
                <a:cs typeface="Arial" pitchFamily="34" charset="0"/>
              </a:endParaRPr>
            </a:p>
            <a:p>
              <a:pPr algn="ctr"/>
              <a:r>
                <a:rPr lang="en-GB" altLang="ko-KR" sz="3200" b="1" dirty="0">
                  <a:solidFill>
                    <a:schemeClr val="bg1"/>
                  </a:solidFill>
                  <a:latin typeface="+mj-lt"/>
                  <a:cs typeface="Arial" pitchFamily="34" charset="0"/>
                  <a:hlinkClick r:id="rId4"/>
                </a:rPr>
                <a:t>https://miau.my-x.hu/miau/296/joker2_for_biological_systems_full.docx</a:t>
              </a:r>
              <a:endParaRPr lang="hu-HU" altLang="ko-KR" sz="3200" b="1" dirty="0">
                <a:solidFill>
                  <a:schemeClr val="bg1"/>
                </a:solidFill>
                <a:latin typeface="+mj-lt"/>
                <a:cs typeface="Arial" pitchFamily="34" charset="0"/>
              </a:endParaRPr>
            </a:p>
            <a:p>
              <a:pPr algn="ctr"/>
              <a:endParaRPr lang="hu-HU" altLang="ko-KR" sz="4800" b="1" dirty="0">
                <a:solidFill>
                  <a:schemeClr val="bg1"/>
                </a:solidFill>
                <a:latin typeface="+mj-lt"/>
                <a:cs typeface="Arial" pitchFamily="34" charset="0"/>
              </a:endParaRPr>
            </a:p>
            <a:p>
              <a:pPr algn="ctr"/>
              <a:r>
                <a:rPr lang="hu-HU" altLang="ko-KR" sz="4800" b="1" dirty="0">
                  <a:solidFill>
                    <a:schemeClr val="bg1"/>
                  </a:solidFill>
                  <a:latin typeface="+mj-lt"/>
                  <a:cs typeface="Arial" pitchFamily="34" charset="0"/>
                  <a:hlinkClick r:id="rId5"/>
                </a:rPr>
                <a:t>miau@miau.my-x.hu</a:t>
              </a:r>
              <a:endParaRPr lang="hu-HU" altLang="ko-KR" sz="4800" b="1" dirty="0">
                <a:solidFill>
                  <a:schemeClr val="bg1"/>
                </a:solidFill>
                <a:latin typeface="+mj-lt"/>
                <a:cs typeface="Arial" pitchFamily="34" charset="0"/>
              </a:endParaRPr>
            </a:p>
            <a:p>
              <a:pPr algn="ctr"/>
              <a:endParaRPr lang="ko-KR" altLang="en-US" sz="4800" b="1" dirty="0">
                <a:solidFill>
                  <a:schemeClr val="bg1"/>
                </a:solidFill>
                <a:latin typeface="+mj-lt"/>
                <a:cs typeface="Arial" pitchFamily="34" charset="0"/>
              </a:endParaRPr>
            </a:p>
          </p:txBody>
        </p:sp>
        <p:sp>
          <p:nvSpPr>
            <p:cNvPr id="26" name="TextBox 25">
              <a:extLst>
                <a:ext uri="{FF2B5EF4-FFF2-40B4-BE49-F238E27FC236}">
                  <a16:creationId xmlns:a16="http://schemas.microsoft.com/office/drawing/2014/main" id="{C88AEDF3-C1CF-4E32-9D10-2D8E595E02FD}"/>
                </a:ext>
              </a:extLst>
            </p:cNvPr>
            <p:cNvSpPr txBox="1"/>
            <p:nvPr/>
          </p:nvSpPr>
          <p:spPr>
            <a:xfrm>
              <a:off x="1" y="3620714"/>
              <a:ext cx="12191855" cy="379656"/>
            </a:xfrm>
            <a:prstGeom prst="rect">
              <a:avLst/>
            </a:prstGeom>
            <a:noFill/>
          </p:spPr>
          <p:txBody>
            <a:bodyPr wrap="square" rtlCol="0" anchor="ctr">
              <a:spAutoFit/>
            </a:bodyPr>
            <a:lstStyle/>
            <a:p>
              <a:pPr algn="ctr"/>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598489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0" y="104658"/>
            <a:ext cx="12192000" cy="923330"/>
          </a:xfrm>
          <a:prstGeom prst="rect">
            <a:avLst/>
          </a:prstGeom>
          <a:noFill/>
        </p:spPr>
        <p:txBody>
          <a:bodyPr wrap="square" rtlCol="0" anchor="ctr">
            <a:spAutoFit/>
          </a:bodyPr>
          <a:lstStyle/>
          <a:p>
            <a:pPr algn="ctr"/>
            <a:r>
              <a:rPr lang="en-US" altLang="ko-KR" sz="5400" dirty="0">
                <a:solidFill>
                  <a:schemeClr val="bg1"/>
                </a:solidFill>
                <a:cs typeface="Arial" pitchFamily="34" charset="0"/>
              </a:rPr>
              <a:t>Summary</a:t>
            </a:r>
          </a:p>
        </p:txBody>
      </p:sp>
      <p:grpSp>
        <p:nvGrpSpPr>
          <p:cNvPr id="2" name="그룹 1">
            <a:extLst>
              <a:ext uri="{FF2B5EF4-FFF2-40B4-BE49-F238E27FC236}">
                <a16:creationId xmlns:a16="http://schemas.microsoft.com/office/drawing/2014/main" id="{F106C7E5-9013-4496-8751-73207C3F7FA5}"/>
              </a:ext>
            </a:extLst>
          </p:cNvPr>
          <p:cNvGrpSpPr/>
          <p:nvPr/>
        </p:nvGrpSpPr>
        <p:grpSpPr>
          <a:xfrm>
            <a:off x="694306" y="1043247"/>
            <a:ext cx="5131561" cy="1569660"/>
            <a:chOff x="610359" y="1897440"/>
            <a:chExt cx="5131561" cy="1569660"/>
          </a:xfrm>
        </p:grpSpPr>
        <p:sp>
          <p:nvSpPr>
            <p:cNvPr id="6" name="TextBox 5">
              <a:extLst>
                <a:ext uri="{FF2B5EF4-FFF2-40B4-BE49-F238E27FC236}">
                  <a16:creationId xmlns:a16="http://schemas.microsoft.com/office/drawing/2014/main" id="{35AA73B7-35EF-4ED3-B238-DBE30E4B82EE}"/>
                </a:ext>
              </a:extLst>
            </p:cNvPr>
            <p:cNvSpPr txBox="1"/>
            <p:nvPr/>
          </p:nvSpPr>
          <p:spPr>
            <a:xfrm>
              <a:off x="2253175" y="2476955"/>
              <a:ext cx="3488745" cy="523220"/>
            </a:xfrm>
            <a:prstGeom prst="rect">
              <a:avLst/>
            </a:prstGeom>
            <a:noFill/>
          </p:spPr>
          <p:txBody>
            <a:bodyPr wrap="square" lIns="108000" rIns="108000" rtlCol="0">
              <a:spAutoFit/>
            </a:bodyPr>
            <a:lstStyle/>
            <a:p>
              <a:r>
                <a:rPr lang="hu-HU" altLang="ko-KR" sz="2800" b="1" dirty="0">
                  <a:solidFill>
                    <a:schemeClr val="bg1"/>
                  </a:solidFill>
                  <a:cs typeface="Arial" pitchFamily="34" charset="0"/>
                </a:rPr>
                <a:t>Research </a:t>
              </a:r>
              <a:r>
                <a:rPr lang="hu-HU" altLang="ko-KR" sz="2800" b="1" dirty="0" err="1">
                  <a:solidFill>
                    <a:schemeClr val="bg1"/>
                  </a:solidFill>
                  <a:cs typeface="Arial" pitchFamily="34" charset="0"/>
                </a:rPr>
                <a:t>history</a:t>
              </a:r>
              <a:endParaRPr lang="hu-HU" altLang="ko-KR" sz="2800" b="1" dirty="0">
                <a:solidFill>
                  <a:schemeClr val="bg1"/>
                </a:solidFill>
                <a:cs typeface="Arial" pitchFamily="34" charset="0"/>
              </a:endParaRPr>
            </a:p>
          </p:txBody>
        </p:sp>
        <p:sp>
          <p:nvSpPr>
            <p:cNvPr id="9" name="TextBox 8">
              <a:extLst>
                <a:ext uri="{FF2B5EF4-FFF2-40B4-BE49-F238E27FC236}">
                  <a16:creationId xmlns:a16="http://schemas.microsoft.com/office/drawing/2014/main" id="{E2D5861F-75DE-456E-9B01-5A531A1EF4A6}"/>
                </a:ext>
              </a:extLst>
            </p:cNvPr>
            <p:cNvSpPr txBox="1"/>
            <p:nvPr/>
          </p:nvSpPr>
          <p:spPr>
            <a:xfrm>
              <a:off x="610359" y="1897440"/>
              <a:ext cx="1642816" cy="1569660"/>
            </a:xfrm>
            <a:prstGeom prst="rect">
              <a:avLst/>
            </a:prstGeom>
            <a:noFill/>
          </p:spPr>
          <p:txBody>
            <a:bodyPr wrap="square" lIns="108000" rIns="108000" rtlCol="0">
              <a:spAutoFit/>
            </a:bodyPr>
            <a:lstStyle/>
            <a:p>
              <a:pPr algn="r"/>
              <a:r>
                <a:rPr lang="en-US" altLang="ko-KR" sz="9600" b="1" dirty="0">
                  <a:solidFill>
                    <a:schemeClr val="bg1"/>
                  </a:solidFill>
                  <a:cs typeface="Arial" pitchFamily="34" charset="0"/>
                </a:rPr>
                <a:t>01</a:t>
              </a:r>
              <a:endParaRPr lang="ko-KR" altLang="en-US" sz="9600" b="1" dirty="0">
                <a:solidFill>
                  <a:schemeClr val="bg1"/>
                </a:solidFill>
                <a:cs typeface="Arial" pitchFamily="34" charset="0"/>
              </a:endParaRPr>
            </a:p>
          </p:txBody>
        </p:sp>
      </p:grpSp>
      <p:grpSp>
        <p:nvGrpSpPr>
          <p:cNvPr id="11" name="그룹 10">
            <a:extLst>
              <a:ext uri="{FF2B5EF4-FFF2-40B4-BE49-F238E27FC236}">
                <a16:creationId xmlns:a16="http://schemas.microsoft.com/office/drawing/2014/main" id="{9AA7F620-C8DC-4F18-A05C-EDF803FE0FE8}"/>
              </a:ext>
            </a:extLst>
          </p:cNvPr>
          <p:cNvGrpSpPr/>
          <p:nvPr/>
        </p:nvGrpSpPr>
        <p:grpSpPr>
          <a:xfrm>
            <a:off x="658485" y="2740756"/>
            <a:ext cx="5637581" cy="1569660"/>
            <a:chOff x="610359" y="1897440"/>
            <a:chExt cx="5688919" cy="1569660"/>
          </a:xfrm>
        </p:grpSpPr>
        <p:sp>
          <p:nvSpPr>
            <p:cNvPr id="14" name="TextBox 13">
              <a:extLst>
                <a:ext uri="{FF2B5EF4-FFF2-40B4-BE49-F238E27FC236}">
                  <a16:creationId xmlns:a16="http://schemas.microsoft.com/office/drawing/2014/main" id="{38168D67-7933-4A99-95AD-BEBD4F0423F4}"/>
                </a:ext>
              </a:extLst>
            </p:cNvPr>
            <p:cNvSpPr txBox="1"/>
            <p:nvPr/>
          </p:nvSpPr>
          <p:spPr>
            <a:xfrm>
              <a:off x="2264922" y="2420660"/>
              <a:ext cx="4034356" cy="523220"/>
            </a:xfrm>
            <a:prstGeom prst="rect">
              <a:avLst/>
            </a:prstGeom>
            <a:noFill/>
          </p:spPr>
          <p:txBody>
            <a:bodyPr wrap="square" lIns="108000" rIns="108000" rtlCol="0">
              <a:spAutoFit/>
            </a:bodyPr>
            <a:lstStyle/>
            <a:p>
              <a:r>
                <a:rPr lang="hu-HU" altLang="ko-KR" sz="2800" b="1" dirty="0" err="1">
                  <a:solidFill>
                    <a:schemeClr val="bg1"/>
                  </a:solidFill>
                  <a:cs typeface="Arial" pitchFamily="34" charset="0"/>
                </a:rPr>
                <a:t>Goals</a:t>
              </a:r>
              <a:r>
                <a:rPr lang="hu-HU" altLang="ko-KR" sz="2800" b="1" dirty="0">
                  <a:solidFill>
                    <a:schemeClr val="bg1"/>
                  </a:solidFill>
                  <a:cs typeface="Arial" pitchFamily="34" charset="0"/>
                </a:rPr>
                <a:t> and </a:t>
              </a:r>
              <a:r>
                <a:rPr lang="hu-HU" altLang="ko-KR" sz="2800" b="1" dirty="0" err="1">
                  <a:solidFill>
                    <a:schemeClr val="bg1"/>
                  </a:solidFill>
                  <a:cs typeface="Arial" pitchFamily="34" charset="0"/>
                </a:rPr>
                <a:t>tasks</a:t>
              </a:r>
              <a:endParaRPr lang="pt-BR" altLang="ko-KR" sz="2800" b="1" dirty="0">
                <a:solidFill>
                  <a:schemeClr val="bg1"/>
                </a:solidFill>
                <a:cs typeface="Arial" pitchFamily="34" charset="0"/>
              </a:endParaRPr>
            </a:p>
          </p:txBody>
        </p:sp>
        <p:sp>
          <p:nvSpPr>
            <p:cNvPr id="13" name="TextBox 12">
              <a:extLst>
                <a:ext uri="{FF2B5EF4-FFF2-40B4-BE49-F238E27FC236}">
                  <a16:creationId xmlns:a16="http://schemas.microsoft.com/office/drawing/2014/main" id="{1ED4B613-DC23-47F9-848C-CA62A3DFB909}"/>
                </a:ext>
              </a:extLst>
            </p:cNvPr>
            <p:cNvSpPr txBox="1"/>
            <p:nvPr/>
          </p:nvSpPr>
          <p:spPr>
            <a:xfrm>
              <a:off x="610359" y="1897440"/>
              <a:ext cx="1642816" cy="1569660"/>
            </a:xfrm>
            <a:prstGeom prst="rect">
              <a:avLst/>
            </a:prstGeom>
            <a:noFill/>
          </p:spPr>
          <p:txBody>
            <a:bodyPr wrap="square" lIns="108000" rIns="108000" rtlCol="0">
              <a:spAutoFit/>
            </a:bodyPr>
            <a:lstStyle/>
            <a:p>
              <a:pPr algn="r"/>
              <a:r>
                <a:rPr lang="en-US" altLang="ko-KR" sz="9600" b="1" dirty="0">
                  <a:solidFill>
                    <a:schemeClr val="bg1"/>
                  </a:solidFill>
                  <a:cs typeface="Arial" pitchFamily="34" charset="0"/>
                </a:rPr>
                <a:t>02</a:t>
              </a:r>
              <a:endParaRPr lang="ko-KR" altLang="en-US" sz="9600" b="1" dirty="0">
                <a:solidFill>
                  <a:schemeClr val="bg1"/>
                </a:solidFill>
                <a:cs typeface="Arial" pitchFamily="34" charset="0"/>
              </a:endParaRPr>
            </a:p>
          </p:txBody>
        </p:sp>
      </p:grpSp>
      <p:grpSp>
        <p:nvGrpSpPr>
          <p:cNvPr id="26" name="그룹 25">
            <a:extLst>
              <a:ext uri="{FF2B5EF4-FFF2-40B4-BE49-F238E27FC236}">
                <a16:creationId xmlns:a16="http://schemas.microsoft.com/office/drawing/2014/main" id="{D07B5ECE-B5FC-4958-8594-0CA40756AF69}"/>
              </a:ext>
            </a:extLst>
          </p:cNvPr>
          <p:cNvGrpSpPr/>
          <p:nvPr/>
        </p:nvGrpSpPr>
        <p:grpSpPr>
          <a:xfrm>
            <a:off x="658485" y="4438265"/>
            <a:ext cx="5339979" cy="1569660"/>
            <a:chOff x="610359" y="1897440"/>
            <a:chExt cx="5339979" cy="1569660"/>
          </a:xfrm>
        </p:grpSpPr>
        <p:sp>
          <p:nvSpPr>
            <p:cNvPr id="29" name="TextBox 28">
              <a:extLst>
                <a:ext uri="{FF2B5EF4-FFF2-40B4-BE49-F238E27FC236}">
                  <a16:creationId xmlns:a16="http://schemas.microsoft.com/office/drawing/2014/main" id="{D53E9675-B4F5-4442-9619-C89E059F72BB}"/>
                </a:ext>
              </a:extLst>
            </p:cNvPr>
            <p:cNvSpPr txBox="1"/>
            <p:nvPr/>
          </p:nvSpPr>
          <p:spPr>
            <a:xfrm>
              <a:off x="2249991" y="2425125"/>
              <a:ext cx="3700347" cy="523220"/>
            </a:xfrm>
            <a:prstGeom prst="rect">
              <a:avLst/>
            </a:prstGeom>
            <a:noFill/>
          </p:spPr>
          <p:txBody>
            <a:bodyPr wrap="square" lIns="108000" rIns="108000" rtlCol="0">
              <a:spAutoFit/>
            </a:bodyPr>
            <a:lstStyle/>
            <a:p>
              <a:r>
                <a:rPr lang="hu-HU" altLang="ko-KR" sz="2800" b="1" dirty="0" err="1">
                  <a:solidFill>
                    <a:schemeClr val="bg1"/>
                  </a:solidFill>
                  <a:cs typeface="Arial" pitchFamily="34" charset="0"/>
                </a:rPr>
                <a:t>Solutions</a:t>
              </a:r>
              <a:endParaRPr lang="ko-KR" altLang="en-US" sz="2800" b="1" dirty="0">
                <a:solidFill>
                  <a:schemeClr val="bg1"/>
                </a:solidFill>
                <a:cs typeface="Arial" pitchFamily="34" charset="0"/>
              </a:endParaRPr>
            </a:p>
          </p:txBody>
        </p:sp>
        <p:sp>
          <p:nvSpPr>
            <p:cNvPr id="28" name="TextBox 27">
              <a:extLst>
                <a:ext uri="{FF2B5EF4-FFF2-40B4-BE49-F238E27FC236}">
                  <a16:creationId xmlns:a16="http://schemas.microsoft.com/office/drawing/2014/main" id="{F296881E-F221-44B9-B422-D96243D92252}"/>
                </a:ext>
              </a:extLst>
            </p:cNvPr>
            <p:cNvSpPr txBox="1"/>
            <p:nvPr/>
          </p:nvSpPr>
          <p:spPr>
            <a:xfrm>
              <a:off x="610359" y="1897440"/>
              <a:ext cx="1642816" cy="1569660"/>
            </a:xfrm>
            <a:prstGeom prst="rect">
              <a:avLst/>
            </a:prstGeom>
            <a:noFill/>
          </p:spPr>
          <p:txBody>
            <a:bodyPr wrap="square" lIns="108000" rIns="108000" rtlCol="0">
              <a:spAutoFit/>
            </a:bodyPr>
            <a:lstStyle/>
            <a:p>
              <a:pPr algn="r"/>
              <a:r>
                <a:rPr lang="en-US" altLang="ko-KR" sz="9600" b="1" dirty="0">
                  <a:solidFill>
                    <a:schemeClr val="bg1"/>
                  </a:solidFill>
                  <a:cs typeface="Arial" pitchFamily="34" charset="0"/>
                </a:rPr>
                <a:t>03</a:t>
              </a:r>
              <a:endParaRPr lang="ko-KR" altLang="en-US" sz="9600" b="1" dirty="0">
                <a:solidFill>
                  <a:schemeClr val="bg1"/>
                </a:solidFill>
                <a:cs typeface="Arial" pitchFamily="34" charset="0"/>
              </a:endParaRPr>
            </a:p>
          </p:txBody>
        </p:sp>
      </p:grpSp>
      <p:grpSp>
        <p:nvGrpSpPr>
          <p:cNvPr id="33" name="그룹 32">
            <a:extLst>
              <a:ext uri="{FF2B5EF4-FFF2-40B4-BE49-F238E27FC236}">
                <a16:creationId xmlns:a16="http://schemas.microsoft.com/office/drawing/2014/main" id="{79D88C19-2DD9-4A11-8F2F-80A125823658}"/>
              </a:ext>
            </a:extLst>
          </p:cNvPr>
          <p:cNvGrpSpPr/>
          <p:nvPr/>
        </p:nvGrpSpPr>
        <p:grpSpPr>
          <a:xfrm>
            <a:off x="6405139" y="1076090"/>
            <a:ext cx="5706871" cy="1569660"/>
            <a:chOff x="610359" y="1897440"/>
            <a:chExt cx="5706871" cy="1569660"/>
          </a:xfrm>
        </p:grpSpPr>
        <p:sp>
          <p:nvSpPr>
            <p:cNvPr id="36" name="TextBox 35">
              <a:extLst>
                <a:ext uri="{FF2B5EF4-FFF2-40B4-BE49-F238E27FC236}">
                  <a16:creationId xmlns:a16="http://schemas.microsoft.com/office/drawing/2014/main" id="{9BE43F2E-245E-464C-8A8D-82AE5BB41993}"/>
                </a:ext>
              </a:extLst>
            </p:cNvPr>
            <p:cNvSpPr txBox="1"/>
            <p:nvPr/>
          </p:nvSpPr>
          <p:spPr>
            <a:xfrm>
              <a:off x="2218128" y="2387817"/>
              <a:ext cx="4099102" cy="523220"/>
            </a:xfrm>
            <a:prstGeom prst="rect">
              <a:avLst/>
            </a:prstGeom>
            <a:noFill/>
          </p:spPr>
          <p:txBody>
            <a:bodyPr wrap="square" lIns="108000" rIns="108000" rtlCol="0">
              <a:spAutoFit/>
            </a:bodyPr>
            <a:lstStyle/>
            <a:p>
              <a:r>
                <a:rPr lang="hu-HU" altLang="ko-KR" sz="2800" b="1" dirty="0" err="1">
                  <a:solidFill>
                    <a:schemeClr val="bg1"/>
                  </a:solidFill>
                  <a:cs typeface="Arial" pitchFamily="34" charset="0"/>
                </a:rPr>
                <a:t>Closed</a:t>
              </a:r>
              <a:r>
                <a:rPr lang="hu-HU" altLang="ko-KR" sz="2800" b="1" dirty="0">
                  <a:solidFill>
                    <a:schemeClr val="bg1"/>
                  </a:solidFill>
                  <a:cs typeface="Arial" pitchFamily="34" charset="0"/>
                </a:rPr>
                <a:t> </a:t>
              </a:r>
              <a:r>
                <a:rPr lang="hu-HU" altLang="ko-KR" sz="2800" b="1" dirty="0" err="1">
                  <a:solidFill>
                    <a:schemeClr val="bg1"/>
                  </a:solidFill>
                  <a:cs typeface="Arial" pitchFamily="34" charset="0"/>
                </a:rPr>
                <a:t>Experiments</a:t>
              </a:r>
              <a:endParaRPr lang="hu-HU" altLang="ko-KR" sz="2800" b="1" dirty="0">
                <a:solidFill>
                  <a:schemeClr val="bg1"/>
                </a:solidFill>
                <a:cs typeface="Arial" pitchFamily="34" charset="0"/>
              </a:endParaRPr>
            </a:p>
          </p:txBody>
        </p:sp>
        <p:sp>
          <p:nvSpPr>
            <p:cNvPr id="35" name="TextBox 34">
              <a:extLst>
                <a:ext uri="{FF2B5EF4-FFF2-40B4-BE49-F238E27FC236}">
                  <a16:creationId xmlns:a16="http://schemas.microsoft.com/office/drawing/2014/main" id="{AB293F03-E00B-47AA-8529-CF6A7F671F8B}"/>
                </a:ext>
              </a:extLst>
            </p:cNvPr>
            <p:cNvSpPr txBox="1"/>
            <p:nvPr/>
          </p:nvSpPr>
          <p:spPr>
            <a:xfrm>
              <a:off x="610359" y="1897440"/>
              <a:ext cx="1642816" cy="1569660"/>
            </a:xfrm>
            <a:prstGeom prst="rect">
              <a:avLst/>
            </a:prstGeom>
            <a:noFill/>
          </p:spPr>
          <p:txBody>
            <a:bodyPr wrap="square" lIns="108000" rIns="108000" rtlCol="0">
              <a:spAutoFit/>
            </a:bodyPr>
            <a:lstStyle/>
            <a:p>
              <a:pPr algn="r"/>
              <a:r>
                <a:rPr lang="en-US" altLang="ko-KR" sz="9600" b="1" dirty="0">
                  <a:solidFill>
                    <a:schemeClr val="bg1"/>
                  </a:solidFill>
                  <a:cs typeface="Arial" pitchFamily="34" charset="0"/>
                </a:rPr>
                <a:t>04</a:t>
              </a:r>
              <a:endParaRPr lang="ko-KR" altLang="en-US" sz="9600" b="1" dirty="0">
                <a:solidFill>
                  <a:schemeClr val="bg1"/>
                </a:solidFill>
                <a:cs typeface="Arial" pitchFamily="34" charset="0"/>
              </a:endParaRPr>
            </a:p>
          </p:txBody>
        </p:sp>
      </p:grpSp>
      <p:grpSp>
        <p:nvGrpSpPr>
          <p:cNvPr id="3" name="그룹 32">
            <a:extLst>
              <a:ext uri="{FF2B5EF4-FFF2-40B4-BE49-F238E27FC236}">
                <a16:creationId xmlns:a16="http://schemas.microsoft.com/office/drawing/2014/main" id="{E61C7590-BD70-6510-9286-A581701B2E64}"/>
              </a:ext>
            </a:extLst>
          </p:cNvPr>
          <p:cNvGrpSpPr/>
          <p:nvPr/>
        </p:nvGrpSpPr>
        <p:grpSpPr>
          <a:xfrm>
            <a:off x="6405139" y="2740756"/>
            <a:ext cx="5510399" cy="1569660"/>
            <a:chOff x="610359" y="1897440"/>
            <a:chExt cx="5187146" cy="1569660"/>
          </a:xfrm>
        </p:grpSpPr>
        <p:sp>
          <p:nvSpPr>
            <p:cNvPr id="20" name="TextBox 35">
              <a:extLst>
                <a:ext uri="{FF2B5EF4-FFF2-40B4-BE49-F238E27FC236}">
                  <a16:creationId xmlns:a16="http://schemas.microsoft.com/office/drawing/2014/main" id="{68AB5E6E-866E-E3A7-24B9-41B090D87E74}"/>
                </a:ext>
              </a:extLst>
            </p:cNvPr>
            <p:cNvSpPr txBox="1"/>
            <p:nvPr/>
          </p:nvSpPr>
          <p:spPr>
            <a:xfrm>
              <a:off x="2308760" y="2402895"/>
              <a:ext cx="3488745" cy="523220"/>
            </a:xfrm>
            <a:prstGeom prst="rect">
              <a:avLst/>
            </a:prstGeom>
            <a:noFill/>
          </p:spPr>
          <p:txBody>
            <a:bodyPr wrap="square" lIns="108000" rIns="108000" rtlCol="0">
              <a:spAutoFit/>
            </a:bodyPr>
            <a:lstStyle/>
            <a:p>
              <a:r>
                <a:rPr lang="hu-HU" altLang="ko-KR" sz="2800" b="1" dirty="0" err="1">
                  <a:solidFill>
                    <a:schemeClr val="bg1"/>
                  </a:solidFill>
                  <a:cs typeface="Arial" pitchFamily="34" charset="0"/>
                </a:rPr>
                <a:t>Conclusions</a:t>
              </a:r>
              <a:endParaRPr lang="hu-HU" altLang="ko-KR" sz="2800" b="1" dirty="0">
                <a:solidFill>
                  <a:schemeClr val="bg1"/>
                </a:solidFill>
                <a:cs typeface="Arial" pitchFamily="34" charset="0"/>
              </a:endParaRPr>
            </a:p>
          </p:txBody>
        </p:sp>
        <p:sp>
          <p:nvSpPr>
            <p:cNvPr id="19" name="TextBox 34">
              <a:extLst>
                <a:ext uri="{FF2B5EF4-FFF2-40B4-BE49-F238E27FC236}">
                  <a16:creationId xmlns:a16="http://schemas.microsoft.com/office/drawing/2014/main" id="{44C869F1-0CEB-0CCF-1420-601DCD24152E}"/>
                </a:ext>
              </a:extLst>
            </p:cNvPr>
            <p:cNvSpPr txBox="1"/>
            <p:nvPr/>
          </p:nvSpPr>
          <p:spPr>
            <a:xfrm>
              <a:off x="610359" y="1897440"/>
              <a:ext cx="1642816" cy="1569660"/>
            </a:xfrm>
            <a:prstGeom prst="rect">
              <a:avLst/>
            </a:prstGeom>
            <a:noFill/>
          </p:spPr>
          <p:txBody>
            <a:bodyPr wrap="square" lIns="108000" rIns="108000" rtlCol="0">
              <a:spAutoFit/>
            </a:bodyPr>
            <a:lstStyle/>
            <a:p>
              <a:pPr algn="r"/>
              <a:r>
                <a:rPr lang="en-US" altLang="ko-KR" sz="9600" b="1" dirty="0">
                  <a:solidFill>
                    <a:schemeClr val="bg1"/>
                  </a:solidFill>
                  <a:cs typeface="Arial" pitchFamily="34" charset="0"/>
                </a:rPr>
                <a:t>0</a:t>
              </a:r>
              <a:r>
                <a:rPr lang="hu-HU" altLang="ko-KR" sz="9600" b="1" dirty="0">
                  <a:solidFill>
                    <a:schemeClr val="bg1"/>
                  </a:solidFill>
                  <a:cs typeface="Arial" pitchFamily="34" charset="0"/>
                </a:rPr>
                <a:t>5</a:t>
              </a:r>
              <a:endParaRPr lang="ko-KR" altLang="en-US" sz="9600" b="1" dirty="0">
                <a:solidFill>
                  <a:schemeClr val="bg1"/>
                </a:solidFill>
                <a:cs typeface="Arial" pitchFamily="34" charset="0"/>
              </a:endParaRPr>
            </a:p>
          </p:txBody>
        </p:sp>
      </p:grpSp>
      <p:grpSp>
        <p:nvGrpSpPr>
          <p:cNvPr id="24" name="그룹 10">
            <a:extLst>
              <a:ext uri="{FF2B5EF4-FFF2-40B4-BE49-F238E27FC236}">
                <a16:creationId xmlns:a16="http://schemas.microsoft.com/office/drawing/2014/main" id="{D9BC34A3-94AF-49B0-1E2B-FE7B0DAA0102}"/>
              </a:ext>
            </a:extLst>
          </p:cNvPr>
          <p:cNvGrpSpPr/>
          <p:nvPr/>
        </p:nvGrpSpPr>
        <p:grpSpPr>
          <a:xfrm>
            <a:off x="6405139" y="4447133"/>
            <a:ext cx="5764180" cy="1569660"/>
            <a:chOff x="610359" y="1897440"/>
            <a:chExt cx="5816671" cy="1569660"/>
          </a:xfrm>
        </p:grpSpPr>
        <p:sp>
          <p:nvSpPr>
            <p:cNvPr id="25" name="TextBox 13">
              <a:extLst>
                <a:ext uri="{FF2B5EF4-FFF2-40B4-BE49-F238E27FC236}">
                  <a16:creationId xmlns:a16="http://schemas.microsoft.com/office/drawing/2014/main" id="{5300A8A6-2021-8876-3063-67FFB908EF77}"/>
                </a:ext>
              </a:extLst>
            </p:cNvPr>
            <p:cNvSpPr txBox="1"/>
            <p:nvPr/>
          </p:nvSpPr>
          <p:spPr>
            <a:xfrm>
              <a:off x="2392674" y="2420660"/>
              <a:ext cx="4034356" cy="523220"/>
            </a:xfrm>
            <a:prstGeom prst="rect">
              <a:avLst/>
            </a:prstGeom>
            <a:noFill/>
          </p:spPr>
          <p:txBody>
            <a:bodyPr wrap="square" lIns="108000" rIns="108000" rtlCol="0">
              <a:spAutoFit/>
            </a:bodyPr>
            <a:lstStyle/>
            <a:p>
              <a:r>
                <a:rPr lang="hu-HU" altLang="ko-KR" sz="2800" b="1" dirty="0" err="1">
                  <a:solidFill>
                    <a:schemeClr val="bg1"/>
                  </a:solidFill>
                  <a:cs typeface="Arial" pitchFamily="34" charset="0"/>
                </a:rPr>
                <a:t>Future</a:t>
              </a:r>
              <a:endParaRPr lang="pt-BR" altLang="ko-KR" sz="2800" b="1" dirty="0">
                <a:solidFill>
                  <a:schemeClr val="bg1"/>
                </a:solidFill>
                <a:cs typeface="Arial" pitchFamily="34" charset="0"/>
              </a:endParaRPr>
            </a:p>
          </p:txBody>
        </p:sp>
        <p:sp>
          <p:nvSpPr>
            <p:cNvPr id="40" name="TextBox 12">
              <a:extLst>
                <a:ext uri="{FF2B5EF4-FFF2-40B4-BE49-F238E27FC236}">
                  <a16:creationId xmlns:a16="http://schemas.microsoft.com/office/drawing/2014/main" id="{6F5D91BB-5591-0C0E-DA09-7D43B521ECAC}"/>
                </a:ext>
              </a:extLst>
            </p:cNvPr>
            <p:cNvSpPr txBox="1"/>
            <p:nvPr/>
          </p:nvSpPr>
          <p:spPr>
            <a:xfrm>
              <a:off x="610359" y="1897440"/>
              <a:ext cx="1642816" cy="1569660"/>
            </a:xfrm>
            <a:prstGeom prst="rect">
              <a:avLst/>
            </a:prstGeom>
            <a:noFill/>
          </p:spPr>
          <p:txBody>
            <a:bodyPr wrap="square" lIns="108000" rIns="108000" rtlCol="0">
              <a:spAutoFit/>
            </a:bodyPr>
            <a:lstStyle/>
            <a:p>
              <a:pPr algn="r"/>
              <a:r>
                <a:rPr lang="en-US" altLang="ko-KR" sz="9600" b="1" dirty="0">
                  <a:solidFill>
                    <a:schemeClr val="bg1"/>
                  </a:solidFill>
                  <a:cs typeface="Arial" pitchFamily="34" charset="0"/>
                </a:rPr>
                <a:t>0</a:t>
              </a:r>
              <a:r>
                <a:rPr lang="hu-HU" altLang="ko-KR" sz="9600" b="1" dirty="0">
                  <a:solidFill>
                    <a:schemeClr val="bg1"/>
                  </a:solidFill>
                  <a:cs typeface="Arial" pitchFamily="34" charset="0"/>
                </a:rPr>
                <a:t>6</a:t>
              </a:r>
              <a:endParaRPr lang="ko-KR" altLang="en-US" sz="9600" b="1" dirty="0">
                <a:solidFill>
                  <a:schemeClr val="bg1"/>
                </a:solidFill>
                <a:cs typeface="Arial" pitchFamily="34" charset="0"/>
              </a:endParaRPr>
            </a:p>
          </p:txBody>
        </p:sp>
      </p:grpSp>
    </p:spTree>
    <p:extLst>
      <p:ext uri="{BB962C8B-B14F-4D97-AF65-F5344CB8AC3E}">
        <p14:creationId xmlns:p14="http://schemas.microsoft.com/office/powerpoint/2010/main" val="314882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ép 4" descr="Digitális grafikonok és számok a 3D">
            <a:extLst>
              <a:ext uri="{FF2B5EF4-FFF2-40B4-BE49-F238E27FC236}">
                <a16:creationId xmlns:a16="http://schemas.microsoft.com/office/drawing/2014/main" id="{17A4C73F-7C82-6259-6A7C-99FB0F478A21}"/>
              </a:ext>
            </a:extLst>
          </p:cNvPr>
          <p:cNvPicPr>
            <a:picLocks noChangeAspect="1"/>
          </p:cNvPicPr>
          <p:nvPr/>
        </p:nvPicPr>
        <p:blipFill>
          <a:blip r:embed="rId3">
            <a:extLst>
              <a:ext uri="{28A0092B-C50C-407E-A947-70E740481C1C}">
                <a14:useLocalDpi xmlns:a14="http://schemas.microsoft.com/office/drawing/2010/main" val="0"/>
              </a:ext>
            </a:extLst>
          </a:blip>
          <a:srcRect t="7824" b="7824"/>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3">
            <a:extLst>
              <a:ext uri="{FF2B5EF4-FFF2-40B4-BE49-F238E27FC236}">
                <a16:creationId xmlns:a16="http://schemas.microsoft.com/office/drawing/2014/main" id="{D6B85CB0-3D2F-79BF-293B-D1C7DBEB125C}"/>
              </a:ext>
            </a:extLst>
          </p:cNvPr>
          <p:cNvSpPr txBox="1"/>
          <p:nvPr/>
        </p:nvSpPr>
        <p:spPr>
          <a:xfrm>
            <a:off x="594804" y="640263"/>
            <a:ext cx="6619811" cy="134497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hu-HU" altLang="ko-KR" sz="4000" dirty="0">
                <a:latin typeface="+mj-lt"/>
                <a:ea typeface="+mj-ea"/>
                <a:cs typeface="+mj-cs"/>
              </a:rPr>
              <a:t>Research </a:t>
            </a:r>
            <a:r>
              <a:rPr lang="hu-HU" altLang="ko-KR" sz="4000" dirty="0" err="1">
                <a:latin typeface="+mj-lt"/>
                <a:ea typeface="+mj-ea"/>
                <a:cs typeface="+mj-cs"/>
              </a:rPr>
              <a:t>history</a:t>
            </a:r>
            <a:endParaRPr lang="en-US" altLang="ko-KR" sz="4000" dirty="0">
              <a:latin typeface="+mj-lt"/>
              <a:ea typeface="+mj-ea"/>
              <a:cs typeface="+mj-cs"/>
            </a:endParaRPr>
          </a:p>
        </p:txBody>
      </p:sp>
      <p:sp>
        <p:nvSpPr>
          <p:cNvPr id="3" name="Szövegdoboz 2">
            <a:extLst>
              <a:ext uri="{FF2B5EF4-FFF2-40B4-BE49-F238E27FC236}">
                <a16:creationId xmlns:a16="http://schemas.microsoft.com/office/drawing/2014/main" id="{E5627043-374A-978A-C907-849D750E5982}"/>
              </a:ext>
            </a:extLst>
          </p:cNvPr>
          <p:cNvSpPr txBox="1"/>
          <p:nvPr/>
        </p:nvSpPr>
        <p:spPr>
          <a:xfrm>
            <a:off x="426718" y="2121762"/>
            <a:ext cx="7031735" cy="3974237"/>
          </a:xfrm>
          <a:prstGeom prst="rect">
            <a:avLst/>
          </a:prstGeom>
        </p:spPr>
        <p:txBody>
          <a:bodyPr vert="horz" lIns="91440" tIns="45720" rIns="91440" bIns="45720" rtlCol="0">
            <a:normAutofit lnSpcReduction="10000"/>
          </a:bodyPr>
          <a:lstStyle/>
          <a:p>
            <a:pPr algn="just">
              <a:lnSpc>
                <a:spcPct val="150000"/>
              </a:lnSpc>
              <a:spcAft>
                <a:spcPts val="600"/>
              </a:spcAft>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SPEL</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Sektorales</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Produktions</a:t>
            </a:r>
            <a:r>
              <a:rPr lang="en-US" sz="2000" i="1" dirty="0">
                <a:latin typeface="Times New Roman" panose="02020603050405020304" pitchFamily="18" charset="0"/>
                <a:cs typeface="Times New Roman" panose="02020603050405020304" pitchFamily="18" charset="0"/>
              </a:rPr>
              <a:t>- und </a:t>
            </a:r>
            <a:r>
              <a:rPr lang="en-US" sz="2000" i="1" dirty="0" err="1">
                <a:latin typeface="Times New Roman" panose="02020603050405020304" pitchFamily="18" charset="0"/>
                <a:cs typeface="Times New Roman" panose="02020603050405020304" pitchFamily="18" charset="0"/>
              </a:rPr>
              <a:t>Einkommensmodell</a:t>
            </a:r>
            <a:r>
              <a:rPr lang="en-US" sz="2000" i="1" dirty="0">
                <a:latin typeface="Times New Roman" panose="02020603050405020304" pitchFamily="18" charset="0"/>
                <a:cs typeface="Times New Roman" panose="02020603050405020304" pitchFamily="18" charset="0"/>
              </a:rPr>
              <a:t> der </a:t>
            </a:r>
            <a:r>
              <a:rPr lang="en-US" sz="2000" i="1" dirty="0" err="1">
                <a:latin typeface="Times New Roman" panose="02020603050405020304" pitchFamily="18" charset="0"/>
                <a:cs typeface="Times New Roman" panose="02020603050405020304" pitchFamily="18" charset="0"/>
              </a:rPr>
              <a:t>Landwirtschaft</a:t>
            </a:r>
            <a:r>
              <a:rPr lang="en-US" sz="2000" i="1" dirty="0">
                <a:latin typeface="Times New Roman" panose="02020603050405020304" pitchFamily="18" charset="0"/>
                <a:cs typeface="Times New Roman" panose="02020603050405020304" pitchFamily="18" charset="0"/>
              </a:rPr>
              <a:t> = Sectoral Production and Income Model for Agriculture</a:t>
            </a:r>
            <a:r>
              <a:rPr lang="hu-HU"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is a sophisticated framework for a consistence-oriented data asset management (since 1980). The Hungarian activities on this research field is an important part of the education about integrated information systems. The most relevant characteristics of the SPEL system is the strong consistence, where raw data are finetuned if biological rules can not be reflected in a direct way.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28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zövegdoboz 5">
            <a:extLst>
              <a:ext uri="{FF2B5EF4-FFF2-40B4-BE49-F238E27FC236}">
                <a16:creationId xmlns:a16="http://schemas.microsoft.com/office/drawing/2014/main" id="{F7E2BF15-8E98-A5DF-F594-8959E422194A}"/>
              </a:ext>
            </a:extLst>
          </p:cNvPr>
          <p:cNvSpPr txBox="1"/>
          <p:nvPr/>
        </p:nvSpPr>
        <p:spPr>
          <a:xfrm>
            <a:off x="7531610" y="2434201"/>
            <a:ext cx="3822189" cy="3742762"/>
          </a:xfrm>
          <a:prstGeom prst="rect">
            <a:avLst/>
          </a:prstGeom>
        </p:spPr>
        <p:txBody>
          <a:bodyPr vert="horz" lIns="91440" tIns="45720" rIns="91440" bIns="45720" rtlCol="0">
            <a:normAutofit/>
          </a:bodyPr>
          <a:lstStyle/>
          <a:p>
            <a:pPr>
              <a:lnSpc>
                <a:spcPct val="90000"/>
              </a:lnSpc>
              <a:spcAft>
                <a:spcPts val="600"/>
              </a:spcAft>
            </a:pPr>
            <a:endParaRPr lang="en-US" dirty="0"/>
          </a:p>
          <a:p>
            <a:pPr marL="57150" indent="-228600">
              <a:lnSpc>
                <a:spcPct val="90000"/>
              </a:lnSpc>
              <a:spcAft>
                <a:spcPts val="600"/>
              </a:spcAft>
              <a:buFont typeface="Arial" panose="020B0604020202020204" pitchFamily="34" charset="0"/>
              <a:buChar char="•"/>
            </a:pPr>
            <a:endParaRPr lang="en-US" sz="1000" dirty="0"/>
          </a:p>
          <a:p>
            <a:pPr marL="57150" indent="-228600">
              <a:lnSpc>
                <a:spcPct val="90000"/>
              </a:lnSpc>
              <a:spcAft>
                <a:spcPts val="600"/>
              </a:spcAft>
              <a:buFont typeface="Arial" panose="020B0604020202020204" pitchFamily="34" charset="0"/>
              <a:buChar char="•"/>
            </a:pPr>
            <a:endParaRPr lang="en-US" sz="1000" dirty="0"/>
          </a:p>
        </p:txBody>
      </p:sp>
      <p:pic>
        <p:nvPicPr>
          <p:cNvPr id="14" name="Kép 13" descr="Árfolyamdiagram kék grafikonok szerint">
            <a:extLst>
              <a:ext uri="{FF2B5EF4-FFF2-40B4-BE49-F238E27FC236}">
                <a16:creationId xmlns:a16="http://schemas.microsoft.com/office/drawing/2014/main" id="{D74BDEC7-47B9-4E3A-DD13-F40377ECDAE5}"/>
              </a:ext>
            </a:extLst>
          </p:cNvPr>
          <p:cNvPicPr>
            <a:picLocks noChangeAspect="1"/>
          </p:cNvPicPr>
          <p:nvPr/>
        </p:nvPicPr>
        <p:blipFill>
          <a:blip r:embed="rId3">
            <a:alphaModFix amt="99000"/>
            <a:extLst>
              <a:ext uri="{28A0092B-C50C-407E-A947-70E740481C1C}">
                <a14:useLocalDpi xmlns:a14="http://schemas.microsoft.com/office/drawing/2010/main" val="0"/>
              </a:ext>
            </a:extLst>
          </a:blip>
          <a:stretch>
            <a:fillRect/>
          </a:stretch>
        </p:blipFill>
        <p:spPr>
          <a:xfrm>
            <a:off x="-68258" y="-1"/>
            <a:ext cx="12260258" cy="6858000"/>
          </a:xfrm>
          <a:prstGeom prst="rect">
            <a:avLst/>
          </a:prstGeom>
        </p:spPr>
      </p:pic>
      <p:sp>
        <p:nvSpPr>
          <p:cNvPr id="10" name="Szövegdoboz 9">
            <a:extLst>
              <a:ext uri="{FF2B5EF4-FFF2-40B4-BE49-F238E27FC236}">
                <a16:creationId xmlns:a16="http://schemas.microsoft.com/office/drawing/2014/main" id="{BF8C3B87-E5EF-4120-5243-C0932E42279B}"/>
              </a:ext>
            </a:extLst>
          </p:cNvPr>
          <p:cNvSpPr txBox="1"/>
          <p:nvPr/>
        </p:nvSpPr>
        <p:spPr>
          <a:xfrm>
            <a:off x="1219200" y="1326833"/>
            <a:ext cx="10034016" cy="4791568"/>
          </a:xfrm>
          <a:prstGeom prst="rect">
            <a:avLst/>
          </a:prstGeom>
          <a:solidFill>
            <a:srgbClr val="010108"/>
          </a:solidFill>
          <a:effectLst>
            <a:softEdge rad="508000"/>
          </a:effectLst>
        </p:spPr>
        <p:txBody>
          <a:bodyPr wrap="square">
            <a:spAutoFit/>
          </a:bodyPr>
          <a:lstStyle/>
          <a:p>
            <a:pPr algn="ctr">
              <a:lnSpc>
                <a:spcPct val="107000"/>
              </a:lnSpc>
              <a:spcAft>
                <a:spcPts val="800"/>
              </a:spcAft>
            </a:pPr>
            <a:r>
              <a:rPr lang="en-US" sz="3600" dirty="0">
                <a:solidFill>
                  <a:schemeClr val="bg1"/>
                </a:solidFill>
                <a:effectLst/>
                <a:ea typeface="Calibri" panose="020F0502020204030204" pitchFamily="34" charset="0"/>
                <a:cs typeface="Times New Roman" panose="02020603050405020304" pitchFamily="18" charset="0"/>
              </a:rPr>
              <a:t>The Research have to demonstrate, how robust biological patterns can be modelled based on a non-causal, but multi-layered consistence-oriented approach. The robustness of these estimations is not only a question of numerical approximation, the experiments (as tasks) should also be capable of covering the hidden system-logic. </a:t>
            </a:r>
          </a:p>
        </p:txBody>
      </p:sp>
      <p:sp>
        <p:nvSpPr>
          <p:cNvPr id="16" name="Szövegdoboz 15">
            <a:extLst>
              <a:ext uri="{FF2B5EF4-FFF2-40B4-BE49-F238E27FC236}">
                <a16:creationId xmlns:a16="http://schemas.microsoft.com/office/drawing/2014/main" id="{737BF5AE-EE2D-2B75-7DAA-6BBB6333C2FE}"/>
              </a:ext>
            </a:extLst>
          </p:cNvPr>
          <p:cNvSpPr txBox="1"/>
          <p:nvPr/>
        </p:nvSpPr>
        <p:spPr>
          <a:xfrm>
            <a:off x="2865340" y="504009"/>
            <a:ext cx="6215742" cy="703078"/>
          </a:xfrm>
          <a:prstGeom prst="rect">
            <a:avLst/>
          </a:prstGeom>
          <a:noFill/>
        </p:spPr>
        <p:txBody>
          <a:bodyPr wrap="square">
            <a:spAutoFit/>
          </a:bodyPr>
          <a:lstStyle/>
          <a:p>
            <a:pPr algn="ctr">
              <a:lnSpc>
                <a:spcPct val="107000"/>
              </a:lnSpc>
              <a:spcAft>
                <a:spcPts val="800"/>
              </a:spcAft>
            </a:pPr>
            <a:r>
              <a:rPr lang="hu-HU" sz="4000" b="1" dirty="0" err="1">
                <a:solidFill>
                  <a:schemeClr val="bg1"/>
                </a:solidFill>
                <a:effectLst/>
                <a:ea typeface="Calibri" panose="020F0502020204030204" pitchFamily="34" charset="0"/>
                <a:cs typeface="Times New Roman" panose="02020603050405020304" pitchFamily="18" charset="0"/>
              </a:rPr>
              <a:t>Goals</a:t>
            </a:r>
            <a:r>
              <a:rPr lang="hu-HU" sz="4000" b="1" dirty="0">
                <a:solidFill>
                  <a:schemeClr val="bg1"/>
                </a:solidFill>
                <a:effectLst/>
                <a:ea typeface="Calibri" panose="020F0502020204030204" pitchFamily="34" charset="0"/>
                <a:cs typeface="Times New Roman" panose="02020603050405020304" pitchFamily="18" charset="0"/>
              </a:rPr>
              <a:t> and </a:t>
            </a:r>
            <a:r>
              <a:rPr lang="hu-HU" sz="4000" b="1" dirty="0" err="1">
                <a:solidFill>
                  <a:schemeClr val="bg1"/>
                </a:solidFill>
                <a:effectLst/>
                <a:ea typeface="Calibri" panose="020F0502020204030204" pitchFamily="34" charset="0"/>
                <a:cs typeface="Times New Roman" panose="02020603050405020304" pitchFamily="18" charset="0"/>
              </a:rPr>
              <a:t>tasks</a:t>
            </a:r>
            <a:r>
              <a:rPr lang="hu-HU" sz="4000" b="1" dirty="0">
                <a:solidFill>
                  <a:schemeClr val="bg1"/>
                </a:solidFill>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002434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ép 7" descr="Világító villanykörte nem világító villanykörték között">
            <a:extLst>
              <a:ext uri="{FF2B5EF4-FFF2-40B4-BE49-F238E27FC236}">
                <a16:creationId xmlns:a16="http://schemas.microsoft.com/office/drawing/2014/main" id="{79F00DFA-652B-7AE4-3852-AE6619E90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zövegdoboz 4">
            <a:extLst>
              <a:ext uri="{FF2B5EF4-FFF2-40B4-BE49-F238E27FC236}">
                <a16:creationId xmlns:a16="http://schemas.microsoft.com/office/drawing/2014/main" id="{3FCBEC0C-2F88-A9EA-E51B-6C6C77EA557F}"/>
              </a:ext>
            </a:extLst>
          </p:cNvPr>
          <p:cNvSpPr txBox="1"/>
          <p:nvPr/>
        </p:nvSpPr>
        <p:spPr>
          <a:xfrm>
            <a:off x="6096000" y="700289"/>
            <a:ext cx="5260848" cy="4399859"/>
          </a:xfrm>
          <a:prstGeom prst="rect">
            <a:avLst/>
          </a:prstGeom>
          <a:solidFill>
            <a:srgbClr val="071727">
              <a:alpha val="36000"/>
            </a:srgbClr>
          </a:solidFill>
          <a:effectLst>
            <a:softEdge rad="381000"/>
          </a:effectLst>
        </p:spPr>
        <p:txBody>
          <a:bodyPr wrap="square">
            <a:spAutoFit/>
          </a:bodyPr>
          <a:lstStyle/>
          <a:p>
            <a:pPr algn="just">
              <a:lnSpc>
                <a:spcPct val="107000"/>
              </a:lnSpc>
              <a:spcAft>
                <a:spcPts val="800"/>
              </a:spcAft>
            </a:pPr>
            <a:r>
              <a:rPr lang="hu-HU" sz="4000" b="1" dirty="0" err="1">
                <a:solidFill>
                  <a:schemeClr val="bg1"/>
                </a:solidFill>
                <a:effectLst/>
                <a:ea typeface="Calibri" panose="020F0502020204030204" pitchFamily="34" charset="0"/>
                <a:cs typeface="Times New Roman" panose="02020603050405020304" pitchFamily="18" charset="0"/>
              </a:rPr>
              <a:t>Solution</a:t>
            </a:r>
            <a:r>
              <a:rPr lang="hu-HU" sz="4000" b="1" dirty="0">
                <a:solidFill>
                  <a:schemeClr val="bg1"/>
                </a:solidFill>
                <a:effectLst/>
                <a:ea typeface="Calibri" panose="020F0502020204030204" pitchFamily="34" charset="0"/>
                <a:cs typeface="Times New Roman" panose="02020603050405020304" pitchFamily="18" charset="0"/>
              </a:rPr>
              <a:t>: Joker#2</a:t>
            </a:r>
          </a:p>
          <a:p>
            <a:pPr algn="just">
              <a:lnSpc>
                <a:spcPct val="107000"/>
              </a:lnSpc>
              <a:spcAft>
                <a:spcPts val="800"/>
              </a:spcAft>
            </a:pPr>
            <a:r>
              <a:rPr lang="hu-HU" dirty="0">
                <a:solidFill>
                  <a:schemeClr val="bg1"/>
                </a:solidFill>
                <a:ea typeface="Calibri" panose="020F0502020204030204" pitchFamily="34" charset="0"/>
                <a:cs typeface="Times New Roman" panose="02020603050405020304" pitchFamily="18" charset="0"/>
              </a:rPr>
              <a:t>A</a:t>
            </a:r>
            <a:r>
              <a:rPr lang="en-US" sz="1800" dirty="0">
                <a:solidFill>
                  <a:schemeClr val="bg1"/>
                </a:solidFill>
                <a:effectLst/>
                <a:ea typeface="Calibri" panose="020F0502020204030204" pitchFamily="34" charset="0"/>
                <a:cs typeface="Times New Roman" panose="02020603050405020304" pitchFamily="18" charset="0"/>
              </a:rPr>
              <a:t> new software-concept ensuring automated estimations in a context-free way</a:t>
            </a:r>
            <a:r>
              <a:rPr lang="hu-HU" sz="1800" dirty="0">
                <a:solidFill>
                  <a:schemeClr val="bg1"/>
                </a:solidFill>
                <a:effectLst/>
                <a:ea typeface="Calibri" panose="020F0502020204030204" pitchFamily="34" charset="0"/>
                <a:cs typeface="Times New Roman" panose="02020603050405020304" pitchFamily="18" charset="0"/>
              </a:rPr>
              <a:t>.</a:t>
            </a:r>
          </a:p>
          <a:p>
            <a:pPr algn="just">
              <a:lnSpc>
                <a:spcPct val="107000"/>
              </a:lnSpc>
              <a:spcAft>
                <a:spcPts val="800"/>
              </a:spcAft>
            </a:pPr>
            <a:r>
              <a:rPr lang="en-US" sz="1800" dirty="0">
                <a:solidFill>
                  <a:schemeClr val="bg1"/>
                </a:solidFill>
                <a:effectLst/>
                <a:ea typeface="Calibri" panose="020F0502020204030204" pitchFamily="34" charset="0"/>
                <a:cs typeface="Times New Roman" panose="02020603050405020304" pitchFamily="18" charset="0"/>
              </a:rPr>
              <a:t>JOKER#2 can be used for arbitrary phenomena in a parallel way.</a:t>
            </a:r>
            <a:endParaRPr lang="hu-HU" sz="1800" dirty="0">
              <a:solidFill>
                <a:schemeClr val="bg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chemeClr val="bg1"/>
                </a:solidFill>
                <a:effectLst/>
                <a:ea typeface="Calibri" panose="020F0502020204030204" pitchFamily="34" charset="0"/>
                <a:cs typeface="Times New Roman" panose="02020603050405020304" pitchFamily="18" charset="0"/>
              </a:rPr>
              <a:t>JOKER#2 has not a single visible knowledge representation characteristic (see: non-causal modelling)</a:t>
            </a:r>
            <a:endParaRPr lang="hu-HU" sz="1800" dirty="0">
              <a:solidFill>
                <a:schemeClr val="bg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chemeClr val="bg1"/>
                </a:solidFill>
                <a:effectLst/>
                <a:ea typeface="Calibri" panose="020F0502020204030204" pitchFamily="34" charset="0"/>
                <a:cs typeface="Times New Roman" panose="02020603050405020304" pitchFamily="18" charset="0"/>
              </a:rPr>
              <a:t>In case of JOKER#2 the lacking positions do not have to follow a specific pattern (only one single attribute/column and one single object/row should have real data).</a:t>
            </a:r>
            <a:endParaRPr lang="en-GB" sz="18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9822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035C77A9-7084-477D-BA3A-262CC9BDC031}"/>
              </a:ext>
            </a:extLst>
          </p:cNvPr>
          <p:cNvGrpSpPr/>
          <p:nvPr/>
        </p:nvGrpSpPr>
        <p:grpSpPr>
          <a:xfrm>
            <a:off x="1" y="2857630"/>
            <a:ext cx="12191998" cy="1142740"/>
            <a:chOff x="1" y="2857630"/>
            <a:chExt cx="12191998" cy="1142740"/>
          </a:xfrm>
        </p:grpSpPr>
        <p:sp>
          <p:nvSpPr>
            <p:cNvPr id="25" name="TextBox 24">
              <a:extLst>
                <a:ext uri="{FF2B5EF4-FFF2-40B4-BE49-F238E27FC236}">
                  <a16:creationId xmlns:a16="http://schemas.microsoft.com/office/drawing/2014/main" id="{3E0E8578-BD64-4C9C-8967-EC38029FB4BB}"/>
                </a:ext>
              </a:extLst>
            </p:cNvPr>
            <p:cNvSpPr txBox="1"/>
            <p:nvPr/>
          </p:nvSpPr>
          <p:spPr>
            <a:xfrm>
              <a:off x="1" y="2857630"/>
              <a:ext cx="12191998" cy="830997"/>
            </a:xfrm>
            <a:prstGeom prst="rect">
              <a:avLst/>
            </a:prstGeom>
            <a:noFill/>
          </p:spPr>
          <p:txBody>
            <a:bodyPr wrap="square" rtlCol="0" anchor="ctr">
              <a:spAutoFit/>
            </a:bodyPr>
            <a:lstStyle/>
            <a:p>
              <a:pPr algn="ctr"/>
              <a:r>
                <a:rPr lang="hu-HU" altLang="ko-KR" sz="4800" b="1" dirty="0" err="1">
                  <a:solidFill>
                    <a:schemeClr val="bg1"/>
                  </a:solidFill>
                  <a:latin typeface="+mj-lt"/>
                  <a:cs typeface="Arial" pitchFamily="34" charset="0"/>
                </a:rPr>
                <a:t>Experiments</a:t>
              </a:r>
              <a:endParaRPr lang="ko-KR" altLang="en-US" sz="4800" b="1" dirty="0">
                <a:solidFill>
                  <a:schemeClr val="bg1"/>
                </a:solidFill>
                <a:latin typeface="+mj-lt"/>
                <a:cs typeface="Arial" pitchFamily="34" charset="0"/>
              </a:endParaRPr>
            </a:p>
          </p:txBody>
        </p:sp>
        <p:sp>
          <p:nvSpPr>
            <p:cNvPr id="26" name="TextBox 25">
              <a:extLst>
                <a:ext uri="{FF2B5EF4-FFF2-40B4-BE49-F238E27FC236}">
                  <a16:creationId xmlns:a16="http://schemas.microsoft.com/office/drawing/2014/main" id="{C88AEDF3-C1CF-4E32-9D10-2D8E595E02FD}"/>
                </a:ext>
              </a:extLst>
            </p:cNvPr>
            <p:cNvSpPr txBox="1"/>
            <p:nvPr/>
          </p:nvSpPr>
          <p:spPr>
            <a:xfrm>
              <a:off x="1" y="3620714"/>
              <a:ext cx="12191855" cy="379656"/>
            </a:xfrm>
            <a:prstGeom prst="rect">
              <a:avLst/>
            </a:prstGeom>
            <a:noFill/>
          </p:spPr>
          <p:txBody>
            <a:bodyPr wrap="square" rtlCol="0" anchor="ctr">
              <a:spAutoFit/>
            </a:bodyPr>
            <a:lstStyle/>
            <a:p>
              <a:pPr algn="ctr"/>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2192888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zövegdoboz 12">
            <a:extLst>
              <a:ext uri="{FF2B5EF4-FFF2-40B4-BE49-F238E27FC236}">
                <a16:creationId xmlns:a16="http://schemas.microsoft.com/office/drawing/2014/main" id="{57B99ED6-1977-DC40-13DE-3DCF63FCB463}"/>
              </a:ext>
            </a:extLst>
          </p:cNvPr>
          <p:cNvSpPr txBox="1"/>
          <p:nvPr/>
        </p:nvSpPr>
        <p:spPr>
          <a:xfrm>
            <a:off x="500743" y="0"/>
            <a:ext cx="10515600" cy="105591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tx1"/>
                </a:solidFill>
                <a:latin typeface="+mj-lt"/>
                <a:ea typeface="+mj-ea"/>
                <a:cs typeface="+mj-cs"/>
              </a:rPr>
              <a:t>Experiment no.1: </a:t>
            </a:r>
            <a:r>
              <a:rPr lang="en-GB" sz="4000" u="sng" kern="1200" dirty="0">
                <a:solidFill>
                  <a:schemeClr val="tx1"/>
                </a:solidFill>
                <a:latin typeface="+mj-lt"/>
                <a:ea typeface="+mj-ea"/>
                <a:cs typeface="+mj-cs"/>
              </a:rPr>
              <a:t>Similarity</a:t>
            </a:r>
            <a:r>
              <a:rPr lang="hu-HU" sz="4000" u="sng" kern="1200" dirty="0">
                <a:solidFill>
                  <a:schemeClr val="tx1"/>
                </a:solidFill>
                <a:latin typeface="+mj-lt"/>
                <a:ea typeface="+mj-ea"/>
                <a:cs typeface="+mj-cs"/>
              </a:rPr>
              <a:t> </a:t>
            </a:r>
            <a:r>
              <a:rPr lang="en-GB" sz="4000" u="sng" kern="1200" dirty="0">
                <a:solidFill>
                  <a:schemeClr val="tx1"/>
                </a:solidFill>
                <a:latin typeface="+mj-lt"/>
                <a:ea typeface="+mj-ea"/>
                <a:cs typeface="+mj-cs"/>
              </a:rPr>
              <a:t>analyses</a:t>
            </a:r>
          </a:p>
        </p:txBody>
      </p:sp>
      <p:pic>
        <p:nvPicPr>
          <p:cNvPr id="4" name="Kép 3">
            <a:extLst>
              <a:ext uri="{FF2B5EF4-FFF2-40B4-BE49-F238E27FC236}">
                <a16:creationId xmlns:a16="http://schemas.microsoft.com/office/drawing/2014/main" id="{EFA3646F-61EA-3CDA-D462-F252849425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9816" y="1510256"/>
            <a:ext cx="10149318" cy="4455114"/>
          </a:xfrm>
          <a:prstGeom prst="rect">
            <a:avLst/>
          </a:prstGeom>
          <a:noFill/>
          <a:ln>
            <a:noFill/>
          </a:ln>
        </p:spPr>
      </p:pic>
    </p:spTree>
    <p:extLst>
      <p:ext uri="{BB962C8B-B14F-4D97-AF65-F5344CB8AC3E}">
        <p14:creationId xmlns:p14="http://schemas.microsoft.com/office/powerpoint/2010/main" val="3086657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367531FF-908B-ADB7-ACA1-CB4742668D44}"/>
              </a:ext>
            </a:extLst>
          </p:cNvPr>
          <p:cNvPicPr>
            <a:picLocks noChangeAspect="1"/>
          </p:cNvPicPr>
          <p:nvPr/>
        </p:nvPicPr>
        <p:blipFill>
          <a:blip r:embed="rId3"/>
          <a:stretch>
            <a:fillRect/>
          </a:stretch>
        </p:blipFill>
        <p:spPr>
          <a:xfrm>
            <a:off x="551969" y="1001819"/>
            <a:ext cx="11088061" cy="4854361"/>
          </a:xfrm>
          <a:prstGeom prst="rect">
            <a:avLst/>
          </a:prstGeom>
        </p:spPr>
      </p:pic>
      <p:sp>
        <p:nvSpPr>
          <p:cNvPr id="9" name="Szövegdoboz 8">
            <a:extLst>
              <a:ext uri="{FF2B5EF4-FFF2-40B4-BE49-F238E27FC236}">
                <a16:creationId xmlns:a16="http://schemas.microsoft.com/office/drawing/2014/main" id="{3D4A6DA2-E4AE-89C3-7CE8-135A6E5AC13E}"/>
              </a:ext>
            </a:extLst>
          </p:cNvPr>
          <p:cNvSpPr txBox="1"/>
          <p:nvPr/>
        </p:nvSpPr>
        <p:spPr>
          <a:xfrm>
            <a:off x="551969" y="81025"/>
            <a:ext cx="8792077" cy="707886"/>
          </a:xfrm>
          <a:prstGeom prst="rect">
            <a:avLst/>
          </a:prstGeom>
          <a:noFill/>
        </p:spPr>
        <p:txBody>
          <a:bodyPr wrap="square">
            <a:spAutoFit/>
          </a:bodyPr>
          <a:lstStyle/>
          <a:p>
            <a:r>
              <a:rPr lang="en-US" sz="4000" u="sng" dirty="0"/>
              <a:t>Estimation of consequences</a:t>
            </a:r>
          </a:p>
        </p:txBody>
      </p:sp>
    </p:spTree>
    <p:extLst>
      <p:ext uri="{BB962C8B-B14F-4D97-AF65-F5344CB8AC3E}">
        <p14:creationId xmlns:p14="http://schemas.microsoft.com/office/powerpoint/2010/main" val="237142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zövegdoboz 12">
            <a:extLst>
              <a:ext uri="{FF2B5EF4-FFF2-40B4-BE49-F238E27FC236}">
                <a16:creationId xmlns:a16="http://schemas.microsoft.com/office/drawing/2014/main" id="{57B99ED6-1977-DC40-13DE-3DCF63FCB463}"/>
              </a:ext>
            </a:extLst>
          </p:cNvPr>
          <p:cNvSpPr txBox="1"/>
          <p:nvPr/>
        </p:nvSpPr>
        <p:spPr>
          <a:xfrm>
            <a:off x="511629" y="0"/>
            <a:ext cx="10515600" cy="115388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u="sng" kern="1200" dirty="0">
                <a:solidFill>
                  <a:schemeClr val="tx1"/>
                </a:solidFill>
                <a:latin typeface="+mj-lt"/>
                <a:ea typeface="+mj-ea"/>
                <a:cs typeface="+mj-cs"/>
              </a:rPr>
              <a:t>Estimation of consequences</a:t>
            </a:r>
          </a:p>
        </p:txBody>
      </p:sp>
      <p:pic>
        <p:nvPicPr>
          <p:cNvPr id="3" name="Kép 2">
            <a:extLst>
              <a:ext uri="{FF2B5EF4-FFF2-40B4-BE49-F238E27FC236}">
                <a16:creationId xmlns:a16="http://schemas.microsoft.com/office/drawing/2014/main" id="{7B74E272-C024-1410-8014-9827A721BE5D}"/>
              </a:ext>
            </a:extLst>
          </p:cNvPr>
          <p:cNvPicPr>
            <a:picLocks noChangeAspect="1"/>
          </p:cNvPicPr>
          <p:nvPr/>
        </p:nvPicPr>
        <p:blipFill>
          <a:blip r:embed="rId3"/>
          <a:stretch>
            <a:fillRect/>
          </a:stretch>
        </p:blipFill>
        <p:spPr>
          <a:xfrm>
            <a:off x="338591" y="1382852"/>
            <a:ext cx="11514818" cy="4092295"/>
          </a:xfrm>
          <a:prstGeom prst="rect">
            <a:avLst/>
          </a:prstGeom>
        </p:spPr>
      </p:pic>
      <p:sp>
        <p:nvSpPr>
          <p:cNvPr id="6" name="Ellipszis 5">
            <a:extLst>
              <a:ext uri="{FF2B5EF4-FFF2-40B4-BE49-F238E27FC236}">
                <a16:creationId xmlns:a16="http://schemas.microsoft.com/office/drawing/2014/main" id="{0DD2EE89-855D-5C39-370C-C3BC62877E50}"/>
              </a:ext>
            </a:extLst>
          </p:cNvPr>
          <p:cNvSpPr/>
          <p:nvPr/>
        </p:nvSpPr>
        <p:spPr>
          <a:xfrm>
            <a:off x="11027229" y="1666240"/>
            <a:ext cx="494211" cy="37896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2926804"/>
      </p:ext>
    </p:extLst>
  </p:cSld>
  <p:clrMapOvr>
    <a:masterClrMapping/>
  </p:clrMapOvr>
</p:sld>
</file>

<file path=ppt/theme/theme1.xml><?xml version="1.0" encoding="utf-8"?>
<a:theme xmlns:a="http://schemas.openxmlformats.org/drawingml/2006/main" name="Cover and End Slide Master">
  <a:themeElements>
    <a:clrScheme name="ALLPPT-616">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616">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607">
      <a:dk1>
        <a:sysClr val="windowText" lastClr="000000"/>
      </a:dk1>
      <a:lt1>
        <a:sysClr val="window" lastClr="FFFFFF"/>
      </a:lt1>
      <a:dk2>
        <a:srgbClr val="44546A"/>
      </a:dk2>
      <a:lt2>
        <a:srgbClr val="E7E6E6"/>
      </a:lt2>
      <a:accent1>
        <a:srgbClr val="02ECEC"/>
      </a:accent1>
      <a:accent2>
        <a:srgbClr val="0AA6ED"/>
      </a:accent2>
      <a:accent3>
        <a:srgbClr val="0085F2"/>
      </a:accent3>
      <a:accent4>
        <a:srgbClr val="125AC4"/>
      </a:accent4>
      <a:accent5>
        <a:srgbClr val="00307E"/>
      </a:accent5>
      <a:accent6>
        <a:srgbClr val="000096"/>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1767</Words>
  <Application>Microsoft Office PowerPoint</Application>
  <PresentationFormat>Szélesvásznú</PresentationFormat>
  <Paragraphs>102</Paragraphs>
  <Slides>19</Slides>
  <Notes>17</Notes>
  <HiddenSlides>0</HiddenSlides>
  <MMClips>0</MMClips>
  <ScaleCrop>false</ScaleCrop>
  <HeadingPairs>
    <vt:vector size="6" baseType="variant">
      <vt:variant>
        <vt:lpstr>Használt betűtípusok</vt:lpstr>
      </vt:variant>
      <vt:variant>
        <vt:i4>6</vt:i4>
      </vt:variant>
      <vt:variant>
        <vt:lpstr>Téma</vt:lpstr>
      </vt:variant>
      <vt:variant>
        <vt:i4>3</vt:i4>
      </vt:variant>
      <vt:variant>
        <vt:lpstr>Diacímek</vt:lpstr>
      </vt:variant>
      <vt:variant>
        <vt:i4>19</vt:i4>
      </vt:variant>
    </vt:vector>
  </HeadingPairs>
  <TitlesOfParts>
    <vt:vector size="28" baseType="lpstr">
      <vt:lpstr>Meiryo</vt:lpstr>
      <vt:lpstr>Arial</vt:lpstr>
      <vt:lpstr>Calibri</vt:lpstr>
      <vt:lpstr>Courier New</vt:lpstr>
      <vt:lpstr>Symbol</vt:lpstr>
      <vt:lpstr>Times New Roman</vt:lpstr>
      <vt:lpstr>Cover and End Slide Master</vt:lpstr>
      <vt:lpstr>Contents Slide Master</vt:lpstr>
      <vt:lpstr>Section Break Slide Master</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Váradi Dániel</cp:lastModifiedBy>
  <cp:revision>104</cp:revision>
  <cp:lastPrinted>2022-11-30T13:15:54Z</cp:lastPrinted>
  <dcterms:created xsi:type="dcterms:W3CDTF">2020-01-20T05:08:25Z</dcterms:created>
  <dcterms:modified xsi:type="dcterms:W3CDTF">2023-03-14T21:15:36Z</dcterms:modified>
</cp:coreProperties>
</file>