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62" r:id="rId2"/>
    <p:sldId id="256" r:id="rId3"/>
    <p:sldId id="261" r:id="rId4"/>
    <p:sldId id="258" r:id="rId5"/>
    <p:sldId id="267" r:id="rId6"/>
    <p:sldId id="263" r:id="rId7"/>
    <p:sldId id="264" r:id="rId8"/>
    <p:sldId id="265" r:id="rId9"/>
    <p:sldId id="266" r:id="rId10"/>
    <p:sldId id="25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252" autoAdjust="0"/>
  </p:normalViewPr>
  <p:slideViewPr>
    <p:cSldViewPr snapToGrid="0">
      <p:cViewPr varScale="1">
        <p:scale>
          <a:sx n="55" d="100"/>
          <a:sy n="55" d="100"/>
        </p:scale>
        <p:origin x="1338"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7C9D4DBE-5AED-45FC-8B0C-EC224C38C3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49B63606-529C-4046-A7E7-095C30D785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4AAAC-FBA0-4974-AC9C-7C53600A8E6B}" type="datetimeFigureOut">
              <a:rPr lang="hu-HU" smtClean="0"/>
              <a:t>2023.03.09.</a:t>
            </a:fld>
            <a:endParaRPr lang="hu-HU"/>
          </a:p>
        </p:txBody>
      </p:sp>
      <p:sp>
        <p:nvSpPr>
          <p:cNvPr id="4" name="Élőláb helye 3">
            <a:extLst>
              <a:ext uri="{FF2B5EF4-FFF2-40B4-BE49-F238E27FC236}">
                <a16:creationId xmlns:a16="http://schemas.microsoft.com/office/drawing/2014/main" id="{FD2E8700-8CF8-4BC4-A183-D8A51366AA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BEFF1400-66A9-4F96-9EB1-C557F76E21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21AFF4-33EB-4278-B170-DE2A2240F2BA}" type="slidenum">
              <a:rPr lang="hu-HU" smtClean="0"/>
              <a:t>‹#›</a:t>
            </a:fld>
            <a:endParaRPr lang="hu-HU"/>
          </a:p>
        </p:txBody>
      </p:sp>
    </p:spTree>
    <p:extLst>
      <p:ext uri="{BB962C8B-B14F-4D97-AF65-F5344CB8AC3E}">
        <p14:creationId xmlns:p14="http://schemas.microsoft.com/office/powerpoint/2010/main" val="27772727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8C198-361E-46C4-BE3D-4FB8B201AA99}" type="datetimeFigureOut">
              <a:rPr lang="hu-HU" smtClean="0"/>
              <a:t>2023.03.09.</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86546-6C9F-4688-89E1-CC55DB28BE26}" type="slidenum">
              <a:rPr lang="hu-HU" smtClean="0"/>
              <a:t>‹#›</a:t>
            </a:fld>
            <a:endParaRPr lang="hu-HU"/>
          </a:p>
        </p:txBody>
      </p:sp>
    </p:spTree>
    <p:extLst>
      <p:ext uri="{BB962C8B-B14F-4D97-AF65-F5344CB8AC3E}">
        <p14:creationId xmlns:p14="http://schemas.microsoft.com/office/powerpoint/2010/main" val="34221931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b="0" i="0" kern="1200" dirty="0">
                <a:solidFill>
                  <a:schemeClr val="tx1"/>
                </a:solidFill>
                <a:effectLst/>
                <a:latin typeface="+mn-lt"/>
                <a:ea typeface="+mn-ea"/>
                <a:cs typeface="+mn-cs"/>
              </a:rPr>
              <a:t>Hello </a:t>
            </a:r>
            <a:r>
              <a:rPr lang="hu-HU" sz="1200" b="0" i="0" kern="1200" dirty="0" err="1">
                <a:solidFill>
                  <a:schemeClr val="tx1"/>
                </a:solidFill>
                <a:effectLst/>
                <a:latin typeface="+mn-lt"/>
                <a:ea typeface="+mn-ea"/>
                <a:cs typeface="+mn-cs"/>
              </a:rPr>
              <a:t>everyone</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My</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name</a:t>
            </a:r>
            <a:r>
              <a:rPr lang="hu-HU" sz="1200" b="0" i="0" kern="1200" dirty="0">
                <a:solidFill>
                  <a:schemeClr val="tx1"/>
                </a:solidFill>
                <a:effectLst/>
                <a:latin typeface="+mn-lt"/>
                <a:ea typeface="+mn-ea"/>
                <a:cs typeface="+mn-cs"/>
              </a:rPr>
              <a:t> is István Vancsura </a:t>
            </a:r>
            <a:r>
              <a:rPr lang="hu-HU" sz="1200" b="0" i="0" kern="1200" dirty="0" err="1">
                <a:solidFill>
                  <a:schemeClr val="tx1"/>
                </a:solidFill>
                <a:effectLst/>
                <a:latin typeface="+mn-lt"/>
                <a:ea typeface="+mn-ea"/>
                <a:cs typeface="+mn-cs"/>
              </a:rPr>
              <a:t>from</a:t>
            </a:r>
            <a:r>
              <a:rPr lang="hu-HU" sz="1200" b="0" i="0" kern="1200" dirty="0">
                <a:solidFill>
                  <a:schemeClr val="tx1"/>
                </a:solidFill>
                <a:effectLst/>
                <a:latin typeface="+mn-lt"/>
                <a:ea typeface="+mn-ea"/>
                <a:cs typeface="+mn-cs"/>
              </a:rPr>
              <a:t> Kodolányi János University Hungary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Welcome to our presentation on Finance Process Automation with Numerical Decision Making. In today's business world, companies face increasing pressure to automate their finance processes. In this presentation, we'll discuss how numerical decision making can help</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to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companie</a:t>
            </a:r>
            <a:r>
              <a:rPr lang="hu-HU" sz="1200" b="0" i="0" kern="1200" dirty="0">
                <a:solidFill>
                  <a:schemeClr val="tx1"/>
                </a:solidFill>
                <a:effectLst/>
                <a:latin typeface="+mn-lt"/>
                <a:ea typeface="+mn-ea"/>
                <a:cs typeface="+mn-cs"/>
              </a:rPr>
              <a:t>s, and </a:t>
            </a:r>
            <a:r>
              <a:rPr lang="hu-HU" sz="1200" b="0" i="0" kern="1200" dirty="0" err="1">
                <a:solidFill>
                  <a:schemeClr val="tx1"/>
                </a:solidFill>
                <a:effectLst/>
                <a:latin typeface="+mn-lt"/>
                <a:ea typeface="+mn-ea"/>
                <a:cs typeface="+mn-cs"/>
              </a:rPr>
              <a:t>why</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should</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they</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use</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it</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At</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the</a:t>
            </a:r>
            <a:r>
              <a:rPr lang="hu-HU" sz="1200" b="0" i="0" kern="1200" dirty="0">
                <a:solidFill>
                  <a:schemeClr val="tx1"/>
                </a:solidFill>
                <a:effectLst/>
                <a:latin typeface="+mn-lt"/>
                <a:ea typeface="+mn-ea"/>
                <a:cs typeface="+mn-cs"/>
              </a:rPr>
              <a:t> end, </a:t>
            </a:r>
            <a:r>
              <a:rPr lang="hu-HU" sz="1200" b="0" i="0" kern="1200" dirty="0" err="1">
                <a:solidFill>
                  <a:schemeClr val="tx1"/>
                </a:solidFill>
                <a:effectLst/>
                <a:latin typeface="+mn-lt"/>
                <a:ea typeface="+mn-ea"/>
                <a:cs typeface="+mn-cs"/>
              </a:rPr>
              <a:t>We</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will</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see</a:t>
            </a:r>
            <a:r>
              <a:rPr lang="hu-HU" sz="1200" b="0" i="0" kern="1200" dirty="0">
                <a:solidFill>
                  <a:schemeClr val="tx1"/>
                </a:solidFill>
                <a:effectLst/>
                <a:latin typeface="+mn-lt"/>
                <a:ea typeface="+mn-ea"/>
                <a:cs typeface="+mn-cs"/>
              </a:rPr>
              <a:t> an </a:t>
            </a:r>
            <a:r>
              <a:rPr lang="hu-HU" sz="1200" b="0" i="0" kern="1200" dirty="0" err="1">
                <a:solidFill>
                  <a:schemeClr val="tx1"/>
                </a:solidFill>
                <a:effectLst/>
                <a:latin typeface="+mn-lt"/>
                <a:ea typeface="+mn-ea"/>
                <a:cs typeface="+mn-cs"/>
              </a:rPr>
              <a:t>eample</a:t>
            </a:r>
            <a:r>
              <a:rPr lang="hu-HU" sz="1200" b="0" i="0" kern="1200" dirty="0">
                <a:solidFill>
                  <a:schemeClr val="tx1"/>
                </a:solidFill>
                <a:effectLst/>
                <a:latin typeface="+mn-lt"/>
                <a:ea typeface="+mn-ea"/>
                <a:cs typeface="+mn-cs"/>
              </a:rPr>
              <a:t> of </a:t>
            </a:r>
            <a:r>
              <a:rPr lang="hu-HU" sz="1200" b="0" i="0" kern="1200" dirty="0" err="1">
                <a:solidFill>
                  <a:schemeClr val="tx1"/>
                </a:solidFill>
                <a:effectLst/>
                <a:latin typeface="+mn-lt"/>
                <a:ea typeface="+mn-ea"/>
                <a:cs typeface="+mn-cs"/>
              </a:rPr>
              <a:t>increasing</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the</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customer</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experience</a:t>
            </a:r>
            <a:r>
              <a:rPr lang="hu-HU" sz="1200" b="0" i="0" kern="1200" dirty="0">
                <a:solidFill>
                  <a:schemeClr val="tx1"/>
                </a:solidFill>
                <a:effectLst/>
                <a:latin typeface="+mn-lt"/>
                <a:ea typeface="+mn-ea"/>
                <a:cs typeface="+mn-cs"/>
              </a:rPr>
              <a:t> and </a:t>
            </a:r>
            <a:r>
              <a:rPr lang="hu-HU" sz="1200" b="0" i="0" kern="1200" dirty="0" err="1">
                <a:solidFill>
                  <a:schemeClr val="tx1"/>
                </a:solidFill>
                <a:effectLst/>
                <a:latin typeface="+mn-lt"/>
                <a:ea typeface="+mn-ea"/>
                <a:cs typeface="+mn-cs"/>
              </a:rPr>
              <a:t>security</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with</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numerical</a:t>
            </a:r>
            <a:r>
              <a:rPr lang="hu-HU" sz="1200" b="0" i="0" kern="1200" dirty="0">
                <a:solidFill>
                  <a:schemeClr val="tx1"/>
                </a:solidFill>
                <a:effectLst/>
                <a:latin typeface="+mn-lt"/>
                <a:ea typeface="+mn-ea"/>
                <a:cs typeface="+mn-cs"/>
              </a:rPr>
              <a:t> decision </a:t>
            </a:r>
            <a:r>
              <a:rPr lang="hu-HU" sz="1200" b="0" i="0" kern="1200" dirty="0" err="1">
                <a:solidFill>
                  <a:schemeClr val="tx1"/>
                </a:solidFill>
                <a:effectLst/>
                <a:latin typeface="+mn-lt"/>
                <a:ea typeface="+mn-ea"/>
                <a:cs typeface="+mn-cs"/>
              </a:rPr>
              <a:t>making</a:t>
            </a:r>
            <a:r>
              <a:rPr lang="hu-HU"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But before that</a:t>
            </a:r>
            <a:r>
              <a:rPr lang="hu-HU"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hu-HU" sz="1200" b="0" i="0" kern="1200" dirty="0">
                <a:solidFill>
                  <a:schemeClr val="tx1"/>
                </a:solidFill>
                <a:effectLst/>
                <a:latin typeface="+mn-lt"/>
                <a:ea typeface="+mn-ea"/>
                <a:cs typeface="+mn-cs"/>
              </a:rPr>
              <a:t>W</a:t>
            </a:r>
            <a:r>
              <a:rPr lang="en-US" sz="1200" b="0" i="0" kern="1200" dirty="0">
                <a:solidFill>
                  <a:schemeClr val="tx1"/>
                </a:solidFill>
                <a:effectLst/>
                <a:latin typeface="+mn-lt"/>
                <a:ea typeface="+mn-ea"/>
                <a:cs typeface="+mn-cs"/>
              </a:rPr>
              <a:t>e need to understand the</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basic</a:t>
            </a:r>
            <a:r>
              <a:rPr lang="en-US" sz="1200" b="0" i="0" kern="1200" dirty="0">
                <a:solidFill>
                  <a:schemeClr val="tx1"/>
                </a:solidFill>
                <a:effectLst/>
                <a:latin typeface="+mn-lt"/>
                <a:ea typeface="+mn-ea"/>
                <a:cs typeface="+mn-cs"/>
              </a:rPr>
              <a:t> difference</a:t>
            </a:r>
            <a:r>
              <a:rPr lang="hu-HU" sz="1200" b="0" i="0" kern="1200" dirty="0">
                <a:solidFill>
                  <a:schemeClr val="tx1"/>
                </a:solidFill>
                <a:effectLst/>
                <a:latin typeface="+mn-lt"/>
                <a:ea typeface="+mn-ea"/>
                <a:cs typeface="+mn-cs"/>
              </a:rPr>
              <a:t>s</a:t>
            </a:r>
            <a:r>
              <a:rPr lang="en-US" sz="1200" b="0" i="0" kern="1200" dirty="0">
                <a:solidFill>
                  <a:schemeClr val="tx1"/>
                </a:solidFill>
                <a:effectLst/>
                <a:latin typeface="+mn-lt"/>
                <a:ea typeface="+mn-ea"/>
                <a:cs typeface="+mn-cs"/>
              </a:rPr>
              <a:t> between numerical and binary decision making.</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Let’s</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see</a:t>
            </a:r>
            <a:endParaRPr lang="hu-HU" dirty="0"/>
          </a:p>
          <a:p>
            <a:endParaRPr lang="hu-HU" dirty="0"/>
          </a:p>
        </p:txBody>
      </p:sp>
      <p:sp>
        <p:nvSpPr>
          <p:cNvPr id="4" name="Dia számának helye 3"/>
          <p:cNvSpPr>
            <a:spLocks noGrp="1"/>
          </p:cNvSpPr>
          <p:nvPr>
            <p:ph type="sldNum" sz="quarter" idx="5"/>
          </p:nvPr>
        </p:nvSpPr>
        <p:spPr/>
        <p:txBody>
          <a:bodyPr/>
          <a:lstStyle/>
          <a:p>
            <a:fld id="{65E86546-6C9F-4688-89E1-CC55DB28BE26}" type="slidenum">
              <a:rPr lang="hu-HU" smtClean="0"/>
              <a:t>2</a:t>
            </a:fld>
            <a:endParaRPr lang="hu-HU"/>
          </a:p>
        </p:txBody>
      </p:sp>
    </p:spTree>
    <p:extLst>
      <p:ext uri="{BB962C8B-B14F-4D97-AF65-F5344CB8AC3E}">
        <p14:creationId xmlns:p14="http://schemas.microsoft.com/office/powerpoint/2010/main" val="3646562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j-lt"/>
                <a:ea typeface="+mj-ea"/>
                <a:cs typeface="+mj-cs"/>
              </a:rPr>
              <a:t>binary decision making is a simplified approach of decision making that only considers two options in general, such as yes or no, pass or fail – like in the classic mathematical logic</a:t>
            </a:r>
            <a:r>
              <a:rPr lang="hu-HU" sz="1200" dirty="0">
                <a:solidFill>
                  <a:schemeClr val="bg1"/>
                </a:solidFill>
                <a:latin typeface="+mj-lt"/>
                <a:ea typeface="+mj-ea"/>
                <a:cs typeface="+mj-cs"/>
              </a:rPr>
              <a:t>. </a:t>
            </a:r>
            <a:r>
              <a:rPr lang="hu-HU" sz="1200" b="0" i="0" dirty="0">
                <a:solidFill>
                  <a:srgbClr val="374151"/>
                </a:solidFill>
                <a:effectLst/>
                <a:latin typeface="Söhne"/>
                <a:ea typeface="+mj-ea"/>
                <a:cs typeface="+mj-cs"/>
              </a:rPr>
              <a:t>O</a:t>
            </a:r>
            <a:r>
              <a:rPr lang="en-US" b="0" i="0" dirty="0" err="1">
                <a:solidFill>
                  <a:srgbClr val="374151"/>
                </a:solidFill>
                <a:effectLst/>
                <a:latin typeface="Söhne"/>
              </a:rPr>
              <a:t>nly</a:t>
            </a:r>
            <a:r>
              <a:rPr lang="en-US" b="0" i="0" dirty="0">
                <a:solidFill>
                  <a:srgbClr val="374151"/>
                </a:solidFill>
                <a:effectLst/>
                <a:latin typeface="Söhne"/>
              </a:rPr>
              <a:t> considers two options and </a:t>
            </a:r>
            <a:r>
              <a:rPr lang="en-US" b="0" i="0" dirty="0" err="1">
                <a:solidFill>
                  <a:srgbClr val="374151"/>
                </a:solidFill>
                <a:effectLst/>
                <a:latin typeface="Söhne"/>
              </a:rPr>
              <a:t>choos</a:t>
            </a:r>
            <a:r>
              <a:rPr lang="hu-HU" b="0" i="0" dirty="0">
                <a:solidFill>
                  <a:srgbClr val="374151"/>
                </a:solidFill>
                <a:effectLst/>
                <a:latin typeface="Söhne"/>
              </a:rPr>
              <a:t>e</a:t>
            </a:r>
            <a:r>
              <a:rPr lang="en-US" b="0" i="0" dirty="0">
                <a:solidFill>
                  <a:srgbClr val="374151"/>
                </a:solidFill>
                <a:effectLst/>
                <a:latin typeface="Söhne"/>
              </a:rPr>
              <a:t> one, which can be and </a:t>
            </a:r>
            <a:r>
              <a:rPr lang="hu-HU" b="0" i="0" dirty="0">
                <a:solidFill>
                  <a:srgbClr val="374151"/>
                </a:solidFill>
                <a:effectLst/>
                <a:latin typeface="Söhne"/>
              </a:rPr>
              <a:t>limited.</a:t>
            </a:r>
            <a:endParaRPr lang="hu-HU" sz="1200" dirty="0">
              <a:solidFill>
                <a:schemeClr val="bg1"/>
              </a:solidFill>
              <a:latin typeface="+mj-lt"/>
              <a:ea typeface="+mj-ea"/>
              <a:cs typeface="+mj-cs"/>
            </a:endParaRPr>
          </a:p>
          <a:p>
            <a:r>
              <a:rPr lang="en-US" dirty="0"/>
              <a:t>In </a:t>
            </a:r>
            <a:r>
              <a:rPr lang="hu-HU" dirty="0" err="1"/>
              <a:t>many</a:t>
            </a:r>
            <a:r>
              <a:rPr lang="en-US" dirty="0"/>
              <a:t> cases, other decision-making approaches, such as numerical decision making, may be more effective.</a:t>
            </a:r>
            <a:r>
              <a:rPr lang="hu-HU" dirty="0"/>
              <a:t> </a:t>
            </a:r>
          </a:p>
          <a:p>
            <a:r>
              <a:rPr lang="hu-HU" dirty="0" err="1"/>
              <a:t>We</a:t>
            </a:r>
            <a:r>
              <a:rPr lang="hu-HU" dirty="0"/>
              <a:t> </a:t>
            </a:r>
            <a:r>
              <a:rPr lang="hu-HU" dirty="0" err="1"/>
              <a:t>will</a:t>
            </a:r>
            <a:r>
              <a:rPr lang="hu-HU" dirty="0"/>
              <a:t> se an </a:t>
            </a:r>
            <a:r>
              <a:rPr lang="hu-HU" dirty="0" err="1"/>
              <a:t>example</a:t>
            </a:r>
            <a:r>
              <a:rPr lang="hu-HU" dirty="0"/>
              <a:t> </a:t>
            </a:r>
            <a:r>
              <a:rPr lang="hu-HU" dirty="0" err="1"/>
              <a:t>for</a:t>
            </a:r>
            <a:r>
              <a:rPr lang="hu-HU" dirty="0"/>
              <a:t> </a:t>
            </a:r>
            <a:r>
              <a:rPr lang="hu-HU" dirty="0" err="1"/>
              <a:t>that</a:t>
            </a:r>
            <a:r>
              <a:rPr lang="hu-HU" dirty="0"/>
              <a:t>.</a:t>
            </a:r>
            <a:endParaRPr lang="en-US" dirty="0"/>
          </a:p>
        </p:txBody>
      </p:sp>
      <p:sp>
        <p:nvSpPr>
          <p:cNvPr id="4" name="Dia számának helye 3"/>
          <p:cNvSpPr>
            <a:spLocks noGrp="1"/>
          </p:cNvSpPr>
          <p:nvPr>
            <p:ph type="sldNum" sz="quarter" idx="5"/>
          </p:nvPr>
        </p:nvSpPr>
        <p:spPr/>
        <p:txBody>
          <a:bodyPr/>
          <a:lstStyle/>
          <a:p>
            <a:fld id="{65E86546-6C9F-4688-89E1-CC55DB28BE26}" type="slidenum">
              <a:rPr lang="hu-HU" smtClean="0"/>
              <a:t>3</a:t>
            </a:fld>
            <a:endParaRPr lang="hu-HU"/>
          </a:p>
        </p:txBody>
      </p:sp>
    </p:spTree>
    <p:extLst>
      <p:ext uri="{BB962C8B-B14F-4D97-AF65-F5344CB8AC3E}">
        <p14:creationId xmlns:p14="http://schemas.microsoft.com/office/powerpoint/2010/main" val="3783500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a:t>In numerical decision making, there can be a wide variety of outputs</a:t>
            </a:r>
            <a:endParaRPr lang="hu-HU" dirty="0"/>
          </a:p>
          <a:p>
            <a:r>
              <a:rPr lang="hu-HU" dirty="0"/>
              <a:t>T</a:t>
            </a:r>
            <a:r>
              <a:rPr lang="en-US" dirty="0"/>
              <a:t>he results can take many different forms, providing information on various aspects of the decision.</a:t>
            </a:r>
            <a:endParaRPr lang="hu-HU" dirty="0"/>
          </a:p>
          <a:p>
            <a:r>
              <a:rPr lang="hu-HU" sz="1200" dirty="0" err="1"/>
              <a:t>There</a:t>
            </a:r>
            <a:r>
              <a:rPr lang="hu-HU" sz="1200" dirty="0"/>
              <a:t> </a:t>
            </a:r>
            <a:r>
              <a:rPr lang="hu-HU" sz="1200" dirty="0" err="1"/>
              <a:t>are</a:t>
            </a:r>
            <a:r>
              <a:rPr lang="hu-HU" sz="1200" dirty="0"/>
              <a:t> </a:t>
            </a:r>
            <a:r>
              <a:rPr lang="en-US" dirty="0"/>
              <a:t>more and more AI-approaches: like similarity analyses</a:t>
            </a:r>
            <a:r>
              <a:rPr lang="hu-HU" dirty="0"/>
              <a:t>.</a:t>
            </a:r>
          </a:p>
          <a:p>
            <a:r>
              <a:rPr lang="en-US" b="0" i="0" dirty="0">
                <a:solidFill>
                  <a:srgbClr val="374151"/>
                </a:solidFill>
                <a:effectLst/>
                <a:latin typeface="Söhne"/>
              </a:rPr>
              <a:t>Generally numerical decision making is more tolerant of errors and corruption.</a:t>
            </a:r>
            <a:endParaRPr lang="hu-HU" dirty="0"/>
          </a:p>
        </p:txBody>
      </p:sp>
      <p:sp>
        <p:nvSpPr>
          <p:cNvPr id="4" name="Dia számának helye 3"/>
          <p:cNvSpPr>
            <a:spLocks noGrp="1"/>
          </p:cNvSpPr>
          <p:nvPr>
            <p:ph type="sldNum" sz="quarter" idx="5"/>
          </p:nvPr>
        </p:nvSpPr>
        <p:spPr/>
        <p:txBody>
          <a:bodyPr/>
          <a:lstStyle/>
          <a:p>
            <a:fld id="{65E86546-6C9F-4688-89E1-CC55DB28BE26}" type="slidenum">
              <a:rPr lang="hu-HU" smtClean="0"/>
              <a:t>4</a:t>
            </a:fld>
            <a:endParaRPr lang="hu-HU"/>
          </a:p>
        </p:txBody>
      </p:sp>
    </p:spTree>
    <p:extLst>
      <p:ext uri="{BB962C8B-B14F-4D97-AF65-F5344CB8AC3E}">
        <p14:creationId xmlns:p14="http://schemas.microsoft.com/office/powerpoint/2010/main" val="105686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b="0" i="0" dirty="0">
                <a:solidFill>
                  <a:srgbClr val="374151"/>
                </a:solidFill>
                <a:effectLst/>
                <a:latin typeface="Söhne"/>
              </a:rPr>
              <a:t>Objects and attributes form the basis of creating a data model, which is used to represent the structure and relationships of data, and is essential for effective data management and processing.</a:t>
            </a:r>
            <a:r>
              <a:rPr lang="hu-HU" b="0" i="0" dirty="0">
                <a:solidFill>
                  <a:srgbClr val="374151"/>
                </a:solidFill>
                <a:effectLst/>
                <a:latin typeface="Söhne"/>
              </a:rPr>
              <a:t> I</a:t>
            </a:r>
            <a:r>
              <a:rPr lang="en-US" b="0" i="0" dirty="0">
                <a:solidFill>
                  <a:srgbClr val="374151"/>
                </a:solidFill>
                <a:effectLst/>
                <a:latin typeface="Söhne"/>
              </a:rPr>
              <a:t>t is important to </a:t>
            </a:r>
            <a:r>
              <a:rPr lang="hu-HU" b="0" i="0" dirty="0" err="1">
                <a:solidFill>
                  <a:srgbClr val="374151"/>
                </a:solidFill>
                <a:effectLst/>
                <a:latin typeface="Söhne"/>
              </a:rPr>
              <a:t>collect</a:t>
            </a:r>
            <a:r>
              <a:rPr lang="en-US" b="0" i="0" dirty="0">
                <a:solidFill>
                  <a:srgbClr val="374151"/>
                </a:solidFill>
                <a:effectLst/>
                <a:latin typeface="Söhne"/>
              </a:rPr>
              <a:t> the objects and attributes that make up the system. This is the first step in understanding business processes and user needs</a:t>
            </a:r>
            <a:endParaRPr lang="hu-HU" dirty="0">
              <a:solidFill>
                <a:schemeClr val="bg1"/>
              </a:solidFill>
            </a:endParaRPr>
          </a:p>
          <a:p>
            <a:r>
              <a:rPr lang="en-US" dirty="0">
                <a:solidFill>
                  <a:schemeClr val="bg1"/>
                </a:solidFill>
              </a:rPr>
              <a:t>The </a:t>
            </a:r>
            <a:r>
              <a:rPr lang="hu-HU" dirty="0">
                <a:solidFill>
                  <a:schemeClr val="bg1"/>
                </a:solidFill>
              </a:rPr>
              <a:t>k</a:t>
            </a:r>
            <a:r>
              <a:rPr lang="en-US" dirty="0" err="1">
                <a:solidFill>
                  <a:schemeClr val="bg1"/>
                </a:solidFill>
              </a:rPr>
              <a:t>eywords</a:t>
            </a:r>
            <a:r>
              <a:rPr lang="en-US" dirty="0">
                <a:solidFill>
                  <a:schemeClr val="bg1"/>
                </a:solidFill>
              </a:rPr>
              <a:t> and their relationships can be modeled in this simple </a:t>
            </a:r>
            <a:r>
              <a:rPr lang="hu-HU" dirty="0" err="1">
                <a:solidFill>
                  <a:schemeClr val="bg1"/>
                </a:solidFill>
              </a:rPr>
              <a:t>structure</a:t>
            </a:r>
            <a:r>
              <a:rPr lang="hu-HU" dirty="0">
                <a:solidFill>
                  <a:schemeClr val="bg1"/>
                </a:solidFill>
              </a:rPr>
              <a:t>…</a:t>
            </a:r>
          </a:p>
          <a:p>
            <a:r>
              <a:rPr lang="hu-HU" dirty="0">
                <a:solidFill>
                  <a:schemeClr val="bg1"/>
                </a:solidFill>
              </a:rPr>
              <a:t>The </a:t>
            </a:r>
            <a:r>
              <a:rPr lang="hu-HU" dirty="0" err="1">
                <a:solidFill>
                  <a:schemeClr val="bg1"/>
                </a:solidFill>
              </a:rPr>
              <a:t>focus</a:t>
            </a:r>
            <a:r>
              <a:rPr lang="hu-HU" dirty="0">
                <a:solidFill>
                  <a:schemeClr val="bg1"/>
                </a:solidFill>
              </a:rPr>
              <a:t> </a:t>
            </a:r>
            <a:r>
              <a:rPr lang="hu-HU" dirty="0" err="1">
                <a:solidFill>
                  <a:schemeClr val="bg1"/>
                </a:solidFill>
              </a:rPr>
              <a:t>will</a:t>
            </a:r>
            <a:r>
              <a:rPr lang="hu-HU" dirty="0">
                <a:solidFill>
                  <a:schemeClr val="bg1"/>
                </a:solidFill>
              </a:rPr>
              <a:t> be </a:t>
            </a:r>
            <a:r>
              <a:rPr lang="hu-HU" dirty="0" err="1">
                <a:solidFill>
                  <a:schemeClr val="bg1"/>
                </a:solidFill>
              </a:rPr>
              <a:t>on</a:t>
            </a:r>
            <a:r>
              <a:rPr lang="hu-HU" dirty="0">
                <a:solidFill>
                  <a:schemeClr val="bg1"/>
                </a:solidFill>
              </a:rPr>
              <a:t> bank </a:t>
            </a:r>
            <a:r>
              <a:rPr lang="hu-HU" dirty="0" err="1">
                <a:solidFill>
                  <a:schemeClr val="bg1"/>
                </a:solidFill>
              </a:rPr>
              <a:t>transactions</a:t>
            </a:r>
            <a:r>
              <a:rPr lang="hu-HU" dirty="0">
                <a:solidFill>
                  <a:schemeClr val="bg1"/>
                </a:solidFill>
              </a:rPr>
              <a:t>. </a:t>
            </a:r>
            <a:endParaRPr lang="en-US" dirty="0"/>
          </a:p>
        </p:txBody>
      </p:sp>
      <p:sp>
        <p:nvSpPr>
          <p:cNvPr id="4" name="Dia számának helye 3"/>
          <p:cNvSpPr>
            <a:spLocks noGrp="1"/>
          </p:cNvSpPr>
          <p:nvPr>
            <p:ph type="sldNum" sz="quarter" idx="5"/>
          </p:nvPr>
        </p:nvSpPr>
        <p:spPr/>
        <p:txBody>
          <a:bodyPr/>
          <a:lstStyle/>
          <a:p>
            <a:fld id="{65E86546-6C9F-4688-89E1-CC55DB28BE26}" type="slidenum">
              <a:rPr lang="hu-HU" smtClean="0"/>
              <a:t>5</a:t>
            </a:fld>
            <a:endParaRPr lang="hu-HU"/>
          </a:p>
        </p:txBody>
      </p:sp>
    </p:spTree>
    <p:extLst>
      <p:ext uri="{BB962C8B-B14F-4D97-AF65-F5344CB8AC3E}">
        <p14:creationId xmlns:p14="http://schemas.microsoft.com/office/powerpoint/2010/main" val="1449428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Here is a </a:t>
            </a:r>
            <a:r>
              <a:rPr lang="hu-HU" dirty="0" err="1">
                <a:solidFill>
                  <a:schemeClr val="bg1"/>
                </a:solidFill>
              </a:rPr>
              <a:t>suboptimal</a:t>
            </a:r>
            <a:r>
              <a:rPr lang="hu-HU" dirty="0">
                <a:solidFill>
                  <a:schemeClr val="bg1"/>
                </a:solidFill>
              </a:rPr>
              <a:t> </a:t>
            </a:r>
            <a:r>
              <a:rPr lang="hu-HU" dirty="0" err="1">
                <a:solidFill>
                  <a:schemeClr val="bg1"/>
                </a:solidFill>
              </a:rPr>
              <a:t>example</a:t>
            </a:r>
            <a:r>
              <a:rPr lang="hu-HU" dirty="0">
                <a:solidFill>
                  <a:schemeClr val="bg1"/>
                </a:solidFill>
              </a:rPr>
              <a:t> of </a:t>
            </a:r>
            <a:r>
              <a:rPr lang="hu-HU" dirty="0" err="1">
                <a:solidFill>
                  <a:schemeClr val="bg1"/>
                </a:solidFill>
              </a:rPr>
              <a:t>numerical</a:t>
            </a:r>
            <a:r>
              <a:rPr lang="hu-HU" dirty="0">
                <a:solidFill>
                  <a:schemeClr val="bg1"/>
                </a:solidFill>
              </a:rPr>
              <a:t> </a:t>
            </a:r>
            <a:r>
              <a:rPr lang="hu-HU" dirty="0" err="1">
                <a:solidFill>
                  <a:schemeClr val="bg1"/>
                </a:solidFill>
              </a:rPr>
              <a:t>difference</a:t>
            </a:r>
            <a:r>
              <a:rPr lang="hu-HU" dirty="0">
                <a:solidFill>
                  <a:schemeClr val="bg1"/>
                </a:solidFill>
              </a:rPr>
              <a:t> and decision </a:t>
            </a:r>
            <a:r>
              <a:rPr lang="hu-HU" dirty="0" err="1">
                <a:solidFill>
                  <a:schemeClr val="bg1"/>
                </a:solidFill>
              </a:rPr>
              <a:t>making</a:t>
            </a:r>
            <a:r>
              <a:rPr lang="hu-HU" dirty="0">
                <a:solidFill>
                  <a:schemeClr val="bg1"/>
                </a:solidFill>
              </a:rPr>
              <a:t>: </a:t>
            </a:r>
            <a:r>
              <a:rPr lang="hu-HU" dirty="0" err="1">
                <a:solidFill>
                  <a:schemeClr val="bg1"/>
                </a:solidFill>
              </a:rPr>
              <a:t>So</a:t>
            </a:r>
            <a:r>
              <a:rPr lang="hu-HU" dirty="0">
                <a:solidFill>
                  <a:schemeClr val="bg1"/>
                </a:solidFill>
              </a:rPr>
              <a:t> </a:t>
            </a:r>
            <a:r>
              <a:rPr lang="hu-HU" dirty="0" err="1">
                <a:solidFill>
                  <a:schemeClr val="bg1"/>
                </a:solidFill>
              </a:rPr>
              <a:t>How</a:t>
            </a:r>
            <a:r>
              <a:rPr lang="hu-HU" dirty="0">
                <a:solidFill>
                  <a:schemeClr val="bg1"/>
                </a:solidFill>
              </a:rPr>
              <a:t> </a:t>
            </a:r>
            <a:r>
              <a:rPr lang="hu-HU" dirty="0" err="1">
                <a:solidFill>
                  <a:schemeClr val="bg1"/>
                </a:solidFill>
              </a:rPr>
              <a:t>don’t</a:t>
            </a:r>
            <a:r>
              <a:rPr lang="hu-HU" dirty="0">
                <a:solidFill>
                  <a:schemeClr val="bg1"/>
                </a:solidFill>
              </a:rPr>
              <a:t> </a:t>
            </a:r>
            <a:r>
              <a:rPr lang="hu-HU" dirty="0" err="1">
                <a:solidFill>
                  <a:schemeClr val="bg1"/>
                </a:solidFill>
              </a:rPr>
              <a:t>do</a:t>
            </a:r>
            <a:r>
              <a:rPr lang="hu-HU" dirty="0">
                <a:solidFill>
                  <a:schemeClr val="bg1"/>
                </a:solidFill>
              </a:rPr>
              <a:t> </a:t>
            </a:r>
            <a:r>
              <a:rPr lang="hu-HU" dirty="0" err="1">
                <a:solidFill>
                  <a:schemeClr val="bg1"/>
                </a:solidFill>
              </a:rPr>
              <a:t>it</a:t>
            </a:r>
            <a:r>
              <a:rPr lang="hu-HU" dirty="0">
                <a:solidFill>
                  <a:schemeClr val="bg1"/>
                </a:solidFill>
              </a:rPr>
              <a:t>.</a:t>
            </a:r>
            <a:endParaRPr lang="hu-HU" dirty="0"/>
          </a:p>
          <a:p>
            <a:r>
              <a:rPr lang="hu-HU" dirty="0"/>
              <a:t>In </a:t>
            </a:r>
            <a:r>
              <a:rPr lang="hu-HU" dirty="0" err="1"/>
              <a:t>this</a:t>
            </a:r>
            <a:r>
              <a:rPr lang="hu-HU" dirty="0"/>
              <a:t> </a:t>
            </a:r>
            <a:r>
              <a:rPr lang="hu-HU" dirty="0" err="1"/>
              <a:t>figure</a:t>
            </a:r>
            <a:r>
              <a:rPr lang="hu-HU" dirty="0"/>
              <a:t> </a:t>
            </a:r>
            <a:r>
              <a:rPr lang="hu-HU" dirty="0" err="1"/>
              <a:t>you</a:t>
            </a:r>
            <a:r>
              <a:rPr lang="hu-HU" dirty="0"/>
              <a:t> </a:t>
            </a:r>
            <a:r>
              <a:rPr lang="hu-HU" dirty="0" err="1"/>
              <a:t>can</a:t>
            </a:r>
            <a:r>
              <a:rPr lang="hu-HU" dirty="0"/>
              <a:t> </a:t>
            </a:r>
            <a:r>
              <a:rPr lang="hu-HU" dirty="0" err="1"/>
              <a:t>see</a:t>
            </a:r>
            <a:r>
              <a:rPr lang="hu-HU" dirty="0"/>
              <a:t> an </a:t>
            </a:r>
            <a:r>
              <a:rPr lang="hu-HU" dirty="0" err="1"/>
              <a:t>example</a:t>
            </a:r>
            <a:r>
              <a:rPr lang="hu-HU" dirty="0"/>
              <a:t> of </a:t>
            </a:r>
            <a:r>
              <a:rPr lang="hu-HU" dirty="0" err="1">
                <a:solidFill>
                  <a:schemeClr val="bg1"/>
                </a:solidFill>
              </a:rPr>
              <a:t>numerical</a:t>
            </a:r>
            <a:r>
              <a:rPr lang="hu-HU" dirty="0">
                <a:solidFill>
                  <a:schemeClr val="bg1"/>
                </a:solidFill>
              </a:rPr>
              <a:t> </a:t>
            </a:r>
            <a:r>
              <a:rPr lang="hu-HU" dirty="0" err="1">
                <a:solidFill>
                  <a:schemeClr val="bg1"/>
                </a:solidFill>
              </a:rPr>
              <a:t>unoptimized</a:t>
            </a:r>
            <a:r>
              <a:rPr lang="hu-HU" dirty="0">
                <a:solidFill>
                  <a:schemeClr val="bg1"/>
                </a:solidFill>
              </a:rPr>
              <a:t> </a:t>
            </a:r>
            <a:r>
              <a:rPr lang="hu-HU" dirty="0" err="1">
                <a:solidFill>
                  <a:schemeClr val="bg1"/>
                </a:solidFill>
              </a:rPr>
              <a:t>difference</a:t>
            </a:r>
            <a:r>
              <a:rPr lang="hu-HU" dirty="0">
                <a:solidFill>
                  <a:schemeClr val="bg1"/>
                </a:solidFill>
              </a:rPr>
              <a:t>. </a:t>
            </a:r>
            <a:r>
              <a:rPr lang="hu-HU" dirty="0" err="1">
                <a:solidFill>
                  <a:schemeClr val="bg1"/>
                </a:solidFill>
              </a:rPr>
              <a:t>You</a:t>
            </a:r>
            <a:r>
              <a:rPr lang="hu-HU" dirty="0">
                <a:solidFill>
                  <a:schemeClr val="bg1"/>
                </a:solidFill>
              </a:rPr>
              <a:t> </a:t>
            </a:r>
            <a:r>
              <a:rPr lang="hu-HU" dirty="0" err="1">
                <a:solidFill>
                  <a:schemeClr val="bg1"/>
                </a:solidFill>
              </a:rPr>
              <a:t>can</a:t>
            </a:r>
            <a:r>
              <a:rPr lang="hu-HU" dirty="0">
                <a:solidFill>
                  <a:schemeClr val="bg1"/>
                </a:solidFill>
              </a:rPr>
              <a:t> </a:t>
            </a:r>
            <a:r>
              <a:rPr lang="hu-HU" dirty="0" err="1">
                <a:solidFill>
                  <a:schemeClr val="bg1"/>
                </a:solidFill>
              </a:rPr>
              <a:t>see</a:t>
            </a:r>
            <a:r>
              <a:rPr lang="hu-HU" dirty="0">
                <a:solidFill>
                  <a:schemeClr val="bg1"/>
                </a:solidFill>
              </a:rPr>
              <a:t> </a:t>
            </a:r>
            <a:r>
              <a:rPr lang="hu-HU" dirty="0" err="1">
                <a:solidFill>
                  <a:schemeClr val="bg1"/>
                </a:solidFill>
              </a:rPr>
              <a:t>that</a:t>
            </a:r>
            <a:r>
              <a:rPr lang="hu-HU" dirty="0">
                <a:solidFill>
                  <a:schemeClr val="bg1"/>
                </a:solidFill>
              </a:rPr>
              <a:t> </a:t>
            </a:r>
            <a:r>
              <a:rPr lang="hu-HU" sz="1800" dirty="0" err="1">
                <a:effectLst/>
                <a:latin typeface="Times New Roman" panose="02020603050405020304" pitchFamily="18" charset="0"/>
                <a:ea typeface="Calibri" panose="020F0502020204030204" pitchFamily="34" charset="0"/>
              </a:rPr>
              <a:t>the</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rank</a:t>
            </a:r>
            <a:r>
              <a:rPr lang="hu-HU" sz="1800" dirty="0">
                <a:effectLst/>
                <a:latin typeface="Times New Roman" panose="02020603050405020304" pitchFamily="18" charset="0"/>
                <a:ea typeface="Calibri" panose="020F0502020204030204" pitchFamily="34" charset="0"/>
              </a:rPr>
              <a:t> of "</a:t>
            </a:r>
            <a:r>
              <a:rPr lang="hu-HU" sz="1800" dirty="0" err="1">
                <a:effectLst/>
                <a:latin typeface="Times New Roman" panose="02020603050405020304" pitchFamily="18" charset="0"/>
                <a:ea typeface="Calibri" panose="020F0502020204030204" pitchFamily="34" charset="0"/>
              </a:rPr>
              <a:t>Amount</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being</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transferred</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difference</a:t>
            </a:r>
            <a:r>
              <a:rPr lang="hu-HU" sz="1800" dirty="0">
                <a:effectLst/>
                <a:latin typeface="Times New Roman" panose="02020603050405020304" pitchFamily="18" charset="0"/>
                <a:ea typeface="Calibri" panose="020F0502020204030204" pitchFamily="34" charset="0"/>
              </a:rPr>
              <a:t>" and </a:t>
            </a:r>
            <a:r>
              <a:rPr lang="hu-HU" sz="1800" dirty="0" err="1">
                <a:effectLst/>
                <a:latin typeface="Times New Roman" panose="02020603050405020304" pitchFamily="18" charset="0"/>
                <a:ea typeface="Calibri" panose="020F0502020204030204" pitchFamily="34" charset="0"/>
              </a:rPr>
              <a:t>the</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rank</a:t>
            </a:r>
            <a:r>
              <a:rPr lang="hu-HU" sz="1800" dirty="0">
                <a:effectLst/>
                <a:latin typeface="Times New Roman" panose="02020603050405020304" pitchFamily="18" charset="0"/>
                <a:ea typeface="Calibri" panose="020F0502020204030204" pitchFamily="34" charset="0"/>
              </a:rPr>
              <a:t> of benchmark2 </a:t>
            </a:r>
            <a:r>
              <a:rPr lang="hu-HU" sz="1800" dirty="0" err="1">
                <a:effectLst/>
                <a:latin typeface="Times New Roman" panose="02020603050405020304" pitchFamily="18" charset="0"/>
                <a:ea typeface="Calibri" panose="020F0502020204030204" pitchFamily="34" charset="0"/>
              </a:rPr>
              <a:t>are</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the</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same</a:t>
            </a:r>
            <a:r>
              <a:rPr lang="hu-HU" sz="1800" dirty="0">
                <a:effectLst/>
                <a:latin typeface="Times New Roman" panose="02020603050405020304" pitchFamily="18" charset="0"/>
                <a:ea typeface="Calibri" panose="020F0502020204030204" pitchFamily="34" charset="0"/>
              </a:rPr>
              <a:t>. </a:t>
            </a:r>
          </a:p>
          <a:p>
            <a:r>
              <a:rPr lang="hu-HU" sz="1800" dirty="0" err="1">
                <a:effectLst/>
                <a:latin typeface="Times New Roman" panose="02020603050405020304" pitchFamily="18" charset="0"/>
                <a:ea typeface="Calibri" panose="020F0502020204030204" pitchFamily="34" charset="0"/>
              </a:rPr>
              <a:t>Why</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Because</a:t>
            </a:r>
            <a:r>
              <a:rPr lang="hu-HU"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When we need to sum attributes that belong to different intervals, a simple addition is not </a:t>
            </a:r>
            <a:r>
              <a:rPr lang="hu-HU" sz="1800" dirty="0" err="1">
                <a:effectLst/>
                <a:latin typeface="Times New Roman" panose="02020603050405020304" pitchFamily="18" charset="0"/>
                <a:ea typeface="Calibri" panose="020F0502020204030204" pitchFamily="34" charset="0"/>
              </a:rPr>
              <a:t>ideal</a:t>
            </a:r>
            <a:r>
              <a:rPr lang="en-US" sz="1800" dirty="0">
                <a:effectLst/>
                <a:latin typeface="Times New Roman" panose="02020603050405020304" pitchFamily="18" charset="0"/>
                <a:ea typeface="Calibri" panose="020F0502020204030204" pitchFamily="34" charset="0"/>
              </a:rPr>
              <a:t>.</a:t>
            </a:r>
            <a:r>
              <a:rPr lang="hu-HU" sz="1800" dirty="0">
                <a:effectLst/>
                <a:latin typeface="Times New Roman" panose="02020603050405020304" pitchFamily="18" charset="0"/>
                <a:ea typeface="Calibri" panose="020F0502020204030204" pitchFamily="34" charset="0"/>
              </a:rPr>
              <a:t> In </a:t>
            </a:r>
            <a:r>
              <a:rPr lang="hu-HU" sz="1800" dirty="0" err="1">
                <a:effectLst/>
                <a:latin typeface="Times New Roman" panose="02020603050405020304" pitchFamily="18" charset="0"/>
                <a:ea typeface="Calibri" panose="020F0502020204030204" pitchFamily="34" charset="0"/>
              </a:rPr>
              <a:t>this</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case</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the</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Amount</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being</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transferred</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difference</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length</a:t>
            </a:r>
            <a:r>
              <a:rPr lang="hu-HU" sz="1800" dirty="0">
                <a:effectLst/>
                <a:latin typeface="Times New Roman" panose="02020603050405020304" pitchFamily="18" charset="0"/>
                <a:ea typeface="Calibri" panose="020F0502020204030204" pitchFamily="34" charset="0"/>
              </a:rPr>
              <a:t>” is </a:t>
            </a:r>
            <a:r>
              <a:rPr lang="hu-HU" sz="1800" dirty="0" err="1">
                <a:effectLst/>
                <a:latin typeface="Times New Roman" panose="02020603050405020304" pitchFamily="18" charset="0"/>
                <a:ea typeface="Calibri" panose="020F0502020204030204" pitchFamily="34" charset="0"/>
              </a:rPr>
              <a:t>too</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dominant</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So</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we</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need</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to</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optimize</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Lets</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see</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how</a:t>
            </a:r>
            <a:r>
              <a:rPr lang="hu-HU"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65E86546-6C9F-4688-89E1-CC55DB28BE26}" type="slidenum">
              <a:rPr lang="hu-HU" smtClean="0"/>
              <a:t>6</a:t>
            </a:fld>
            <a:endParaRPr lang="hu-HU"/>
          </a:p>
        </p:txBody>
      </p:sp>
    </p:spTree>
    <p:extLst>
      <p:ext uri="{BB962C8B-B14F-4D97-AF65-F5344CB8AC3E}">
        <p14:creationId xmlns:p14="http://schemas.microsoft.com/office/powerpoint/2010/main" val="260619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In </a:t>
            </a:r>
            <a:r>
              <a:rPr lang="hu-HU" dirty="0" err="1"/>
              <a:t>this</a:t>
            </a:r>
            <a:r>
              <a:rPr lang="hu-HU" dirty="0"/>
              <a:t> </a:t>
            </a:r>
            <a:r>
              <a:rPr lang="hu-HU" dirty="0" err="1"/>
              <a:t>figure</a:t>
            </a:r>
            <a:r>
              <a:rPr lang="hu-HU" dirty="0"/>
              <a:t> </a:t>
            </a:r>
            <a:r>
              <a:rPr lang="hu-HU" dirty="0" err="1"/>
              <a:t>you</a:t>
            </a:r>
            <a:r>
              <a:rPr lang="hu-HU" dirty="0"/>
              <a:t> </a:t>
            </a:r>
            <a:r>
              <a:rPr lang="hu-HU" dirty="0" err="1"/>
              <a:t>can</a:t>
            </a:r>
            <a:r>
              <a:rPr lang="hu-HU" dirty="0"/>
              <a:t> </a:t>
            </a:r>
            <a:r>
              <a:rPr lang="hu-HU" dirty="0" err="1"/>
              <a:t>see</a:t>
            </a:r>
            <a:r>
              <a:rPr lang="hu-HU" dirty="0"/>
              <a:t> an </a:t>
            </a:r>
            <a:r>
              <a:rPr lang="hu-HU" dirty="0" err="1"/>
              <a:t>example</a:t>
            </a:r>
            <a:r>
              <a:rPr lang="hu-HU" dirty="0"/>
              <a:t> of </a:t>
            </a:r>
            <a:r>
              <a:rPr lang="hu-HU" dirty="0" err="1"/>
              <a:t>optimized</a:t>
            </a:r>
            <a:r>
              <a:rPr lang="hu-HU" dirty="0"/>
              <a:t> </a:t>
            </a:r>
            <a:r>
              <a:rPr lang="hu-HU" dirty="0" err="1"/>
              <a:t>numeric</a:t>
            </a:r>
            <a:r>
              <a:rPr lang="hu-HU" dirty="0"/>
              <a:t> </a:t>
            </a:r>
            <a:r>
              <a:rPr lang="hu-HU" dirty="0" err="1"/>
              <a:t>difference</a:t>
            </a:r>
            <a:r>
              <a:rPr lang="hu-HU" dirty="0"/>
              <a:t>. </a:t>
            </a:r>
          </a:p>
          <a:p>
            <a:r>
              <a:rPr lang="en-US" dirty="0"/>
              <a:t>The values on the previous slide were ranked by </a:t>
            </a:r>
            <a:r>
              <a:rPr lang="hu-HU" dirty="0" err="1"/>
              <a:t>attributes</a:t>
            </a:r>
            <a:r>
              <a:rPr lang="hu-HU" dirty="0"/>
              <a:t>.</a:t>
            </a:r>
          </a:p>
          <a:p>
            <a:r>
              <a:rPr lang="hu-HU" dirty="0"/>
              <a:t>The </a:t>
            </a:r>
            <a:r>
              <a:rPr lang="hu-HU" dirty="0" err="1"/>
              <a:t>optimal</a:t>
            </a:r>
            <a:r>
              <a:rPr lang="hu-HU" dirty="0"/>
              <a:t> </a:t>
            </a:r>
            <a:r>
              <a:rPr lang="hu-HU" dirty="0" err="1"/>
              <a:t>column</a:t>
            </a:r>
            <a:r>
              <a:rPr lang="hu-HU" dirty="0"/>
              <a:t> is a </a:t>
            </a:r>
            <a:r>
              <a:rPr lang="hu-HU" dirty="0" err="1"/>
              <a:t>norm-value</a:t>
            </a:r>
            <a:r>
              <a:rPr lang="hu-HU" dirty="0"/>
              <a:t> </a:t>
            </a:r>
            <a:r>
              <a:rPr lang="hu-HU" dirty="0" err="1"/>
              <a:t>for</a:t>
            </a:r>
            <a:r>
              <a:rPr lang="hu-HU" dirty="0"/>
              <a:t> </a:t>
            </a:r>
            <a:r>
              <a:rPr lang="hu-HU" dirty="0" err="1"/>
              <a:t>anti-discrimination</a:t>
            </a:r>
            <a:r>
              <a:rPr lang="hu-HU" dirty="0"/>
              <a:t> </a:t>
            </a:r>
            <a:r>
              <a:rPr lang="hu-HU" dirty="0" err="1"/>
              <a:t>analysis</a:t>
            </a:r>
            <a:r>
              <a:rPr lang="hu-HU" dirty="0"/>
              <a:t>, </a:t>
            </a:r>
            <a:r>
              <a:rPr lang="hu-HU" dirty="0" err="1"/>
              <a:t>because</a:t>
            </a:r>
            <a:r>
              <a:rPr lang="hu-HU" dirty="0"/>
              <a:t> </a:t>
            </a:r>
            <a:r>
              <a:rPr lang="hu-HU" dirty="0" err="1"/>
              <a:t>we</a:t>
            </a:r>
            <a:r>
              <a:rPr lang="hu-HU" dirty="0"/>
              <a:t> </a:t>
            </a:r>
            <a:r>
              <a:rPr lang="hu-HU" dirty="0" err="1"/>
              <a:t>need</a:t>
            </a:r>
            <a:r>
              <a:rPr lang="hu-HU" dirty="0"/>
              <a:t> a </a:t>
            </a:r>
            <a:r>
              <a:rPr lang="hu-HU" dirty="0" err="1"/>
              <a:t>fictive</a:t>
            </a:r>
            <a:r>
              <a:rPr lang="hu-HU" dirty="0"/>
              <a:t> </a:t>
            </a:r>
            <a:r>
              <a:rPr lang="hu-HU" dirty="0" err="1"/>
              <a:t>basic</a:t>
            </a:r>
            <a:r>
              <a:rPr lang="hu-HU" dirty="0"/>
              <a:t> </a:t>
            </a:r>
            <a:r>
              <a:rPr lang="hu-HU" dirty="0" err="1"/>
              <a:t>value</a:t>
            </a:r>
            <a:r>
              <a:rPr lang="hu-HU" dirty="0"/>
              <a:t> </a:t>
            </a:r>
            <a:r>
              <a:rPr lang="hu-HU" dirty="0" err="1"/>
              <a:t>as</a:t>
            </a:r>
            <a:r>
              <a:rPr lang="hu-HU" dirty="0"/>
              <a:t> </a:t>
            </a:r>
            <a:r>
              <a:rPr lang="hu-HU" dirty="0" err="1"/>
              <a:t>zero</a:t>
            </a:r>
            <a:r>
              <a:rPr lang="hu-HU" dirty="0"/>
              <a:t> </a:t>
            </a:r>
            <a:r>
              <a:rPr lang="hu-HU" dirty="0" err="1"/>
              <a:t>point</a:t>
            </a:r>
            <a:r>
              <a:rPr lang="hu-HU" dirty="0"/>
              <a:t>. The </a:t>
            </a:r>
            <a:r>
              <a:rPr lang="hu-HU" dirty="0" err="1"/>
              <a:t>similarity</a:t>
            </a:r>
            <a:r>
              <a:rPr lang="hu-HU" dirty="0"/>
              <a:t> </a:t>
            </a:r>
            <a:r>
              <a:rPr lang="hu-HU" dirty="0" err="1"/>
              <a:t>based</a:t>
            </a:r>
            <a:r>
              <a:rPr lang="hu-HU" dirty="0"/>
              <a:t> </a:t>
            </a:r>
            <a:r>
              <a:rPr lang="hu-HU" dirty="0" err="1"/>
              <a:t>risk-scale</a:t>
            </a:r>
            <a:r>
              <a:rPr lang="hu-HU" dirty="0"/>
              <a:t>. 1000 is </a:t>
            </a:r>
            <a:r>
              <a:rPr lang="hu-HU" dirty="0" err="1"/>
              <a:t>not</a:t>
            </a:r>
            <a:r>
              <a:rPr lang="hu-HU" dirty="0"/>
              <a:t> </a:t>
            </a:r>
            <a:r>
              <a:rPr lang="hu-HU" dirty="0" err="1"/>
              <a:t>too</a:t>
            </a:r>
            <a:r>
              <a:rPr lang="hu-HU" dirty="0"/>
              <a:t> </a:t>
            </a:r>
            <a:r>
              <a:rPr lang="hu-HU" dirty="0" err="1"/>
              <a:t>high</a:t>
            </a:r>
            <a:r>
              <a:rPr lang="hu-HU" dirty="0"/>
              <a:t> </a:t>
            </a:r>
            <a:r>
              <a:rPr lang="hu-HU" dirty="0" err="1"/>
              <a:t>for</a:t>
            </a:r>
            <a:r>
              <a:rPr lang="hu-HU" dirty="0"/>
              <a:t> </a:t>
            </a:r>
            <a:r>
              <a:rPr lang="hu-HU" dirty="0" err="1"/>
              <a:t>data</a:t>
            </a:r>
            <a:r>
              <a:rPr lang="hu-HU" dirty="0"/>
              <a:t> </a:t>
            </a:r>
            <a:r>
              <a:rPr lang="hu-HU" dirty="0" err="1"/>
              <a:t>visualisation</a:t>
            </a:r>
            <a:r>
              <a:rPr lang="hu-HU" dirty="0"/>
              <a:t> (in a </a:t>
            </a:r>
            <a:r>
              <a:rPr lang="hu-HU" dirty="0" err="1"/>
              <a:t>case</a:t>
            </a:r>
            <a:r>
              <a:rPr lang="hu-HU" dirty="0"/>
              <a:t> of a </a:t>
            </a:r>
            <a:r>
              <a:rPr lang="hu-HU" dirty="0" err="1"/>
              <a:t>small</a:t>
            </a:r>
            <a:r>
              <a:rPr lang="hu-HU" dirty="0"/>
              <a:t> </a:t>
            </a:r>
            <a:r>
              <a:rPr lang="hu-HU" dirty="0" err="1"/>
              <a:t>analysis</a:t>
            </a:r>
            <a:r>
              <a:rPr lang="hu-HU" dirty="0"/>
              <a:t>)</a:t>
            </a:r>
          </a:p>
          <a:p>
            <a:r>
              <a:rPr lang="en-US" dirty="0"/>
              <a:t>The closest</a:t>
            </a:r>
            <a:r>
              <a:rPr lang="hu-HU" dirty="0"/>
              <a:t> </a:t>
            </a:r>
            <a:r>
              <a:rPr lang="en-US" dirty="0"/>
              <a:t>to the optimum transaction </a:t>
            </a:r>
            <a:r>
              <a:rPr lang="hu-HU" dirty="0"/>
              <a:t>has </a:t>
            </a:r>
            <a:r>
              <a:rPr lang="hu-HU" dirty="0" err="1"/>
              <a:t>the</a:t>
            </a:r>
            <a:r>
              <a:rPr lang="hu-HU" dirty="0"/>
              <a:t> less </a:t>
            </a:r>
            <a:r>
              <a:rPr lang="hu-HU" dirty="0" err="1"/>
              <a:t>risk</a:t>
            </a:r>
            <a:r>
              <a:rPr lang="en-US" dirty="0"/>
              <a:t>. </a:t>
            </a:r>
            <a:r>
              <a:rPr lang="hu-HU" dirty="0" err="1"/>
              <a:t>Lets</a:t>
            </a:r>
            <a:r>
              <a:rPr lang="hu-HU" dirty="0"/>
              <a:t> </a:t>
            </a:r>
            <a:r>
              <a:rPr lang="hu-HU" dirty="0" err="1"/>
              <a:t>see</a:t>
            </a:r>
            <a:r>
              <a:rPr lang="hu-HU" dirty="0"/>
              <a:t> an </a:t>
            </a:r>
            <a:r>
              <a:rPr lang="hu-HU" dirty="0" err="1"/>
              <a:t>example</a:t>
            </a:r>
            <a:r>
              <a:rPr lang="hu-HU" dirty="0"/>
              <a:t> </a:t>
            </a:r>
            <a:r>
              <a:rPr lang="hu-HU" dirty="0" err="1"/>
              <a:t>use</a:t>
            </a:r>
            <a:r>
              <a:rPr lang="hu-HU" dirty="0"/>
              <a:t> </a:t>
            </a:r>
            <a:r>
              <a:rPr lang="hu-HU" dirty="0" err="1"/>
              <a:t>case</a:t>
            </a:r>
            <a:r>
              <a:rPr lang="hu-HU" dirty="0"/>
              <a:t> </a:t>
            </a:r>
            <a:r>
              <a:rPr lang="hu-HU" dirty="0" err="1"/>
              <a:t>for</a:t>
            </a:r>
            <a:r>
              <a:rPr lang="hu-HU" dirty="0"/>
              <a:t> </a:t>
            </a:r>
            <a:r>
              <a:rPr lang="hu-HU" dirty="0" err="1"/>
              <a:t>this</a:t>
            </a:r>
            <a:r>
              <a:rPr lang="hu-HU" dirty="0"/>
              <a:t> </a:t>
            </a:r>
            <a:r>
              <a:rPr lang="hu-HU" dirty="0" err="1"/>
              <a:t>model</a:t>
            </a:r>
            <a:r>
              <a:rPr lang="hu-HU"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The </a:t>
            </a:r>
            <a:r>
              <a:rPr lang="hu-HU" dirty="0" err="1"/>
              <a:t>model</a:t>
            </a:r>
            <a:r>
              <a:rPr lang="hu-HU" dirty="0"/>
              <a:t> is context free, </a:t>
            </a:r>
            <a:r>
              <a:rPr lang="hu-HU" dirty="0" err="1"/>
              <a:t>but</a:t>
            </a:r>
            <a:r>
              <a:rPr lang="hu-HU" dirty="0"/>
              <a:t> here is a </a:t>
            </a:r>
            <a:r>
              <a:rPr lang="hu-HU" dirty="0" err="1"/>
              <a:t>use</a:t>
            </a:r>
            <a:r>
              <a:rPr lang="hu-HU" dirty="0"/>
              <a:t> </a:t>
            </a:r>
            <a:r>
              <a:rPr lang="hu-HU" dirty="0" err="1"/>
              <a:t>case</a:t>
            </a:r>
            <a:r>
              <a:rPr lang="hu-HU" dirty="0"/>
              <a:t> </a:t>
            </a:r>
            <a:r>
              <a:rPr lang="hu-HU" dirty="0" err="1"/>
              <a:t>how</a:t>
            </a:r>
            <a:r>
              <a:rPr lang="hu-HU" dirty="0"/>
              <a:t> </a:t>
            </a:r>
            <a:r>
              <a:rPr lang="hu-HU" dirty="0" err="1"/>
              <a:t>can</a:t>
            </a:r>
            <a:r>
              <a:rPr lang="hu-HU" dirty="0"/>
              <a:t> </a:t>
            </a:r>
            <a:r>
              <a:rPr lang="hu-HU" dirty="0" err="1"/>
              <a:t>numerical</a:t>
            </a:r>
            <a:r>
              <a:rPr lang="hu-HU" dirty="0"/>
              <a:t> decision </a:t>
            </a:r>
            <a:r>
              <a:rPr lang="hu-HU" dirty="0" err="1"/>
              <a:t>making</a:t>
            </a:r>
            <a:r>
              <a:rPr lang="hu-HU" dirty="0"/>
              <a:t> </a:t>
            </a:r>
            <a:r>
              <a:rPr lang="hu-HU" dirty="0" err="1"/>
              <a:t>improve</a:t>
            </a:r>
            <a:r>
              <a:rPr lang="hu-HU" dirty="0"/>
              <a:t> </a:t>
            </a:r>
            <a:r>
              <a:rPr lang="hu-HU" dirty="0" err="1"/>
              <a:t>the</a:t>
            </a:r>
            <a:r>
              <a:rPr lang="hu-HU" dirty="0"/>
              <a:t> </a:t>
            </a:r>
            <a:r>
              <a:rPr lang="hu-HU" dirty="0" err="1"/>
              <a:t>Customer</a:t>
            </a:r>
            <a:r>
              <a:rPr lang="hu-HU" dirty="0"/>
              <a:t> </a:t>
            </a:r>
            <a:r>
              <a:rPr lang="hu-HU" dirty="0" err="1"/>
              <a:t>Experience</a:t>
            </a:r>
            <a:r>
              <a:rPr lang="hu-HU" dirty="0"/>
              <a:t>.</a:t>
            </a:r>
          </a:p>
          <a:p>
            <a:endParaRPr lang="en-US" dirty="0"/>
          </a:p>
        </p:txBody>
      </p:sp>
      <p:sp>
        <p:nvSpPr>
          <p:cNvPr id="4" name="Dia számának helye 3"/>
          <p:cNvSpPr>
            <a:spLocks noGrp="1"/>
          </p:cNvSpPr>
          <p:nvPr>
            <p:ph type="sldNum" sz="quarter" idx="5"/>
          </p:nvPr>
        </p:nvSpPr>
        <p:spPr/>
        <p:txBody>
          <a:bodyPr/>
          <a:lstStyle/>
          <a:p>
            <a:fld id="{65E86546-6C9F-4688-89E1-CC55DB28BE26}" type="slidenum">
              <a:rPr lang="hu-HU" smtClean="0"/>
              <a:t>7</a:t>
            </a:fld>
            <a:endParaRPr lang="hu-HU"/>
          </a:p>
        </p:txBody>
      </p:sp>
    </p:spTree>
    <p:extLst>
      <p:ext uri="{BB962C8B-B14F-4D97-AF65-F5344CB8AC3E}">
        <p14:creationId xmlns:p14="http://schemas.microsoft.com/office/powerpoint/2010/main" val="516641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err="1">
                <a:solidFill>
                  <a:schemeClr val="bg1"/>
                </a:solidFill>
              </a:rPr>
              <a:t>Transaction</a:t>
            </a:r>
            <a:r>
              <a:rPr lang="hu-HU" sz="1200" dirty="0">
                <a:solidFill>
                  <a:schemeClr val="bg1"/>
                </a:solidFill>
              </a:rPr>
              <a:t> </a:t>
            </a:r>
            <a:r>
              <a:rPr lang="hu-HU" sz="1200" dirty="0" err="1">
                <a:solidFill>
                  <a:schemeClr val="bg1"/>
                </a:solidFill>
              </a:rPr>
              <a:t>identification</a:t>
            </a:r>
            <a:r>
              <a:rPr lang="hu-HU" sz="1200" dirty="0">
                <a:solidFill>
                  <a:schemeClr val="bg1"/>
                </a:solidFill>
              </a:rPr>
              <a:t> in </a:t>
            </a:r>
            <a:r>
              <a:rPr lang="hu-HU" sz="1200" dirty="0" err="1">
                <a:solidFill>
                  <a:schemeClr val="bg1"/>
                </a:solidFill>
              </a:rPr>
              <a:t>case</a:t>
            </a:r>
            <a:r>
              <a:rPr lang="hu-HU" sz="1200" dirty="0">
                <a:solidFill>
                  <a:schemeClr val="bg1"/>
                </a:solidFill>
              </a:rPr>
              <a:t> of </a:t>
            </a:r>
            <a:r>
              <a:rPr lang="hu-HU" sz="1200" dirty="0" err="1">
                <a:solidFill>
                  <a:schemeClr val="bg1"/>
                </a:solidFill>
              </a:rPr>
              <a:t>missing</a:t>
            </a:r>
            <a:r>
              <a:rPr lang="hu-HU" sz="1200" dirty="0">
                <a:solidFill>
                  <a:schemeClr val="bg1"/>
                </a:solidFill>
              </a:rPr>
              <a:t> </a:t>
            </a:r>
            <a:r>
              <a:rPr lang="hu-HU" sz="1200" dirty="0" err="1">
                <a:solidFill>
                  <a:schemeClr val="bg1"/>
                </a:solidFill>
              </a:rPr>
              <a:t>data</a:t>
            </a:r>
            <a:r>
              <a:rPr lang="hu-HU" sz="1200" dirty="0">
                <a:solidFill>
                  <a:schemeClr val="bg1"/>
                </a:solidFill>
              </a:rPr>
              <a:t>. </a:t>
            </a:r>
            <a:endParaRPr lang="hu-HU" b="0" i="0" dirty="0">
              <a:solidFill>
                <a:srgbClr val="374151"/>
              </a:solidFill>
              <a:effectLst/>
              <a:latin typeface="Söhne"/>
            </a:endParaRPr>
          </a:p>
          <a:p>
            <a:r>
              <a:rPr lang="hu-HU" b="0" i="0" dirty="0" err="1">
                <a:solidFill>
                  <a:srgbClr val="374151"/>
                </a:solidFill>
                <a:effectLst/>
                <a:latin typeface="Söhne"/>
              </a:rPr>
              <a:t>When</a:t>
            </a:r>
            <a:r>
              <a:rPr lang="hu-HU" b="0" i="0" dirty="0">
                <a:solidFill>
                  <a:srgbClr val="374151"/>
                </a:solidFill>
                <a:effectLst/>
                <a:latin typeface="Söhne"/>
              </a:rPr>
              <a:t> a </a:t>
            </a:r>
            <a:r>
              <a:rPr lang="hu-HU" b="0" i="0" dirty="0" err="1">
                <a:solidFill>
                  <a:srgbClr val="374151"/>
                </a:solidFill>
                <a:effectLst/>
                <a:latin typeface="Söhne"/>
              </a:rPr>
              <a:t>value</a:t>
            </a:r>
            <a:r>
              <a:rPr lang="hu-HU" b="0" i="0" dirty="0">
                <a:solidFill>
                  <a:srgbClr val="374151"/>
                </a:solidFill>
                <a:effectLst/>
                <a:latin typeface="Söhne"/>
              </a:rPr>
              <a:t> of „</a:t>
            </a:r>
            <a:r>
              <a:rPr lang="hu-HU" b="0" i="0" dirty="0" err="1">
                <a:solidFill>
                  <a:srgbClr val="374151"/>
                </a:solidFill>
                <a:effectLst/>
                <a:latin typeface="Söhne"/>
              </a:rPr>
              <a:t>Currency</a:t>
            </a:r>
            <a:r>
              <a:rPr lang="hu-HU" b="0" i="0" dirty="0">
                <a:solidFill>
                  <a:srgbClr val="374151"/>
                </a:solidFill>
                <a:effectLst/>
                <a:latin typeface="Söhne"/>
              </a:rPr>
              <a:t>” </a:t>
            </a:r>
            <a:r>
              <a:rPr lang="hu-HU" b="0" i="0" dirty="0" err="1">
                <a:solidFill>
                  <a:srgbClr val="374151"/>
                </a:solidFill>
                <a:effectLst/>
                <a:latin typeface="Söhne"/>
              </a:rPr>
              <a:t>attribute</a:t>
            </a:r>
            <a:r>
              <a:rPr lang="en-US" b="0" i="0" dirty="0">
                <a:solidFill>
                  <a:srgbClr val="374151"/>
                </a:solidFill>
                <a:effectLst/>
                <a:latin typeface="Söhne"/>
              </a:rPr>
              <a:t> recorded as "US" instead of the correct value "USD."</a:t>
            </a:r>
            <a:endParaRPr lang="hu-HU" b="0" i="0" dirty="0">
              <a:solidFill>
                <a:srgbClr val="374151"/>
              </a:solidFill>
              <a:effectLst/>
              <a:latin typeface="Söhne"/>
            </a:endParaRPr>
          </a:p>
          <a:p>
            <a:r>
              <a:rPr lang="hu-HU" b="0" i="0" dirty="0" err="1">
                <a:solidFill>
                  <a:srgbClr val="374151"/>
                </a:solidFill>
                <a:effectLst/>
                <a:latin typeface="Söhne"/>
              </a:rPr>
              <a:t>With</a:t>
            </a:r>
            <a:r>
              <a:rPr lang="hu-HU" b="0" i="0" dirty="0">
                <a:solidFill>
                  <a:srgbClr val="374151"/>
                </a:solidFill>
                <a:effectLst/>
                <a:latin typeface="Söhne"/>
              </a:rPr>
              <a:t> </a:t>
            </a:r>
            <a:r>
              <a:rPr lang="en-US" b="0" i="0" dirty="0">
                <a:solidFill>
                  <a:srgbClr val="374151"/>
                </a:solidFill>
                <a:effectLst/>
                <a:latin typeface="Söhne"/>
              </a:rPr>
              <a:t>binary decision making, the result would be "FAIL" since "US" is not equal to "USD" or any other currency.</a:t>
            </a:r>
            <a:endParaRPr lang="hu-HU" b="0" i="0" dirty="0">
              <a:solidFill>
                <a:srgbClr val="374151"/>
              </a:solidFill>
              <a:effectLst/>
              <a:latin typeface="Söhne"/>
            </a:endParaRPr>
          </a:p>
          <a:p>
            <a:r>
              <a:rPr lang="en-US" b="0" i="0" dirty="0">
                <a:solidFill>
                  <a:srgbClr val="374151"/>
                </a:solidFill>
                <a:effectLst/>
                <a:latin typeface="Söhne"/>
              </a:rPr>
              <a:t>However, if we use numerical decision making, the system will tolerate missing characters</a:t>
            </a:r>
            <a:endParaRPr lang="hu-HU" b="0" i="0" dirty="0">
              <a:solidFill>
                <a:srgbClr val="374151"/>
              </a:solidFill>
              <a:effectLst/>
              <a:latin typeface="Söhne"/>
            </a:endParaRPr>
          </a:p>
          <a:p>
            <a:r>
              <a:rPr lang="hu-HU" dirty="0" err="1"/>
              <a:t>So</a:t>
            </a:r>
            <a:r>
              <a:rPr lang="hu-HU" dirty="0"/>
              <a:t> </a:t>
            </a:r>
            <a:r>
              <a:rPr lang="hu-HU" dirty="0" err="1"/>
              <a:t>You</a:t>
            </a:r>
            <a:r>
              <a:rPr lang="hu-HU" dirty="0"/>
              <a:t> </a:t>
            </a:r>
            <a:r>
              <a:rPr lang="hu-HU" dirty="0" err="1"/>
              <a:t>can</a:t>
            </a:r>
            <a:r>
              <a:rPr lang="hu-HU" dirty="0"/>
              <a:t> </a:t>
            </a:r>
            <a:r>
              <a:rPr lang="hu-HU" dirty="0" err="1"/>
              <a:t>see</a:t>
            </a:r>
            <a:r>
              <a:rPr lang="hu-HU" dirty="0"/>
              <a:t>, </a:t>
            </a:r>
            <a:r>
              <a:rPr lang="hu-HU" dirty="0" err="1"/>
              <a:t>its</a:t>
            </a:r>
            <a:r>
              <a:rPr lang="hu-HU" dirty="0"/>
              <a:t> a </a:t>
            </a:r>
            <a:r>
              <a:rPr lang="hu-HU" dirty="0" err="1"/>
              <a:t>very</a:t>
            </a:r>
            <a:r>
              <a:rPr lang="hu-HU" dirty="0"/>
              <a:t> </a:t>
            </a:r>
            <a:r>
              <a:rPr lang="hu-HU" dirty="0" err="1"/>
              <a:t>useful</a:t>
            </a:r>
            <a:r>
              <a:rPr lang="hu-HU" dirty="0"/>
              <a:t> </a:t>
            </a:r>
            <a:r>
              <a:rPr lang="hu-HU" dirty="0" err="1"/>
              <a:t>model</a:t>
            </a:r>
            <a:r>
              <a:rPr lang="hu-HU" dirty="0"/>
              <a:t> in </a:t>
            </a:r>
            <a:r>
              <a:rPr lang="hu-HU" dirty="0" err="1"/>
              <a:t>the</a:t>
            </a:r>
            <a:r>
              <a:rPr lang="hu-HU" dirty="0"/>
              <a:t> </a:t>
            </a:r>
            <a:r>
              <a:rPr lang="hu-HU" dirty="0" err="1"/>
              <a:t>transaction</a:t>
            </a:r>
            <a:r>
              <a:rPr lang="hu-HU" dirty="0"/>
              <a:t> </a:t>
            </a:r>
            <a:r>
              <a:rPr lang="hu-HU" dirty="0" err="1"/>
              <a:t>identification</a:t>
            </a:r>
            <a:r>
              <a:rPr lang="hu-HU" dirty="0"/>
              <a:t> </a:t>
            </a:r>
            <a:r>
              <a:rPr lang="hu-HU" dirty="0" err="1"/>
              <a:t>process</a:t>
            </a:r>
            <a:r>
              <a:rPr lang="hu-HU" dirty="0"/>
              <a:t>. </a:t>
            </a:r>
            <a:r>
              <a:rPr lang="hu-HU" dirty="0" err="1"/>
              <a:t>When</a:t>
            </a:r>
            <a:r>
              <a:rPr lang="hu-HU" dirty="0"/>
              <a:t> </a:t>
            </a:r>
            <a:r>
              <a:rPr lang="hu-HU" dirty="0" err="1"/>
              <a:t>we</a:t>
            </a:r>
            <a:r>
              <a:rPr lang="hu-HU" dirty="0"/>
              <a:t> </a:t>
            </a:r>
            <a:r>
              <a:rPr lang="hu-HU" dirty="0" err="1"/>
              <a:t>need</a:t>
            </a:r>
            <a:r>
              <a:rPr lang="hu-HU" dirty="0"/>
              <a:t> </a:t>
            </a:r>
            <a:r>
              <a:rPr lang="hu-HU" dirty="0" err="1"/>
              <a:t>to</a:t>
            </a:r>
            <a:r>
              <a:rPr lang="hu-HU" dirty="0"/>
              <a:t> </a:t>
            </a:r>
            <a:r>
              <a:rPr lang="hu-HU" dirty="0" err="1"/>
              <a:t>identify</a:t>
            </a:r>
            <a:r>
              <a:rPr lang="hu-HU" dirty="0"/>
              <a:t> </a:t>
            </a:r>
            <a:r>
              <a:rPr lang="hu-HU" dirty="0" err="1"/>
              <a:t>thousands</a:t>
            </a:r>
            <a:r>
              <a:rPr lang="hu-HU" dirty="0"/>
              <a:t> of </a:t>
            </a:r>
            <a:r>
              <a:rPr lang="hu-HU" dirty="0" err="1"/>
              <a:t>transaction</a:t>
            </a:r>
            <a:r>
              <a:rPr lang="hu-HU" dirty="0"/>
              <a:t>, </a:t>
            </a:r>
            <a:r>
              <a:rPr lang="hu-HU" b="0" i="0" dirty="0" err="1">
                <a:solidFill>
                  <a:srgbClr val="374151"/>
                </a:solidFill>
                <a:effectLst/>
                <a:latin typeface="Söhne"/>
              </a:rPr>
              <a:t>Some</a:t>
            </a:r>
            <a:r>
              <a:rPr lang="en-US" b="0" i="0" dirty="0">
                <a:solidFill>
                  <a:srgbClr val="374151"/>
                </a:solidFill>
                <a:effectLst/>
                <a:latin typeface="Söhne"/>
              </a:rPr>
              <a:t> may be corrupt or mistyped.</a:t>
            </a:r>
            <a:r>
              <a:rPr lang="hu-HU" b="0" i="0" dirty="0">
                <a:solidFill>
                  <a:srgbClr val="374151"/>
                </a:solidFill>
                <a:effectLst/>
                <a:latin typeface="Söhne"/>
              </a:rPr>
              <a:t> </a:t>
            </a:r>
          </a:p>
          <a:p>
            <a:r>
              <a:rPr lang="hu-HU" b="0" i="0" dirty="0">
                <a:solidFill>
                  <a:srgbClr val="374151"/>
                </a:solidFill>
                <a:effectLst/>
                <a:latin typeface="Söhne"/>
              </a:rPr>
              <a:t>In </a:t>
            </a:r>
            <a:r>
              <a:rPr lang="hu-HU" b="0" i="0" dirty="0" err="1">
                <a:solidFill>
                  <a:srgbClr val="374151"/>
                </a:solidFill>
                <a:effectLst/>
                <a:latin typeface="Söhne"/>
              </a:rPr>
              <a:t>conclusion</a:t>
            </a:r>
            <a:r>
              <a:rPr lang="hu-HU" b="0" i="0" dirty="0">
                <a:solidFill>
                  <a:srgbClr val="374151"/>
                </a:solidFill>
                <a:effectLst/>
                <a:latin typeface="Söhne"/>
              </a:rPr>
              <a:t> n</a:t>
            </a:r>
            <a:r>
              <a:rPr lang="en-US" b="0" i="0" dirty="0" err="1">
                <a:solidFill>
                  <a:srgbClr val="374151"/>
                </a:solidFill>
                <a:effectLst/>
                <a:latin typeface="Söhne"/>
              </a:rPr>
              <a:t>umeric</a:t>
            </a:r>
            <a:r>
              <a:rPr lang="hu-HU" b="0" i="0" dirty="0" err="1">
                <a:solidFill>
                  <a:srgbClr val="374151"/>
                </a:solidFill>
                <a:effectLst/>
                <a:latin typeface="Söhne"/>
              </a:rPr>
              <a:t>al</a:t>
            </a:r>
            <a:r>
              <a:rPr lang="en-US" b="0" i="0" dirty="0">
                <a:solidFill>
                  <a:srgbClr val="374151"/>
                </a:solidFill>
                <a:effectLst/>
                <a:latin typeface="Söhne"/>
              </a:rPr>
              <a:t> decision making can successfully identify more transactions than </a:t>
            </a:r>
            <a:r>
              <a:rPr lang="hu-HU" b="0" i="0" dirty="0">
                <a:solidFill>
                  <a:srgbClr val="374151"/>
                </a:solidFill>
                <a:effectLst/>
                <a:latin typeface="Söhne"/>
              </a:rPr>
              <a:t>a</a:t>
            </a:r>
            <a:r>
              <a:rPr lang="en-US" b="0" i="0" dirty="0">
                <a:solidFill>
                  <a:srgbClr val="374151"/>
                </a:solidFill>
                <a:effectLst/>
                <a:latin typeface="Söhne"/>
              </a:rPr>
              <a:t> binary process.</a:t>
            </a:r>
            <a:r>
              <a:rPr lang="hu-HU" b="0" i="0" dirty="0">
                <a:solidFill>
                  <a:srgbClr val="374151"/>
                </a:solidFill>
                <a:effectLst/>
                <a:latin typeface="Söhne"/>
              </a:rPr>
              <a:t> </a:t>
            </a:r>
            <a:r>
              <a:rPr lang="hu-HU" b="0" i="0" dirty="0" err="1">
                <a:solidFill>
                  <a:srgbClr val="374151"/>
                </a:solidFill>
                <a:effectLst/>
                <a:latin typeface="Söhne"/>
              </a:rPr>
              <a:t>Wich</a:t>
            </a:r>
            <a:r>
              <a:rPr lang="hu-HU" b="0" i="0" dirty="0">
                <a:solidFill>
                  <a:srgbClr val="374151"/>
                </a:solidFill>
                <a:effectLst/>
                <a:latin typeface="Söhne"/>
              </a:rPr>
              <a:t> </a:t>
            </a:r>
            <a:r>
              <a:rPr lang="hu-HU" b="0" i="0" dirty="0" err="1">
                <a:solidFill>
                  <a:srgbClr val="374151"/>
                </a:solidFill>
                <a:effectLst/>
                <a:latin typeface="Söhne"/>
              </a:rPr>
              <a:t>increasing</a:t>
            </a:r>
            <a:r>
              <a:rPr lang="hu-HU" b="0" i="0" dirty="0">
                <a:solidFill>
                  <a:srgbClr val="374151"/>
                </a:solidFill>
                <a:effectLst/>
                <a:latin typeface="Söhne"/>
              </a:rPr>
              <a:t> </a:t>
            </a:r>
            <a:r>
              <a:rPr lang="hu-HU" b="0" i="0" dirty="0" err="1">
                <a:solidFill>
                  <a:srgbClr val="374151"/>
                </a:solidFill>
                <a:effectLst/>
                <a:latin typeface="Söhne"/>
              </a:rPr>
              <a:t>the</a:t>
            </a:r>
            <a:r>
              <a:rPr lang="hu-HU" b="0" i="0" dirty="0">
                <a:solidFill>
                  <a:srgbClr val="374151"/>
                </a:solidFill>
                <a:effectLst/>
                <a:latin typeface="Söhne"/>
              </a:rPr>
              <a:t> </a:t>
            </a:r>
            <a:r>
              <a:rPr lang="hu-HU" b="0" i="0" dirty="0" err="1">
                <a:solidFill>
                  <a:srgbClr val="374151"/>
                </a:solidFill>
                <a:effectLst/>
                <a:latin typeface="Söhne"/>
              </a:rPr>
              <a:t>Customer</a:t>
            </a:r>
            <a:r>
              <a:rPr lang="hu-HU" b="0" i="0" dirty="0">
                <a:solidFill>
                  <a:srgbClr val="374151"/>
                </a:solidFill>
                <a:effectLst/>
                <a:latin typeface="Söhne"/>
              </a:rPr>
              <a:t> </a:t>
            </a:r>
            <a:r>
              <a:rPr lang="hu-HU" b="0" i="0" dirty="0" err="1">
                <a:solidFill>
                  <a:srgbClr val="374151"/>
                </a:solidFill>
                <a:effectLst/>
                <a:latin typeface="Söhne"/>
              </a:rPr>
              <a:t>Experience</a:t>
            </a:r>
            <a:r>
              <a:rPr lang="hu-HU" b="0" i="0" dirty="0">
                <a:solidFill>
                  <a:srgbClr val="374151"/>
                </a:solidFill>
                <a:effectLst/>
                <a:latin typeface="Söhne"/>
              </a:rPr>
              <a:t> and </a:t>
            </a:r>
            <a:r>
              <a:rPr lang="hu-HU" b="0" i="0" dirty="0" err="1">
                <a:solidFill>
                  <a:srgbClr val="374151"/>
                </a:solidFill>
                <a:effectLst/>
                <a:latin typeface="Söhne"/>
              </a:rPr>
              <a:t>the</a:t>
            </a:r>
            <a:r>
              <a:rPr lang="hu-HU" b="0" i="0" dirty="0">
                <a:solidFill>
                  <a:srgbClr val="374151"/>
                </a:solidFill>
                <a:effectLst/>
                <a:latin typeface="Söhne"/>
              </a:rPr>
              <a:t> </a:t>
            </a:r>
            <a:r>
              <a:rPr lang="hu-HU" b="0" i="0" dirty="0" err="1">
                <a:solidFill>
                  <a:srgbClr val="374151"/>
                </a:solidFill>
                <a:effectLst/>
                <a:latin typeface="Söhne"/>
              </a:rPr>
              <a:t>efficiency</a:t>
            </a:r>
            <a:endParaRPr lang="hu-HU" dirty="0"/>
          </a:p>
        </p:txBody>
      </p:sp>
      <p:sp>
        <p:nvSpPr>
          <p:cNvPr id="4" name="Dia számának helye 3"/>
          <p:cNvSpPr>
            <a:spLocks noGrp="1"/>
          </p:cNvSpPr>
          <p:nvPr>
            <p:ph type="sldNum" sz="quarter" idx="5"/>
          </p:nvPr>
        </p:nvSpPr>
        <p:spPr/>
        <p:txBody>
          <a:bodyPr/>
          <a:lstStyle/>
          <a:p>
            <a:fld id="{65E86546-6C9F-4688-89E1-CC55DB28BE26}" type="slidenum">
              <a:rPr lang="hu-HU" smtClean="0"/>
              <a:t>8</a:t>
            </a:fld>
            <a:endParaRPr lang="hu-HU"/>
          </a:p>
        </p:txBody>
      </p:sp>
    </p:spTree>
    <p:extLst>
      <p:ext uri="{BB962C8B-B14F-4D97-AF65-F5344CB8AC3E}">
        <p14:creationId xmlns:p14="http://schemas.microsoft.com/office/powerpoint/2010/main" val="1006269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0" i="0" dirty="0" err="1">
                <a:solidFill>
                  <a:srgbClr val="374151"/>
                </a:solidFill>
                <a:effectLst/>
                <a:latin typeface="Söhne"/>
              </a:rPr>
              <a:t>Another</a:t>
            </a:r>
            <a:r>
              <a:rPr lang="hu-HU" b="0" i="0" dirty="0">
                <a:solidFill>
                  <a:srgbClr val="374151"/>
                </a:solidFill>
                <a:effectLst/>
                <a:latin typeface="Söhne"/>
              </a:rPr>
              <a:t> </a:t>
            </a:r>
            <a:r>
              <a:rPr lang="hu-HU" b="0" i="0" dirty="0" err="1">
                <a:solidFill>
                  <a:srgbClr val="374151"/>
                </a:solidFill>
                <a:effectLst/>
                <a:latin typeface="Söhne"/>
              </a:rPr>
              <a:t>use</a:t>
            </a:r>
            <a:r>
              <a:rPr lang="hu-HU" b="0" i="0" dirty="0">
                <a:solidFill>
                  <a:srgbClr val="374151"/>
                </a:solidFill>
                <a:effectLst/>
                <a:latin typeface="Söhne"/>
              </a:rPr>
              <a:t> </a:t>
            </a:r>
            <a:r>
              <a:rPr lang="hu-HU" b="0" i="0" dirty="0" err="1">
                <a:solidFill>
                  <a:srgbClr val="374151"/>
                </a:solidFill>
                <a:effectLst/>
                <a:latin typeface="Söhne"/>
              </a:rPr>
              <a:t>case</a:t>
            </a:r>
            <a:r>
              <a:rPr lang="hu-HU" b="0" i="0" dirty="0">
                <a:solidFill>
                  <a:srgbClr val="374151"/>
                </a:solidFill>
                <a:effectLst/>
                <a:latin typeface="Söhne"/>
              </a:rPr>
              <a:t>: </a:t>
            </a:r>
            <a:r>
              <a:rPr lang="hu-HU" b="0" i="0" dirty="0" err="1">
                <a:solidFill>
                  <a:srgbClr val="374151"/>
                </a:solidFill>
                <a:effectLst/>
                <a:latin typeface="Söhne"/>
              </a:rPr>
              <a:t>Security</a:t>
            </a:r>
            <a:r>
              <a:rPr lang="hu-HU" b="0" i="0" dirty="0">
                <a:solidFill>
                  <a:srgbClr val="374151"/>
                </a:solidFill>
                <a:effectLst/>
                <a:latin typeface="Söhne"/>
              </a:rPr>
              <a:t>, </a:t>
            </a:r>
            <a:r>
              <a:rPr lang="hu-HU" sz="1200" dirty="0" err="1">
                <a:solidFill>
                  <a:schemeClr val="bg1"/>
                </a:solidFill>
              </a:rPr>
              <a:t>Suspected</a:t>
            </a:r>
            <a:r>
              <a:rPr lang="hu-HU" sz="1200" dirty="0">
                <a:solidFill>
                  <a:schemeClr val="bg1"/>
                </a:solidFill>
              </a:rPr>
              <a:t> </a:t>
            </a:r>
            <a:r>
              <a:rPr lang="hu-HU" sz="1200" dirty="0" err="1">
                <a:solidFill>
                  <a:schemeClr val="bg1"/>
                </a:solidFill>
              </a:rPr>
              <a:t>transactions</a:t>
            </a:r>
            <a:endParaRPr lang="hu-HU" b="0" i="0" dirty="0">
              <a:solidFill>
                <a:srgbClr val="374151"/>
              </a:solidFill>
              <a:effectLst/>
              <a:latin typeface="Söhne"/>
            </a:endParaRPr>
          </a:p>
          <a:p>
            <a:pPr algn="l"/>
            <a:r>
              <a:rPr lang="hu-HU" b="0" i="0" dirty="0">
                <a:solidFill>
                  <a:srgbClr val="374151"/>
                </a:solidFill>
                <a:effectLst/>
                <a:latin typeface="Söhne"/>
              </a:rPr>
              <a:t>A</a:t>
            </a:r>
            <a:r>
              <a:rPr lang="en-US" b="0" i="0" dirty="0">
                <a:solidFill>
                  <a:srgbClr val="374151"/>
                </a:solidFill>
                <a:effectLst/>
                <a:latin typeface="Söhne"/>
              </a:rPr>
              <a:t> customer who never uses bank transfer and suddenly </a:t>
            </a:r>
            <a:r>
              <a:rPr lang="hu-HU" b="0" i="0" dirty="0">
                <a:solidFill>
                  <a:srgbClr val="374151"/>
                </a:solidFill>
                <a:effectLst/>
                <a:latin typeface="Söhne"/>
              </a:rPr>
              <a:t>start</a:t>
            </a:r>
            <a:r>
              <a:rPr lang="en-US" b="0" i="0" dirty="0">
                <a:solidFill>
                  <a:srgbClr val="374151"/>
                </a:solidFill>
                <a:effectLst/>
                <a:latin typeface="Söhne"/>
              </a:rPr>
              <a:t> many transactions from the Canary Islands</a:t>
            </a:r>
            <a:r>
              <a:rPr lang="hu-HU" b="0" i="0" dirty="0">
                <a:solidFill>
                  <a:srgbClr val="374151"/>
                </a:solidFill>
                <a:effectLst/>
                <a:latin typeface="Söhne"/>
              </a:rPr>
              <a:t>. </a:t>
            </a:r>
            <a:r>
              <a:rPr lang="hu-HU" b="0" i="0" dirty="0" err="1">
                <a:solidFill>
                  <a:srgbClr val="374151"/>
                </a:solidFill>
                <a:effectLst/>
                <a:latin typeface="Söhne"/>
              </a:rPr>
              <a:t>We</a:t>
            </a:r>
            <a:r>
              <a:rPr lang="hu-HU" b="0" i="0" dirty="0">
                <a:solidFill>
                  <a:srgbClr val="374151"/>
                </a:solidFill>
                <a:effectLst/>
                <a:latin typeface="Söhne"/>
              </a:rPr>
              <a:t> </a:t>
            </a:r>
            <a:r>
              <a:rPr lang="hu-HU" b="0" i="0" dirty="0" err="1">
                <a:solidFill>
                  <a:srgbClr val="374151"/>
                </a:solidFill>
                <a:effectLst/>
                <a:latin typeface="Söhne"/>
              </a:rPr>
              <a:t>need</a:t>
            </a:r>
            <a:r>
              <a:rPr lang="hu-HU" b="0" i="0" dirty="0">
                <a:solidFill>
                  <a:srgbClr val="374151"/>
                </a:solidFill>
                <a:effectLst/>
                <a:latin typeface="Söhne"/>
              </a:rPr>
              <a:t> a</a:t>
            </a:r>
            <a:r>
              <a:rPr lang="en-US" b="0" i="0" dirty="0">
                <a:solidFill>
                  <a:srgbClr val="374151"/>
                </a:solidFill>
                <a:effectLst/>
                <a:latin typeface="Söhne"/>
              </a:rPr>
              <a:t> trigger </a:t>
            </a:r>
            <a:r>
              <a:rPr lang="hu-HU" b="0" i="0" dirty="0" err="1">
                <a:solidFill>
                  <a:srgbClr val="374151"/>
                </a:solidFill>
                <a:effectLst/>
                <a:latin typeface="Söhne"/>
              </a:rPr>
              <a:t>for</a:t>
            </a:r>
            <a:r>
              <a:rPr lang="hu-HU" b="0" i="0" dirty="0">
                <a:solidFill>
                  <a:srgbClr val="374151"/>
                </a:solidFill>
                <a:effectLst/>
                <a:latin typeface="Söhne"/>
              </a:rPr>
              <a:t> </a:t>
            </a:r>
            <a:r>
              <a:rPr lang="en-US" b="0" i="0" dirty="0">
                <a:solidFill>
                  <a:srgbClr val="374151"/>
                </a:solidFill>
                <a:effectLst/>
                <a:latin typeface="Söhne"/>
              </a:rPr>
              <a:t>fraud alerts in a banking system.</a:t>
            </a:r>
          </a:p>
          <a:p>
            <a:pPr algn="l"/>
            <a:r>
              <a:rPr lang="en-US" b="0" i="0" dirty="0">
                <a:solidFill>
                  <a:srgbClr val="374151"/>
                </a:solidFill>
                <a:effectLst/>
                <a:latin typeface="Söhne"/>
              </a:rPr>
              <a:t>Binary decision making involves setting up fixed rules and thresholds that trigger alerts or block transactions based on predetermined conditions.</a:t>
            </a:r>
            <a:endParaRPr lang="hu-HU" b="0" i="0" dirty="0">
              <a:solidFill>
                <a:srgbClr val="374151"/>
              </a:solidFill>
              <a:effectLst/>
              <a:latin typeface="Söhne"/>
            </a:endParaRPr>
          </a:p>
          <a:p>
            <a:pPr algn="l"/>
            <a:r>
              <a:rPr lang="hu-HU" b="0" i="0" dirty="0">
                <a:solidFill>
                  <a:srgbClr val="374151"/>
                </a:solidFill>
                <a:effectLst/>
                <a:latin typeface="Söhne"/>
              </a:rPr>
              <a:t>In </a:t>
            </a:r>
            <a:r>
              <a:rPr lang="hu-HU" b="0" i="0" dirty="0" err="1">
                <a:solidFill>
                  <a:srgbClr val="374151"/>
                </a:solidFill>
                <a:effectLst/>
                <a:latin typeface="Söhne"/>
              </a:rPr>
              <a:t>contrast</a:t>
            </a:r>
            <a:r>
              <a:rPr lang="hu-HU" b="0" i="0" dirty="0">
                <a:solidFill>
                  <a:srgbClr val="374151"/>
                </a:solidFill>
                <a:effectLst/>
                <a:latin typeface="Söhne"/>
              </a:rPr>
              <a:t>, </a:t>
            </a:r>
            <a:r>
              <a:rPr lang="en-US" b="0" i="0" dirty="0">
                <a:solidFill>
                  <a:srgbClr val="374151"/>
                </a:solidFill>
                <a:effectLst/>
                <a:latin typeface="Söhne"/>
              </a:rPr>
              <a:t>Numerical decision making allows the system to create dynamic custom rules for each customer</a:t>
            </a:r>
          </a:p>
          <a:p>
            <a:endParaRPr lang="en-US" dirty="0"/>
          </a:p>
        </p:txBody>
      </p:sp>
      <p:sp>
        <p:nvSpPr>
          <p:cNvPr id="4" name="Dia számának helye 3"/>
          <p:cNvSpPr>
            <a:spLocks noGrp="1"/>
          </p:cNvSpPr>
          <p:nvPr>
            <p:ph type="sldNum" sz="quarter" idx="5"/>
          </p:nvPr>
        </p:nvSpPr>
        <p:spPr/>
        <p:txBody>
          <a:bodyPr/>
          <a:lstStyle/>
          <a:p>
            <a:fld id="{65E86546-6C9F-4688-89E1-CC55DB28BE26}" type="slidenum">
              <a:rPr lang="hu-HU" smtClean="0"/>
              <a:t>9</a:t>
            </a:fld>
            <a:endParaRPr lang="hu-HU"/>
          </a:p>
        </p:txBody>
      </p:sp>
    </p:spTree>
    <p:extLst>
      <p:ext uri="{BB962C8B-B14F-4D97-AF65-F5344CB8AC3E}">
        <p14:creationId xmlns:p14="http://schemas.microsoft.com/office/powerpoint/2010/main" val="101813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0E152A8D-9CFC-4C61-A51D-3830FF55A6D3}" type="datetime1">
              <a:rPr lang="hu-HU" smtClean="0"/>
              <a:t>2023.03.09.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D8320BD-27DE-4102-9EB4-66CE43968683}" type="slidenum">
              <a:rPr lang="hu-HU" smtClean="0"/>
              <a:t>‹#›</a:t>
            </a:fld>
            <a:endParaRPr lang="hu-HU"/>
          </a:p>
        </p:txBody>
      </p:sp>
    </p:spTree>
    <p:extLst>
      <p:ext uri="{BB962C8B-B14F-4D97-AF65-F5344CB8AC3E}">
        <p14:creationId xmlns:p14="http://schemas.microsoft.com/office/powerpoint/2010/main" val="3288526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E2D66E66-766D-4BFD-8AC6-204294C2B80D}" type="datetime1">
              <a:rPr lang="hu-HU" smtClean="0"/>
              <a:t>2023.03.09.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D8320BD-27DE-4102-9EB4-66CE43968683}" type="slidenum">
              <a:rPr lang="hu-HU" smtClean="0"/>
              <a:t>‹#›</a:t>
            </a:fld>
            <a:endParaRPr lang="hu-HU"/>
          </a:p>
        </p:txBody>
      </p:sp>
    </p:spTree>
    <p:extLst>
      <p:ext uri="{BB962C8B-B14F-4D97-AF65-F5344CB8AC3E}">
        <p14:creationId xmlns:p14="http://schemas.microsoft.com/office/powerpoint/2010/main" val="374888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75B005C4-71B3-4554-8BFB-507ECCDC33DB}" type="datetime1">
              <a:rPr lang="hu-HU" smtClean="0"/>
              <a:t>2023.03.09.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D8320BD-27DE-4102-9EB4-66CE43968683}" type="slidenum">
              <a:rPr lang="hu-HU" smtClean="0"/>
              <a:t>‹#›</a:t>
            </a:fld>
            <a:endParaRPr lang="hu-HU"/>
          </a:p>
        </p:txBody>
      </p:sp>
    </p:spTree>
    <p:extLst>
      <p:ext uri="{BB962C8B-B14F-4D97-AF65-F5344CB8AC3E}">
        <p14:creationId xmlns:p14="http://schemas.microsoft.com/office/powerpoint/2010/main" val="399747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871915E7-280F-42EE-82AA-19C39A656CAE}" type="datetime1">
              <a:rPr lang="hu-HU" smtClean="0"/>
              <a:t>2023.03.09.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D8320BD-27DE-4102-9EB4-66CE43968683}" type="slidenum">
              <a:rPr lang="hu-HU" smtClean="0"/>
              <a:t>‹#›</a:t>
            </a:fld>
            <a:endParaRPr lang="hu-HU"/>
          </a:p>
        </p:txBody>
      </p:sp>
    </p:spTree>
    <p:extLst>
      <p:ext uri="{BB962C8B-B14F-4D97-AF65-F5344CB8AC3E}">
        <p14:creationId xmlns:p14="http://schemas.microsoft.com/office/powerpoint/2010/main" val="246739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9E549851-BE1E-4F41-BF28-7A9D2CF5E064}" type="datetime1">
              <a:rPr lang="hu-HU" smtClean="0"/>
              <a:t>2023.03.09.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D8320BD-27DE-4102-9EB4-66CE43968683}" type="slidenum">
              <a:rPr lang="hu-HU" smtClean="0"/>
              <a:t>‹#›</a:t>
            </a:fld>
            <a:endParaRPr lang="hu-HU"/>
          </a:p>
        </p:txBody>
      </p:sp>
    </p:spTree>
    <p:extLst>
      <p:ext uri="{BB962C8B-B14F-4D97-AF65-F5344CB8AC3E}">
        <p14:creationId xmlns:p14="http://schemas.microsoft.com/office/powerpoint/2010/main" val="241377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0EA1B1A7-90D2-4D89-B16D-85E74AED8381}" type="datetime1">
              <a:rPr lang="hu-HU" smtClean="0"/>
              <a:t>2023.03.09.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D8320BD-27DE-4102-9EB4-66CE43968683}" type="slidenum">
              <a:rPr lang="hu-HU" smtClean="0"/>
              <a:t>‹#›</a:t>
            </a:fld>
            <a:endParaRPr lang="hu-HU"/>
          </a:p>
        </p:txBody>
      </p:sp>
    </p:spTree>
    <p:extLst>
      <p:ext uri="{BB962C8B-B14F-4D97-AF65-F5344CB8AC3E}">
        <p14:creationId xmlns:p14="http://schemas.microsoft.com/office/powerpoint/2010/main" val="219010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E39C111D-1D27-40A2-91F5-6D017B0F61B2}" type="datetime1">
              <a:rPr lang="hu-HU" smtClean="0"/>
              <a:t>2023.03.09.</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FD8320BD-27DE-4102-9EB4-66CE43968683}" type="slidenum">
              <a:rPr lang="hu-HU" smtClean="0"/>
              <a:t>‹#›</a:t>
            </a:fld>
            <a:endParaRPr lang="hu-HU"/>
          </a:p>
        </p:txBody>
      </p:sp>
    </p:spTree>
    <p:extLst>
      <p:ext uri="{BB962C8B-B14F-4D97-AF65-F5344CB8AC3E}">
        <p14:creationId xmlns:p14="http://schemas.microsoft.com/office/powerpoint/2010/main" val="2267637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FBDF975A-C065-48F2-BE8D-CA22B352A727}" type="datetime1">
              <a:rPr lang="hu-HU" smtClean="0"/>
              <a:t>2023.03.09.</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FD8320BD-27DE-4102-9EB4-66CE43968683}" type="slidenum">
              <a:rPr lang="hu-HU" smtClean="0"/>
              <a:t>‹#›</a:t>
            </a:fld>
            <a:endParaRPr lang="hu-HU"/>
          </a:p>
        </p:txBody>
      </p:sp>
    </p:spTree>
    <p:extLst>
      <p:ext uri="{BB962C8B-B14F-4D97-AF65-F5344CB8AC3E}">
        <p14:creationId xmlns:p14="http://schemas.microsoft.com/office/powerpoint/2010/main" val="240782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E06B4-A0F2-4676-9543-D39E0A8717B4}" type="datetime1">
              <a:rPr lang="hu-HU" smtClean="0"/>
              <a:t>2023.03.09.</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FD8320BD-27DE-4102-9EB4-66CE43968683}" type="slidenum">
              <a:rPr lang="hu-HU" smtClean="0"/>
              <a:t>‹#›</a:t>
            </a:fld>
            <a:endParaRPr lang="hu-HU"/>
          </a:p>
        </p:txBody>
      </p:sp>
    </p:spTree>
    <p:extLst>
      <p:ext uri="{BB962C8B-B14F-4D97-AF65-F5344CB8AC3E}">
        <p14:creationId xmlns:p14="http://schemas.microsoft.com/office/powerpoint/2010/main" val="369956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403C18AB-A80A-4BAF-B8E5-DD629892D1B3}" type="datetime1">
              <a:rPr lang="hu-HU" smtClean="0"/>
              <a:t>2023.03.09.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D8320BD-27DE-4102-9EB4-66CE43968683}" type="slidenum">
              <a:rPr lang="hu-HU" smtClean="0"/>
              <a:t>‹#›</a:t>
            </a:fld>
            <a:endParaRPr lang="hu-HU"/>
          </a:p>
        </p:txBody>
      </p:sp>
    </p:spTree>
    <p:extLst>
      <p:ext uri="{BB962C8B-B14F-4D97-AF65-F5344CB8AC3E}">
        <p14:creationId xmlns:p14="http://schemas.microsoft.com/office/powerpoint/2010/main" val="396642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439C9B52-CC0E-44F1-88D6-F3D3401623A0}" type="datetime1">
              <a:rPr lang="hu-HU" smtClean="0"/>
              <a:t>2023.03.09.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D8320BD-27DE-4102-9EB4-66CE43968683}" type="slidenum">
              <a:rPr lang="hu-HU" smtClean="0"/>
              <a:t>‹#›</a:t>
            </a:fld>
            <a:endParaRPr lang="hu-HU"/>
          </a:p>
        </p:txBody>
      </p:sp>
    </p:spTree>
    <p:extLst>
      <p:ext uri="{BB962C8B-B14F-4D97-AF65-F5344CB8AC3E}">
        <p14:creationId xmlns:p14="http://schemas.microsoft.com/office/powerpoint/2010/main" val="2945139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9792D-12AC-43A7-B30E-0E0D2B914894}" type="datetime1">
              <a:rPr lang="hu-HU" smtClean="0"/>
              <a:t>2023.03.09.</a:t>
            </a:fld>
            <a:endParaRPr lang="hu-H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320BD-27DE-4102-9EB4-66CE43968683}" type="slidenum">
              <a:rPr lang="hu-HU" smtClean="0"/>
              <a:t>‹#›</a:t>
            </a:fld>
            <a:endParaRPr lang="hu-HU"/>
          </a:p>
        </p:txBody>
      </p:sp>
    </p:spTree>
    <p:extLst>
      <p:ext uri="{BB962C8B-B14F-4D97-AF65-F5344CB8AC3E}">
        <p14:creationId xmlns:p14="http://schemas.microsoft.com/office/powerpoint/2010/main" val="2217894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0.png"/><Relationship Id="rId18" Type="http://schemas.openxmlformats.org/officeDocument/2006/relationships/slide" Target="slide8.xml"/><Relationship Id="rId26" Type="http://schemas.openxmlformats.org/officeDocument/2006/relationships/image" Target="../media/image9.png"/><Relationship Id="rId3" Type="http://schemas.openxmlformats.org/officeDocument/2006/relationships/slide" Target="slide3.xml"/><Relationship Id="rId21" Type="http://schemas.openxmlformats.org/officeDocument/2006/relationships/slide" Target="slide2.xml"/><Relationship Id="rId7" Type="http://schemas.openxmlformats.org/officeDocument/2006/relationships/image" Target="../media/image24.png"/><Relationship Id="rId12" Type="http://schemas.openxmlformats.org/officeDocument/2006/relationships/slide" Target="slide6.xml"/><Relationship Id="rId17" Type="http://schemas.openxmlformats.org/officeDocument/2006/relationships/image" Target="../media/image6.png"/><Relationship Id="rId25" Type="http://schemas.openxmlformats.org/officeDocument/2006/relationships/image" Target="../media/image80.png"/><Relationship Id="rId2" Type="http://schemas.openxmlformats.org/officeDocument/2006/relationships/image" Target="../media/image1.png"/><Relationship Id="rId16" Type="http://schemas.openxmlformats.org/officeDocument/2006/relationships/image" Target="../media/image50.png"/><Relationship Id="rId20"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4.png"/><Relationship Id="rId24" Type="http://schemas.openxmlformats.org/officeDocument/2006/relationships/slide" Target="slide5.xml"/><Relationship Id="rId5" Type="http://schemas.openxmlformats.org/officeDocument/2006/relationships/image" Target="../media/image2.png"/><Relationship Id="rId15" Type="http://schemas.openxmlformats.org/officeDocument/2006/relationships/slide" Target="slide7.xml"/><Relationship Id="rId23" Type="http://schemas.openxmlformats.org/officeDocument/2006/relationships/image" Target="../media/image8.png"/><Relationship Id="rId28" Type="http://schemas.openxmlformats.org/officeDocument/2006/relationships/image" Target="../media/image90.png"/><Relationship Id="rId10" Type="http://schemas.openxmlformats.org/officeDocument/2006/relationships/image" Target="../media/image30.png"/><Relationship Id="rId19" Type="http://schemas.openxmlformats.org/officeDocument/2006/relationships/image" Target="../media/image60.png"/><Relationship Id="rId4" Type="http://schemas.openxmlformats.org/officeDocument/2006/relationships/image" Target="../media/image12.png"/><Relationship Id="rId9" Type="http://schemas.openxmlformats.org/officeDocument/2006/relationships/slide" Target="slide10.xml"/><Relationship Id="rId14" Type="http://schemas.openxmlformats.org/officeDocument/2006/relationships/image" Target="../media/image5.png"/><Relationship Id="rId22" Type="http://schemas.openxmlformats.org/officeDocument/2006/relationships/image" Target="../media/image70.png"/><Relationship Id="rId27" Type="http://schemas.openxmlformats.org/officeDocument/2006/relationships/slide" Target="slide9.xml"/></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hyperlink" Target="mailto:pitlik@kodolanyi.hu" TargetMode="External"/><Relationship Id="rId4" Type="http://schemas.openxmlformats.org/officeDocument/2006/relationships/hyperlink" Target="mailto:vancsura.pisti@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https://miau.my-x.hu/miau/296/risk_index_naive_regression_coco.xls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miau.my-x.hu/miau/296/risk_index_naive_regression_coco.xls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miau.my-x.hu/miau/296/risk_index_naive_regression_coco.xls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44" name="Dia nagyítása 43">
                <a:extLst>
                  <a:ext uri="{FF2B5EF4-FFF2-40B4-BE49-F238E27FC236}">
                    <a16:creationId xmlns:a16="http://schemas.microsoft.com/office/drawing/2014/main" id="{153DF5BC-7820-4EB2-8971-90420FC4BDAB}"/>
                  </a:ext>
                </a:extLst>
              </p:cNvPr>
              <p:cNvGraphicFramePr>
                <a:graphicFrameLocks noChangeAspect="1"/>
              </p:cNvGraphicFramePr>
              <p:nvPr>
                <p:extLst>
                  <p:ext uri="{D42A27DB-BD31-4B8C-83A1-F6EECF244321}">
                    <p14:modId xmlns:p14="http://schemas.microsoft.com/office/powerpoint/2010/main" val="389196270"/>
                  </p:ext>
                </p:extLst>
              </p:nvPr>
            </p:nvGraphicFramePr>
            <p:xfrm>
              <a:off x="4238562" y="47484"/>
              <a:ext cx="3840000" cy="2160000"/>
            </p:xfrm>
            <a:graphic>
              <a:graphicData uri="http://schemas.microsoft.com/office/powerpoint/2016/slidezoom">
                <pslz:sldZm>
                  <pslz:sldZmObj sldId="261" cId="626264381">
                    <pslz:zmPr id="{E387A131-116E-46D1-8472-5D54844D848B}" returnToParent="0" transitionDur="1000">
                      <p166:blipFill xmlns:p166="http://schemas.microsoft.com/office/powerpoint/2016/6/main">
                        <a:blip r:embed="rId2"/>
                        <a:stretch>
                          <a:fillRect/>
                        </a:stretch>
                      </p166:blipFill>
                      <p166:spPr xmlns:p166="http://schemas.microsoft.com/office/powerpoint/2016/6/main">
                        <a:xfrm>
                          <a:off x="0" y="0"/>
                          <a:ext cx="3840000" cy="2160000"/>
                        </a:xfrm>
                        <a:prstGeom prst="rect">
                          <a:avLst/>
                        </a:prstGeom>
                        <a:ln w="3175">
                          <a:solidFill>
                            <a:prstClr val="ltGray"/>
                          </a:solidFill>
                        </a:ln>
                      </p166:spPr>
                    </pslz:zmPr>
                  </pslz:sldZmObj>
                </pslz:sldZm>
              </a:graphicData>
            </a:graphic>
          </p:graphicFrame>
        </mc:Choice>
        <mc:Fallback xmlns="">
          <p:pic>
            <p:nvPicPr>
              <p:cNvPr id="44" name="Dia nagyítása 43">
                <a:hlinkClick r:id="rId3" action="ppaction://hlinksldjump"/>
                <a:extLst>
                  <a:ext uri="{FF2B5EF4-FFF2-40B4-BE49-F238E27FC236}">
                    <a16:creationId xmlns:a16="http://schemas.microsoft.com/office/drawing/2014/main" id="{153DF5BC-7820-4EB2-8971-90420FC4BDAB}"/>
                  </a:ext>
                </a:extLst>
              </p:cNvPr>
              <p:cNvPicPr>
                <a:picLocks noGrp="1" noRot="1" noChangeAspect="1" noMove="1" noResize="1" noEditPoints="1" noAdjustHandles="1" noChangeArrowheads="1" noChangeShapeType="1"/>
              </p:cNvPicPr>
              <p:nvPr/>
            </p:nvPicPr>
            <p:blipFill>
              <a:blip r:embed="rId4"/>
              <a:stretch>
                <a:fillRect/>
              </a:stretch>
            </p:blipFill>
            <p:spPr>
              <a:xfrm>
                <a:off x="4238562" y="47484"/>
                <a:ext cx="3840000" cy="2160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8" name="Dia nagyítása 47">
                <a:extLst>
                  <a:ext uri="{FF2B5EF4-FFF2-40B4-BE49-F238E27FC236}">
                    <a16:creationId xmlns:a16="http://schemas.microsoft.com/office/drawing/2014/main" id="{5EE3E6B9-E386-4ED1-9CB8-E920CB21C2BA}"/>
                  </a:ext>
                </a:extLst>
              </p:cNvPr>
              <p:cNvGraphicFramePr>
                <a:graphicFrameLocks noChangeAspect="1"/>
              </p:cNvGraphicFramePr>
              <p:nvPr>
                <p:extLst>
                  <p:ext uri="{D42A27DB-BD31-4B8C-83A1-F6EECF244321}">
                    <p14:modId xmlns:p14="http://schemas.microsoft.com/office/powerpoint/2010/main" val="3945452812"/>
                  </p:ext>
                </p:extLst>
              </p:nvPr>
            </p:nvGraphicFramePr>
            <p:xfrm>
              <a:off x="8260630" y="47484"/>
              <a:ext cx="3839999" cy="2160000"/>
            </p:xfrm>
            <a:graphic>
              <a:graphicData uri="http://schemas.microsoft.com/office/powerpoint/2016/slidezoom">
                <pslz:sldZm>
                  <pslz:sldZmObj sldId="258" cId="476275515">
                    <pslz:zmPr id="{130F105E-C72A-44C4-83E6-D82D70525AEF}" returnToParent="0" transitionDur="1000">
                      <p166:blipFill xmlns:p166="http://schemas.microsoft.com/office/powerpoint/2016/6/main">
                        <a:blip r:embed="rId5"/>
                        <a:stretch>
                          <a:fillRect/>
                        </a:stretch>
                      </p166:blipFill>
                      <p166:spPr xmlns:p166="http://schemas.microsoft.com/office/powerpoint/2016/6/main">
                        <a:xfrm>
                          <a:off x="0" y="0"/>
                          <a:ext cx="3839999" cy="2160000"/>
                        </a:xfrm>
                        <a:prstGeom prst="rect">
                          <a:avLst/>
                        </a:prstGeom>
                        <a:ln w="3175">
                          <a:solidFill>
                            <a:prstClr val="ltGray"/>
                          </a:solidFill>
                        </a:ln>
                      </p166:spPr>
                    </pslz:zmPr>
                  </pslz:sldZmObj>
                </pslz:sldZm>
              </a:graphicData>
            </a:graphic>
          </p:graphicFrame>
        </mc:Choice>
        <mc:Fallback xmlns="">
          <p:pic>
            <p:nvPicPr>
              <p:cNvPr id="48" name="Dia nagyítása 47">
                <a:hlinkClick r:id="rId6" action="ppaction://hlinksldjump"/>
                <a:extLst>
                  <a:ext uri="{FF2B5EF4-FFF2-40B4-BE49-F238E27FC236}">
                    <a16:creationId xmlns:a16="http://schemas.microsoft.com/office/drawing/2014/main" id="{5EE3E6B9-E386-4ED1-9CB8-E920CB21C2BA}"/>
                  </a:ext>
                </a:extLst>
              </p:cNvPr>
              <p:cNvPicPr>
                <a:picLocks noGrp="1" noRot="1" noChangeAspect="1" noMove="1" noResize="1" noEditPoints="1" noAdjustHandles="1" noChangeArrowheads="1" noChangeShapeType="1"/>
              </p:cNvPicPr>
              <p:nvPr/>
            </p:nvPicPr>
            <p:blipFill>
              <a:blip r:embed="rId7"/>
              <a:stretch>
                <a:fillRect/>
              </a:stretch>
            </p:blipFill>
            <p:spPr>
              <a:xfrm>
                <a:off x="8260630" y="47484"/>
                <a:ext cx="3839999" cy="2160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52" name="Dia nagyítása 51">
                <a:extLst>
                  <a:ext uri="{FF2B5EF4-FFF2-40B4-BE49-F238E27FC236}">
                    <a16:creationId xmlns:a16="http://schemas.microsoft.com/office/drawing/2014/main" id="{971DD592-13B7-49D5-A448-AB4AB6EEB454}"/>
                  </a:ext>
                </a:extLst>
              </p:cNvPr>
              <p:cNvGraphicFramePr>
                <a:graphicFrameLocks noChangeAspect="1"/>
              </p:cNvGraphicFramePr>
              <p:nvPr>
                <p:extLst>
                  <p:ext uri="{D42A27DB-BD31-4B8C-83A1-F6EECF244321}">
                    <p14:modId xmlns:p14="http://schemas.microsoft.com/office/powerpoint/2010/main" val="3155628453"/>
                  </p:ext>
                </p:extLst>
              </p:nvPr>
            </p:nvGraphicFramePr>
            <p:xfrm>
              <a:off x="8260629" y="4650516"/>
              <a:ext cx="3840000" cy="2160000"/>
            </p:xfrm>
            <a:graphic>
              <a:graphicData uri="http://schemas.microsoft.com/office/powerpoint/2016/slidezoom">
                <pslz:sldZm>
                  <pslz:sldZmObj sldId="259" cId="3254289185">
                    <pslz:zmPr id="{F69F2D3B-E1A7-42DA-BE1A-0A20183554E8}" returnToParent="0" transitionDur="1000">
                      <p166:blipFill xmlns:p166="http://schemas.microsoft.com/office/powerpoint/2016/6/main">
                        <a:blip r:embed="rId8"/>
                        <a:stretch>
                          <a:fillRect/>
                        </a:stretch>
                      </p166:blipFill>
                      <p166:spPr xmlns:p166="http://schemas.microsoft.com/office/powerpoint/2016/6/main">
                        <a:xfrm>
                          <a:off x="0" y="0"/>
                          <a:ext cx="3840000" cy="2160000"/>
                        </a:xfrm>
                        <a:prstGeom prst="rect">
                          <a:avLst/>
                        </a:prstGeom>
                        <a:ln w="3175">
                          <a:solidFill>
                            <a:prstClr val="ltGray"/>
                          </a:solidFill>
                        </a:ln>
                      </p166:spPr>
                    </pslz:zmPr>
                  </pslz:sldZmObj>
                </pslz:sldZm>
              </a:graphicData>
            </a:graphic>
          </p:graphicFrame>
        </mc:Choice>
        <mc:Fallback xmlns="">
          <p:pic>
            <p:nvPicPr>
              <p:cNvPr id="52" name="Dia nagyítása 51">
                <a:hlinkClick r:id="rId9" action="ppaction://hlinksldjump"/>
                <a:extLst>
                  <a:ext uri="{FF2B5EF4-FFF2-40B4-BE49-F238E27FC236}">
                    <a16:creationId xmlns:a16="http://schemas.microsoft.com/office/drawing/2014/main" id="{971DD592-13B7-49D5-A448-AB4AB6EEB454}"/>
                  </a:ext>
                </a:extLst>
              </p:cNvPr>
              <p:cNvPicPr>
                <a:picLocks noGrp="1" noRot="1" noChangeAspect="1" noMove="1" noResize="1" noEditPoints="1" noAdjustHandles="1" noChangeArrowheads="1" noChangeShapeType="1"/>
              </p:cNvPicPr>
              <p:nvPr/>
            </p:nvPicPr>
            <p:blipFill>
              <a:blip r:embed="rId10"/>
              <a:stretch>
                <a:fillRect/>
              </a:stretch>
            </p:blipFill>
            <p:spPr>
              <a:xfrm>
                <a:off x="8260629" y="4650516"/>
                <a:ext cx="3840000" cy="2160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 name="Dia nagyítása 3">
                <a:extLst>
                  <a:ext uri="{FF2B5EF4-FFF2-40B4-BE49-F238E27FC236}">
                    <a16:creationId xmlns:a16="http://schemas.microsoft.com/office/drawing/2014/main" id="{3FF36925-6DA3-8D5D-6F34-A4E4EAE8C118}"/>
                  </a:ext>
                </a:extLst>
              </p:cNvPr>
              <p:cNvGraphicFramePr>
                <a:graphicFrameLocks noChangeAspect="1"/>
              </p:cNvGraphicFramePr>
              <p:nvPr>
                <p:extLst>
                  <p:ext uri="{D42A27DB-BD31-4B8C-83A1-F6EECF244321}">
                    <p14:modId xmlns:p14="http://schemas.microsoft.com/office/powerpoint/2010/main" val="1003666195"/>
                  </p:ext>
                </p:extLst>
              </p:nvPr>
            </p:nvGraphicFramePr>
            <p:xfrm>
              <a:off x="4238562" y="2349000"/>
              <a:ext cx="3840000" cy="2160000"/>
            </p:xfrm>
            <a:graphic>
              <a:graphicData uri="http://schemas.microsoft.com/office/powerpoint/2016/slidezoom">
                <pslz:sldZm>
                  <pslz:sldZmObj sldId="263" cId="1693382710">
                    <pslz:zmPr id="{839DECB5-F470-4E2F-9CB4-81E098642751}" returnToParent="0" transitionDur="1000">
                      <p166:blipFill xmlns:p166="http://schemas.microsoft.com/office/powerpoint/2016/6/main">
                        <a:blip r:embed="rId11"/>
                        <a:stretch>
                          <a:fillRect/>
                        </a:stretch>
                      </p166:blipFill>
                      <p166:spPr xmlns:p166="http://schemas.microsoft.com/office/powerpoint/2016/6/main">
                        <a:xfrm>
                          <a:off x="0" y="0"/>
                          <a:ext cx="3840000" cy="2160000"/>
                        </a:xfrm>
                        <a:prstGeom prst="rect">
                          <a:avLst/>
                        </a:prstGeom>
                        <a:ln w="3175">
                          <a:solidFill>
                            <a:prstClr val="ltGray"/>
                          </a:solidFill>
                        </a:ln>
                      </p166:spPr>
                    </pslz:zmPr>
                  </pslz:sldZmObj>
                </pslz:sldZm>
              </a:graphicData>
            </a:graphic>
          </p:graphicFrame>
        </mc:Choice>
        <mc:Fallback xmlns="">
          <p:pic>
            <p:nvPicPr>
              <p:cNvPr id="4" name="Dia nagyítása 3">
                <a:hlinkClick r:id="rId12" action="ppaction://hlinksldjump"/>
                <a:extLst>
                  <a:ext uri="{FF2B5EF4-FFF2-40B4-BE49-F238E27FC236}">
                    <a16:creationId xmlns:a16="http://schemas.microsoft.com/office/drawing/2014/main" id="{3FF36925-6DA3-8D5D-6F34-A4E4EAE8C118}"/>
                  </a:ext>
                </a:extLst>
              </p:cNvPr>
              <p:cNvPicPr>
                <a:picLocks noGrp="1" noRot="1" noChangeAspect="1" noMove="1" noResize="1" noEditPoints="1" noAdjustHandles="1" noChangeArrowheads="1" noChangeShapeType="1"/>
              </p:cNvPicPr>
              <p:nvPr/>
            </p:nvPicPr>
            <p:blipFill>
              <a:blip r:embed="rId13"/>
              <a:stretch>
                <a:fillRect/>
              </a:stretch>
            </p:blipFill>
            <p:spPr>
              <a:xfrm>
                <a:off x="4238562" y="2349000"/>
                <a:ext cx="3840000" cy="2160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6" name="Dia nagyítása 5">
                <a:extLst>
                  <a:ext uri="{FF2B5EF4-FFF2-40B4-BE49-F238E27FC236}">
                    <a16:creationId xmlns:a16="http://schemas.microsoft.com/office/drawing/2014/main" id="{A3973B46-5E10-7FD4-4A69-D0136118556A}"/>
                  </a:ext>
                </a:extLst>
              </p:cNvPr>
              <p:cNvGraphicFramePr>
                <a:graphicFrameLocks noChangeAspect="1"/>
              </p:cNvGraphicFramePr>
              <p:nvPr>
                <p:extLst>
                  <p:ext uri="{D42A27DB-BD31-4B8C-83A1-F6EECF244321}">
                    <p14:modId xmlns:p14="http://schemas.microsoft.com/office/powerpoint/2010/main" val="510483764"/>
                  </p:ext>
                </p:extLst>
              </p:nvPr>
            </p:nvGraphicFramePr>
            <p:xfrm>
              <a:off x="8260629" y="2363564"/>
              <a:ext cx="3840000" cy="2160000"/>
            </p:xfrm>
            <a:graphic>
              <a:graphicData uri="http://schemas.microsoft.com/office/powerpoint/2016/slidezoom">
                <pslz:sldZm>
                  <pslz:sldZmObj sldId="264" cId="4202266400">
                    <pslz:zmPr id="{AF1A7FC5-4E05-497F-921B-B32CA62ACE4F}" returnToParent="0" transitionDur="1000">
                      <p166:blipFill xmlns:p166="http://schemas.microsoft.com/office/powerpoint/2016/6/main">
                        <a:blip r:embed="rId14"/>
                        <a:stretch>
                          <a:fillRect/>
                        </a:stretch>
                      </p166:blipFill>
                      <p166:spPr xmlns:p166="http://schemas.microsoft.com/office/powerpoint/2016/6/main">
                        <a:xfrm>
                          <a:off x="0" y="0"/>
                          <a:ext cx="3840000" cy="2160000"/>
                        </a:xfrm>
                        <a:prstGeom prst="rect">
                          <a:avLst/>
                        </a:prstGeom>
                        <a:ln w="3175">
                          <a:solidFill>
                            <a:prstClr val="ltGray"/>
                          </a:solidFill>
                        </a:ln>
                      </p166:spPr>
                    </pslz:zmPr>
                  </pslz:sldZmObj>
                </pslz:sldZm>
              </a:graphicData>
            </a:graphic>
          </p:graphicFrame>
        </mc:Choice>
        <mc:Fallback xmlns="">
          <p:pic>
            <p:nvPicPr>
              <p:cNvPr id="6" name="Dia nagyítása 5">
                <a:hlinkClick r:id="rId15" action="ppaction://hlinksldjump"/>
                <a:extLst>
                  <a:ext uri="{FF2B5EF4-FFF2-40B4-BE49-F238E27FC236}">
                    <a16:creationId xmlns:a16="http://schemas.microsoft.com/office/drawing/2014/main" id="{A3973B46-5E10-7FD4-4A69-D0136118556A}"/>
                  </a:ext>
                </a:extLst>
              </p:cNvPr>
              <p:cNvPicPr>
                <a:picLocks noGrp="1" noRot="1" noChangeAspect="1" noMove="1" noResize="1" noEditPoints="1" noAdjustHandles="1" noChangeArrowheads="1" noChangeShapeType="1"/>
              </p:cNvPicPr>
              <p:nvPr/>
            </p:nvPicPr>
            <p:blipFill>
              <a:blip r:embed="rId16"/>
              <a:stretch>
                <a:fillRect/>
              </a:stretch>
            </p:blipFill>
            <p:spPr>
              <a:xfrm>
                <a:off x="8260629" y="2363564"/>
                <a:ext cx="3840000" cy="2160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8" name="Dia nagyítása 7">
                <a:extLst>
                  <a:ext uri="{FF2B5EF4-FFF2-40B4-BE49-F238E27FC236}">
                    <a16:creationId xmlns:a16="http://schemas.microsoft.com/office/drawing/2014/main" id="{6A6BF5B6-091F-B9C1-CC72-BD45A5EEE2CC}"/>
                  </a:ext>
                </a:extLst>
              </p:cNvPr>
              <p:cNvGraphicFramePr>
                <a:graphicFrameLocks noChangeAspect="1"/>
              </p:cNvGraphicFramePr>
              <p:nvPr>
                <p:extLst>
                  <p:ext uri="{D42A27DB-BD31-4B8C-83A1-F6EECF244321}">
                    <p14:modId xmlns:p14="http://schemas.microsoft.com/office/powerpoint/2010/main" val="4092096182"/>
                  </p:ext>
                </p:extLst>
              </p:nvPr>
            </p:nvGraphicFramePr>
            <p:xfrm>
              <a:off x="199281" y="4673274"/>
              <a:ext cx="3840000" cy="2160000"/>
            </p:xfrm>
            <a:graphic>
              <a:graphicData uri="http://schemas.microsoft.com/office/powerpoint/2016/slidezoom">
                <pslz:sldZm>
                  <pslz:sldZmObj sldId="265" cId="2677992975">
                    <pslz:zmPr id="{10309EB6-76D8-470E-9BC4-C8ABC11445C7}" returnToParent="0" transitionDur="1000">
                      <p166:blipFill xmlns:p166="http://schemas.microsoft.com/office/powerpoint/2016/6/main">
                        <a:blip r:embed="rId17"/>
                        <a:stretch>
                          <a:fillRect/>
                        </a:stretch>
                      </p166:blipFill>
                      <p166:spPr xmlns:p166="http://schemas.microsoft.com/office/powerpoint/2016/6/main">
                        <a:xfrm>
                          <a:off x="0" y="0"/>
                          <a:ext cx="3840000" cy="2160000"/>
                        </a:xfrm>
                        <a:prstGeom prst="rect">
                          <a:avLst/>
                        </a:prstGeom>
                        <a:ln w="3175">
                          <a:solidFill>
                            <a:prstClr val="ltGray"/>
                          </a:solidFill>
                        </a:ln>
                      </p166:spPr>
                    </pslz:zmPr>
                  </pslz:sldZmObj>
                </pslz:sldZm>
              </a:graphicData>
            </a:graphic>
          </p:graphicFrame>
        </mc:Choice>
        <mc:Fallback xmlns="">
          <p:pic>
            <p:nvPicPr>
              <p:cNvPr id="8" name="Dia nagyítása 7">
                <a:hlinkClick r:id="rId18" action="ppaction://hlinksldjump"/>
                <a:extLst>
                  <a:ext uri="{FF2B5EF4-FFF2-40B4-BE49-F238E27FC236}">
                    <a16:creationId xmlns:a16="http://schemas.microsoft.com/office/drawing/2014/main" id="{6A6BF5B6-091F-B9C1-CC72-BD45A5EEE2CC}"/>
                  </a:ext>
                </a:extLst>
              </p:cNvPr>
              <p:cNvPicPr>
                <a:picLocks noGrp="1" noRot="1" noChangeAspect="1" noMove="1" noResize="1" noEditPoints="1" noAdjustHandles="1" noChangeArrowheads="1" noChangeShapeType="1"/>
              </p:cNvPicPr>
              <p:nvPr/>
            </p:nvPicPr>
            <p:blipFill>
              <a:blip r:embed="rId19"/>
              <a:stretch>
                <a:fillRect/>
              </a:stretch>
            </p:blipFill>
            <p:spPr>
              <a:xfrm>
                <a:off x="199281" y="4673274"/>
                <a:ext cx="3840000" cy="2160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0" name="Dia nagyítása 9">
                <a:extLst>
                  <a:ext uri="{FF2B5EF4-FFF2-40B4-BE49-F238E27FC236}">
                    <a16:creationId xmlns:a16="http://schemas.microsoft.com/office/drawing/2014/main" id="{DFDDF476-67C4-DF47-1F4F-2B5197894986}"/>
                  </a:ext>
                </a:extLst>
              </p:cNvPr>
              <p:cNvGraphicFramePr>
                <a:graphicFrameLocks noChangeAspect="1"/>
              </p:cNvGraphicFramePr>
              <p:nvPr>
                <p:extLst>
                  <p:ext uri="{D42A27DB-BD31-4B8C-83A1-F6EECF244321}">
                    <p14:modId xmlns:p14="http://schemas.microsoft.com/office/powerpoint/2010/main" val="3075191856"/>
                  </p:ext>
                </p:extLst>
              </p:nvPr>
            </p:nvGraphicFramePr>
            <p:xfrm>
              <a:off x="199281" y="47484"/>
              <a:ext cx="3840000" cy="2160000"/>
            </p:xfrm>
            <a:graphic>
              <a:graphicData uri="http://schemas.microsoft.com/office/powerpoint/2016/slidezoom">
                <pslz:sldZm>
                  <pslz:sldZmObj sldId="256" cId="3248374653">
                    <pslz:zmPr id="{979C0B99-283F-4C37-8F72-ABE92BEE6BE2}" returnToParent="0" transitionDur="1000">
                      <p166:blipFill xmlns:p166="http://schemas.microsoft.com/office/powerpoint/2016/6/main">
                        <a:blip r:embed="rId20"/>
                        <a:stretch>
                          <a:fillRect/>
                        </a:stretch>
                      </p166:blipFill>
                      <p166:spPr xmlns:p166="http://schemas.microsoft.com/office/powerpoint/2016/6/main">
                        <a:xfrm>
                          <a:off x="0" y="0"/>
                          <a:ext cx="3840000" cy="2160000"/>
                        </a:xfrm>
                        <a:prstGeom prst="rect">
                          <a:avLst/>
                        </a:prstGeom>
                        <a:ln w="3175">
                          <a:solidFill>
                            <a:prstClr val="ltGray"/>
                          </a:solidFill>
                        </a:ln>
                      </p166:spPr>
                    </pslz:zmPr>
                  </pslz:sldZmObj>
                </pslz:sldZm>
              </a:graphicData>
            </a:graphic>
          </p:graphicFrame>
        </mc:Choice>
        <mc:Fallback xmlns="">
          <p:pic>
            <p:nvPicPr>
              <p:cNvPr id="10" name="Dia nagyítása 9">
                <a:hlinkClick r:id="rId21" action="ppaction://hlinksldjump"/>
                <a:extLst>
                  <a:ext uri="{FF2B5EF4-FFF2-40B4-BE49-F238E27FC236}">
                    <a16:creationId xmlns:a16="http://schemas.microsoft.com/office/drawing/2014/main" id="{DFDDF476-67C4-DF47-1F4F-2B5197894986}"/>
                  </a:ext>
                </a:extLst>
              </p:cNvPr>
              <p:cNvPicPr>
                <a:picLocks noGrp="1" noRot="1" noChangeAspect="1" noMove="1" noResize="1" noEditPoints="1" noAdjustHandles="1" noChangeArrowheads="1" noChangeShapeType="1"/>
              </p:cNvPicPr>
              <p:nvPr/>
            </p:nvPicPr>
            <p:blipFill>
              <a:blip r:embed="rId22"/>
              <a:stretch>
                <a:fillRect/>
              </a:stretch>
            </p:blipFill>
            <p:spPr>
              <a:xfrm>
                <a:off x="199281" y="47484"/>
                <a:ext cx="3840000" cy="2160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6" name="Dia nagyítása 35">
                <a:extLst>
                  <a:ext uri="{FF2B5EF4-FFF2-40B4-BE49-F238E27FC236}">
                    <a16:creationId xmlns:a16="http://schemas.microsoft.com/office/drawing/2014/main" id="{FBD2853E-2173-8361-4A52-1BC8B8958A69}"/>
                  </a:ext>
                </a:extLst>
              </p:cNvPr>
              <p:cNvGraphicFramePr>
                <a:graphicFrameLocks noChangeAspect="1"/>
              </p:cNvGraphicFramePr>
              <p:nvPr>
                <p:extLst>
                  <p:ext uri="{D42A27DB-BD31-4B8C-83A1-F6EECF244321}">
                    <p14:modId xmlns:p14="http://schemas.microsoft.com/office/powerpoint/2010/main" val="1088386027"/>
                  </p:ext>
                </p:extLst>
              </p:nvPr>
            </p:nvGraphicFramePr>
            <p:xfrm>
              <a:off x="199281" y="2349000"/>
              <a:ext cx="3840000" cy="2160000"/>
            </p:xfrm>
            <a:graphic>
              <a:graphicData uri="http://schemas.microsoft.com/office/powerpoint/2016/slidezoom">
                <pslz:sldZm>
                  <pslz:sldZmObj sldId="267" cId="2221303095">
                    <pslz:zmPr id="{03E976E4-0C4E-41EE-B031-4AD400EED9C5}" returnToParent="0" transitionDur="1000">
                      <p166:blipFill xmlns:p166="http://schemas.microsoft.com/office/powerpoint/2016/6/main">
                        <a:blip r:embed="rId23"/>
                        <a:stretch>
                          <a:fillRect/>
                        </a:stretch>
                      </p166:blipFill>
                      <p166:spPr xmlns:p166="http://schemas.microsoft.com/office/powerpoint/2016/6/main">
                        <a:xfrm>
                          <a:off x="0" y="0"/>
                          <a:ext cx="3840000" cy="2160000"/>
                        </a:xfrm>
                        <a:prstGeom prst="rect">
                          <a:avLst/>
                        </a:prstGeom>
                        <a:ln w="3175">
                          <a:solidFill>
                            <a:prstClr val="ltGray"/>
                          </a:solidFill>
                        </a:ln>
                      </p166:spPr>
                    </pslz:zmPr>
                  </pslz:sldZmObj>
                </pslz:sldZm>
              </a:graphicData>
            </a:graphic>
          </p:graphicFrame>
        </mc:Choice>
        <mc:Fallback xmlns="">
          <p:pic>
            <p:nvPicPr>
              <p:cNvPr id="36" name="Dia nagyítása 35">
                <a:hlinkClick r:id="rId24" action="ppaction://hlinksldjump"/>
                <a:extLst>
                  <a:ext uri="{FF2B5EF4-FFF2-40B4-BE49-F238E27FC236}">
                    <a16:creationId xmlns:a16="http://schemas.microsoft.com/office/drawing/2014/main" id="{FBD2853E-2173-8361-4A52-1BC8B8958A69}"/>
                  </a:ext>
                </a:extLst>
              </p:cNvPr>
              <p:cNvPicPr>
                <a:picLocks noGrp="1" noRot="1" noChangeAspect="1" noMove="1" noResize="1" noEditPoints="1" noAdjustHandles="1" noChangeArrowheads="1" noChangeShapeType="1"/>
              </p:cNvPicPr>
              <p:nvPr/>
            </p:nvPicPr>
            <p:blipFill>
              <a:blip r:embed="rId25"/>
              <a:stretch>
                <a:fillRect/>
              </a:stretch>
            </p:blipFill>
            <p:spPr>
              <a:xfrm>
                <a:off x="199281" y="2349000"/>
                <a:ext cx="3840000" cy="2160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8" name="Dia nagyítása 37">
                <a:extLst>
                  <a:ext uri="{FF2B5EF4-FFF2-40B4-BE49-F238E27FC236}">
                    <a16:creationId xmlns:a16="http://schemas.microsoft.com/office/drawing/2014/main" id="{EECE53E4-DCBB-F854-5018-C719223BCD6F}"/>
                  </a:ext>
                </a:extLst>
              </p:cNvPr>
              <p:cNvGraphicFramePr>
                <a:graphicFrameLocks noChangeAspect="1"/>
              </p:cNvGraphicFramePr>
              <p:nvPr>
                <p:extLst>
                  <p:ext uri="{D42A27DB-BD31-4B8C-83A1-F6EECF244321}">
                    <p14:modId xmlns:p14="http://schemas.microsoft.com/office/powerpoint/2010/main" val="1633057100"/>
                  </p:ext>
                </p:extLst>
              </p:nvPr>
            </p:nvGraphicFramePr>
            <p:xfrm>
              <a:off x="4229955" y="4650204"/>
              <a:ext cx="3840000" cy="2160000"/>
            </p:xfrm>
            <a:graphic>
              <a:graphicData uri="http://schemas.microsoft.com/office/powerpoint/2016/slidezoom">
                <pslz:sldZm>
                  <pslz:sldZmObj sldId="266" cId="3926785656">
                    <pslz:zmPr id="{7ED8E953-96BC-461F-8DAE-63ECC9DC343F}" returnToParent="0" transitionDur="1000">
                      <p166:blipFill xmlns:p166="http://schemas.microsoft.com/office/powerpoint/2016/6/main">
                        <a:blip r:embed="rId26"/>
                        <a:stretch>
                          <a:fillRect/>
                        </a:stretch>
                      </p166:blipFill>
                      <p166:spPr xmlns:p166="http://schemas.microsoft.com/office/powerpoint/2016/6/main">
                        <a:xfrm>
                          <a:off x="0" y="0"/>
                          <a:ext cx="3840000" cy="2160000"/>
                        </a:xfrm>
                        <a:prstGeom prst="rect">
                          <a:avLst/>
                        </a:prstGeom>
                        <a:ln w="3175">
                          <a:solidFill>
                            <a:prstClr val="ltGray"/>
                          </a:solidFill>
                        </a:ln>
                      </p166:spPr>
                    </pslz:zmPr>
                  </pslz:sldZmObj>
                </pslz:sldZm>
              </a:graphicData>
            </a:graphic>
          </p:graphicFrame>
        </mc:Choice>
        <mc:Fallback xmlns="">
          <p:pic>
            <p:nvPicPr>
              <p:cNvPr id="38" name="Dia nagyítása 37">
                <a:hlinkClick r:id="rId27" action="ppaction://hlinksldjump"/>
                <a:extLst>
                  <a:ext uri="{FF2B5EF4-FFF2-40B4-BE49-F238E27FC236}">
                    <a16:creationId xmlns:a16="http://schemas.microsoft.com/office/drawing/2014/main" id="{EECE53E4-DCBB-F854-5018-C719223BCD6F}"/>
                  </a:ext>
                </a:extLst>
              </p:cNvPr>
              <p:cNvPicPr>
                <a:picLocks noGrp="1" noRot="1" noChangeAspect="1" noMove="1" noResize="1" noEditPoints="1" noAdjustHandles="1" noChangeArrowheads="1" noChangeShapeType="1"/>
              </p:cNvPicPr>
              <p:nvPr/>
            </p:nvPicPr>
            <p:blipFill>
              <a:blip r:embed="rId28"/>
              <a:stretch>
                <a:fillRect/>
              </a:stretch>
            </p:blipFill>
            <p:spPr>
              <a:xfrm>
                <a:off x="4229955" y="4650204"/>
                <a:ext cx="3840000" cy="2160000"/>
              </a:xfrm>
              <a:prstGeom prst="rect">
                <a:avLst/>
              </a:prstGeom>
              <a:ln w="3175">
                <a:solidFill>
                  <a:prstClr val="ltGray"/>
                </a:solidFill>
              </a:ln>
            </p:spPr>
          </p:pic>
        </mc:Fallback>
      </mc:AlternateContent>
    </p:spTree>
    <p:extLst>
      <p:ext uri="{BB962C8B-B14F-4D97-AF65-F5344CB8AC3E}">
        <p14:creationId xmlns:p14="http://schemas.microsoft.com/office/powerpoint/2010/main" val="2918696490"/>
      </p:ext>
    </p:extLst>
  </p:cSld>
  <p:clrMapOvr>
    <a:masterClrMapping/>
  </p:clrMapOvr>
  <mc:AlternateContent xmlns:mc="http://schemas.openxmlformats.org/markup-compatibility/2006" xmlns:p14="http://schemas.microsoft.com/office/powerpoint/2010/main">
    <mc:Choice Requires="p14">
      <p:transition spd="slow" p14:dur="2000" advTm="977"/>
    </mc:Choice>
    <mc:Fallback xmlns="">
      <p:transition spd="slow" advTm="97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E31ED8E-DA61-4853-88FD-76D3FAEA4156}"/>
              </a:ext>
            </a:extLst>
          </p:cNvPr>
          <p:cNvSpPr>
            <a:spLocks noGrp="1"/>
          </p:cNvSpPr>
          <p:nvPr>
            <p:ph type="title"/>
          </p:nvPr>
        </p:nvSpPr>
        <p:spPr>
          <a:xfrm>
            <a:off x="838200" y="1641752"/>
            <a:ext cx="5864355" cy="2215545"/>
          </a:xfrm>
        </p:spPr>
        <p:txBody>
          <a:bodyPr vert="horz" lIns="91440" tIns="45720" rIns="91440" bIns="45720" rtlCol="0" anchor="t">
            <a:normAutofit/>
          </a:bodyPr>
          <a:lstStyle/>
          <a:p>
            <a:r>
              <a:rPr lang="en-US" sz="8000" kern="1200" dirty="0">
                <a:solidFill>
                  <a:schemeClr val="bg1"/>
                </a:solidFill>
                <a:latin typeface="+mj-lt"/>
                <a:ea typeface="+mj-ea"/>
                <a:cs typeface="+mj-cs"/>
              </a:rPr>
              <a:t>Thank you</a:t>
            </a:r>
          </a:p>
        </p:txBody>
      </p:sp>
      <p:sp>
        <p:nvSpPr>
          <p:cNvPr id="3" name="Tartalom helye 2">
            <a:extLst>
              <a:ext uri="{FF2B5EF4-FFF2-40B4-BE49-F238E27FC236}">
                <a16:creationId xmlns:a16="http://schemas.microsoft.com/office/drawing/2014/main" id="{13FAFC93-5427-4FE3-93AA-F0984B38A8CC}"/>
              </a:ext>
            </a:extLst>
          </p:cNvPr>
          <p:cNvSpPr>
            <a:spLocks noGrp="1"/>
          </p:cNvSpPr>
          <p:nvPr>
            <p:ph idx="1"/>
          </p:nvPr>
        </p:nvSpPr>
        <p:spPr>
          <a:xfrm>
            <a:off x="6232636" y="4942175"/>
            <a:ext cx="4703290" cy="1298443"/>
          </a:xfrm>
        </p:spPr>
        <p:txBody>
          <a:bodyPr vert="horz" lIns="91440" tIns="45720" rIns="91440" bIns="45720" rtlCol="0">
            <a:normAutofit fontScale="77500" lnSpcReduction="20000"/>
          </a:bodyPr>
          <a:lstStyle/>
          <a:p>
            <a:pPr marL="0" indent="0">
              <a:spcBef>
                <a:spcPct val="0"/>
              </a:spcBef>
              <a:buNone/>
            </a:pPr>
            <a:r>
              <a:rPr lang="en-US" sz="8000" dirty="0">
                <a:solidFill>
                  <a:schemeClr val="bg1"/>
                </a:solidFill>
                <a:latin typeface="+mj-lt"/>
                <a:ea typeface="+mj-ea"/>
                <a:cs typeface="+mj-cs"/>
              </a:rPr>
              <a:t>Any </a:t>
            </a:r>
            <a:r>
              <a:rPr lang="en-US" sz="8000" dirty="0" err="1">
                <a:solidFill>
                  <a:schemeClr val="bg1"/>
                </a:solidFill>
                <a:latin typeface="+mj-lt"/>
                <a:ea typeface="+mj-ea"/>
                <a:cs typeface="+mj-cs"/>
              </a:rPr>
              <a:t>qu</a:t>
            </a:r>
            <a:r>
              <a:rPr lang="hu-HU" sz="8000" dirty="0">
                <a:solidFill>
                  <a:schemeClr val="bg1"/>
                </a:solidFill>
                <a:latin typeface="+mj-lt"/>
                <a:ea typeface="+mj-ea"/>
                <a:cs typeface="+mj-cs"/>
              </a:rPr>
              <a:t>e</a:t>
            </a:r>
            <a:r>
              <a:rPr lang="en-US" sz="8000" dirty="0">
                <a:solidFill>
                  <a:schemeClr val="bg1"/>
                </a:solidFill>
                <a:latin typeface="+mj-lt"/>
                <a:ea typeface="+mj-ea"/>
                <a:cs typeface="+mj-cs"/>
              </a:rPr>
              <a:t>stion?</a:t>
            </a:r>
            <a:endParaRPr lang="hu-HU" sz="8000" dirty="0">
              <a:solidFill>
                <a:schemeClr val="bg1"/>
              </a:solidFill>
              <a:latin typeface="+mj-lt"/>
              <a:ea typeface="+mj-ea"/>
              <a:cs typeface="+mj-cs"/>
            </a:endParaRPr>
          </a:p>
        </p:txBody>
      </p:sp>
      <p:sp>
        <p:nvSpPr>
          <p:cNvPr id="4" name="Dia számának helye 3">
            <a:extLst>
              <a:ext uri="{FF2B5EF4-FFF2-40B4-BE49-F238E27FC236}">
                <a16:creationId xmlns:a16="http://schemas.microsoft.com/office/drawing/2014/main" id="{CA6B0BDB-E583-4316-BC32-AA111D4DD8D1}"/>
              </a:ext>
            </a:extLst>
          </p:cNvPr>
          <p:cNvSpPr>
            <a:spLocks noGrp="1"/>
          </p:cNvSpPr>
          <p:nvPr>
            <p:ph type="sldNum" sz="quarter" idx="12"/>
          </p:nvPr>
        </p:nvSpPr>
        <p:spPr/>
        <p:txBody>
          <a:bodyPr/>
          <a:lstStyle/>
          <a:p>
            <a:fld id="{FD8320BD-27DE-4102-9EB4-66CE43968683}" type="slidenum">
              <a:rPr lang="hu-HU" sz="2800" smtClean="0">
                <a:solidFill>
                  <a:schemeClr val="bg1"/>
                </a:solidFill>
              </a:rPr>
              <a:t>10</a:t>
            </a:fld>
            <a:endParaRPr lang="hu-HU" sz="2800" dirty="0">
              <a:solidFill>
                <a:schemeClr val="bg1"/>
              </a:solidFill>
            </a:endParaRPr>
          </a:p>
        </p:txBody>
      </p:sp>
      <p:pic>
        <p:nvPicPr>
          <p:cNvPr id="40" name="Graphic 39" descr="Comment">
            <a:extLst>
              <a:ext uri="{FF2B5EF4-FFF2-40B4-BE49-F238E27FC236}">
                <a16:creationId xmlns:a16="http://schemas.microsoft.com/office/drawing/2014/main" id="{E89BDDEB-14B8-C4A0-D6F2-DD03B3F390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6487" y="1429488"/>
            <a:ext cx="3960000" cy="3960000"/>
          </a:xfrm>
          <a:prstGeom prst="rect">
            <a:avLst/>
          </a:prstGeom>
        </p:spPr>
      </p:pic>
      <p:sp>
        <p:nvSpPr>
          <p:cNvPr id="7" name="Tartalom helye 2">
            <a:extLst>
              <a:ext uri="{FF2B5EF4-FFF2-40B4-BE49-F238E27FC236}">
                <a16:creationId xmlns:a16="http://schemas.microsoft.com/office/drawing/2014/main" id="{D59661D5-E17C-426F-9B4C-03E314A5BAB8}"/>
              </a:ext>
            </a:extLst>
          </p:cNvPr>
          <p:cNvSpPr txBox="1">
            <a:spLocks/>
          </p:cNvSpPr>
          <p:nvPr/>
        </p:nvSpPr>
        <p:spPr>
          <a:xfrm>
            <a:off x="838200" y="5389488"/>
            <a:ext cx="4703290" cy="1874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hu-HU" dirty="0" err="1">
                <a:solidFill>
                  <a:schemeClr val="bg1"/>
                </a:solidFill>
                <a:latin typeface="+mj-lt"/>
                <a:ea typeface="+mj-ea"/>
                <a:cs typeface="+mj-cs"/>
              </a:rPr>
              <a:t>Contacts</a:t>
            </a:r>
            <a:r>
              <a:rPr lang="hu-HU" dirty="0">
                <a:solidFill>
                  <a:schemeClr val="bg1"/>
                </a:solidFill>
                <a:latin typeface="+mj-lt"/>
                <a:ea typeface="+mj-ea"/>
                <a:cs typeface="+mj-cs"/>
              </a:rPr>
              <a:t>:</a:t>
            </a:r>
          </a:p>
          <a:p>
            <a:pPr marL="0" indent="0">
              <a:spcBef>
                <a:spcPct val="0"/>
              </a:spcBef>
              <a:buFont typeface="Arial" panose="020B0604020202020204" pitchFamily="34" charset="0"/>
              <a:buNone/>
            </a:pPr>
            <a:r>
              <a:rPr lang="hu-HU" dirty="0">
                <a:solidFill>
                  <a:schemeClr val="bg1"/>
                </a:solidFill>
                <a:latin typeface="+mj-lt"/>
                <a:ea typeface="+mj-ea"/>
                <a:cs typeface="+mj-cs"/>
                <a:hlinkClick r:id="rId4"/>
              </a:rPr>
              <a:t>vancsura.pisti@gmail.com</a:t>
            </a:r>
            <a:endParaRPr lang="hu-HU" dirty="0">
              <a:solidFill>
                <a:schemeClr val="bg1"/>
              </a:solidFill>
              <a:latin typeface="+mj-lt"/>
              <a:ea typeface="+mj-ea"/>
              <a:cs typeface="+mj-cs"/>
            </a:endParaRPr>
          </a:p>
          <a:p>
            <a:pPr marL="0" indent="0">
              <a:spcBef>
                <a:spcPct val="0"/>
              </a:spcBef>
              <a:buFont typeface="Arial" panose="020B0604020202020204" pitchFamily="34" charset="0"/>
              <a:buNone/>
            </a:pPr>
            <a:r>
              <a:rPr lang="hu-HU" dirty="0">
                <a:solidFill>
                  <a:schemeClr val="bg1"/>
                </a:solidFill>
                <a:latin typeface="+mj-lt"/>
                <a:ea typeface="+mj-ea"/>
                <a:cs typeface="+mj-cs"/>
                <a:hlinkClick r:id="rId5"/>
              </a:rPr>
              <a:t>pitlik@kodolanyi.hu</a:t>
            </a:r>
            <a:endParaRPr lang="hu-HU" dirty="0">
              <a:solidFill>
                <a:schemeClr val="bg1"/>
              </a:solidFill>
              <a:latin typeface="+mj-lt"/>
              <a:ea typeface="+mj-ea"/>
              <a:cs typeface="+mj-cs"/>
            </a:endParaRPr>
          </a:p>
          <a:p>
            <a:pPr marL="0" indent="0">
              <a:spcBef>
                <a:spcPct val="0"/>
              </a:spcBef>
              <a:buFont typeface="Arial" panose="020B0604020202020204" pitchFamily="34" charset="0"/>
              <a:buNone/>
            </a:pPr>
            <a:endParaRPr lang="hu-HU" dirty="0">
              <a:solidFill>
                <a:schemeClr val="bg1"/>
              </a:solidFill>
              <a:latin typeface="+mj-lt"/>
              <a:ea typeface="+mj-ea"/>
              <a:cs typeface="+mj-cs"/>
            </a:endParaRPr>
          </a:p>
        </p:txBody>
      </p:sp>
    </p:spTree>
    <p:extLst>
      <p:ext uri="{BB962C8B-B14F-4D97-AF65-F5344CB8AC3E}">
        <p14:creationId xmlns:p14="http://schemas.microsoft.com/office/powerpoint/2010/main" val="325428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36E946B-6A87-437C-ACEF-4A2F9E6606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41" r="18700" b="3548"/>
          <a:stretch/>
        </p:blipFill>
        <p:spPr bwMode="auto">
          <a:xfrm>
            <a:off x="3933717" y="-809295"/>
            <a:ext cx="8258280" cy="652841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Cím 1">
            <a:extLst>
              <a:ext uri="{FF2B5EF4-FFF2-40B4-BE49-F238E27FC236}">
                <a16:creationId xmlns:a16="http://schemas.microsoft.com/office/drawing/2014/main" id="{9723DCC0-88AE-47F4-8221-1998AE8AC366}"/>
              </a:ext>
            </a:extLst>
          </p:cNvPr>
          <p:cNvSpPr>
            <a:spLocks noGrp="1"/>
          </p:cNvSpPr>
          <p:nvPr>
            <p:ph type="ctrTitle"/>
          </p:nvPr>
        </p:nvSpPr>
        <p:spPr>
          <a:xfrm>
            <a:off x="458169" y="367862"/>
            <a:ext cx="5612524" cy="2009502"/>
          </a:xfrm>
        </p:spPr>
        <p:txBody>
          <a:bodyPr anchor="b">
            <a:normAutofit/>
          </a:bodyPr>
          <a:lstStyle/>
          <a:p>
            <a:pPr>
              <a:lnSpc>
                <a:spcPct val="100000"/>
              </a:lnSpc>
              <a:spcAft>
                <a:spcPts val="3600"/>
              </a:spcAft>
            </a:pPr>
            <a:r>
              <a:rPr lang="hu-HU" sz="3200" dirty="0"/>
              <a:t>FINANCE PROCESS AUTOMATION WITH </a:t>
            </a:r>
            <a:br>
              <a:rPr lang="hu-HU" sz="3200" dirty="0"/>
            </a:br>
            <a:r>
              <a:rPr lang="hu-HU" sz="3200" dirty="0"/>
              <a:t>NUMERICAL DECISION MAKING</a:t>
            </a:r>
          </a:p>
        </p:txBody>
      </p:sp>
      <p:sp>
        <p:nvSpPr>
          <p:cNvPr id="3" name="Alcím 2">
            <a:extLst>
              <a:ext uri="{FF2B5EF4-FFF2-40B4-BE49-F238E27FC236}">
                <a16:creationId xmlns:a16="http://schemas.microsoft.com/office/drawing/2014/main" id="{04B777BA-06C6-48AB-AFED-94BF75C52171}"/>
              </a:ext>
            </a:extLst>
          </p:cNvPr>
          <p:cNvSpPr>
            <a:spLocks noGrp="1"/>
          </p:cNvSpPr>
          <p:nvPr>
            <p:ph type="subTitle" idx="1"/>
          </p:nvPr>
        </p:nvSpPr>
        <p:spPr>
          <a:xfrm>
            <a:off x="458169" y="3001059"/>
            <a:ext cx="4639348" cy="3047646"/>
          </a:xfrm>
        </p:spPr>
        <p:txBody>
          <a:bodyPr>
            <a:normAutofit/>
          </a:bodyPr>
          <a:lstStyle/>
          <a:p>
            <a:pPr algn="l"/>
            <a:r>
              <a:rPr lang="hu-HU" sz="2000" dirty="0"/>
              <a:t>István Vancsura, László Pitlik</a:t>
            </a:r>
          </a:p>
          <a:p>
            <a:pPr algn="l"/>
            <a:r>
              <a:rPr lang="hu-HU" sz="2000" dirty="0"/>
              <a:t>Kodolányi János University</a:t>
            </a:r>
          </a:p>
          <a:p>
            <a:pPr algn="l"/>
            <a:r>
              <a:rPr lang="hu-HU" sz="2000" dirty="0"/>
              <a:t>Budapest, Hungary, 2023.03.10. </a:t>
            </a:r>
          </a:p>
          <a:p>
            <a:pPr algn="l"/>
            <a:endParaRPr lang="hu-HU" sz="2000" dirty="0"/>
          </a:p>
          <a:p>
            <a:pPr algn="l"/>
            <a:endParaRPr lang="hu-HU" sz="2000" dirty="0"/>
          </a:p>
          <a:p>
            <a:pPr algn="l"/>
            <a:r>
              <a:rPr lang="hu-HU" sz="2000" dirty="0"/>
              <a:t>International </a:t>
            </a:r>
            <a:r>
              <a:rPr lang="hu-HU" sz="2000" dirty="0" err="1"/>
              <a:t>Congress</a:t>
            </a:r>
            <a:r>
              <a:rPr lang="hu-HU" sz="2000" dirty="0"/>
              <a:t> of </a:t>
            </a:r>
            <a:r>
              <a:rPr lang="hu-HU" sz="2000" dirty="0" err="1"/>
              <a:t>Finance</a:t>
            </a:r>
            <a:r>
              <a:rPr lang="hu-HU" sz="2000" dirty="0"/>
              <a:t> and </a:t>
            </a:r>
            <a:r>
              <a:rPr lang="hu-HU" sz="2000" dirty="0" err="1"/>
              <a:t>Tax</a:t>
            </a:r>
            <a:endParaRPr lang="hu-HU" sz="2000" dirty="0"/>
          </a:p>
          <a:p>
            <a:pPr algn="l"/>
            <a:r>
              <a:rPr lang="hu-HU" sz="2000" dirty="0" err="1"/>
              <a:t>Selçuk</a:t>
            </a:r>
            <a:r>
              <a:rPr lang="hu-HU" sz="2000" dirty="0"/>
              <a:t> University, Konya, </a:t>
            </a:r>
            <a:r>
              <a:rPr lang="hu-HU" sz="2000" dirty="0" err="1"/>
              <a:t>Turkey</a:t>
            </a:r>
            <a:endParaRPr lang="hu-HU" sz="2000" dirty="0"/>
          </a:p>
        </p:txBody>
      </p:sp>
    </p:spTree>
    <p:extLst>
      <p:ext uri="{BB962C8B-B14F-4D97-AF65-F5344CB8AC3E}">
        <p14:creationId xmlns:p14="http://schemas.microsoft.com/office/powerpoint/2010/main" val="32483746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912"/>
    </mc:Choice>
    <mc:Fallback xmlns="">
      <p:transition spd="slow" advTm="191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BEEE383-E2CA-4193-8C68-9913471BC5A3}"/>
              </a:ext>
            </a:extLst>
          </p:cNvPr>
          <p:cNvSpPr>
            <a:spLocks noGrp="1"/>
          </p:cNvSpPr>
          <p:nvPr>
            <p:ph type="title"/>
          </p:nvPr>
        </p:nvSpPr>
        <p:spPr>
          <a:xfrm>
            <a:off x="838199" y="419059"/>
            <a:ext cx="6634655" cy="1323439"/>
          </a:xfrm>
        </p:spPr>
        <p:txBody>
          <a:bodyPr anchor="t">
            <a:normAutofit/>
          </a:bodyPr>
          <a:lstStyle/>
          <a:p>
            <a:r>
              <a:rPr lang="en-US" b="0" i="0" dirty="0">
                <a:solidFill>
                  <a:schemeClr val="bg1"/>
                </a:solidFill>
                <a:effectLst/>
              </a:rPr>
              <a:t>Binary Decision Making</a:t>
            </a:r>
            <a:r>
              <a:rPr lang="hu-HU" dirty="0">
                <a:solidFill>
                  <a:schemeClr val="bg1"/>
                </a:solidFill>
              </a:rPr>
              <a:t>…</a:t>
            </a:r>
          </a:p>
        </p:txBody>
      </p:sp>
      <p:sp>
        <p:nvSpPr>
          <p:cNvPr id="3" name="Tartalom helye 2">
            <a:extLst>
              <a:ext uri="{FF2B5EF4-FFF2-40B4-BE49-F238E27FC236}">
                <a16:creationId xmlns:a16="http://schemas.microsoft.com/office/drawing/2014/main" id="{ED61E597-413E-4E9D-996C-60F18F3286A7}"/>
              </a:ext>
            </a:extLst>
          </p:cNvPr>
          <p:cNvSpPr>
            <a:spLocks noGrp="1"/>
          </p:cNvSpPr>
          <p:nvPr>
            <p:ph idx="1"/>
          </p:nvPr>
        </p:nvSpPr>
        <p:spPr>
          <a:xfrm>
            <a:off x="838200" y="1292823"/>
            <a:ext cx="5908287" cy="1323440"/>
          </a:xfrm>
        </p:spPr>
        <p:txBody>
          <a:bodyPr>
            <a:normAutofit/>
          </a:bodyPr>
          <a:lstStyle/>
          <a:p>
            <a:pPr marL="0" indent="0">
              <a:buNone/>
            </a:pPr>
            <a:r>
              <a:rPr lang="en-US" sz="1800" dirty="0">
                <a:solidFill>
                  <a:schemeClr val="bg1"/>
                </a:solidFill>
                <a:latin typeface="+mj-lt"/>
                <a:ea typeface="+mj-ea"/>
                <a:cs typeface="+mj-cs"/>
              </a:rPr>
              <a:t>binary decision making is a simplified approach of decision making that only considers two options in general, such as yes or no, pass or fail – like in the classic mathematical logic</a:t>
            </a:r>
            <a:r>
              <a:rPr lang="hu-HU" sz="1800" dirty="0">
                <a:solidFill>
                  <a:schemeClr val="bg1"/>
                </a:solidFill>
                <a:latin typeface="+mj-lt"/>
                <a:ea typeface="+mj-ea"/>
                <a:cs typeface="+mj-cs"/>
              </a:rPr>
              <a:t>.</a:t>
            </a:r>
          </a:p>
        </p:txBody>
      </p:sp>
      <p:sp>
        <p:nvSpPr>
          <p:cNvPr id="4" name="Dia számának helye 3">
            <a:extLst>
              <a:ext uri="{FF2B5EF4-FFF2-40B4-BE49-F238E27FC236}">
                <a16:creationId xmlns:a16="http://schemas.microsoft.com/office/drawing/2014/main" id="{B909727E-0B7B-42DD-9C6C-325A6EFE5BA6}"/>
              </a:ext>
            </a:extLst>
          </p:cNvPr>
          <p:cNvSpPr>
            <a:spLocks noGrp="1"/>
          </p:cNvSpPr>
          <p:nvPr>
            <p:ph type="sldNum" sz="quarter" idx="12"/>
          </p:nvPr>
        </p:nvSpPr>
        <p:spPr/>
        <p:txBody>
          <a:bodyPr/>
          <a:lstStyle/>
          <a:p>
            <a:fld id="{FD8320BD-27DE-4102-9EB4-66CE43968683}" type="slidenum">
              <a:rPr lang="hu-HU" sz="2800" smtClean="0">
                <a:solidFill>
                  <a:schemeClr val="bg1"/>
                </a:solidFill>
              </a:rPr>
              <a:t>3</a:t>
            </a:fld>
            <a:endParaRPr lang="hu-HU" sz="2800" dirty="0">
              <a:solidFill>
                <a:schemeClr val="bg1"/>
              </a:solidFill>
            </a:endParaRPr>
          </a:p>
        </p:txBody>
      </p:sp>
      <p:pic>
        <p:nvPicPr>
          <p:cNvPr id="7" name="Graphic 6" descr="Magabiztos döntés">
            <a:extLst>
              <a:ext uri="{FF2B5EF4-FFF2-40B4-BE49-F238E27FC236}">
                <a16:creationId xmlns:a16="http://schemas.microsoft.com/office/drawing/2014/main" id="{1EB47EED-7610-117C-1B64-4CFFDE8A1D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6486" y="-17002"/>
            <a:ext cx="5445514" cy="5445514"/>
          </a:xfrm>
          <a:prstGeom prst="rect">
            <a:avLst/>
          </a:prstGeom>
        </p:spPr>
      </p:pic>
      <p:pic>
        <p:nvPicPr>
          <p:cNvPr id="3076" name="Picture 4" descr="True and False PNG Transparent Images - PNG All">
            <a:extLst>
              <a:ext uri="{FF2B5EF4-FFF2-40B4-BE49-F238E27FC236}">
                <a16:creationId xmlns:a16="http://schemas.microsoft.com/office/drawing/2014/main" id="{1A41960A-602E-40DC-8778-80B7FA0B90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211" y="2882381"/>
            <a:ext cx="5365592" cy="268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264381"/>
      </p:ext>
    </p:extLst>
  </p:cSld>
  <p:clrMapOvr>
    <a:masterClrMapping/>
  </p:clrMapOvr>
  <mc:AlternateContent xmlns:mc="http://schemas.openxmlformats.org/markup-compatibility/2006" xmlns:p14="http://schemas.microsoft.com/office/powerpoint/2010/main">
    <mc:Choice Requires="p14">
      <p:transition spd="slow" p14:dur="2000" advTm="1304"/>
    </mc:Choice>
    <mc:Fallback xmlns="">
      <p:transition spd="slow" advTm="130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E41FB5C-4FCB-44D3-A502-5B4756533B06}"/>
              </a:ext>
            </a:extLst>
          </p:cNvPr>
          <p:cNvSpPr>
            <a:spLocks noGrp="1"/>
          </p:cNvSpPr>
          <p:nvPr>
            <p:ph type="title"/>
          </p:nvPr>
        </p:nvSpPr>
        <p:spPr>
          <a:xfrm>
            <a:off x="646386" y="-46037"/>
            <a:ext cx="10515600" cy="1325563"/>
          </a:xfrm>
        </p:spPr>
        <p:txBody>
          <a:bodyPr>
            <a:normAutofit/>
          </a:bodyPr>
          <a:lstStyle/>
          <a:p>
            <a:r>
              <a:rPr lang="hu-HU" dirty="0" err="1">
                <a:solidFill>
                  <a:srgbClr val="FFFFFF"/>
                </a:solidFill>
              </a:rPr>
              <a:t>Numerical</a:t>
            </a:r>
            <a:r>
              <a:rPr lang="hu-HU" dirty="0">
                <a:solidFill>
                  <a:srgbClr val="FFFFFF"/>
                </a:solidFill>
              </a:rPr>
              <a:t> Decision </a:t>
            </a:r>
            <a:r>
              <a:rPr lang="hu-HU" dirty="0" err="1">
                <a:solidFill>
                  <a:srgbClr val="FFFFFF"/>
                </a:solidFill>
              </a:rPr>
              <a:t>Making</a:t>
            </a:r>
            <a:r>
              <a:rPr lang="hu-HU" dirty="0">
                <a:solidFill>
                  <a:srgbClr val="FFFFFF"/>
                </a:solidFill>
              </a:rPr>
              <a:t>…</a:t>
            </a:r>
          </a:p>
        </p:txBody>
      </p:sp>
      <p:sp>
        <p:nvSpPr>
          <p:cNvPr id="4" name="Dia számának helye 3">
            <a:extLst>
              <a:ext uri="{FF2B5EF4-FFF2-40B4-BE49-F238E27FC236}">
                <a16:creationId xmlns:a16="http://schemas.microsoft.com/office/drawing/2014/main" id="{529AD736-C976-471C-9F3F-545F90C4F1E8}"/>
              </a:ext>
            </a:extLst>
          </p:cNvPr>
          <p:cNvSpPr>
            <a:spLocks noGrp="1"/>
          </p:cNvSpPr>
          <p:nvPr>
            <p:ph type="sldNum" sz="quarter" idx="12"/>
          </p:nvPr>
        </p:nvSpPr>
        <p:spPr/>
        <p:txBody>
          <a:bodyPr/>
          <a:lstStyle/>
          <a:p>
            <a:fld id="{FD8320BD-27DE-4102-9EB4-66CE43968683}" type="slidenum">
              <a:rPr lang="hu-HU" sz="2800" smtClean="0"/>
              <a:t>4</a:t>
            </a:fld>
            <a:endParaRPr lang="hu-HU" sz="2800" dirty="0"/>
          </a:p>
        </p:txBody>
      </p:sp>
      <p:sp>
        <p:nvSpPr>
          <p:cNvPr id="11" name="Szövegdoboz 10">
            <a:extLst>
              <a:ext uri="{FF2B5EF4-FFF2-40B4-BE49-F238E27FC236}">
                <a16:creationId xmlns:a16="http://schemas.microsoft.com/office/drawing/2014/main" id="{3A645B1B-0910-4B8D-B5A4-2D045B165EB6}"/>
              </a:ext>
            </a:extLst>
          </p:cNvPr>
          <p:cNvSpPr txBox="1"/>
          <p:nvPr/>
        </p:nvSpPr>
        <p:spPr>
          <a:xfrm>
            <a:off x="646386" y="1325563"/>
            <a:ext cx="6222124" cy="1477328"/>
          </a:xfrm>
          <a:prstGeom prst="rect">
            <a:avLst/>
          </a:prstGeom>
          <a:noFill/>
        </p:spPr>
        <p:txBody>
          <a:bodyPr wrap="square">
            <a:spAutoFit/>
          </a:bodyPr>
          <a:lstStyle/>
          <a:p>
            <a:r>
              <a:rPr lang="en-US" dirty="0"/>
              <a:t>In numerical decision making, there can be a wide variety of outputs</a:t>
            </a:r>
            <a:endParaRPr lang="hu-HU" dirty="0"/>
          </a:p>
          <a:p>
            <a:r>
              <a:rPr lang="hu-HU" dirty="0"/>
              <a:t>T</a:t>
            </a:r>
            <a:r>
              <a:rPr lang="en-US" dirty="0"/>
              <a:t>he results can take many different forms, providing information on various aspects of the decision.</a:t>
            </a:r>
            <a:endParaRPr lang="hu-HU" dirty="0"/>
          </a:p>
          <a:p>
            <a:r>
              <a:rPr lang="hu-HU" sz="1800" dirty="0" err="1"/>
              <a:t>There</a:t>
            </a:r>
            <a:r>
              <a:rPr lang="hu-HU" sz="1800" dirty="0"/>
              <a:t> </a:t>
            </a:r>
            <a:r>
              <a:rPr lang="hu-HU" sz="1800" dirty="0" err="1"/>
              <a:t>are</a:t>
            </a:r>
            <a:r>
              <a:rPr lang="hu-HU" sz="1800" dirty="0"/>
              <a:t> </a:t>
            </a:r>
            <a:r>
              <a:rPr lang="en-US" dirty="0"/>
              <a:t>more and more AI-approaches: like similarity analyses</a:t>
            </a:r>
            <a:r>
              <a:rPr lang="hu-HU" dirty="0"/>
              <a:t>.</a:t>
            </a:r>
          </a:p>
        </p:txBody>
      </p:sp>
      <p:pic>
        <p:nvPicPr>
          <p:cNvPr id="10" name="Kép 9">
            <a:extLst>
              <a:ext uri="{FF2B5EF4-FFF2-40B4-BE49-F238E27FC236}">
                <a16:creationId xmlns:a16="http://schemas.microsoft.com/office/drawing/2014/main" id="{E02464D6-6572-4A9C-A9BA-BED1BF0F8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96" y="431305"/>
            <a:ext cx="4677104" cy="5536163"/>
          </a:xfrm>
          <a:prstGeom prst="rect">
            <a:avLst/>
          </a:prstGeom>
        </p:spPr>
      </p:pic>
      <p:pic>
        <p:nvPicPr>
          <p:cNvPr id="13" name="Kép 12">
            <a:extLst>
              <a:ext uri="{FF2B5EF4-FFF2-40B4-BE49-F238E27FC236}">
                <a16:creationId xmlns:a16="http://schemas.microsoft.com/office/drawing/2014/main" id="{438F7415-FB32-45AD-BC16-08321BB24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27176"/>
            <a:ext cx="3405352" cy="4030824"/>
          </a:xfrm>
          <a:prstGeom prst="rect">
            <a:avLst/>
          </a:prstGeom>
        </p:spPr>
      </p:pic>
    </p:spTree>
    <p:extLst>
      <p:ext uri="{BB962C8B-B14F-4D97-AF65-F5344CB8AC3E}">
        <p14:creationId xmlns:p14="http://schemas.microsoft.com/office/powerpoint/2010/main" val="4762755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024"/>
    </mc:Choice>
    <mc:Fallback xmlns="">
      <p:transition spd="slow" advTm="602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94772EB-5A61-4F89-F90B-E861259A528A}"/>
              </a:ext>
            </a:extLst>
          </p:cNvPr>
          <p:cNvSpPr>
            <a:spLocks noGrp="1"/>
          </p:cNvSpPr>
          <p:nvPr>
            <p:ph type="title"/>
          </p:nvPr>
        </p:nvSpPr>
        <p:spPr>
          <a:xfrm>
            <a:off x="0" y="0"/>
            <a:ext cx="11353800" cy="1325563"/>
          </a:xfrm>
        </p:spPr>
        <p:txBody>
          <a:bodyPr/>
          <a:lstStyle/>
          <a:p>
            <a:r>
              <a:rPr lang="hu-HU" dirty="0" err="1">
                <a:solidFill>
                  <a:schemeClr val="bg1"/>
                </a:solidFill>
              </a:rPr>
              <a:t>Objects</a:t>
            </a:r>
            <a:r>
              <a:rPr lang="hu-HU" dirty="0">
                <a:solidFill>
                  <a:schemeClr val="bg1"/>
                </a:solidFill>
              </a:rPr>
              <a:t> and </a:t>
            </a:r>
            <a:r>
              <a:rPr lang="hu-HU" dirty="0" err="1">
                <a:solidFill>
                  <a:schemeClr val="bg1"/>
                </a:solidFill>
              </a:rPr>
              <a:t>Attributes</a:t>
            </a:r>
            <a:r>
              <a:rPr lang="hu-HU" dirty="0">
                <a:solidFill>
                  <a:schemeClr val="bg1"/>
                </a:solidFill>
              </a:rPr>
              <a:t> </a:t>
            </a:r>
            <a:r>
              <a:rPr lang="hu-HU" dirty="0" err="1">
                <a:solidFill>
                  <a:schemeClr val="bg1"/>
                </a:solidFill>
              </a:rPr>
              <a:t>for</a:t>
            </a:r>
            <a:r>
              <a:rPr lang="hu-HU" dirty="0">
                <a:solidFill>
                  <a:schemeClr val="bg1"/>
                </a:solidFill>
              </a:rPr>
              <a:t> </a:t>
            </a:r>
            <a:r>
              <a:rPr lang="hu-HU" dirty="0" err="1">
                <a:solidFill>
                  <a:schemeClr val="bg1"/>
                </a:solidFill>
              </a:rPr>
              <a:t>better</a:t>
            </a:r>
            <a:r>
              <a:rPr lang="hu-HU" dirty="0">
                <a:solidFill>
                  <a:schemeClr val="bg1"/>
                </a:solidFill>
              </a:rPr>
              <a:t> </a:t>
            </a:r>
            <a:r>
              <a:rPr lang="hu-HU" dirty="0" err="1">
                <a:solidFill>
                  <a:schemeClr val="bg1"/>
                </a:solidFill>
              </a:rPr>
              <a:t>understanding</a:t>
            </a:r>
            <a:endParaRPr lang="en-US" dirty="0">
              <a:solidFill>
                <a:schemeClr val="bg1"/>
              </a:solidFill>
            </a:endParaRPr>
          </a:p>
        </p:txBody>
      </p:sp>
      <p:sp>
        <p:nvSpPr>
          <p:cNvPr id="3" name="Tartalom helye 2">
            <a:extLst>
              <a:ext uri="{FF2B5EF4-FFF2-40B4-BE49-F238E27FC236}">
                <a16:creationId xmlns:a16="http://schemas.microsoft.com/office/drawing/2014/main" id="{63B9A0EA-A9B3-5A85-AF4D-341AEB48ED40}"/>
              </a:ext>
            </a:extLst>
          </p:cNvPr>
          <p:cNvSpPr>
            <a:spLocks noGrp="1"/>
          </p:cNvSpPr>
          <p:nvPr>
            <p:ph idx="1"/>
          </p:nvPr>
        </p:nvSpPr>
        <p:spPr>
          <a:xfrm>
            <a:off x="0" y="1069996"/>
            <a:ext cx="10515600" cy="1673204"/>
          </a:xfrm>
        </p:spPr>
        <p:txBody>
          <a:bodyPr>
            <a:normAutofit fontScale="85000" lnSpcReduction="10000"/>
          </a:bodyPr>
          <a:lstStyle/>
          <a:p>
            <a:pPr marL="0" indent="0">
              <a:buNone/>
            </a:pPr>
            <a:r>
              <a:rPr lang="en-US" dirty="0">
                <a:solidFill>
                  <a:schemeClr val="bg1"/>
                </a:solidFill>
              </a:rPr>
              <a:t>The </a:t>
            </a:r>
            <a:r>
              <a:rPr lang="hu-HU" dirty="0">
                <a:solidFill>
                  <a:schemeClr val="bg1"/>
                </a:solidFill>
              </a:rPr>
              <a:t>k</a:t>
            </a:r>
            <a:r>
              <a:rPr lang="en-US" dirty="0" err="1">
                <a:solidFill>
                  <a:schemeClr val="bg1"/>
                </a:solidFill>
              </a:rPr>
              <a:t>eywords</a:t>
            </a:r>
            <a:r>
              <a:rPr lang="en-US" dirty="0">
                <a:solidFill>
                  <a:schemeClr val="bg1"/>
                </a:solidFill>
              </a:rPr>
              <a:t> and their relationships can be modeled in this simple structure…</a:t>
            </a:r>
            <a:endParaRPr lang="hu-HU" dirty="0">
              <a:solidFill>
                <a:schemeClr val="bg1"/>
              </a:solidFill>
            </a:endParaRPr>
          </a:p>
          <a:p>
            <a:pPr marL="0" indent="0">
              <a:buNone/>
            </a:pPr>
            <a:r>
              <a:rPr lang="hu-HU" dirty="0" err="1">
                <a:solidFill>
                  <a:schemeClr val="bg1"/>
                </a:solidFill>
              </a:rPr>
              <a:t>Demo</a:t>
            </a:r>
            <a:r>
              <a:rPr lang="hu-HU" dirty="0">
                <a:solidFill>
                  <a:schemeClr val="bg1"/>
                </a:solidFill>
              </a:rPr>
              <a:t>: </a:t>
            </a:r>
            <a:r>
              <a:rPr lang="hu-HU" sz="2800" b="0" i="0" u="sng" strike="noStrike" dirty="0">
                <a:solidFill>
                  <a:srgbClr val="0563C1"/>
                </a:solidFill>
                <a:effectLst/>
                <a:latin typeface="Calibri" panose="020F0502020204030204" pitchFamily="34" charset="0"/>
                <a:hlinkClick r:id="rId3"/>
              </a:rPr>
              <a:t>https://miau.my-x.hu/miau/296/risk_index_naive_regression_coco.xlsx</a:t>
            </a:r>
            <a:r>
              <a:rPr lang="hu-HU" dirty="0"/>
              <a:t> </a:t>
            </a:r>
          </a:p>
          <a:p>
            <a:pPr marL="0" indent="0">
              <a:buNone/>
            </a:pPr>
            <a:r>
              <a:rPr lang="en-US" dirty="0">
                <a:solidFill>
                  <a:schemeClr val="bg1"/>
                </a:solidFill>
              </a:rPr>
              <a:t>	</a:t>
            </a:r>
          </a:p>
        </p:txBody>
      </p:sp>
      <p:sp>
        <p:nvSpPr>
          <p:cNvPr id="4" name="Dia számának helye 3">
            <a:extLst>
              <a:ext uri="{FF2B5EF4-FFF2-40B4-BE49-F238E27FC236}">
                <a16:creationId xmlns:a16="http://schemas.microsoft.com/office/drawing/2014/main" id="{5FDB887A-6F9D-028B-E1E7-77F62AD0F067}"/>
              </a:ext>
            </a:extLst>
          </p:cNvPr>
          <p:cNvSpPr>
            <a:spLocks noGrp="1"/>
          </p:cNvSpPr>
          <p:nvPr>
            <p:ph type="sldNum" sz="quarter" idx="12"/>
          </p:nvPr>
        </p:nvSpPr>
        <p:spPr/>
        <p:txBody>
          <a:bodyPr/>
          <a:lstStyle/>
          <a:p>
            <a:fld id="{FD8320BD-27DE-4102-9EB4-66CE43968683}" type="slidenum">
              <a:rPr lang="hu-HU" sz="2800" smtClean="0">
                <a:solidFill>
                  <a:schemeClr val="bg1"/>
                </a:solidFill>
              </a:rPr>
              <a:t>5</a:t>
            </a:fld>
            <a:endParaRPr lang="hu-HU" sz="2800" dirty="0">
              <a:solidFill>
                <a:schemeClr val="bg1"/>
              </a:solidFill>
            </a:endParaRPr>
          </a:p>
        </p:txBody>
      </p:sp>
      <p:sp>
        <p:nvSpPr>
          <p:cNvPr id="8" name="Szövegdoboz 7">
            <a:extLst>
              <a:ext uri="{FF2B5EF4-FFF2-40B4-BE49-F238E27FC236}">
                <a16:creationId xmlns:a16="http://schemas.microsoft.com/office/drawing/2014/main" id="{9471E79F-F382-B8EF-9F19-F8AC0E177301}"/>
              </a:ext>
            </a:extLst>
          </p:cNvPr>
          <p:cNvSpPr txBox="1"/>
          <p:nvPr/>
        </p:nvSpPr>
        <p:spPr>
          <a:xfrm>
            <a:off x="1850231" y="6356350"/>
            <a:ext cx="8491538" cy="461665"/>
          </a:xfrm>
          <a:prstGeom prst="rect">
            <a:avLst/>
          </a:prstGeom>
          <a:noFill/>
        </p:spPr>
        <p:txBody>
          <a:bodyPr wrap="square">
            <a:spAutoFit/>
          </a:bodyPr>
          <a:lstStyle/>
          <a:p>
            <a:pPr algn="ctr"/>
            <a:r>
              <a:rPr lang="hu-HU" sz="2400" dirty="0">
                <a:solidFill>
                  <a:schemeClr val="bg1"/>
                </a:solidFill>
              </a:rPr>
              <a:t>Figure#1 (</a:t>
            </a:r>
            <a:r>
              <a:rPr lang="hu-HU" sz="2400" dirty="0" err="1">
                <a:solidFill>
                  <a:schemeClr val="bg1"/>
                </a:solidFill>
              </a:rPr>
              <a:t>from</a:t>
            </a:r>
            <a:r>
              <a:rPr lang="hu-HU" sz="2400" dirty="0">
                <a:solidFill>
                  <a:schemeClr val="bg1"/>
                </a:solidFill>
              </a:rPr>
              <a:t> </a:t>
            </a:r>
            <a:r>
              <a:rPr lang="hu-HU" sz="2400" dirty="0" err="1">
                <a:solidFill>
                  <a:schemeClr val="bg1"/>
                </a:solidFill>
              </a:rPr>
              <a:t>Sheet</a:t>
            </a:r>
            <a:r>
              <a:rPr lang="hu-HU" sz="2400" dirty="0">
                <a:solidFill>
                  <a:schemeClr val="bg1"/>
                </a:solidFill>
              </a:rPr>
              <a:t> </a:t>
            </a:r>
            <a:r>
              <a:rPr lang="en-US" sz="2400" dirty="0">
                <a:solidFill>
                  <a:schemeClr val="bg1"/>
                </a:solidFill>
              </a:rPr>
              <a:t>keywords</a:t>
            </a:r>
            <a:r>
              <a:rPr lang="hu-HU" sz="2400" dirty="0">
                <a:solidFill>
                  <a:schemeClr val="bg1"/>
                </a:solidFill>
              </a:rPr>
              <a:t>)</a:t>
            </a:r>
            <a:endParaRPr lang="en-US" sz="2400" dirty="0">
              <a:solidFill>
                <a:schemeClr val="bg1"/>
              </a:solidFill>
            </a:endParaRPr>
          </a:p>
        </p:txBody>
      </p:sp>
      <p:pic>
        <p:nvPicPr>
          <p:cNvPr id="7" name="Kép 6">
            <a:extLst>
              <a:ext uri="{FF2B5EF4-FFF2-40B4-BE49-F238E27FC236}">
                <a16:creationId xmlns:a16="http://schemas.microsoft.com/office/drawing/2014/main" id="{1E61C2AE-0697-4BF5-BD4B-4BF6C9A29E51}"/>
              </a:ext>
            </a:extLst>
          </p:cNvPr>
          <p:cNvPicPr>
            <a:picLocks noChangeAspect="1"/>
          </p:cNvPicPr>
          <p:nvPr/>
        </p:nvPicPr>
        <p:blipFill>
          <a:blip r:embed="rId4"/>
          <a:stretch>
            <a:fillRect/>
          </a:stretch>
        </p:blipFill>
        <p:spPr>
          <a:xfrm>
            <a:off x="1541613" y="1906598"/>
            <a:ext cx="9108774" cy="4454838"/>
          </a:xfrm>
          <a:prstGeom prst="rect">
            <a:avLst/>
          </a:prstGeom>
        </p:spPr>
      </p:pic>
    </p:spTree>
    <p:extLst>
      <p:ext uri="{BB962C8B-B14F-4D97-AF65-F5344CB8AC3E}">
        <p14:creationId xmlns:p14="http://schemas.microsoft.com/office/powerpoint/2010/main" val="2221303095"/>
      </p:ext>
    </p:extLst>
  </p:cSld>
  <p:clrMapOvr>
    <a:masterClrMapping/>
  </p:clrMapOvr>
  <mc:AlternateContent xmlns:mc="http://schemas.openxmlformats.org/markup-compatibility/2006" xmlns:p14="http://schemas.microsoft.com/office/powerpoint/2010/main">
    <mc:Choice Requires="p14">
      <p:transition spd="slow" p14:dur="2000" advTm="9774"/>
    </mc:Choice>
    <mc:Fallback xmlns="">
      <p:transition spd="slow" advTm="977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7C2823B-8FB8-43A7-93A3-15FF3F0C53DD}"/>
              </a:ext>
            </a:extLst>
          </p:cNvPr>
          <p:cNvSpPr>
            <a:spLocks noGrp="1"/>
          </p:cNvSpPr>
          <p:nvPr>
            <p:ph type="title"/>
          </p:nvPr>
        </p:nvSpPr>
        <p:spPr>
          <a:xfrm>
            <a:off x="0" y="1"/>
            <a:ext cx="10515600" cy="839582"/>
          </a:xfrm>
        </p:spPr>
        <p:txBody>
          <a:bodyPr/>
          <a:lstStyle/>
          <a:p>
            <a:r>
              <a:rPr lang="hu-HU" dirty="0" err="1">
                <a:solidFill>
                  <a:schemeClr val="bg1"/>
                </a:solidFill>
              </a:rPr>
              <a:t>Numerical</a:t>
            </a:r>
            <a:r>
              <a:rPr lang="hu-HU" dirty="0">
                <a:solidFill>
                  <a:schemeClr val="bg1"/>
                </a:solidFill>
              </a:rPr>
              <a:t> </a:t>
            </a:r>
            <a:r>
              <a:rPr lang="hu-HU" dirty="0" err="1">
                <a:solidFill>
                  <a:schemeClr val="bg1"/>
                </a:solidFill>
              </a:rPr>
              <a:t>unoptimized</a:t>
            </a:r>
            <a:r>
              <a:rPr lang="hu-HU" dirty="0">
                <a:solidFill>
                  <a:schemeClr val="bg1"/>
                </a:solidFill>
              </a:rPr>
              <a:t> </a:t>
            </a:r>
            <a:r>
              <a:rPr lang="hu-HU" dirty="0" err="1">
                <a:solidFill>
                  <a:schemeClr val="bg1"/>
                </a:solidFill>
              </a:rPr>
              <a:t>difference</a:t>
            </a:r>
            <a:endParaRPr lang="hu-HU" dirty="0">
              <a:solidFill>
                <a:schemeClr val="bg1"/>
              </a:solidFill>
            </a:endParaRPr>
          </a:p>
        </p:txBody>
      </p:sp>
      <p:sp>
        <p:nvSpPr>
          <p:cNvPr id="4" name="Dia számának helye 3">
            <a:extLst>
              <a:ext uri="{FF2B5EF4-FFF2-40B4-BE49-F238E27FC236}">
                <a16:creationId xmlns:a16="http://schemas.microsoft.com/office/drawing/2014/main" id="{A3A2576F-EC10-4342-AF82-F156D872876F}"/>
              </a:ext>
            </a:extLst>
          </p:cNvPr>
          <p:cNvSpPr>
            <a:spLocks noGrp="1"/>
          </p:cNvSpPr>
          <p:nvPr>
            <p:ph type="sldNum" sz="quarter" idx="12"/>
          </p:nvPr>
        </p:nvSpPr>
        <p:spPr/>
        <p:txBody>
          <a:bodyPr/>
          <a:lstStyle/>
          <a:p>
            <a:fld id="{FD8320BD-27DE-4102-9EB4-66CE43968683}" type="slidenum">
              <a:rPr lang="hu-HU" sz="2800" smtClean="0">
                <a:solidFill>
                  <a:schemeClr val="bg1"/>
                </a:solidFill>
              </a:rPr>
              <a:t>6</a:t>
            </a:fld>
            <a:endParaRPr lang="hu-HU" sz="2800" dirty="0">
              <a:solidFill>
                <a:schemeClr val="bg1"/>
              </a:solidFill>
            </a:endParaRPr>
          </a:p>
        </p:txBody>
      </p:sp>
      <p:sp>
        <p:nvSpPr>
          <p:cNvPr id="8" name="Szövegdoboz 7">
            <a:extLst>
              <a:ext uri="{FF2B5EF4-FFF2-40B4-BE49-F238E27FC236}">
                <a16:creationId xmlns:a16="http://schemas.microsoft.com/office/drawing/2014/main" id="{49272E74-122B-4CEF-B8CA-4D966C3E4235}"/>
              </a:ext>
            </a:extLst>
          </p:cNvPr>
          <p:cNvSpPr txBox="1"/>
          <p:nvPr/>
        </p:nvSpPr>
        <p:spPr>
          <a:xfrm>
            <a:off x="0" y="740124"/>
            <a:ext cx="8673662" cy="646331"/>
          </a:xfrm>
          <a:prstGeom prst="rect">
            <a:avLst/>
          </a:prstGeom>
          <a:noFill/>
        </p:spPr>
        <p:txBody>
          <a:bodyPr wrap="square">
            <a:spAutoFit/>
          </a:bodyPr>
          <a:lstStyle/>
          <a:p>
            <a:r>
              <a:rPr lang="hu-HU" dirty="0">
                <a:solidFill>
                  <a:schemeClr val="bg1"/>
                </a:solidFill>
              </a:rPr>
              <a:t>(</a:t>
            </a:r>
            <a:r>
              <a:rPr lang="hu-HU" dirty="0" err="1">
                <a:solidFill>
                  <a:schemeClr val="bg1"/>
                </a:solidFill>
              </a:rPr>
              <a:t>Suboptimal</a:t>
            </a:r>
            <a:r>
              <a:rPr lang="hu-HU" dirty="0">
                <a:solidFill>
                  <a:schemeClr val="bg1"/>
                </a:solidFill>
              </a:rPr>
              <a:t> </a:t>
            </a:r>
            <a:r>
              <a:rPr lang="hu-HU" dirty="0" err="1">
                <a:solidFill>
                  <a:schemeClr val="bg1"/>
                </a:solidFill>
              </a:rPr>
              <a:t>example</a:t>
            </a:r>
            <a:r>
              <a:rPr lang="hu-HU" dirty="0">
                <a:solidFill>
                  <a:schemeClr val="bg1"/>
                </a:solidFill>
              </a:rPr>
              <a:t> of </a:t>
            </a:r>
            <a:r>
              <a:rPr lang="hu-HU" dirty="0" err="1">
                <a:solidFill>
                  <a:schemeClr val="bg1"/>
                </a:solidFill>
              </a:rPr>
              <a:t>numerical</a:t>
            </a:r>
            <a:r>
              <a:rPr lang="hu-HU" dirty="0">
                <a:solidFill>
                  <a:schemeClr val="bg1"/>
                </a:solidFill>
              </a:rPr>
              <a:t> </a:t>
            </a:r>
            <a:r>
              <a:rPr lang="hu-HU" dirty="0" err="1">
                <a:solidFill>
                  <a:schemeClr val="bg1"/>
                </a:solidFill>
              </a:rPr>
              <a:t>difference</a:t>
            </a:r>
            <a:r>
              <a:rPr lang="hu-HU" dirty="0">
                <a:solidFill>
                  <a:schemeClr val="bg1"/>
                </a:solidFill>
              </a:rPr>
              <a:t> and decision </a:t>
            </a:r>
            <a:r>
              <a:rPr lang="hu-HU" dirty="0" err="1">
                <a:solidFill>
                  <a:schemeClr val="bg1"/>
                </a:solidFill>
              </a:rPr>
              <a:t>making</a:t>
            </a:r>
            <a:r>
              <a:rPr lang="hu-HU" dirty="0">
                <a:solidFill>
                  <a:schemeClr val="bg1"/>
                </a:solidFill>
              </a:rPr>
              <a:t>: </a:t>
            </a:r>
            <a:r>
              <a:rPr lang="hu-HU" dirty="0" err="1">
                <a:solidFill>
                  <a:schemeClr val="bg1"/>
                </a:solidFill>
              </a:rPr>
              <a:t>How</a:t>
            </a:r>
            <a:r>
              <a:rPr lang="hu-HU" dirty="0">
                <a:solidFill>
                  <a:schemeClr val="bg1"/>
                </a:solidFill>
              </a:rPr>
              <a:t> </a:t>
            </a:r>
            <a:r>
              <a:rPr lang="hu-HU" dirty="0" err="1">
                <a:solidFill>
                  <a:schemeClr val="bg1"/>
                </a:solidFill>
              </a:rPr>
              <a:t>don’t</a:t>
            </a:r>
            <a:r>
              <a:rPr lang="hu-HU" dirty="0">
                <a:solidFill>
                  <a:schemeClr val="bg1"/>
                </a:solidFill>
              </a:rPr>
              <a:t> </a:t>
            </a:r>
            <a:r>
              <a:rPr lang="hu-HU" dirty="0" err="1">
                <a:solidFill>
                  <a:schemeClr val="bg1"/>
                </a:solidFill>
              </a:rPr>
              <a:t>do</a:t>
            </a:r>
            <a:r>
              <a:rPr lang="hu-HU" dirty="0">
                <a:solidFill>
                  <a:schemeClr val="bg1"/>
                </a:solidFill>
              </a:rPr>
              <a:t> </a:t>
            </a:r>
            <a:r>
              <a:rPr lang="hu-HU" dirty="0" err="1">
                <a:solidFill>
                  <a:schemeClr val="bg1"/>
                </a:solidFill>
              </a:rPr>
              <a:t>it</a:t>
            </a:r>
            <a:r>
              <a:rPr lang="hu-HU" dirty="0">
                <a:solidFill>
                  <a:schemeClr val="bg1"/>
                </a:solidFill>
              </a:rPr>
              <a:t>.)</a:t>
            </a:r>
          </a:p>
          <a:p>
            <a:r>
              <a:rPr lang="hu-HU" dirty="0" err="1">
                <a:solidFill>
                  <a:schemeClr val="bg1"/>
                </a:solidFill>
              </a:rPr>
              <a:t>Demo</a:t>
            </a:r>
            <a:r>
              <a:rPr lang="hu-HU" dirty="0">
                <a:solidFill>
                  <a:schemeClr val="bg1"/>
                </a:solidFill>
              </a:rPr>
              <a:t>: </a:t>
            </a:r>
            <a:r>
              <a:rPr lang="hu-HU" sz="1800" b="0" i="0" u="sng" strike="noStrike" dirty="0">
                <a:solidFill>
                  <a:srgbClr val="0563C1"/>
                </a:solidFill>
                <a:effectLst/>
                <a:latin typeface="Calibri" panose="020F0502020204030204" pitchFamily="34" charset="0"/>
                <a:hlinkClick r:id="rId3"/>
              </a:rPr>
              <a:t>https://miau.my-x.hu/miau/296/risk_index_naive_regression_coco.xlsx</a:t>
            </a:r>
            <a:r>
              <a:rPr lang="hu-HU" dirty="0"/>
              <a:t> </a:t>
            </a:r>
          </a:p>
        </p:txBody>
      </p:sp>
      <p:sp>
        <p:nvSpPr>
          <p:cNvPr id="16" name="TextBox 15">
            <a:extLst>
              <a:ext uri="{FF2B5EF4-FFF2-40B4-BE49-F238E27FC236}">
                <a16:creationId xmlns:a16="http://schemas.microsoft.com/office/drawing/2014/main" id="{D8AA7F2B-40C8-4CF5-8EB4-3097B2056251}"/>
              </a:ext>
            </a:extLst>
          </p:cNvPr>
          <p:cNvSpPr txBox="1"/>
          <p:nvPr/>
        </p:nvSpPr>
        <p:spPr>
          <a:xfrm>
            <a:off x="-13139" y="1493385"/>
            <a:ext cx="6219496" cy="461665"/>
          </a:xfrm>
          <a:prstGeom prst="rect">
            <a:avLst/>
          </a:prstGeom>
          <a:noFill/>
        </p:spPr>
        <p:txBody>
          <a:bodyPr wrap="square">
            <a:spAutoFit/>
          </a:bodyPr>
          <a:lstStyle/>
          <a:p>
            <a:r>
              <a:rPr lang="hu-HU" sz="2400" dirty="0" err="1">
                <a:solidFill>
                  <a:schemeClr val="bg1"/>
                </a:solidFill>
              </a:rPr>
              <a:t>Example</a:t>
            </a:r>
            <a:r>
              <a:rPr lang="hu-HU" sz="2400" dirty="0">
                <a:solidFill>
                  <a:schemeClr val="bg1"/>
                </a:solidFill>
              </a:rPr>
              <a:t> </a:t>
            </a:r>
            <a:r>
              <a:rPr lang="hu-HU" sz="2400" dirty="0" err="1">
                <a:solidFill>
                  <a:schemeClr val="bg1"/>
                </a:solidFill>
              </a:rPr>
              <a:t>from</a:t>
            </a:r>
            <a:r>
              <a:rPr lang="hu-HU" sz="2400" dirty="0">
                <a:solidFill>
                  <a:schemeClr val="bg1"/>
                </a:solidFill>
              </a:rPr>
              <a:t> </a:t>
            </a:r>
            <a:r>
              <a:rPr lang="hu-HU" sz="2400" dirty="0" err="1">
                <a:solidFill>
                  <a:schemeClr val="bg1"/>
                </a:solidFill>
              </a:rPr>
              <a:t>demo</a:t>
            </a:r>
            <a:r>
              <a:rPr lang="hu-HU" sz="2400" dirty="0">
                <a:solidFill>
                  <a:schemeClr val="bg1"/>
                </a:solidFill>
              </a:rPr>
              <a:t>:</a:t>
            </a:r>
            <a:endParaRPr lang="en-US" sz="2400" dirty="0"/>
          </a:p>
        </p:txBody>
      </p:sp>
      <p:sp>
        <p:nvSpPr>
          <p:cNvPr id="17" name="TextBox 16">
            <a:extLst>
              <a:ext uri="{FF2B5EF4-FFF2-40B4-BE49-F238E27FC236}">
                <a16:creationId xmlns:a16="http://schemas.microsoft.com/office/drawing/2014/main" id="{E7DF1598-A9D3-FD95-8880-3889246D87F1}"/>
              </a:ext>
            </a:extLst>
          </p:cNvPr>
          <p:cNvSpPr txBox="1"/>
          <p:nvPr/>
        </p:nvSpPr>
        <p:spPr>
          <a:xfrm>
            <a:off x="0" y="6308079"/>
            <a:ext cx="12192000" cy="461665"/>
          </a:xfrm>
          <a:prstGeom prst="rect">
            <a:avLst/>
          </a:prstGeom>
          <a:noFill/>
        </p:spPr>
        <p:txBody>
          <a:bodyPr wrap="square">
            <a:spAutoFit/>
          </a:bodyPr>
          <a:lstStyle/>
          <a:p>
            <a:pPr algn="ctr"/>
            <a:r>
              <a:rPr lang="hu-HU" sz="2400" dirty="0">
                <a:solidFill>
                  <a:schemeClr val="bg1"/>
                </a:solidFill>
              </a:rPr>
              <a:t>Figure#2 (</a:t>
            </a:r>
            <a:r>
              <a:rPr lang="hu-HU" sz="2400" dirty="0" err="1">
                <a:solidFill>
                  <a:schemeClr val="bg1"/>
                </a:solidFill>
              </a:rPr>
              <a:t>from</a:t>
            </a:r>
            <a:r>
              <a:rPr lang="hu-HU" sz="2400" dirty="0">
                <a:solidFill>
                  <a:schemeClr val="bg1"/>
                </a:solidFill>
              </a:rPr>
              <a:t> </a:t>
            </a:r>
            <a:r>
              <a:rPr lang="hu-HU" sz="2400" dirty="0" err="1">
                <a:solidFill>
                  <a:schemeClr val="bg1"/>
                </a:solidFill>
              </a:rPr>
              <a:t>sheet</a:t>
            </a:r>
            <a:r>
              <a:rPr lang="hu-HU" sz="2400" dirty="0">
                <a:solidFill>
                  <a:schemeClr val="bg1"/>
                </a:solidFill>
              </a:rPr>
              <a:t> </a:t>
            </a:r>
            <a:r>
              <a:rPr lang="hu-HU" sz="2400" dirty="0" err="1">
                <a:solidFill>
                  <a:schemeClr val="bg1"/>
                </a:solidFill>
              </a:rPr>
              <a:t>difference</a:t>
            </a:r>
            <a:r>
              <a:rPr lang="hu-HU" sz="2400" dirty="0">
                <a:solidFill>
                  <a:schemeClr val="bg1"/>
                </a:solidFill>
              </a:rPr>
              <a:t> (2))</a:t>
            </a:r>
            <a:endParaRPr lang="en-US" sz="2400" dirty="0"/>
          </a:p>
        </p:txBody>
      </p:sp>
      <p:pic>
        <p:nvPicPr>
          <p:cNvPr id="7" name="Kép 6">
            <a:extLst>
              <a:ext uri="{FF2B5EF4-FFF2-40B4-BE49-F238E27FC236}">
                <a16:creationId xmlns:a16="http://schemas.microsoft.com/office/drawing/2014/main" id="{60E9509E-0560-4C39-9244-03E8BEAE4919}"/>
              </a:ext>
            </a:extLst>
          </p:cNvPr>
          <p:cNvPicPr>
            <a:picLocks noChangeAspect="1"/>
          </p:cNvPicPr>
          <p:nvPr/>
        </p:nvPicPr>
        <p:blipFill>
          <a:blip r:embed="rId4"/>
          <a:stretch>
            <a:fillRect/>
          </a:stretch>
        </p:blipFill>
        <p:spPr>
          <a:xfrm>
            <a:off x="0" y="2170262"/>
            <a:ext cx="12192000" cy="3837131"/>
          </a:xfrm>
          <a:prstGeom prst="rect">
            <a:avLst/>
          </a:prstGeom>
        </p:spPr>
      </p:pic>
      <p:pic>
        <p:nvPicPr>
          <p:cNvPr id="10" name="Kép 9">
            <a:extLst>
              <a:ext uri="{FF2B5EF4-FFF2-40B4-BE49-F238E27FC236}">
                <a16:creationId xmlns:a16="http://schemas.microsoft.com/office/drawing/2014/main" id="{B9E4BFDF-1698-4D12-AB54-305178011316}"/>
              </a:ext>
            </a:extLst>
          </p:cNvPr>
          <p:cNvPicPr>
            <a:picLocks noChangeAspect="1"/>
          </p:cNvPicPr>
          <p:nvPr/>
        </p:nvPicPr>
        <p:blipFill>
          <a:blip r:embed="rId5"/>
          <a:stretch>
            <a:fillRect/>
          </a:stretch>
        </p:blipFill>
        <p:spPr>
          <a:xfrm>
            <a:off x="-13139" y="2146127"/>
            <a:ext cx="12192000" cy="3861266"/>
          </a:xfrm>
          <a:prstGeom prst="rect">
            <a:avLst/>
          </a:prstGeom>
        </p:spPr>
      </p:pic>
    </p:spTree>
    <p:extLst>
      <p:ext uri="{BB962C8B-B14F-4D97-AF65-F5344CB8AC3E}">
        <p14:creationId xmlns:p14="http://schemas.microsoft.com/office/powerpoint/2010/main" val="1693382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3EF7746-5FA0-4D58-98EC-72DA6FC460F9}"/>
              </a:ext>
            </a:extLst>
          </p:cNvPr>
          <p:cNvSpPr>
            <a:spLocks noGrp="1"/>
          </p:cNvSpPr>
          <p:nvPr>
            <p:ph type="title"/>
          </p:nvPr>
        </p:nvSpPr>
        <p:spPr>
          <a:xfrm>
            <a:off x="0" y="32644"/>
            <a:ext cx="10515600" cy="840174"/>
          </a:xfrm>
        </p:spPr>
        <p:txBody>
          <a:bodyPr/>
          <a:lstStyle/>
          <a:p>
            <a:r>
              <a:rPr lang="hu-HU" dirty="0" err="1">
                <a:solidFill>
                  <a:schemeClr val="bg1"/>
                </a:solidFill>
              </a:rPr>
              <a:t>Optimized</a:t>
            </a:r>
            <a:r>
              <a:rPr lang="hu-HU" dirty="0">
                <a:solidFill>
                  <a:schemeClr val="bg1"/>
                </a:solidFill>
              </a:rPr>
              <a:t> </a:t>
            </a:r>
            <a:r>
              <a:rPr lang="hu-HU" dirty="0" err="1">
                <a:solidFill>
                  <a:schemeClr val="bg1"/>
                </a:solidFill>
              </a:rPr>
              <a:t>Numerical</a:t>
            </a:r>
            <a:r>
              <a:rPr lang="hu-HU" dirty="0">
                <a:solidFill>
                  <a:schemeClr val="bg1"/>
                </a:solidFill>
              </a:rPr>
              <a:t> </a:t>
            </a:r>
            <a:r>
              <a:rPr lang="hu-HU" dirty="0" err="1">
                <a:solidFill>
                  <a:schemeClr val="bg1"/>
                </a:solidFill>
              </a:rPr>
              <a:t>difference</a:t>
            </a:r>
            <a:endParaRPr lang="hu-HU" dirty="0">
              <a:solidFill>
                <a:schemeClr val="bg1"/>
              </a:solidFill>
            </a:endParaRPr>
          </a:p>
        </p:txBody>
      </p:sp>
      <p:sp>
        <p:nvSpPr>
          <p:cNvPr id="4" name="Dia számának helye 3">
            <a:extLst>
              <a:ext uri="{FF2B5EF4-FFF2-40B4-BE49-F238E27FC236}">
                <a16:creationId xmlns:a16="http://schemas.microsoft.com/office/drawing/2014/main" id="{10428EF3-007C-4D37-855C-0E6F47E7F2E3}"/>
              </a:ext>
            </a:extLst>
          </p:cNvPr>
          <p:cNvSpPr>
            <a:spLocks noGrp="1"/>
          </p:cNvSpPr>
          <p:nvPr>
            <p:ph type="sldNum" sz="quarter" idx="12"/>
          </p:nvPr>
        </p:nvSpPr>
        <p:spPr>
          <a:xfrm>
            <a:off x="8610600" y="6218238"/>
            <a:ext cx="2743200" cy="365125"/>
          </a:xfrm>
        </p:spPr>
        <p:txBody>
          <a:bodyPr/>
          <a:lstStyle/>
          <a:p>
            <a:fld id="{FD8320BD-27DE-4102-9EB4-66CE43968683}" type="slidenum">
              <a:rPr lang="hu-HU" sz="2800" smtClean="0">
                <a:solidFill>
                  <a:schemeClr val="bg1"/>
                </a:solidFill>
              </a:rPr>
              <a:t>7</a:t>
            </a:fld>
            <a:endParaRPr lang="hu-HU" sz="2800" dirty="0">
              <a:solidFill>
                <a:schemeClr val="bg1"/>
              </a:solidFill>
            </a:endParaRPr>
          </a:p>
        </p:txBody>
      </p:sp>
      <p:pic>
        <p:nvPicPr>
          <p:cNvPr id="7" name="Kép 6" descr="COCO">
            <a:extLst>
              <a:ext uri="{FF2B5EF4-FFF2-40B4-BE49-F238E27FC236}">
                <a16:creationId xmlns:a16="http://schemas.microsoft.com/office/drawing/2014/main" id="{4B4E8484-7A96-D9A8-6DA7-9361DA7D2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218238"/>
            <a:ext cx="1802701" cy="607118"/>
          </a:xfrm>
          <a:prstGeom prst="rect">
            <a:avLst/>
          </a:prstGeom>
          <a:noFill/>
          <a:extLst>
            <a:ext uri="{909E8E84-426E-40DD-AFC4-6F175D3DCCD1}">
              <a14:hiddenFill xmlns:a14="http://schemas.microsoft.com/office/drawing/2010/main">
                <a:solidFill>
                  <a:srgbClr val="FFFFFF"/>
                </a:solidFill>
              </a14:hiddenFill>
            </a:ext>
          </a:extLst>
        </p:spPr>
      </p:pic>
      <p:sp>
        <p:nvSpPr>
          <p:cNvPr id="11" name="Szövegdoboz 10">
            <a:extLst>
              <a:ext uri="{FF2B5EF4-FFF2-40B4-BE49-F238E27FC236}">
                <a16:creationId xmlns:a16="http://schemas.microsoft.com/office/drawing/2014/main" id="{732208A9-68E8-2E89-6DD5-4F9E7AE1E46C}"/>
              </a:ext>
            </a:extLst>
          </p:cNvPr>
          <p:cNvSpPr txBox="1"/>
          <p:nvPr/>
        </p:nvSpPr>
        <p:spPr>
          <a:xfrm>
            <a:off x="0" y="815498"/>
            <a:ext cx="8857593" cy="880369"/>
          </a:xfrm>
          <a:prstGeom prst="rect">
            <a:avLst/>
          </a:prstGeom>
          <a:noFill/>
        </p:spPr>
        <p:txBody>
          <a:bodyPr wrap="square">
            <a:spAutoFit/>
          </a:bodyPr>
          <a:lstStyle/>
          <a:p>
            <a:pPr>
              <a:lnSpc>
                <a:spcPct val="150000"/>
              </a:lnSpc>
            </a:pPr>
            <a:r>
              <a:rPr lang="hu-HU" dirty="0" err="1">
                <a:solidFill>
                  <a:schemeClr val="bg1"/>
                </a:solidFill>
              </a:rPr>
              <a:t>Demo</a:t>
            </a:r>
            <a:r>
              <a:rPr lang="hu-HU" dirty="0">
                <a:solidFill>
                  <a:schemeClr val="bg1"/>
                </a:solidFill>
              </a:rPr>
              <a:t>: </a:t>
            </a:r>
            <a:r>
              <a:rPr lang="hu-HU" sz="1800" b="0" i="0" u="sng" strike="noStrike" dirty="0">
                <a:solidFill>
                  <a:srgbClr val="0563C1"/>
                </a:solidFill>
                <a:effectLst/>
                <a:latin typeface="Calibri" panose="020F0502020204030204" pitchFamily="34" charset="0"/>
                <a:hlinkClick r:id="rId4"/>
              </a:rPr>
              <a:t>https://miau.my-x.hu/miau/296/risk_index_naive_regression_coco.xlsx</a:t>
            </a:r>
            <a:r>
              <a:rPr lang="hu-HU" dirty="0"/>
              <a:t> </a:t>
            </a:r>
          </a:p>
          <a:p>
            <a:pPr>
              <a:lnSpc>
                <a:spcPct val="150000"/>
              </a:lnSpc>
            </a:pPr>
            <a:r>
              <a:rPr lang="hu-HU" dirty="0">
                <a:solidFill>
                  <a:schemeClr val="bg1"/>
                </a:solidFill>
              </a:rPr>
              <a:t>COCO </a:t>
            </a:r>
            <a:r>
              <a:rPr lang="hu-HU" dirty="0" err="1">
                <a:solidFill>
                  <a:schemeClr val="bg1"/>
                </a:solidFill>
              </a:rPr>
              <a:t>Algorithm</a:t>
            </a:r>
            <a:r>
              <a:rPr lang="hu-HU" dirty="0">
                <a:solidFill>
                  <a:schemeClr val="bg1"/>
                </a:solidFill>
              </a:rPr>
              <a:t>: </a:t>
            </a:r>
            <a:r>
              <a:rPr lang="hu-HU" u="sng" dirty="0">
                <a:solidFill>
                  <a:srgbClr val="0563C1"/>
                </a:solidFill>
                <a:latin typeface="Calibri" panose="020F0502020204030204" pitchFamily="34" charset="0"/>
              </a:rPr>
              <a:t>https://miau.my-x.hu/miau/196/My-X%20Team_A5%20fuzet_EN_jav.pdf</a:t>
            </a:r>
          </a:p>
        </p:txBody>
      </p:sp>
      <p:sp>
        <p:nvSpPr>
          <p:cNvPr id="12" name="TextBox 16">
            <a:extLst>
              <a:ext uri="{FF2B5EF4-FFF2-40B4-BE49-F238E27FC236}">
                <a16:creationId xmlns:a16="http://schemas.microsoft.com/office/drawing/2014/main" id="{25FC7F15-477C-E16C-3229-33A9808498AB}"/>
              </a:ext>
            </a:extLst>
          </p:cNvPr>
          <p:cNvSpPr txBox="1"/>
          <p:nvPr/>
        </p:nvSpPr>
        <p:spPr>
          <a:xfrm>
            <a:off x="1802700" y="6218238"/>
            <a:ext cx="7798500" cy="461665"/>
          </a:xfrm>
          <a:prstGeom prst="rect">
            <a:avLst/>
          </a:prstGeom>
          <a:noFill/>
        </p:spPr>
        <p:txBody>
          <a:bodyPr wrap="square">
            <a:spAutoFit/>
          </a:bodyPr>
          <a:lstStyle/>
          <a:p>
            <a:pPr algn="ctr"/>
            <a:r>
              <a:rPr lang="hu-HU" sz="2400" dirty="0">
                <a:solidFill>
                  <a:schemeClr val="bg1"/>
                </a:solidFill>
              </a:rPr>
              <a:t>Figure#3 (</a:t>
            </a:r>
            <a:r>
              <a:rPr lang="hu-HU" sz="2400" dirty="0" err="1">
                <a:solidFill>
                  <a:schemeClr val="bg1"/>
                </a:solidFill>
              </a:rPr>
              <a:t>from</a:t>
            </a:r>
            <a:r>
              <a:rPr lang="hu-HU" sz="2400" dirty="0">
                <a:solidFill>
                  <a:schemeClr val="bg1"/>
                </a:solidFill>
              </a:rPr>
              <a:t> </a:t>
            </a:r>
            <a:r>
              <a:rPr lang="hu-HU" sz="2400" dirty="0" err="1">
                <a:solidFill>
                  <a:schemeClr val="bg1"/>
                </a:solidFill>
              </a:rPr>
              <a:t>sheet</a:t>
            </a:r>
            <a:r>
              <a:rPr lang="hu-HU" sz="2400" dirty="0">
                <a:solidFill>
                  <a:schemeClr val="bg1"/>
                </a:solidFill>
              </a:rPr>
              <a:t> </a:t>
            </a:r>
            <a:r>
              <a:rPr lang="hu-HU" sz="2400" dirty="0" err="1">
                <a:solidFill>
                  <a:schemeClr val="bg1"/>
                </a:solidFill>
              </a:rPr>
              <a:t>difference</a:t>
            </a:r>
            <a:r>
              <a:rPr lang="hu-HU" sz="2400" dirty="0">
                <a:solidFill>
                  <a:schemeClr val="bg1"/>
                </a:solidFill>
              </a:rPr>
              <a:t> (2))</a:t>
            </a:r>
            <a:endParaRPr lang="en-US" sz="2400" dirty="0"/>
          </a:p>
        </p:txBody>
      </p:sp>
      <p:sp>
        <p:nvSpPr>
          <p:cNvPr id="13" name="TextBox 15">
            <a:extLst>
              <a:ext uri="{FF2B5EF4-FFF2-40B4-BE49-F238E27FC236}">
                <a16:creationId xmlns:a16="http://schemas.microsoft.com/office/drawing/2014/main" id="{CE28520C-EE8A-16F4-02C7-71B78F6DB03C}"/>
              </a:ext>
            </a:extLst>
          </p:cNvPr>
          <p:cNvSpPr txBox="1"/>
          <p:nvPr/>
        </p:nvSpPr>
        <p:spPr>
          <a:xfrm>
            <a:off x="0" y="1792407"/>
            <a:ext cx="6219496" cy="461665"/>
          </a:xfrm>
          <a:prstGeom prst="rect">
            <a:avLst/>
          </a:prstGeom>
          <a:noFill/>
        </p:spPr>
        <p:txBody>
          <a:bodyPr wrap="square">
            <a:spAutoFit/>
          </a:bodyPr>
          <a:lstStyle/>
          <a:p>
            <a:r>
              <a:rPr lang="hu-HU" sz="2400" dirty="0" err="1">
                <a:solidFill>
                  <a:schemeClr val="bg1"/>
                </a:solidFill>
              </a:rPr>
              <a:t>Example</a:t>
            </a:r>
            <a:r>
              <a:rPr lang="hu-HU" sz="2400" dirty="0">
                <a:solidFill>
                  <a:schemeClr val="bg1"/>
                </a:solidFill>
              </a:rPr>
              <a:t> </a:t>
            </a:r>
            <a:r>
              <a:rPr lang="hu-HU" sz="2400" dirty="0" err="1">
                <a:solidFill>
                  <a:schemeClr val="bg1"/>
                </a:solidFill>
              </a:rPr>
              <a:t>from</a:t>
            </a:r>
            <a:r>
              <a:rPr lang="hu-HU" sz="2400" dirty="0">
                <a:solidFill>
                  <a:schemeClr val="bg1"/>
                </a:solidFill>
              </a:rPr>
              <a:t> </a:t>
            </a:r>
            <a:r>
              <a:rPr lang="hu-HU" sz="2400" dirty="0" err="1">
                <a:solidFill>
                  <a:schemeClr val="bg1"/>
                </a:solidFill>
              </a:rPr>
              <a:t>demo</a:t>
            </a:r>
            <a:r>
              <a:rPr lang="hu-HU" sz="2400" dirty="0">
                <a:solidFill>
                  <a:schemeClr val="bg1"/>
                </a:solidFill>
              </a:rPr>
              <a:t>:</a:t>
            </a:r>
            <a:endParaRPr lang="en-US" sz="2400" dirty="0"/>
          </a:p>
        </p:txBody>
      </p:sp>
      <p:pic>
        <p:nvPicPr>
          <p:cNvPr id="8" name="Kép 7">
            <a:extLst>
              <a:ext uri="{FF2B5EF4-FFF2-40B4-BE49-F238E27FC236}">
                <a16:creationId xmlns:a16="http://schemas.microsoft.com/office/drawing/2014/main" id="{59E3F483-CBA5-4DE9-86CD-0104CC154159}"/>
              </a:ext>
            </a:extLst>
          </p:cNvPr>
          <p:cNvPicPr>
            <a:picLocks noChangeAspect="1"/>
          </p:cNvPicPr>
          <p:nvPr/>
        </p:nvPicPr>
        <p:blipFill>
          <a:blip r:embed="rId5"/>
          <a:stretch>
            <a:fillRect/>
          </a:stretch>
        </p:blipFill>
        <p:spPr>
          <a:xfrm>
            <a:off x="-1" y="2254073"/>
            <a:ext cx="12192000" cy="3867626"/>
          </a:xfrm>
          <a:prstGeom prst="rect">
            <a:avLst/>
          </a:prstGeom>
        </p:spPr>
      </p:pic>
    </p:spTree>
    <p:extLst>
      <p:ext uri="{BB962C8B-B14F-4D97-AF65-F5344CB8AC3E}">
        <p14:creationId xmlns:p14="http://schemas.microsoft.com/office/powerpoint/2010/main" val="4202266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5CF4A46-C4EC-4181-AB19-F9B5DC84E825}"/>
              </a:ext>
            </a:extLst>
          </p:cNvPr>
          <p:cNvSpPr>
            <a:spLocks noGrp="1"/>
          </p:cNvSpPr>
          <p:nvPr>
            <p:ph type="title"/>
          </p:nvPr>
        </p:nvSpPr>
        <p:spPr>
          <a:xfrm>
            <a:off x="0" y="1"/>
            <a:ext cx="12192000" cy="1690688"/>
          </a:xfrm>
        </p:spPr>
        <p:txBody>
          <a:bodyPr>
            <a:normAutofit/>
          </a:bodyPr>
          <a:lstStyle/>
          <a:p>
            <a:r>
              <a:rPr lang="hu-HU" sz="4000" dirty="0" err="1">
                <a:solidFill>
                  <a:schemeClr val="bg1"/>
                </a:solidFill>
              </a:rPr>
              <a:t>Use</a:t>
            </a:r>
            <a:r>
              <a:rPr lang="hu-HU" sz="4000" dirty="0">
                <a:solidFill>
                  <a:schemeClr val="bg1"/>
                </a:solidFill>
              </a:rPr>
              <a:t> </a:t>
            </a:r>
            <a:r>
              <a:rPr lang="hu-HU" sz="4000" dirty="0" err="1">
                <a:solidFill>
                  <a:schemeClr val="bg1"/>
                </a:solidFill>
              </a:rPr>
              <a:t>Case</a:t>
            </a:r>
            <a:r>
              <a:rPr lang="hu-HU" sz="4000" dirty="0">
                <a:solidFill>
                  <a:schemeClr val="bg1"/>
                </a:solidFill>
              </a:rPr>
              <a:t> 1: </a:t>
            </a:r>
            <a:r>
              <a:rPr lang="hu-HU" sz="4000" dirty="0" err="1">
                <a:solidFill>
                  <a:schemeClr val="bg1"/>
                </a:solidFill>
              </a:rPr>
              <a:t>Increasing</a:t>
            </a:r>
            <a:r>
              <a:rPr lang="hu-HU" sz="4000" dirty="0">
                <a:solidFill>
                  <a:schemeClr val="bg1"/>
                </a:solidFill>
              </a:rPr>
              <a:t> </a:t>
            </a:r>
            <a:r>
              <a:rPr lang="hu-HU" sz="4000" dirty="0" err="1">
                <a:solidFill>
                  <a:schemeClr val="bg1"/>
                </a:solidFill>
              </a:rPr>
              <a:t>Efficiency</a:t>
            </a:r>
            <a:r>
              <a:rPr lang="hu-HU" sz="4000" dirty="0">
                <a:solidFill>
                  <a:schemeClr val="bg1"/>
                </a:solidFill>
              </a:rPr>
              <a:t> &amp; </a:t>
            </a:r>
            <a:r>
              <a:rPr lang="hu-HU" sz="4000" dirty="0" err="1">
                <a:solidFill>
                  <a:schemeClr val="bg1"/>
                </a:solidFill>
              </a:rPr>
              <a:t>Customer</a:t>
            </a:r>
            <a:r>
              <a:rPr lang="hu-HU" sz="4000" dirty="0">
                <a:solidFill>
                  <a:schemeClr val="bg1"/>
                </a:solidFill>
              </a:rPr>
              <a:t> </a:t>
            </a:r>
            <a:r>
              <a:rPr lang="hu-HU" sz="4000" dirty="0" err="1">
                <a:solidFill>
                  <a:schemeClr val="bg1"/>
                </a:solidFill>
              </a:rPr>
              <a:t>Experience</a:t>
            </a:r>
            <a:endParaRPr lang="hu-HU" sz="4000" dirty="0">
              <a:solidFill>
                <a:schemeClr val="bg1"/>
              </a:solidFill>
            </a:endParaRPr>
          </a:p>
        </p:txBody>
      </p:sp>
      <p:sp>
        <p:nvSpPr>
          <p:cNvPr id="3" name="Tartalom helye 2">
            <a:extLst>
              <a:ext uri="{FF2B5EF4-FFF2-40B4-BE49-F238E27FC236}">
                <a16:creationId xmlns:a16="http://schemas.microsoft.com/office/drawing/2014/main" id="{A05F87C5-2415-42CF-8C3C-BE96830B91E0}"/>
              </a:ext>
            </a:extLst>
          </p:cNvPr>
          <p:cNvSpPr>
            <a:spLocks noGrp="1"/>
          </p:cNvSpPr>
          <p:nvPr>
            <p:ph idx="1"/>
          </p:nvPr>
        </p:nvSpPr>
        <p:spPr>
          <a:xfrm>
            <a:off x="838200" y="1825624"/>
            <a:ext cx="11353800" cy="4530726"/>
          </a:xfrm>
        </p:spPr>
        <p:txBody>
          <a:bodyPr>
            <a:normAutofit fontScale="92500" lnSpcReduction="10000"/>
          </a:bodyPr>
          <a:lstStyle/>
          <a:p>
            <a:pPr marL="0" indent="0">
              <a:buNone/>
            </a:pPr>
            <a:r>
              <a:rPr lang="hu-HU" sz="2400" dirty="0" err="1">
                <a:solidFill>
                  <a:schemeClr val="bg1"/>
                </a:solidFill>
              </a:rPr>
              <a:t>Transaction</a:t>
            </a:r>
            <a:r>
              <a:rPr lang="hu-HU" sz="2400" dirty="0">
                <a:solidFill>
                  <a:schemeClr val="bg1"/>
                </a:solidFill>
              </a:rPr>
              <a:t> </a:t>
            </a:r>
            <a:r>
              <a:rPr lang="hu-HU" sz="2400" dirty="0" err="1">
                <a:solidFill>
                  <a:schemeClr val="bg1"/>
                </a:solidFill>
              </a:rPr>
              <a:t>identification</a:t>
            </a:r>
            <a:r>
              <a:rPr lang="hu-HU" sz="2400" dirty="0">
                <a:solidFill>
                  <a:schemeClr val="bg1"/>
                </a:solidFill>
              </a:rPr>
              <a:t> in </a:t>
            </a:r>
            <a:r>
              <a:rPr lang="hu-HU" sz="2400" dirty="0" err="1">
                <a:solidFill>
                  <a:schemeClr val="bg1"/>
                </a:solidFill>
              </a:rPr>
              <a:t>case</a:t>
            </a:r>
            <a:r>
              <a:rPr lang="hu-HU" sz="2400" dirty="0">
                <a:solidFill>
                  <a:schemeClr val="bg1"/>
                </a:solidFill>
              </a:rPr>
              <a:t> of </a:t>
            </a:r>
            <a:r>
              <a:rPr lang="hu-HU" sz="2400" dirty="0" err="1">
                <a:solidFill>
                  <a:schemeClr val="bg1"/>
                </a:solidFill>
              </a:rPr>
              <a:t>missing</a:t>
            </a:r>
            <a:r>
              <a:rPr lang="hu-HU" sz="2400" dirty="0">
                <a:solidFill>
                  <a:schemeClr val="bg1"/>
                </a:solidFill>
              </a:rPr>
              <a:t> </a:t>
            </a:r>
            <a:r>
              <a:rPr lang="hu-HU" sz="2400" dirty="0" err="1">
                <a:solidFill>
                  <a:schemeClr val="bg1"/>
                </a:solidFill>
              </a:rPr>
              <a:t>data</a:t>
            </a:r>
            <a:r>
              <a:rPr lang="hu-HU" sz="2400" dirty="0">
                <a:solidFill>
                  <a:schemeClr val="bg1"/>
                </a:solidFill>
              </a:rPr>
              <a:t>. </a:t>
            </a:r>
          </a:p>
          <a:p>
            <a:pPr marL="0" indent="0">
              <a:buNone/>
            </a:pPr>
            <a:r>
              <a:rPr lang="hu-HU" sz="2400" dirty="0" err="1">
                <a:solidFill>
                  <a:schemeClr val="bg1"/>
                </a:solidFill>
              </a:rPr>
              <a:t>Example</a:t>
            </a:r>
            <a:r>
              <a:rPr lang="hu-HU" sz="2400" dirty="0">
                <a:solidFill>
                  <a:schemeClr val="bg1"/>
                </a:solidFill>
              </a:rPr>
              <a:t> </a:t>
            </a:r>
            <a:r>
              <a:rPr lang="hu-HU" sz="2400" dirty="0" err="1">
                <a:solidFill>
                  <a:schemeClr val="bg1"/>
                </a:solidFill>
              </a:rPr>
              <a:t>attribute</a:t>
            </a:r>
            <a:r>
              <a:rPr lang="hu-HU" sz="2400" dirty="0">
                <a:solidFill>
                  <a:schemeClr val="bg1"/>
                </a:solidFill>
              </a:rPr>
              <a:t> „</a:t>
            </a:r>
            <a:r>
              <a:rPr lang="hu-HU" sz="2400" dirty="0" err="1">
                <a:solidFill>
                  <a:schemeClr val="bg1"/>
                </a:solidFill>
              </a:rPr>
              <a:t>Currency</a:t>
            </a:r>
            <a:r>
              <a:rPr lang="hu-HU" sz="2400" dirty="0">
                <a:solidFill>
                  <a:schemeClr val="bg1"/>
                </a:solidFill>
              </a:rPr>
              <a:t>”</a:t>
            </a:r>
          </a:p>
          <a:p>
            <a:pPr marL="0" indent="0">
              <a:buNone/>
            </a:pPr>
            <a:r>
              <a:rPr lang="hu-HU" sz="2400" dirty="0">
                <a:solidFill>
                  <a:schemeClr val="bg1"/>
                </a:solidFill>
              </a:rPr>
              <a:t>The </a:t>
            </a:r>
            <a:r>
              <a:rPr lang="hu-HU" sz="2400" dirty="0" err="1">
                <a:solidFill>
                  <a:schemeClr val="bg1"/>
                </a:solidFill>
              </a:rPr>
              <a:t>system</a:t>
            </a:r>
            <a:r>
              <a:rPr lang="hu-HU" sz="2400" dirty="0">
                <a:solidFill>
                  <a:schemeClr val="bg1"/>
                </a:solidFill>
              </a:rPr>
              <a:t> got </a:t>
            </a:r>
            <a:r>
              <a:rPr lang="hu-HU" sz="2400" dirty="0" err="1">
                <a:solidFill>
                  <a:schemeClr val="bg1"/>
                </a:solidFill>
              </a:rPr>
              <a:t>Currency</a:t>
            </a:r>
            <a:r>
              <a:rPr lang="hu-HU" sz="2400" dirty="0">
                <a:solidFill>
                  <a:schemeClr val="bg1"/>
                </a:solidFill>
              </a:rPr>
              <a:t> = „US#” </a:t>
            </a:r>
            <a:r>
              <a:rPr lang="hu-HU" sz="2400" dirty="0" err="1">
                <a:solidFill>
                  <a:schemeClr val="bg1"/>
                </a:solidFill>
              </a:rPr>
              <a:t>instead</a:t>
            </a:r>
            <a:r>
              <a:rPr lang="hu-HU" sz="2400" dirty="0">
                <a:solidFill>
                  <a:schemeClr val="bg1"/>
                </a:solidFill>
              </a:rPr>
              <a:t> of „USD”</a:t>
            </a:r>
          </a:p>
          <a:p>
            <a:pPr marL="0" indent="0">
              <a:buNone/>
            </a:pPr>
            <a:r>
              <a:rPr lang="hu-HU" sz="2400" dirty="0">
                <a:solidFill>
                  <a:schemeClr val="bg1"/>
                </a:solidFill>
              </a:rPr>
              <a:t>The </a:t>
            </a:r>
            <a:r>
              <a:rPr lang="hu-HU" sz="2400" dirty="0" err="1">
                <a:solidFill>
                  <a:schemeClr val="bg1"/>
                </a:solidFill>
              </a:rPr>
              <a:t>system</a:t>
            </a:r>
            <a:r>
              <a:rPr lang="hu-HU" sz="2400" dirty="0">
                <a:solidFill>
                  <a:schemeClr val="bg1"/>
                </a:solidFill>
              </a:rPr>
              <a:t> got </a:t>
            </a:r>
            <a:r>
              <a:rPr lang="hu-HU" sz="2400" dirty="0" err="1">
                <a:solidFill>
                  <a:schemeClr val="bg1"/>
                </a:solidFill>
              </a:rPr>
              <a:t>Currency</a:t>
            </a:r>
            <a:r>
              <a:rPr lang="hu-HU" sz="2400" dirty="0">
                <a:solidFill>
                  <a:schemeClr val="bg1"/>
                </a:solidFill>
              </a:rPr>
              <a:t> = „#EU#” </a:t>
            </a:r>
            <a:r>
              <a:rPr lang="hu-HU" sz="2400" dirty="0" err="1">
                <a:solidFill>
                  <a:schemeClr val="bg1"/>
                </a:solidFill>
              </a:rPr>
              <a:t>instead</a:t>
            </a:r>
            <a:r>
              <a:rPr lang="hu-HU" sz="2400" dirty="0">
                <a:solidFill>
                  <a:schemeClr val="bg1"/>
                </a:solidFill>
              </a:rPr>
              <a:t> of „EUR”</a:t>
            </a:r>
          </a:p>
          <a:p>
            <a:pPr marL="0" indent="0">
              <a:buNone/>
            </a:pPr>
            <a:endParaRPr lang="hu-HU" sz="2400" dirty="0">
              <a:solidFill>
                <a:schemeClr val="bg1"/>
              </a:solidFill>
            </a:endParaRPr>
          </a:p>
          <a:p>
            <a:pPr marL="0" indent="0">
              <a:buNone/>
            </a:pPr>
            <a:endParaRPr lang="hu-HU" sz="2400" dirty="0">
              <a:solidFill>
                <a:schemeClr val="bg1"/>
              </a:solidFill>
            </a:endParaRPr>
          </a:p>
          <a:p>
            <a:pPr marL="0" indent="0">
              <a:buNone/>
            </a:pPr>
            <a:r>
              <a:rPr lang="hu-HU" sz="2400" dirty="0" err="1">
                <a:solidFill>
                  <a:schemeClr val="bg1"/>
                </a:solidFill>
              </a:rPr>
              <a:t>With</a:t>
            </a:r>
            <a:r>
              <a:rPr lang="hu-HU" sz="2400" dirty="0">
                <a:solidFill>
                  <a:schemeClr val="bg1"/>
                </a:solidFill>
              </a:rPr>
              <a:t> </a:t>
            </a:r>
            <a:r>
              <a:rPr lang="hu-HU" sz="2400" dirty="0" err="1">
                <a:solidFill>
                  <a:schemeClr val="bg1"/>
                </a:solidFill>
              </a:rPr>
              <a:t>Binary</a:t>
            </a:r>
            <a:r>
              <a:rPr lang="hu-HU" sz="2400" dirty="0">
                <a:solidFill>
                  <a:schemeClr val="bg1"/>
                </a:solidFill>
              </a:rPr>
              <a:t> decision </a:t>
            </a:r>
            <a:r>
              <a:rPr lang="hu-HU" sz="2400" dirty="0" err="1">
                <a:solidFill>
                  <a:schemeClr val="bg1"/>
                </a:solidFill>
              </a:rPr>
              <a:t>making</a:t>
            </a:r>
            <a:r>
              <a:rPr lang="hu-HU" sz="2400" dirty="0">
                <a:solidFill>
                  <a:schemeClr val="bg1"/>
                </a:solidFill>
              </a:rPr>
              <a:t> </a:t>
            </a:r>
            <a:r>
              <a:rPr lang="hu-HU" sz="2400" dirty="0" err="1">
                <a:solidFill>
                  <a:schemeClr val="bg1"/>
                </a:solidFill>
              </a:rPr>
              <a:t>the</a:t>
            </a:r>
            <a:r>
              <a:rPr lang="hu-HU" sz="2400" dirty="0">
                <a:solidFill>
                  <a:schemeClr val="bg1"/>
                </a:solidFill>
              </a:rPr>
              <a:t> </a:t>
            </a:r>
            <a:r>
              <a:rPr lang="hu-HU" sz="2400" dirty="0" err="1">
                <a:solidFill>
                  <a:schemeClr val="bg1"/>
                </a:solidFill>
              </a:rPr>
              <a:t>result</a:t>
            </a:r>
            <a:r>
              <a:rPr lang="hu-HU" sz="2400" dirty="0">
                <a:solidFill>
                  <a:schemeClr val="bg1"/>
                </a:solidFill>
              </a:rPr>
              <a:t> is: </a:t>
            </a:r>
          </a:p>
          <a:p>
            <a:pPr marL="0" indent="0">
              <a:buNone/>
            </a:pPr>
            <a:r>
              <a:rPr lang="hu-HU" sz="2400" dirty="0">
                <a:solidFill>
                  <a:srgbClr val="FF0000"/>
                </a:solidFill>
              </a:rPr>
              <a:t>FAIL, </a:t>
            </a:r>
            <a:r>
              <a:rPr lang="hu-HU" sz="2400" dirty="0" err="1">
                <a:solidFill>
                  <a:srgbClr val="FF0000"/>
                </a:solidFill>
              </a:rPr>
              <a:t>because</a:t>
            </a:r>
            <a:r>
              <a:rPr lang="hu-HU" sz="2400" dirty="0">
                <a:solidFill>
                  <a:srgbClr val="FF0000"/>
                </a:solidFill>
              </a:rPr>
              <a:t> „US#” is no </a:t>
            </a:r>
            <a:r>
              <a:rPr lang="hu-HU" sz="2400" dirty="0" err="1">
                <a:solidFill>
                  <a:srgbClr val="FF0000"/>
                </a:solidFill>
              </a:rPr>
              <a:t>equal</a:t>
            </a:r>
            <a:r>
              <a:rPr lang="hu-HU" sz="2400" dirty="0">
                <a:solidFill>
                  <a:srgbClr val="FF0000"/>
                </a:solidFill>
              </a:rPr>
              <a:t> </a:t>
            </a:r>
            <a:r>
              <a:rPr lang="hu-HU" sz="2400" dirty="0" err="1">
                <a:solidFill>
                  <a:srgbClr val="FF0000"/>
                </a:solidFill>
              </a:rPr>
              <a:t>to</a:t>
            </a:r>
            <a:r>
              <a:rPr lang="hu-HU" sz="2400" dirty="0">
                <a:solidFill>
                  <a:srgbClr val="FF0000"/>
                </a:solidFill>
              </a:rPr>
              <a:t> „USD” </a:t>
            </a:r>
            <a:r>
              <a:rPr lang="hu-HU" sz="2400" dirty="0" err="1">
                <a:solidFill>
                  <a:srgbClr val="FF0000"/>
                </a:solidFill>
              </a:rPr>
              <a:t>or</a:t>
            </a:r>
            <a:r>
              <a:rPr lang="hu-HU" sz="2400" dirty="0">
                <a:solidFill>
                  <a:srgbClr val="FF0000"/>
                </a:solidFill>
              </a:rPr>
              <a:t> </a:t>
            </a:r>
            <a:r>
              <a:rPr lang="hu-HU" sz="2400" dirty="0" err="1">
                <a:solidFill>
                  <a:srgbClr val="FF0000"/>
                </a:solidFill>
              </a:rPr>
              <a:t>any</a:t>
            </a:r>
            <a:r>
              <a:rPr lang="hu-HU" sz="2400" dirty="0">
                <a:solidFill>
                  <a:srgbClr val="FF0000"/>
                </a:solidFill>
              </a:rPr>
              <a:t> </a:t>
            </a:r>
            <a:r>
              <a:rPr lang="hu-HU" sz="2400" dirty="0" err="1">
                <a:solidFill>
                  <a:srgbClr val="FF0000"/>
                </a:solidFill>
              </a:rPr>
              <a:t>other</a:t>
            </a:r>
            <a:r>
              <a:rPr lang="hu-HU" sz="2400" dirty="0">
                <a:solidFill>
                  <a:srgbClr val="FF0000"/>
                </a:solidFill>
              </a:rPr>
              <a:t> </a:t>
            </a:r>
            <a:r>
              <a:rPr lang="hu-HU" sz="2400" dirty="0" err="1">
                <a:solidFill>
                  <a:srgbClr val="FF0000"/>
                </a:solidFill>
              </a:rPr>
              <a:t>currency</a:t>
            </a:r>
            <a:r>
              <a:rPr lang="hu-HU" sz="2400" dirty="0">
                <a:solidFill>
                  <a:srgbClr val="FF0000"/>
                </a:solidFill>
              </a:rPr>
              <a:t>.</a:t>
            </a:r>
          </a:p>
          <a:p>
            <a:pPr marL="0" indent="0">
              <a:buNone/>
            </a:pPr>
            <a:endParaRPr lang="hu-HU" sz="2400" dirty="0">
              <a:solidFill>
                <a:schemeClr val="bg1"/>
              </a:solidFill>
            </a:endParaRPr>
          </a:p>
          <a:p>
            <a:pPr marL="0" indent="0">
              <a:buNone/>
            </a:pPr>
            <a:r>
              <a:rPr lang="hu-HU" sz="2400" dirty="0" err="1">
                <a:solidFill>
                  <a:schemeClr val="bg1"/>
                </a:solidFill>
              </a:rPr>
              <a:t>With</a:t>
            </a:r>
            <a:r>
              <a:rPr lang="hu-HU" sz="2400" dirty="0">
                <a:solidFill>
                  <a:schemeClr val="bg1"/>
                </a:solidFill>
              </a:rPr>
              <a:t> </a:t>
            </a:r>
            <a:r>
              <a:rPr lang="hu-HU" sz="2400" dirty="0" err="1">
                <a:solidFill>
                  <a:schemeClr val="bg1"/>
                </a:solidFill>
              </a:rPr>
              <a:t>Numerical</a:t>
            </a:r>
            <a:r>
              <a:rPr lang="hu-HU" sz="2400" dirty="0">
                <a:solidFill>
                  <a:schemeClr val="bg1"/>
                </a:solidFill>
              </a:rPr>
              <a:t> decision </a:t>
            </a:r>
            <a:r>
              <a:rPr lang="hu-HU" sz="2400" dirty="0" err="1">
                <a:solidFill>
                  <a:schemeClr val="bg1"/>
                </a:solidFill>
              </a:rPr>
              <a:t>making</a:t>
            </a:r>
            <a:r>
              <a:rPr lang="hu-HU" sz="2400" dirty="0">
                <a:solidFill>
                  <a:schemeClr val="bg1"/>
                </a:solidFill>
              </a:rPr>
              <a:t> </a:t>
            </a:r>
            <a:r>
              <a:rPr lang="hu-HU" sz="2400" dirty="0" err="1">
                <a:solidFill>
                  <a:schemeClr val="bg1"/>
                </a:solidFill>
              </a:rPr>
              <a:t>the</a:t>
            </a:r>
            <a:r>
              <a:rPr lang="hu-HU" sz="2400" dirty="0">
                <a:solidFill>
                  <a:schemeClr val="bg1"/>
                </a:solidFill>
              </a:rPr>
              <a:t> </a:t>
            </a:r>
            <a:r>
              <a:rPr lang="hu-HU" sz="2400" dirty="0" err="1">
                <a:solidFill>
                  <a:schemeClr val="bg1"/>
                </a:solidFill>
              </a:rPr>
              <a:t>result</a:t>
            </a:r>
            <a:r>
              <a:rPr lang="hu-HU" sz="2400" dirty="0">
                <a:solidFill>
                  <a:schemeClr val="bg1"/>
                </a:solidFill>
              </a:rPr>
              <a:t> is: </a:t>
            </a:r>
          </a:p>
          <a:p>
            <a:pPr marL="0" indent="0">
              <a:buNone/>
            </a:pPr>
            <a:r>
              <a:rPr lang="hu-HU" sz="2400" dirty="0" err="1">
                <a:solidFill>
                  <a:schemeClr val="accent2"/>
                </a:solidFill>
              </a:rPr>
              <a:t>Missing</a:t>
            </a:r>
            <a:r>
              <a:rPr lang="hu-HU" sz="2400" dirty="0">
                <a:solidFill>
                  <a:schemeClr val="accent2"/>
                </a:solidFill>
              </a:rPr>
              <a:t> </a:t>
            </a:r>
            <a:r>
              <a:rPr lang="hu-HU" sz="2400" dirty="0" err="1">
                <a:solidFill>
                  <a:schemeClr val="accent2"/>
                </a:solidFill>
              </a:rPr>
              <a:t>character</a:t>
            </a:r>
            <a:r>
              <a:rPr lang="hu-HU" sz="2400" dirty="0">
                <a:solidFill>
                  <a:schemeClr val="accent2"/>
                </a:solidFill>
              </a:rPr>
              <a:t> </a:t>
            </a:r>
            <a:r>
              <a:rPr lang="hu-HU" sz="2400" dirty="0" err="1">
                <a:solidFill>
                  <a:schemeClr val="accent2"/>
                </a:solidFill>
              </a:rPr>
              <a:t>detected</a:t>
            </a:r>
            <a:r>
              <a:rPr lang="hu-HU" sz="2400" dirty="0">
                <a:solidFill>
                  <a:schemeClr val="accent2"/>
                </a:solidFill>
              </a:rPr>
              <a:t> </a:t>
            </a:r>
            <a:r>
              <a:rPr lang="hu-HU" sz="2400" dirty="0" err="1">
                <a:solidFill>
                  <a:schemeClr val="accent2"/>
                </a:solidFill>
              </a:rPr>
              <a:t>tolereted</a:t>
            </a:r>
            <a:r>
              <a:rPr lang="hu-HU" sz="2400" dirty="0">
                <a:solidFill>
                  <a:schemeClr val="accent2"/>
                </a:solidFill>
              </a:rPr>
              <a:t>.</a:t>
            </a:r>
          </a:p>
          <a:p>
            <a:pPr marL="0" indent="0">
              <a:buNone/>
            </a:pPr>
            <a:endParaRPr lang="hu-HU" dirty="0">
              <a:solidFill>
                <a:schemeClr val="bg1"/>
              </a:solidFill>
            </a:endParaRPr>
          </a:p>
          <a:p>
            <a:pPr marL="0" indent="0">
              <a:buNone/>
            </a:pPr>
            <a:endParaRPr lang="hu-HU" dirty="0">
              <a:solidFill>
                <a:schemeClr val="bg1"/>
              </a:solidFill>
            </a:endParaRPr>
          </a:p>
        </p:txBody>
      </p:sp>
      <p:sp>
        <p:nvSpPr>
          <p:cNvPr id="4" name="Dia számának helye 3">
            <a:extLst>
              <a:ext uri="{FF2B5EF4-FFF2-40B4-BE49-F238E27FC236}">
                <a16:creationId xmlns:a16="http://schemas.microsoft.com/office/drawing/2014/main" id="{A72D30B7-6978-4E72-BB06-CEBC0036312C}"/>
              </a:ext>
            </a:extLst>
          </p:cNvPr>
          <p:cNvSpPr>
            <a:spLocks noGrp="1"/>
          </p:cNvSpPr>
          <p:nvPr>
            <p:ph type="sldNum" sz="quarter" idx="12"/>
          </p:nvPr>
        </p:nvSpPr>
        <p:spPr/>
        <p:txBody>
          <a:bodyPr/>
          <a:lstStyle/>
          <a:p>
            <a:fld id="{FD8320BD-27DE-4102-9EB4-66CE43968683}" type="slidenum">
              <a:rPr lang="hu-HU" sz="2800" smtClean="0">
                <a:solidFill>
                  <a:schemeClr val="bg1"/>
                </a:solidFill>
              </a:rPr>
              <a:t>8</a:t>
            </a:fld>
            <a:endParaRPr lang="hu-HU" sz="2800" dirty="0">
              <a:solidFill>
                <a:schemeClr val="bg1"/>
              </a:solidFill>
            </a:endParaRPr>
          </a:p>
        </p:txBody>
      </p:sp>
      <p:pic>
        <p:nvPicPr>
          <p:cNvPr id="1026" name="Picture 2">
            <a:extLst>
              <a:ext uri="{FF2B5EF4-FFF2-40B4-BE49-F238E27FC236}">
                <a16:creationId xmlns:a16="http://schemas.microsoft.com/office/drawing/2014/main" id="{4B109DFA-AD80-4AB8-A30C-5E5E4530D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4718" y="4918456"/>
            <a:ext cx="1301147" cy="13029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 ">
            <a:extLst>
              <a:ext uri="{FF2B5EF4-FFF2-40B4-BE49-F238E27FC236}">
                <a16:creationId xmlns:a16="http://schemas.microsoft.com/office/drawing/2014/main" id="{ED715E73-55DD-C558-9E15-70F944FE2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2907" y="3480563"/>
            <a:ext cx="1302958" cy="130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99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5D38CF9-D7AC-C177-96C8-932E383BBBD7}"/>
              </a:ext>
            </a:extLst>
          </p:cNvPr>
          <p:cNvSpPr>
            <a:spLocks noGrp="1"/>
          </p:cNvSpPr>
          <p:nvPr>
            <p:ph type="title"/>
          </p:nvPr>
        </p:nvSpPr>
        <p:spPr>
          <a:xfrm>
            <a:off x="0" y="0"/>
            <a:ext cx="10515600" cy="1325563"/>
          </a:xfrm>
        </p:spPr>
        <p:txBody>
          <a:bodyPr/>
          <a:lstStyle/>
          <a:p>
            <a:r>
              <a:rPr lang="hu-HU">
                <a:solidFill>
                  <a:schemeClr val="bg1"/>
                </a:solidFill>
              </a:rPr>
              <a:t>Use Case 2: Security</a:t>
            </a:r>
            <a:endParaRPr lang="en-US" dirty="0">
              <a:solidFill>
                <a:schemeClr val="bg1"/>
              </a:solidFill>
            </a:endParaRPr>
          </a:p>
        </p:txBody>
      </p:sp>
      <p:sp>
        <p:nvSpPr>
          <p:cNvPr id="4" name="Dia számának helye 3">
            <a:extLst>
              <a:ext uri="{FF2B5EF4-FFF2-40B4-BE49-F238E27FC236}">
                <a16:creationId xmlns:a16="http://schemas.microsoft.com/office/drawing/2014/main" id="{A42260B6-CDE9-B9CE-EAE9-6889774A2379}"/>
              </a:ext>
            </a:extLst>
          </p:cNvPr>
          <p:cNvSpPr>
            <a:spLocks noGrp="1"/>
          </p:cNvSpPr>
          <p:nvPr>
            <p:ph type="sldNum" sz="quarter" idx="12"/>
          </p:nvPr>
        </p:nvSpPr>
        <p:spPr/>
        <p:txBody>
          <a:bodyPr/>
          <a:lstStyle/>
          <a:p>
            <a:fld id="{FD8320BD-27DE-4102-9EB4-66CE43968683}" type="slidenum">
              <a:rPr lang="hu-HU" sz="2800" smtClean="0">
                <a:solidFill>
                  <a:schemeClr val="bg1"/>
                </a:solidFill>
              </a:rPr>
              <a:t>9</a:t>
            </a:fld>
            <a:endParaRPr lang="hu-HU" sz="2800" dirty="0">
              <a:solidFill>
                <a:schemeClr val="bg1"/>
              </a:solidFill>
            </a:endParaRPr>
          </a:p>
        </p:txBody>
      </p:sp>
      <p:sp>
        <p:nvSpPr>
          <p:cNvPr id="6" name="Szövegdoboz 5">
            <a:extLst>
              <a:ext uri="{FF2B5EF4-FFF2-40B4-BE49-F238E27FC236}">
                <a16:creationId xmlns:a16="http://schemas.microsoft.com/office/drawing/2014/main" id="{C9E26706-08A2-78FA-EAA7-437AD4550092}"/>
              </a:ext>
            </a:extLst>
          </p:cNvPr>
          <p:cNvSpPr txBox="1"/>
          <p:nvPr/>
        </p:nvSpPr>
        <p:spPr>
          <a:xfrm>
            <a:off x="1012934" y="949708"/>
            <a:ext cx="10166132" cy="4278094"/>
          </a:xfrm>
          <a:prstGeom prst="rect">
            <a:avLst/>
          </a:prstGeom>
          <a:noFill/>
        </p:spPr>
        <p:txBody>
          <a:bodyPr wrap="square">
            <a:spAutoFit/>
          </a:bodyPr>
          <a:lstStyle/>
          <a:p>
            <a:r>
              <a:rPr lang="hu-HU" sz="3200" dirty="0" err="1">
                <a:solidFill>
                  <a:schemeClr val="bg1"/>
                </a:solidFill>
              </a:rPr>
              <a:t>Suspected</a:t>
            </a:r>
            <a:r>
              <a:rPr lang="hu-HU" sz="3200" dirty="0">
                <a:solidFill>
                  <a:schemeClr val="bg1"/>
                </a:solidFill>
              </a:rPr>
              <a:t> </a:t>
            </a:r>
            <a:r>
              <a:rPr lang="hu-HU" sz="3200" dirty="0" err="1">
                <a:solidFill>
                  <a:schemeClr val="bg1"/>
                </a:solidFill>
              </a:rPr>
              <a:t>transactions</a:t>
            </a:r>
            <a:r>
              <a:rPr lang="hu-HU" sz="3200" dirty="0">
                <a:solidFill>
                  <a:schemeClr val="bg1"/>
                </a:solidFill>
              </a:rPr>
              <a:t>, </a:t>
            </a:r>
            <a:r>
              <a:rPr lang="hu-HU" sz="3200" dirty="0" err="1">
                <a:solidFill>
                  <a:schemeClr val="bg1"/>
                </a:solidFill>
              </a:rPr>
              <a:t>Fraud</a:t>
            </a:r>
            <a:r>
              <a:rPr lang="hu-HU" sz="3200" dirty="0">
                <a:solidFill>
                  <a:schemeClr val="bg1"/>
                </a:solidFill>
              </a:rPr>
              <a:t> </a:t>
            </a:r>
            <a:r>
              <a:rPr lang="hu-HU" sz="3200" dirty="0" err="1">
                <a:solidFill>
                  <a:schemeClr val="bg1"/>
                </a:solidFill>
              </a:rPr>
              <a:t>detection</a:t>
            </a:r>
            <a:endParaRPr lang="hu-HU" sz="3200" dirty="0">
              <a:solidFill>
                <a:schemeClr val="bg1"/>
              </a:solidFill>
            </a:endParaRPr>
          </a:p>
          <a:p>
            <a:endParaRPr lang="hu-HU" sz="2400" dirty="0">
              <a:solidFill>
                <a:schemeClr val="bg1"/>
              </a:solidFill>
            </a:endParaRPr>
          </a:p>
          <a:p>
            <a:r>
              <a:rPr lang="hu-HU" sz="2400" dirty="0">
                <a:solidFill>
                  <a:schemeClr val="bg1"/>
                </a:solidFill>
              </a:rPr>
              <a:t>A </a:t>
            </a:r>
            <a:r>
              <a:rPr lang="hu-HU" sz="2400" dirty="0" err="1">
                <a:solidFill>
                  <a:schemeClr val="bg1"/>
                </a:solidFill>
              </a:rPr>
              <a:t>customer</a:t>
            </a:r>
            <a:r>
              <a:rPr lang="hu-HU" sz="2400" dirty="0">
                <a:solidFill>
                  <a:schemeClr val="bg1"/>
                </a:solidFill>
              </a:rPr>
              <a:t> </a:t>
            </a:r>
            <a:r>
              <a:rPr lang="hu-HU" sz="2400" dirty="0" err="1">
                <a:solidFill>
                  <a:schemeClr val="bg1"/>
                </a:solidFill>
              </a:rPr>
              <a:t>who</a:t>
            </a:r>
            <a:r>
              <a:rPr lang="hu-HU" sz="2400" dirty="0">
                <a:solidFill>
                  <a:schemeClr val="bg1"/>
                </a:solidFill>
              </a:rPr>
              <a:t> </a:t>
            </a:r>
            <a:r>
              <a:rPr lang="hu-HU" sz="2400" dirty="0" err="1">
                <a:solidFill>
                  <a:schemeClr val="bg1"/>
                </a:solidFill>
              </a:rPr>
              <a:t>never</a:t>
            </a:r>
            <a:r>
              <a:rPr lang="hu-HU" sz="2400" dirty="0">
                <a:solidFill>
                  <a:schemeClr val="bg1"/>
                </a:solidFill>
              </a:rPr>
              <a:t> </a:t>
            </a:r>
            <a:r>
              <a:rPr lang="hu-HU" sz="2400" dirty="0" err="1">
                <a:solidFill>
                  <a:schemeClr val="bg1"/>
                </a:solidFill>
              </a:rPr>
              <a:t>use</a:t>
            </a:r>
            <a:r>
              <a:rPr lang="hu-HU" sz="2400" dirty="0">
                <a:solidFill>
                  <a:schemeClr val="bg1"/>
                </a:solidFill>
              </a:rPr>
              <a:t> bank </a:t>
            </a:r>
            <a:r>
              <a:rPr lang="hu-HU" sz="2400" dirty="0" err="1">
                <a:solidFill>
                  <a:schemeClr val="bg1"/>
                </a:solidFill>
              </a:rPr>
              <a:t>transfer</a:t>
            </a:r>
            <a:r>
              <a:rPr lang="hu-HU" sz="2400" dirty="0">
                <a:solidFill>
                  <a:schemeClr val="bg1"/>
                </a:solidFill>
              </a:rPr>
              <a:t>, start </a:t>
            </a:r>
            <a:r>
              <a:rPr lang="hu-HU" sz="2400" dirty="0" err="1">
                <a:solidFill>
                  <a:schemeClr val="bg1"/>
                </a:solidFill>
              </a:rPr>
              <a:t>many</a:t>
            </a:r>
            <a:r>
              <a:rPr lang="hu-HU" sz="2400" dirty="0">
                <a:solidFill>
                  <a:schemeClr val="bg1"/>
                </a:solidFill>
              </a:rPr>
              <a:t> </a:t>
            </a:r>
            <a:r>
              <a:rPr lang="hu-HU" sz="2400" dirty="0" err="1">
                <a:solidFill>
                  <a:schemeClr val="bg1"/>
                </a:solidFill>
              </a:rPr>
              <a:t>transaction</a:t>
            </a:r>
            <a:r>
              <a:rPr lang="hu-HU" sz="2400" dirty="0">
                <a:solidFill>
                  <a:schemeClr val="bg1"/>
                </a:solidFill>
              </a:rPr>
              <a:t> </a:t>
            </a:r>
            <a:r>
              <a:rPr lang="hu-HU" sz="2400" dirty="0" err="1">
                <a:solidFill>
                  <a:schemeClr val="bg1"/>
                </a:solidFill>
              </a:rPr>
              <a:t>from</a:t>
            </a:r>
            <a:r>
              <a:rPr lang="hu-HU" sz="2400" dirty="0">
                <a:solidFill>
                  <a:schemeClr val="bg1"/>
                </a:solidFill>
              </a:rPr>
              <a:t> </a:t>
            </a:r>
            <a:r>
              <a:rPr lang="hu-HU" sz="2400" dirty="0" err="1">
                <a:solidFill>
                  <a:schemeClr val="bg1"/>
                </a:solidFill>
              </a:rPr>
              <a:t>Canary</a:t>
            </a:r>
            <a:r>
              <a:rPr lang="hu-HU" sz="2400" dirty="0">
                <a:solidFill>
                  <a:schemeClr val="bg1"/>
                </a:solidFill>
              </a:rPr>
              <a:t> </a:t>
            </a:r>
            <a:r>
              <a:rPr lang="hu-HU" sz="2400" dirty="0" err="1">
                <a:solidFill>
                  <a:schemeClr val="bg1"/>
                </a:solidFill>
              </a:rPr>
              <a:t>Islands</a:t>
            </a:r>
            <a:endParaRPr lang="hu-HU" sz="2400" dirty="0">
              <a:solidFill>
                <a:schemeClr val="bg1"/>
              </a:solidFill>
            </a:endParaRPr>
          </a:p>
          <a:p>
            <a:endParaRPr lang="hu-HU" sz="2400" dirty="0">
              <a:solidFill>
                <a:schemeClr val="bg1"/>
              </a:solidFill>
            </a:endParaRPr>
          </a:p>
          <a:p>
            <a:r>
              <a:rPr lang="hu-HU" sz="2400" dirty="0" err="1">
                <a:solidFill>
                  <a:srgbClr val="FF0000"/>
                </a:solidFill>
              </a:rPr>
              <a:t>With</a:t>
            </a:r>
            <a:r>
              <a:rPr lang="hu-HU" sz="2400" dirty="0">
                <a:solidFill>
                  <a:srgbClr val="FF0000"/>
                </a:solidFill>
              </a:rPr>
              <a:t> </a:t>
            </a:r>
            <a:r>
              <a:rPr lang="hu-HU" sz="2400" dirty="0" err="1">
                <a:solidFill>
                  <a:srgbClr val="FF0000"/>
                </a:solidFill>
              </a:rPr>
              <a:t>binary</a:t>
            </a:r>
            <a:r>
              <a:rPr lang="hu-HU" sz="2400" dirty="0">
                <a:solidFill>
                  <a:srgbClr val="FF0000"/>
                </a:solidFill>
              </a:rPr>
              <a:t> decision </a:t>
            </a:r>
            <a:r>
              <a:rPr lang="hu-HU" sz="2400" dirty="0" err="1">
                <a:solidFill>
                  <a:srgbClr val="FF0000"/>
                </a:solidFill>
              </a:rPr>
              <a:t>making</a:t>
            </a:r>
            <a:r>
              <a:rPr lang="hu-HU" sz="2400" dirty="0">
                <a:solidFill>
                  <a:srgbClr val="FF0000"/>
                </a:solidFill>
              </a:rPr>
              <a:t>, </a:t>
            </a:r>
            <a:r>
              <a:rPr lang="hu-HU" sz="2400" dirty="0" err="1">
                <a:solidFill>
                  <a:srgbClr val="FF0000"/>
                </a:solidFill>
              </a:rPr>
              <a:t>we</a:t>
            </a:r>
            <a:r>
              <a:rPr lang="hu-HU" sz="2400" dirty="0">
                <a:solidFill>
                  <a:srgbClr val="FF0000"/>
                </a:solidFill>
              </a:rPr>
              <a:t> </a:t>
            </a:r>
            <a:r>
              <a:rPr lang="hu-HU" sz="2400" dirty="0" err="1">
                <a:solidFill>
                  <a:srgbClr val="FF0000"/>
                </a:solidFill>
              </a:rPr>
              <a:t>can</a:t>
            </a:r>
            <a:r>
              <a:rPr lang="hu-HU" sz="2400" dirty="0">
                <a:solidFill>
                  <a:srgbClr val="FF0000"/>
                </a:solidFill>
              </a:rPr>
              <a:t> </a:t>
            </a:r>
            <a:r>
              <a:rPr lang="hu-HU" sz="2400" dirty="0" err="1">
                <a:solidFill>
                  <a:srgbClr val="FF0000"/>
                </a:solidFill>
              </a:rPr>
              <a:t>set</a:t>
            </a:r>
            <a:r>
              <a:rPr lang="hu-HU" sz="2400" dirty="0">
                <a:solidFill>
                  <a:srgbClr val="FF0000"/>
                </a:solidFill>
              </a:rPr>
              <a:t> </a:t>
            </a:r>
            <a:r>
              <a:rPr lang="hu-HU" sz="2400" dirty="0" err="1">
                <a:solidFill>
                  <a:srgbClr val="FF0000"/>
                </a:solidFill>
              </a:rPr>
              <a:t>up</a:t>
            </a:r>
            <a:r>
              <a:rPr lang="hu-HU" sz="2400" dirty="0">
                <a:solidFill>
                  <a:srgbClr val="FF0000"/>
                </a:solidFill>
              </a:rPr>
              <a:t> fixed </a:t>
            </a:r>
            <a:r>
              <a:rPr lang="hu-HU" sz="2400" dirty="0" err="1">
                <a:solidFill>
                  <a:srgbClr val="FF0000"/>
                </a:solidFill>
              </a:rPr>
              <a:t>rules</a:t>
            </a:r>
            <a:r>
              <a:rPr lang="hu-HU" sz="2400" dirty="0">
                <a:solidFill>
                  <a:srgbClr val="FF0000"/>
                </a:solidFill>
              </a:rPr>
              <a:t> </a:t>
            </a:r>
            <a:r>
              <a:rPr lang="hu-HU" sz="2400" dirty="0" err="1">
                <a:solidFill>
                  <a:srgbClr val="FF0000"/>
                </a:solidFill>
              </a:rPr>
              <a:t>which</a:t>
            </a:r>
            <a:r>
              <a:rPr lang="hu-HU" sz="2400" dirty="0">
                <a:solidFill>
                  <a:srgbClr val="FF0000"/>
                </a:solidFill>
              </a:rPr>
              <a:t> is </a:t>
            </a:r>
            <a:r>
              <a:rPr lang="hu-HU" sz="2400" dirty="0" err="1">
                <a:solidFill>
                  <a:srgbClr val="FF0000"/>
                </a:solidFill>
              </a:rPr>
              <a:t>not</a:t>
            </a:r>
            <a:r>
              <a:rPr lang="hu-HU" sz="2400" dirty="0">
                <a:solidFill>
                  <a:srgbClr val="FF0000"/>
                </a:solidFill>
              </a:rPr>
              <a:t> </a:t>
            </a:r>
            <a:r>
              <a:rPr lang="hu-HU" sz="2400" dirty="0" err="1">
                <a:solidFill>
                  <a:srgbClr val="FF0000"/>
                </a:solidFill>
              </a:rPr>
              <a:t>effective</a:t>
            </a:r>
            <a:r>
              <a:rPr lang="hu-HU" sz="2400" dirty="0">
                <a:solidFill>
                  <a:srgbClr val="FF0000"/>
                </a:solidFill>
              </a:rPr>
              <a:t>.</a:t>
            </a:r>
          </a:p>
          <a:p>
            <a:endParaRPr lang="hu-HU" sz="2400" dirty="0">
              <a:solidFill>
                <a:schemeClr val="bg1"/>
              </a:solidFill>
            </a:endParaRPr>
          </a:p>
          <a:p>
            <a:r>
              <a:rPr lang="hu-HU" sz="2400" dirty="0" err="1">
                <a:solidFill>
                  <a:schemeClr val="accent2"/>
                </a:solidFill>
              </a:rPr>
              <a:t>With</a:t>
            </a:r>
            <a:r>
              <a:rPr lang="hu-HU" sz="2400" dirty="0">
                <a:solidFill>
                  <a:schemeClr val="accent2"/>
                </a:solidFill>
              </a:rPr>
              <a:t> </a:t>
            </a:r>
            <a:r>
              <a:rPr lang="hu-HU" sz="2400" dirty="0" err="1">
                <a:solidFill>
                  <a:schemeClr val="accent2"/>
                </a:solidFill>
              </a:rPr>
              <a:t>numerical</a:t>
            </a:r>
            <a:r>
              <a:rPr lang="hu-HU" sz="2400" dirty="0">
                <a:solidFill>
                  <a:schemeClr val="accent2"/>
                </a:solidFill>
              </a:rPr>
              <a:t> decision </a:t>
            </a:r>
            <a:r>
              <a:rPr lang="hu-HU" sz="2400" dirty="0" err="1">
                <a:solidFill>
                  <a:schemeClr val="accent2"/>
                </a:solidFill>
              </a:rPr>
              <a:t>making</a:t>
            </a:r>
            <a:r>
              <a:rPr lang="hu-HU" sz="2400" dirty="0">
                <a:solidFill>
                  <a:schemeClr val="accent2"/>
                </a:solidFill>
              </a:rPr>
              <a:t>, </a:t>
            </a:r>
            <a:r>
              <a:rPr lang="hu-HU" sz="2400" dirty="0" err="1">
                <a:solidFill>
                  <a:schemeClr val="accent2"/>
                </a:solidFill>
              </a:rPr>
              <a:t>the</a:t>
            </a:r>
            <a:r>
              <a:rPr lang="hu-HU" sz="2400" dirty="0">
                <a:solidFill>
                  <a:schemeClr val="accent2"/>
                </a:solidFill>
              </a:rPr>
              <a:t> </a:t>
            </a:r>
            <a:r>
              <a:rPr lang="hu-HU" sz="2400" dirty="0" err="1">
                <a:solidFill>
                  <a:schemeClr val="accent2"/>
                </a:solidFill>
              </a:rPr>
              <a:t>system</a:t>
            </a:r>
            <a:r>
              <a:rPr lang="hu-HU" sz="2400" dirty="0">
                <a:solidFill>
                  <a:schemeClr val="accent2"/>
                </a:solidFill>
              </a:rPr>
              <a:t> </a:t>
            </a:r>
            <a:r>
              <a:rPr lang="hu-HU" sz="2400" dirty="0" err="1">
                <a:solidFill>
                  <a:schemeClr val="accent2"/>
                </a:solidFill>
              </a:rPr>
              <a:t>can</a:t>
            </a:r>
            <a:r>
              <a:rPr lang="hu-HU" sz="2400" dirty="0">
                <a:solidFill>
                  <a:schemeClr val="accent2"/>
                </a:solidFill>
              </a:rPr>
              <a:t> </a:t>
            </a:r>
            <a:r>
              <a:rPr lang="hu-HU" sz="2400" dirty="0" err="1">
                <a:solidFill>
                  <a:schemeClr val="accent2"/>
                </a:solidFill>
              </a:rPr>
              <a:t>create</a:t>
            </a:r>
            <a:r>
              <a:rPr lang="hu-HU" sz="2400" dirty="0">
                <a:solidFill>
                  <a:schemeClr val="accent2"/>
                </a:solidFill>
              </a:rPr>
              <a:t> </a:t>
            </a:r>
            <a:r>
              <a:rPr lang="hu-HU" sz="2400" dirty="0" err="1">
                <a:solidFill>
                  <a:schemeClr val="accent2"/>
                </a:solidFill>
              </a:rPr>
              <a:t>dynamic</a:t>
            </a:r>
            <a:r>
              <a:rPr lang="hu-HU" sz="2400" dirty="0">
                <a:solidFill>
                  <a:schemeClr val="accent2"/>
                </a:solidFill>
              </a:rPr>
              <a:t> </a:t>
            </a:r>
            <a:r>
              <a:rPr lang="hu-HU" sz="2400" dirty="0" err="1">
                <a:solidFill>
                  <a:schemeClr val="accent2"/>
                </a:solidFill>
              </a:rPr>
              <a:t>custom</a:t>
            </a:r>
            <a:r>
              <a:rPr lang="hu-HU" sz="2400" dirty="0">
                <a:solidFill>
                  <a:schemeClr val="accent2"/>
                </a:solidFill>
              </a:rPr>
              <a:t> </a:t>
            </a:r>
            <a:r>
              <a:rPr lang="hu-HU" sz="2400" dirty="0" err="1">
                <a:solidFill>
                  <a:schemeClr val="accent2"/>
                </a:solidFill>
              </a:rPr>
              <a:t>rules</a:t>
            </a:r>
            <a:r>
              <a:rPr lang="hu-HU" sz="2400" dirty="0">
                <a:solidFill>
                  <a:schemeClr val="accent2"/>
                </a:solidFill>
              </a:rPr>
              <a:t> </a:t>
            </a:r>
            <a:r>
              <a:rPr lang="hu-HU" sz="2400" dirty="0" err="1">
                <a:solidFill>
                  <a:schemeClr val="accent2"/>
                </a:solidFill>
              </a:rPr>
              <a:t>for</a:t>
            </a:r>
            <a:r>
              <a:rPr lang="hu-HU" sz="2400" dirty="0">
                <a:solidFill>
                  <a:schemeClr val="accent2"/>
                </a:solidFill>
              </a:rPr>
              <a:t> </a:t>
            </a:r>
            <a:r>
              <a:rPr lang="hu-HU" sz="2400" dirty="0" err="1">
                <a:solidFill>
                  <a:schemeClr val="accent2"/>
                </a:solidFill>
              </a:rPr>
              <a:t>each</a:t>
            </a:r>
            <a:r>
              <a:rPr lang="hu-HU" sz="2400" dirty="0">
                <a:solidFill>
                  <a:schemeClr val="accent2"/>
                </a:solidFill>
              </a:rPr>
              <a:t> </a:t>
            </a:r>
            <a:r>
              <a:rPr lang="hu-HU" sz="2400" dirty="0" err="1">
                <a:solidFill>
                  <a:schemeClr val="accent2"/>
                </a:solidFill>
              </a:rPr>
              <a:t>customer</a:t>
            </a:r>
            <a:r>
              <a:rPr lang="hu-HU" sz="2400" dirty="0">
                <a:solidFill>
                  <a:schemeClr val="accent2"/>
                </a:solidFill>
              </a:rPr>
              <a:t>.</a:t>
            </a:r>
          </a:p>
          <a:p>
            <a:endParaRPr lang="hu-HU" sz="2400" dirty="0">
              <a:solidFill>
                <a:schemeClr val="accent2"/>
              </a:solidFill>
            </a:endParaRPr>
          </a:p>
          <a:p>
            <a:endParaRPr lang="en-US" sz="2400" dirty="0"/>
          </a:p>
        </p:txBody>
      </p:sp>
      <p:pic>
        <p:nvPicPr>
          <p:cNvPr id="7" name="Kép 6">
            <a:extLst>
              <a:ext uri="{FF2B5EF4-FFF2-40B4-BE49-F238E27FC236}">
                <a16:creationId xmlns:a16="http://schemas.microsoft.com/office/drawing/2014/main" id="{D76868FB-1C94-CA2B-740A-46DC941C9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3732" y="4000927"/>
            <a:ext cx="2413735" cy="2857073"/>
          </a:xfrm>
          <a:prstGeom prst="rect">
            <a:avLst/>
          </a:prstGeom>
        </p:spPr>
      </p:pic>
    </p:spTree>
    <p:extLst>
      <p:ext uri="{BB962C8B-B14F-4D97-AF65-F5344CB8AC3E}">
        <p14:creationId xmlns:p14="http://schemas.microsoft.com/office/powerpoint/2010/main" val="3926785656"/>
      </p:ext>
    </p:extLst>
  </p:cSld>
  <p:clrMapOvr>
    <a:masterClrMapping/>
  </p:clrMapOvr>
</p:sld>
</file>

<file path=ppt/theme/theme1.xml><?xml version="1.0" encoding="utf-8"?>
<a:theme xmlns:a="http://schemas.openxmlformats.org/drawingml/2006/main" name="Office Theme">
  <a:themeElements>
    <a:clrScheme name="Office-té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1757</TotalTime>
  <Words>1215</Words>
  <Application>Microsoft Office PowerPoint</Application>
  <PresentationFormat>Szélesvásznú</PresentationFormat>
  <Paragraphs>100</Paragraphs>
  <Slides>10</Slides>
  <Notes>8</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10</vt:i4>
      </vt:variant>
    </vt:vector>
  </HeadingPairs>
  <TitlesOfParts>
    <vt:vector size="16" baseType="lpstr">
      <vt:lpstr>Arial</vt:lpstr>
      <vt:lpstr>Calibri</vt:lpstr>
      <vt:lpstr>Calibri Light</vt:lpstr>
      <vt:lpstr>Söhne</vt:lpstr>
      <vt:lpstr>Times New Roman</vt:lpstr>
      <vt:lpstr>Office Theme</vt:lpstr>
      <vt:lpstr>PowerPoint-bemutató</vt:lpstr>
      <vt:lpstr>FINANCE PROCESS AUTOMATION WITH  NUMERICAL DECISION MAKING</vt:lpstr>
      <vt:lpstr>Binary Decision Making…</vt:lpstr>
      <vt:lpstr>Numerical Decision Making…</vt:lpstr>
      <vt:lpstr>Objects and Attributes for better understanding</vt:lpstr>
      <vt:lpstr>Numerical unoptimized difference</vt:lpstr>
      <vt:lpstr>Optimized Numerical difference</vt:lpstr>
      <vt:lpstr>Use Case 1: Increasing Efficiency &amp; Customer Experience</vt:lpstr>
      <vt:lpstr>Use Case 2: Security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PROCESS AUTOMATION WITH NUMERICAL DECISION MAKING</dc:title>
  <dc:creator>Vancsura István</dc:creator>
  <cp:lastModifiedBy>Vancsura István</cp:lastModifiedBy>
  <cp:revision>30</cp:revision>
  <dcterms:created xsi:type="dcterms:W3CDTF">2023-03-06T08:19:44Z</dcterms:created>
  <dcterms:modified xsi:type="dcterms:W3CDTF">2023-03-09T20:35:06Z</dcterms:modified>
</cp:coreProperties>
</file>