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8" r:id="rId6"/>
    <p:sldId id="272" r:id="rId7"/>
    <p:sldId id="260" r:id="rId8"/>
    <p:sldId id="263" r:id="rId9"/>
    <p:sldId id="265" r:id="rId10"/>
    <p:sldId id="269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9" initials="0" lastIdx="1" clrIdx="0">
    <p:extLst>
      <p:ext uri="{19B8F6BF-5375-455C-9EA6-DF929625EA0E}">
        <p15:presenceInfo xmlns:p15="http://schemas.microsoft.com/office/powerpoint/2012/main" userId="6a6049fd4e1059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DDEE-55C3-4D11-A1F1-D29DD1AFC176}" type="datetimeFigureOut">
              <a:rPr lang="hu-HU" smtClean="0"/>
              <a:pPr/>
              <a:t>2023. 03. 10.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6C0B5-044F-4FD9-8636-14679488DF2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nkuti.gyongyi@uni-mate.hu" TargetMode="External"/><Relationship Id="rId2" Type="http://schemas.openxmlformats.org/officeDocument/2006/relationships/hyperlink" Target="mailto:czunidaniel9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pitlik.laszlo@kodolanyi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au.my-x.hu/myx-free/coc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74799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of a text mining-based decision support technique</a:t>
            </a:r>
            <a:endParaRPr lang="hu-HU" sz="4800" dirty="0"/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7F6E2C81-70E9-4335-AC77-A2186E1583E7}"/>
              </a:ext>
            </a:extLst>
          </p:cNvPr>
          <p:cNvSpPr>
            <a:spLocks noGrp="1"/>
          </p:cNvSpPr>
          <p:nvPr/>
        </p:nvSpPr>
        <p:spPr>
          <a:xfrm>
            <a:off x="1017066" y="4061250"/>
            <a:ext cx="7772400" cy="2688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/>
            <a:r>
              <a:rPr lang="hu-HU" sz="1800" b="1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Daniel </a:t>
            </a:r>
            <a:r>
              <a:rPr lang="hu-HU" sz="1800" b="1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Czuni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 </a:t>
            </a:r>
          </a:p>
          <a:p>
            <a:pPr marL="457200" algn="r"/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Hungarian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University of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Agriculture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and Life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Sciences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Master of </a:t>
            </a:r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Sciences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student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 </a:t>
            </a:r>
            <a:r>
              <a:rPr lang="hu-HU" sz="1800" u="sng" kern="5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czunidaniel9@gmail.com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hu-HU" sz="1800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lang="hu-HU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457200" algn="l"/>
            <a:r>
              <a:rPr lang="hu-H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Gyöngyi </a:t>
            </a:r>
            <a:r>
              <a:rPr lang="hu-HU" sz="1800" b="1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Bankuti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</a:p>
          <a:p>
            <a:pPr marL="457200" algn="r"/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Hungarian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University of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Agriculture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and Life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Sciences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</a:p>
          <a:p>
            <a:pPr marL="457200" algn="r"/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Institute of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Mathematics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and Basic Science,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Department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of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Mathematics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and </a:t>
            </a:r>
            <a:r>
              <a:rPr lang="hu-HU" sz="1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Modeling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 </a:t>
            </a:r>
            <a:r>
              <a:rPr lang="hu-HU" sz="1800" u="sng" kern="50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bankuti.gyongyi@uni-mate.hu</a:t>
            </a:r>
            <a:r>
              <a:rPr lang="hu-H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hu-HU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457200" algn="l"/>
            <a:r>
              <a:rPr lang="hu-HU" sz="1800" b="1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László Pitlik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</a:p>
          <a:p>
            <a:pPr marL="457200" algn="r"/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Kodolany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Janos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University, Institute </a:t>
            </a:r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for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Informatics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Department</a:t>
            </a:r>
            <a: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of </a:t>
            </a:r>
            <a:r>
              <a:rPr lang="hu-HU" sz="1800" kern="5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Informatics</a:t>
            </a:r>
            <a:br>
              <a:rPr lang="hu-HU" sz="1800" kern="5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hu-HU" sz="1800" u="sng" kern="50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pitlik.laszlo@kodolanyi.hu</a:t>
            </a:r>
            <a:endParaRPr lang="hu-HU" sz="1800" kern="5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457200" algn="r"/>
            <a:endParaRPr lang="hu-HU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r"/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8A7A83E-B211-756E-977F-E9DC16FE8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71752"/>
            <a:ext cx="4499992" cy="2249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13A199-9DA5-4CCF-55F4-FAE607B6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r>
              <a:rPr lang="hu-HU" sz="2800" b="1" dirty="0" err="1"/>
              <a:t>Ranking</a:t>
            </a:r>
            <a:r>
              <a:rPr lang="hu-HU" sz="2800" b="1" dirty="0"/>
              <a:t> </a:t>
            </a:r>
            <a:r>
              <a:rPr lang="hu-HU" sz="2800" b="1" dirty="0" err="1"/>
              <a:t>Table</a:t>
            </a:r>
            <a:r>
              <a:rPr lang="hu-HU" sz="2800" b="1" dirty="0"/>
              <a:t>, </a:t>
            </a:r>
            <a:r>
              <a:rPr lang="hu-HU" sz="2800" b="1" dirty="0" err="1"/>
              <a:t>Naive</a:t>
            </a:r>
            <a:r>
              <a:rPr lang="hu-HU" sz="2800" b="1" dirty="0"/>
              <a:t> </a:t>
            </a:r>
            <a:r>
              <a:rPr lang="hu-HU" sz="2800" b="1" dirty="0" err="1"/>
              <a:t>Rankings</a:t>
            </a:r>
            <a:r>
              <a:rPr lang="hu-HU" sz="2800" b="1" dirty="0"/>
              <a:t>, COCO </a:t>
            </a:r>
            <a:r>
              <a:rPr lang="hu-HU" sz="2800" b="1" dirty="0" err="1"/>
              <a:t>Ranking</a:t>
            </a:r>
            <a:endParaRPr lang="hu-HU" sz="28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A3AC2EA-4F1F-5326-F2C7-EE065150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340768"/>
            <a:ext cx="8964488" cy="4002806"/>
          </a:xfr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3DB6EA7-E7F3-46A3-AB38-6CF2691C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77016"/>
            <a:ext cx="648072" cy="459700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85C8479-38A2-41CC-97AF-B324AD6A1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268760"/>
            <a:ext cx="576064" cy="459700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1F58091-88A5-460E-8EB3-9AB987A5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268760"/>
            <a:ext cx="576064" cy="459700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820FEF7-A3AA-4206-9C98-9E865C348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340768"/>
            <a:ext cx="385192" cy="459700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335740C-0434-4A75-A8D6-0A53931A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1196752"/>
            <a:ext cx="601216" cy="459700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704532A-D163-41FC-8A62-5220287F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1196752"/>
            <a:ext cx="601216" cy="45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Summary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 kutatás tételes javaslatot tett  egy rendezvény megrendezésnek eredményességére, a népszerűség jegyében</a:t>
            </a:r>
          </a:p>
          <a:p>
            <a:r>
              <a:rPr lang="hu-HU" dirty="0"/>
              <a:t>kockázati tényezők figyelembe vétele nélkül</a:t>
            </a:r>
          </a:p>
          <a:p>
            <a:r>
              <a:rPr lang="hu-HU" dirty="0"/>
              <a:t>a módszer alkalmazása Magyarország tekintetében előnyösen változtatott az eredményen</a:t>
            </a:r>
          </a:p>
          <a:p>
            <a:r>
              <a:rPr lang="hu-HU" dirty="0"/>
              <a:t>bebizonyosodott, hogy előzetes feltételezések alapján az eredmény eléréséhez nem feltétlen számít az országok nagysága.</a:t>
            </a:r>
          </a:p>
          <a:p>
            <a:r>
              <a:rPr lang="hu-HU" dirty="0"/>
              <a:t>hatékonyan, azaz </a:t>
            </a:r>
            <a:r>
              <a:rPr lang="hu-HU" dirty="0" err="1"/>
              <a:t>rel</a:t>
            </a:r>
            <a:r>
              <a:rPr lang="hu-HU" dirty="0"/>
              <a:t>. kevés idő alatt, </a:t>
            </a:r>
            <a:r>
              <a:rPr lang="hu-HU" dirty="0" err="1"/>
              <a:t>rel</a:t>
            </a:r>
            <a:r>
              <a:rPr lang="hu-HU" dirty="0"/>
              <a:t>. kevés forrás bevonásával racionális szintre csökkentheti a döntés kockázatait</a:t>
            </a:r>
          </a:p>
          <a:p>
            <a:r>
              <a:rPr lang="hu-HU" dirty="0"/>
              <a:t>segítséget nyújt ne ad hoc, ne csak intuitív módon történjen egy rendezvény sikerének megállapítása becslése, hanem</a:t>
            </a:r>
          </a:p>
          <a:p>
            <a:r>
              <a:rPr lang="hu-HU" dirty="0"/>
              <a:t>gazdaságosan, tudományos egységes alapokra helyezve</a:t>
            </a:r>
          </a:p>
          <a:p>
            <a:r>
              <a:rPr lang="hu-HU" dirty="0"/>
              <a:t>An </a:t>
            </a:r>
            <a:r>
              <a:rPr lang="hu-HU" dirty="0" err="1"/>
              <a:t>efficient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market </a:t>
            </a:r>
            <a:r>
              <a:rPr lang="hu-HU" dirty="0" err="1"/>
              <a:t>investigation</a:t>
            </a:r>
            <a:r>
              <a:rPr lang="hu-HU" dirty="0"/>
              <a:t> – in </a:t>
            </a:r>
            <a:r>
              <a:rPr lang="hu-HU" dirty="0" err="1"/>
              <a:t>case</a:t>
            </a:r>
            <a:r>
              <a:rPr lang="hu-HU" dirty="0"/>
              <a:t> of </a:t>
            </a:r>
            <a:r>
              <a:rPr lang="hu-HU" dirty="0" err="1"/>
              <a:t>lack</a:t>
            </a:r>
            <a:r>
              <a:rPr lang="hu-HU" dirty="0"/>
              <a:t> of </a:t>
            </a:r>
            <a:r>
              <a:rPr lang="hu-HU" dirty="0" err="1"/>
              <a:t>sales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/>
              <a:t>. 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Reserach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Master </a:t>
            </a:r>
            <a:r>
              <a:rPr lang="hu-HU" dirty="0" err="1"/>
              <a:t>Thesis</a:t>
            </a:r>
            <a:r>
              <a:rPr lang="hu-HU" dirty="0"/>
              <a:t> 2023:</a:t>
            </a:r>
          </a:p>
          <a:p>
            <a:r>
              <a:rPr lang="hu-HU" dirty="0"/>
              <a:t>Market </a:t>
            </a:r>
            <a:r>
              <a:rPr lang="hu-HU" dirty="0" err="1"/>
              <a:t>Investiation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dirty="0"/>
              <a:t>   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Similar</a:t>
            </a:r>
            <a:r>
              <a:rPr lang="hu-HU" dirty="0"/>
              <a:t> Google Trend </a:t>
            </a:r>
            <a:r>
              <a:rPr lang="hu-HU" dirty="0" err="1"/>
              <a:t>Investigation</a:t>
            </a:r>
            <a:endParaRPr lang="hu-HU" dirty="0"/>
          </a:p>
          <a:p>
            <a:r>
              <a:rPr lang="hu-HU" dirty="0" err="1"/>
              <a:t>Comparison</a:t>
            </a:r>
            <a:r>
              <a:rPr lang="hu-HU" dirty="0"/>
              <a:t> of Hungary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19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hu-HU" dirty="0" err="1"/>
              <a:t>having</a:t>
            </a:r>
            <a:r>
              <a:rPr lang="hu-HU" dirty="0"/>
              <a:t> FIFA </a:t>
            </a:r>
            <a:r>
              <a:rPr lang="hu-HU" dirty="0" err="1"/>
              <a:t>eSport</a:t>
            </a:r>
            <a:r>
              <a:rPr lang="hu-HU" dirty="0"/>
              <a:t> League </a:t>
            </a:r>
          </a:p>
          <a:p>
            <a:r>
              <a:rPr lang="hu-HU" dirty="0"/>
              <a:t>Marketing </a:t>
            </a:r>
            <a:r>
              <a:rPr lang="hu-HU" dirty="0" err="1"/>
              <a:t>Strategy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FIFA </a:t>
            </a:r>
            <a:r>
              <a:rPr lang="hu-HU" dirty="0" err="1"/>
              <a:t>eSport</a:t>
            </a:r>
            <a:r>
              <a:rPr lang="hu-HU" dirty="0"/>
              <a:t> National League! </a:t>
            </a:r>
          </a:p>
          <a:p>
            <a:r>
              <a:rPr lang="hu-HU" dirty="0"/>
              <a:t>(</a:t>
            </a:r>
            <a:r>
              <a:rPr lang="hu-HU" dirty="0" err="1"/>
              <a:t>Gapminder</a:t>
            </a:r>
            <a:r>
              <a:rPr lang="hu-HU" dirty="0"/>
              <a:t> </a:t>
            </a:r>
            <a:r>
              <a:rPr lang="hu-HU" dirty="0" err="1"/>
              <a:t>Visualization</a:t>
            </a:r>
            <a:r>
              <a:rPr lang="hu-HU" dirty="0"/>
              <a:t>)</a:t>
            </a:r>
          </a:p>
          <a:p>
            <a:r>
              <a:rPr lang="hu-HU" dirty="0" err="1"/>
              <a:t>Survey</a:t>
            </a:r>
            <a:endParaRPr lang="hu-HU" dirty="0"/>
          </a:p>
          <a:p>
            <a:r>
              <a:rPr lang="hu-HU" dirty="0"/>
              <a:t>GOAL: Organization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FIFA </a:t>
            </a:r>
            <a:r>
              <a:rPr lang="hu-HU" dirty="0" err="1"/>
              <a:t>eSport</a:t>
            </a:r>
            <a:r>
              <a:rPr lang="hu-HU" dirty="0"/>
              <a:t> National League!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E6DDFCF-5F46-BDBB-8C32-70F20CC3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75" y="1844824"/>
            <a:ext cx="9001000" cy="1362075"/>
          </a:xfrm>
        </p:spPr>
        <p:txBody>
          <a:bodyPr>
            <a:normAutofit/>
          </a:bodyPr>
          <a:lstStyle/>
          <a:p>
            <a:pPr algn="ctr"/>
            <a:r>
              <a:rPr lang="hu-HU" sz="3600" dirty="0"/>
              <a:t>THANK YOU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dirty="0" err="1"/>
              <a:t>YOUr</a:t>
            </a:r>
            <a:r>
              <a:rPr lang="hu-HU" sz="3600" dirty="0"/>
              <a:t> </a:t>
            </a:r>
            <a:r>
              <a:rPr lang="hu-HU" sz="3600" dirty="0" err="1"/>
              <a:t>kind</a:t>
            </a:r>
            <a:r>
              <a:rPr lang="hu-HU" sz="3600" dirty="0"/>
              <a:t> </a:t>
            </a:r>
            <a:r>
              <a:rPr lang="hu-HU" sz="3600" dirty="0" err="1"/>
              <a:t>attantion</a:t>
            </a:r>
            <a:r>
              <a:rPr lang="hu-HU" sz="3600" dirty="0"/>
              <a:t> !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0A7171B-2727-E80E-0C42-D09CEC9AF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63" y="2708920"/>
            <a:ext cx="619407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Introduction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260" y="1340768"/>
            <a:ext cx="9035480" cy="2149699"/>
          </a:xfrm>
        </p:spPr>
        <p:txBody>
          <a:bodyPr/>
          <a:lstStyle/>
          <a:p>
            <a:r>
              <a:rPr lang="hu-HU" sz="2800" dirty="0"/>
              <a:t>FIFA video game </a:t>
            </a:r>
            <a:r>
              <a:rPr lang="hu-HU" sz="2800" dirty="0" err="1"/>
              <a:t>tournament</a:t>
            </a:r>
            <a:r>
              <a:rPr lang="hu-HU" sz="2800" dirty="0"/>
              <a:t> </a:t>
            </a:r>
            <a:r>
              <a:rPr lang="hu-HU" sz="2800" dirty="0" err="1"/>
              <a:t>organization</a:t>
            </a:r>
            <a:r>
              <a:rPr lang="hu-HU" sz="2800" dirty="0"/>
              <a:t> ?</a:t>
            </a:r>
          </a:p>
          <a:p>
            <a:r>
              <a:rPr lang="en-US" sz="2800" dirty="0"/>
              <a:t>What</a:t>
            </a:r>
            <a:r>
              <a:rPr lang="hu-HU" sz="2800" dirty="0"/>
              <a:t>, </a:t>
            </a:r>
            <a:r>
              <a:rPr lang="hu-HU" sz="2800" dirty="0" err="1"/>
              <a:t>if</a:t>
            </a:r>
            <a:r>
              <a:rPr lang="hu-HU" sz="2800" dirty="0"/>
              <a:t> </a:t>
            </a:r>
            <a:r>
              <a:rPr lang="en-US" sz="2800" dirty="0"/>
              <a:t>sales data are not available?</a:t>
            </a:r>
            <a:r>
              <a:rPr lang="hu-HU" sz="2800" dirty="0"/>
              <a:t> </a:t>
            </a:r>
          </a:p>
          <a:p>
            <a:r>
              <a:rPr lang="hu-HU" sz="2800" dirty="0"/>
              <a:t>Google Trend </a:t>
            </a:r>
            <a:r>
              <a:rPr lang="hu-HU" sz="2800" dirty="0" err="1"/>
              <a:t>refers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popularity</a:t>
            </a:r>
            <a:r>
              <a:rPr lang="hu-HU" sz="2800" dirty="0"/>
              <a:t> of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product</a:t>
            </a:r>
            <a:r>
              <a:rPr lang="hu-HU" sz="2800" dirty="0"/>
              <a:t>!</a:t>
            </a:r>
          </a:p>
          <a:p>
            <a:r>
              <a:rPr lang="hu-HU" sz="2800" dirty="0" err="1"/>
              <a:t>Comparison</a:t>
            </a:r>
            <a:r>
              <a:rPr lang="hu-HU" sz="2800" dirty="0"/>
              <a:t> of Hungary </a:t>
            </a:r>
            <a:r>
              <a:rPr lang="hu-HU" sz="2800" dirty="0" err="1"/>
              <a:t>with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„</a:t>
            </a:r>
            <a:r>
              <a:rPr lang="hu-HU" sz="2800" dirty="0" err="1"/>
              <a:t>leading</a:t>
            </a:r>
            <a:r>
              <a:rPr lang="hu-HU" sz="2800" dirty="0"/>
              <a:t>” </a:t>
            </a:r>
            <a:r>
              <a:rPr lang="hu-HU" sz="2800" dirty="0" err="1"/>
              <a:t>countries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7182363-95F3-2865-6A35-5BAFA6A58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916"/>
            <a:ext cx="2303117" cy="79979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40F7BDE-7D18-45AA-A80B-8F7F64CFC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445" y="129632"/>
            <a:ext cx="1647825" cy="61436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A8BD519-0E7B-E47D-0435-C02BA9E7B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31" y="3458698"/>
            <a:ext cx="248993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Introduction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260" y="908720"/>
            <a:ext cx="9035480" cy="4525963"/>
          </a:xfrm>
        </p:spPr>
        <p:txBody>
          <a:bodyPr/>
          <a:lstStyle/>
          <a:p>
            <a:r>
              <a:rPr lang="en-US" dirty="0"/>
              <a:t>What</a:t>
            </a:r>
            <a:r>
              <a:rPr lang="hu-HU" dirty="0"/>
              <a:t>?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en-US" dirty="0"/>
              <a:t>sales data are not available?</a:t>
            </a:r>
            <a:r>
              <a:rPr lang="hu-HU" dirty="0"/>
              <a:t> </a:t>
            </a:r>
          </a:p>
          <a:p>
            <a:r>
              <a:rPr lang="hu-HU" dirty="0"/>
              <a:t>FIFA </a:t>
            </a:r>
            <a:r>
              <a:rPr lang="hu-HU" dirty="0" err="1"/>
              <a:t>videogame</a:t>
            </a:r>
            <a:r>
              <a:rPr lang="hu-HU" dirty="0"/>
              <a:t>  népszerűségének bizonyítására.</a:t>
            </a:r>
          </a:p>
          <a:p>
            <a:r>
              <a:rPr lang="hu-H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15 országot vizsgáltam. A vizsgált országok listája az elmúlt három évben döntőbe jutott személyek </a:t>
            </a:r>
            <a:r>
              <a:rPr lang="hu-HU" dirty="0">
                <a:solidFill>
                  <a:srgbClr val="050505"/>
                </a:solidFill>
                <a:latin typeface="Segoe UI Historic" panose="020B0502040204020203" pitchFamily="34" charset="0"/>
              </a:rPr>
              <a:t>országai </a:t>
            </a:r>
            <a:r>
              <a:rPr lang="hu-H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nemzetiségéből adódott. Az országok játékhoz való kötődését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7182363-95F3-2865-6A35-5BAFA6A58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71757"/>
            <a:ext cx="5904656" cy="205049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D930FD9-72B5-4942-9157-2FBE2B2D7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977" y="29913"/>
            <a:ext cx="1259529" cy="1617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40F7BDE-7D18-45AA-A80B-8F7F64CFC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4373"/>
            <a:ext cx="1647825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dirty="0"/>
              <a:t>Research </a:t>
            </a:r>
            <a:r>
              <a:rPr lang="hu-HU" dirty="0" err="1"/>
              <a:t>Aim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prove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 </a:t>
            </a:r>
            <a:r>
              <a:rPr lang="hu-HU" dirty="0" err="1"/>
              <a:t>enough</a:t>
            </a:r>
            <a:r>
              <a:rPr lang="hu-HU" dirty="0"/>
              <a:t> </a:t>
            </a:r>
            <a:r>
              <a:rPr lang="hu-HU" dirty="0" err="1"/>
              <a:t>popularity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game in Hungary,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organize</a:t>
            </a:r>
            <a:r>
              <a:rPr lang="hu-HU" dirty="0"/>
              <a:t> a FIFA </a:t>
            </a:r>
            <a:r>
              <a:rPr lang="hu-HU" dirty="0" err="1"/>
              <a:t>Soccer</a:t>
            </a:r>
            <a:r>
              <a:rPr lang="hu-HU" dirty="0"/>
              <a:t> online game </a:t>
            </a:r>
            <a:r>
              <a:rPr lang="hu-HU" dirty="0" err="1"/>
              <a:t>competition</a:t>
            </a:r>
            <a:r>
              <a:rPr lang="hu-HU" dirty="0"/>
              <a:t> </a:t>
            </a:r>
          </a:p>
          <a:p>
            <a:endParaRPr lang="hu-HU" sz="4200" dirty="0"/>
          </a:p>
          <a:p>
            <a:pPr marL="0" indent="0" algn="ctr">
              <a:buNone/>
            </a:pPr>
            <a:endParaRPr lang="hu-HU" sz="4200" dirty="0"/>
          </a:p>
          <a:p>
            <a:r>
              <a:rPr lang="en-US" dirty="0"/>
              <a:t>Comparison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US" dirty="0" err="1"/>
              <a:t>Hungar</a:t>
            </a:r>
            <a:r>
              <a:rPr lang="hu-HU" dirty="0" err="1"/>
              <a:t>ian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en-US" dirty="0"/>
              <a:t>  with the finalists </a:t>
            </a:r>
            <a:r>
              <a:rPr lang="hu-HU" dirty="0" err="1"/>
              <a:t>countries</a:t>
            </a:r>
            <a:r>
              <a:rPr lang="hu-HU" dirty="0"/>
              <a:t> </a:t>
            </a:r>
            <a:r>
              <a:rPr lang="en-US" dirty="0"/>
              <a:t>in the </a:t>
            </a:r>
            <a:r>
              <a:rPr lang="hu-HU" dirty="0" err="1"/>
              <a:t>recents</a:t>
            </a:r>
            <a:r>
              <a:rPr lang="en-US" dirty="0"/>
              <a:t> three years</a:t>
            </a:r>
            <a:endParaRPr lang="hu-HU" dirty="0"/>
          </a:p>
          <a:p>
            <a:r>
              <a:rPr lang="hu-HU" dirty="0" err="1"/>
              <a:t>Batchelor</a:t>
            </a:r>
            <a:r>
              <a:rPr lang="hu-HU" dirty="0"/>
              <a:t> </a:t>
            </a:r>
            <a:r>
              <a:rPr lang="hu-HU" dirty="0" err="1"/>
              <a:t>Thesis</a:t>
            </a: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DDCABA5-731D-4E36-BF85-258EE2D80483}"/>
              </a:ext>
            </a:extLst>
          </p:cNvPr>
          <p:cNvSpPr txBox="1">
            <a:spLocks/>
          </p:cNvSpPr>
          <p:nvPr/>
        </p:nvSpPr>
        <p:spPr>
          <a:xfrm>
            <a:off x="457200" y="3291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Method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u-HU" dirty="0"/>
              <a:t>Google </a:t>
            </a:r>
            <a:r>
              <a:rPr lang="hu-HU" dirty="0" err="1"/>
              <a:t>Trends’s</a:t>
            </a:r>
            <a:r>
              <a:rPr lang="hu-HU" dirty="0"/>
              <a:t> </a:t>
            </a:r>
            <a:r>
              <a:rPr lang="hu-HU" dirty="0" err="1"/>
              <a:t>Comparison</a:t>
            </a:r>
            <a:r>
              <a:rPr lang="hu-HU" dirty="0"/>
              <a:t> (5)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4DCBCA5-0E66-78AF-7D34-2F0D5FAB2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052736"/>
            <a:ext cx="7740352" cy="394023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4C0CCFA-728E-41F8-B5A4-39A3E71E9466}"/>
              </a:ext>
            </a:extLst>
          </p:cNvPr>
          <p:cNvSpPr txBox="1"/>
          <p:nvPr/>
        </p:nvSpPr>
        <p:spPr>
          <a:xfrm>
            <a:off x="678688" y="5229200"/>
            <a:ext cx="8352177" cy="125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u-HU" dirty="0"/>
          </a:p>
          <a:p>
            <a:pPr>
              <a:lnSpc>
                <a:spcPct val="170000"/>
              </a:lnSpc>
            </a:pPr>
            <a:r>
              <a:rPr lang="hu-HU" sz="1800" b="1" dirty="0" err="1"/>
              <a:t>Relative</a:t>
            </a:r>
            <a:r>
              <a:rPr lang="hu-HU" sz="1800" b="1" dirty="0"/>
              <a:t> </a:t>
            </a:r>
            <a:r>
              <a:rPr lang="hu-HU" sz="1800" b="1" dirty="0" err="1"/>
              <a:t>values</a:t>
            </a:r>
            <a:r>
              <a:rPr lang="hu-HU" sz="1800" b="1" dirty="0"/>
              <a:t> </a:t>
            </a:r>
            <a:r>
              <a:rPr lang="hu-HU" sz="1800" b="1" dirty="0" err="1"/>
              <a:t>for</a:t>
            </a:r>
            <a:r>
              <a:rPr lang="hu-HU" sz="1800" b="1" dirty="0"/>
              <a:t> </a:t>
            </a:r>
            <a:r>
              <a:rPr lang="hu-HU" sz="1800" b="1" dirty="0" err="1"/>
              <a:t>the</a:t>
            </a:r>
            <a:r>
              <a:rPr lang="hu-HU" sz="1800" b="1" dirty="0"/>
              <a:t> interest (%) </a:t>
            </a:r>
            <a:r>
              <a:rPr lang="hu-HU" sz="1800" b="1" dirty="0" err="1"/>
              <a:t>between</a:t>
            </a:r>
            <a:r>
              <a:rPr lang="hu-HU" sz="1800" b="1" dirty="0"/>
              <a:t> </a:t>
            </a:r>
            <a:r>
              <a:rPr lang="hu-HU" sz="1800" b="1" dirty="0" err="1"/>
              <a:t>the</a:t>
            </a:r>
            <a:r>
              <a:rPr lang="hu-HU" sz="1800" b="1" dirty="0"/>
              <a:t> </a:t>
            </a:r>
            <a:r>
              <a:rPr lang="hu-HU" sz="1800" b="1" dirty="0" err="1"/>
              <a:t>minimal</a:t>
            </a:r>
            <a:r>
              <a:rPr lang="hu-HU" sz="1800" b="1" dirty="0"/>
              <a:t> and </a:t>
            </a:r>
            <a:r>
              <a:rPr lang="hu-HU" sz="1800" b="1" dirty="0" err="1"/>
              <a:t>maximal</a:t>
            </a:r>
            <a:endParaRPr lang="hu-HU" sz="1800" b="1" dirty="0"/>
          </a:p>
          <a:p>
            <a:pPr>
              <a:lnSpc>
                <a:spcPct val="170000"/>
              </a:lnSpc>
            </a:pPr>
            <a:r>
              <a:rPr lang="hu-HU" sz="1800" b="1" dirty="0"/>
              <a:t>Time </a:t>
            </a:r>
            <a:r>
              <a:rPr lang="hu-HU" sz="1800" b="1" dirty="0" err="1"/>
              <a:t>horizon</a:t>
            </a:r>
            <a:r>
              <a:rPr lang="hu-HU" sz="1800" b="1" dirty="0"/>
              <a:t>: 01.01.2012 – 13.07.2014.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90F9B67-974B-4014-A16E-93E8D6FC7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09088"/>
            <a:ext cx="4943810" cy="4840506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150B028D-BFDF-49C8-B46C-9A47FD343244}"/>
              </a:ext>
            </a:extLst>
          </p:cNvPr>
          <p:cNvSpPr txBox="1">
            <a:spLocks/>
          </p:cNvSpPr>
          <p:nvPr/>
        </p:nvSpPr>
        <p:spPr>
          <a:xfrm>
            <a:off x="251520" y="274638"/>
            <a:ext cx="849694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err="1"/>
              <a:t>Similarity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: COCO</a:t>
            </a:r>
          </a:p>
          <a:p>
            <a:r>
              <a:rPr lang="hu-HU" sz="3200" dirty="0" err="1"/>
              <a:t>Component</a:t>
            </a:r>
            <a:r>
              <a:rPr lang="hu-HU" sz="3200" dirty="0"/>
              <a:t> </a:t>
            </a:r>
            <a:r>
              <a:rPr lang="hu-HU" sz="3200" dirty="0" err="1"/>
              <a:t>Based</a:t>
            </a:r>
            <a:r>
              <a:rPr lang="hu-HU" sz="3200" dirty="0"/>
              <a:t> </a:t>
            </a:r>
            <a:r>
              <a:rPr lang="hu-HU" sz="3200" dirty="0" err="1"/>
              <a:t>Comparison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Objectivity</a:t>
            </a:r>
            <a:endParaRPr lang="hu-HU" sz="32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BE28077-8A05-4229-93DA-522BD0F6F79F}"/>
              </a:ext>
            </a:extLst>
          </p:cNvPr>
          <p:cNvSpPr txBox="1"/>
          <p:nvPr/>
        </p:nvSpPr>
        <p:spPr>
          <a:xfrm>
            <a:off x="5265586" y="17008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https://miau.my-x.hu/myx-free/coco/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A40DB6A-9E8B-4158-9EC1-7E6FCDAFEAA7}"/>
              </a:ext>
            </a:extLst>
          </p:cNvPr>
          <p:cNvSpPr txBox="1"/>
          <p:nvPr/>
        </p:nvSpPr>
        <p:spPr>
          <a:xfrm>
            <a:off x="3323122" y="5108991"/>
            <a:ext cx="19087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 err="1"/>
              <a:t>Staircase</a:t>
            </a:r>
            <a:r>
              <a:rPr lang="hu-HU" sz="1800" b="1" dirty="0"/>
              <a:t> </a:t>
            </a:r>
            <a:r>
              <a:rPr lang="hu-HU" sz="1800" b="1" dirty="0" err="1"/>
              <a:t>function</a:t>
            </a:r>
            <a:r>
              <a:rPr lang="hu-HU" sz="1800" b="1" dirty="0"/>
              <a:t> </a:t>
            </a:r>
            <a:r>
              <a:rPr lang="hu-HU" sz="1800" b="1" dirty="0" err="1"/>
              <a:t>based</a:t>
            </a:r>
            <a:r>
              <a:rPr lang="hu-HU" sz="1800" b="1" dirty="0"/>
              <a:t> LP </a:t>
            </a:r>
            <a:r>
              <a:rPr lang="hu-HU" sz="1800" b="1" dirty="0" err="1"/>
              <a:t>Method</a:t>
            </a:r>
            <a:r>
              <a:rPr lang="hu-HU" sz="1800" b="1" dirty="0"/>
              <a:t> </a:t>
            </a:r>
          </a:p>
          <a:p>
            <a:r>
              <a:rPr lang="hu-HU" b="1" dirty="0"/>
              <a:t>L. Pitlik 2003.</a:t>
            </a:r>
            <a:endParaRPr lang="hu-HU" sz="1800" b="1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E607F96-5069-4AFA-8D27-7D8F283E475C}"/>
              </a:ext>
            </a:extLst>
          </p:cNvPr>
          <p:cNvSpPr txBox="1"/>
          <p:nvPr/>
        </p:nvSpPr>
        <p:spPr>
          <a:xfrm>
            <a:off x="5436096" y="2433662"/>
            <a:ext cx="22322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sz="2400" b="1" dirty="0" err="1"/>
              <a:t>Ranking</a:t>
            </a:r>
            <a:endParaRPr lang="hu-HU" sz="2400" b="1" dirty="0"/>
          </a:p>
          <a:p>
            <a:pPr marL="342900" indent="-342900">
              <a:buAutoNum type="arabicPeriod"/>
            </a:pPr>
            <a:r>
              <a:rPr lang="hu-HU" sz="2400" b="1" dirty="0"/>
              <a:t>COCO Y</a:t>
            </a:r>
          </a:p>
          <a:p>
            <a:r>
              <a:rPr lang="hu-HU" sz="2400" b="1" dirty="0" err="1"/>
              <a:t>Assumes</a:t>
            </a:r>
            <a:r>
              <a:rPr lang="hu-HU" sz="2400" b="1" dirty="0"/>
              <a:t>: </a:t>
            </a:r>
          </a:p>
          <a:p>
            <a:r>
              <a:rPr lang="hu-HU" sz="2400" b="1" dirty="0"/>
              <a:t>Sum of Independent</a:t>
            </a:r>
            <a:r>
              <a:rPr lang="en-US" sz="2400" b="1" dirty="0"/>
              <a:t> </a:t>
            </a:r>
            <a:r>
              <a:rPr lang="hu-HU" sz="2400" b="1" dirty="0"/>
              <a:t>E</a:t>
            </a:r>
            <a:r>
              <a:rPr lang="en-US" sz="2400" b="1" dirty="0" err="1"/>
              <a:t>ffects</a:t>
            </a:r>
            <a:r>
              <a:rPr lang="en-US" sz="2400" b="1" dirty="0"/>
              <a:t> of each </a:t>
            </a:r>
            <a:r>
              <a:rPr lang="hu-HU" sz="2400" b="1" dirty="0"/>
              <a:t>A</a:t>
            </a:r>
            <a:r>
              <a:rPr lang="en-US" sz="2400" b="1" dirty="0" err="1"/>
              <a:t>ttribute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10437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dirty="0" err="1"/>
              <a:t>Similarity</a:t>
            </a:r>
            <a:r>
              <a:rPr lang="hu-HU" dirty="0"/>
              <a:t> </a:t>
            </a:r>
            <a:r>
              <a:rPr lang="hu-HU" dirty="0" err="1"/>
              <a:t>Analysis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782982A-FACF-337B-BF87-8D4396EB3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3906"/>
            <a:ext cx="8189254" cy="539746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EA10798-AADD-408F-9CD0-CD8894A9310F}"/>
              </a:ext>
            </a:extLst>
          </p:cNvPr>
          <p:cNvSpPr txBox="1"/>
          <p:nvPr/>
        </p:nvSpPr>
        <p:spPr>
          <a:xfrm>
            <a:off x="593422" y="3573016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/>
              <a:t>Input: </a:t>
            </a:r>
            <a:r>
              <a:rPr lang="hu-HU" sz="1800" dirty="0" err="1"/>
              <a:t>Object</a:t>
            </a:r>
            <a:r>
              <a:rPr lang="hu-HU" sz="1800" dirty="0"/>
              <a:t> – </a:t>
            </a:r>
            <a:r>
              <a:rPr lang="hu-HU" sz="1800" dirty="0" err="1"/>
              <a:t>Attribute</a:t>
            </a:r>
            <a:r>
              <a:rPr lang="hu-HU" sz="1800" dirty="0"/>
              <a:t> </a:t>
            </a:r>
            <a:r>
              <a:rPr lang="hu-HU" sz="1800" dirty="0" err="1"/>
              <a:t>Matrix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D27D2EE-2AC2-460F-9209-A5AC2D7FBBFF}"/>
              </a:ext>
            </a:extLst>
          </p:cNvPr>
          <p:cNvSpPr txBox="1"/>
          <p:nvPr/>
        </p:nvSpPr>
        <p:spPr>
          <a:xfrm>
            <a:off x="359260" y="2420888"/>
            <a:ext cx="468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/>
              <a:t>ID.</a:t>
            </a:r>
            <a:endParaRPr lang="hu-HU" sz="1800" b="1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F626231-AF6A-43B5-82FC-FC94FFF0823A}"/>
              </a:ext>
            </a:extLst>
          </p:cNvPr>
          <p:cNvSpPr txBox="1"/>
          <p:nvPr/>
        </p:nvSpPr>
        <p:spPr>
          <a:xfrm>
            <a:off x="4644008" y="2915652"/>
            <a:ext cx="165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Names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sz="1800" dirty="0" err="1"/>
              <a:t>Objects</a:t>
            </a:r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71A555A-848B-491F-983A-0FD691D967BA}"/>
              </a:ext>
            </a:extLst>
          </p:cNvPr>
          <p:cNvSpPr txBox="1"/>
          <p:nvPr/>
        </p:nvSpPr>
        <p:spPr>
          <a:xfrm>
            <a:off x="6588224" y="2926685"/>
            <a:ext cx="165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Names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sz="1800" dirty="0" err="1"/>
              <a:t>Attributes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C08E4ED-64CA-4458-B8B3-F55A2630301C}"/>
              </a:ext>
            </a:extLst>
          </p:cNvPr>
          <p:cNvSpPr txBox="1"/>
          <p:nvPr/>
        </p:nvSpPr>
        <p:spPr>
          <a:xfrm>
            <a:off x="251520" y="4941168"/>
            <a:ext cx="3780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staircases</a:t>
            </a:r>
            <a:r>
              <a:rPr lang="hu-HU" dirty="0"/>
              <a:t> (</a:t>
            </a:r>
            <a:r>
              <a:rPr lang="hu-HU" dirty="0" err="1"/>
              <a:t>optional</a:t>
            </a:r>
            <a:r>
              <a:rPr lang="hu-HU" dirty="0"/>
              <a:t>)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A2697DE-DFF2-478C-B50B-995FF9F8E532}"/>
              </a:ext>
            </a:extLst>
          </p:cNvPr>
          <p:cNvSpPr txBox="1"/>
          <p:nvPr/>
        </p:nvSpPr>
        <p:spPr>
          <a:xfrm>
            <a:off x="3761774" y="6142444"/>
            <a:ext cx="66621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dirty="0"/>
              <a:t>RUN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E47CD66-6DBE-4DB5-9E61-4A44D4B5B8F7}"/>
              </a:ext>
            </a:extLst>
          </p:cNvPr>
          <p:cNvSpPr txBox="1"/>
          <p:nvPr/>
        </p:nvSpPr>
        <p:spPr>
          <a:xfrm>
            <a:off x="4553862" y="6156012"/>
            <a:ext cx="88223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dirty="0" err="1"/>
              <a:t>Reset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Research </a:t>
            </a:r>
            <a:r>
              <a:rPr lang="hu-HU" dirty="0" err="1"/>
              <a:t>Method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1"/>
            <a:ext cx="9145016" cy="3556992"/>
          </a:xfrm>
        </p:spPr>
        <p:txBody>
          <a:bodyPr>
            <a:normAutofit/>
          </a:bodyPr>
          <a:lstStyle/>
          <a:p>
            <a:r>
              <a:rPr lang="hu-HU" dirty="0" err="1"/>
              <a:t>Method</a:t>
            </a:r>
            <a:r>
              <a:rPr lang="hu-HU" dirty="0"/>
              <a:t>: Benchmarking + COCO Y0</a:t>
            </a:r>
          </a:p>
          <a:p>
            <a:r>
              <a:rPr lang="hu-HU" dirty="0" err="1"/>
              <a:t>Objects</a:t>
            </a:r>
            <a:r>
              <a:rPr lang="hu-HU" dirty="0"/>
              <a:t>: 15 </a:t>
            </a:r>
            <a:r>
              <a:rPr lang="hu-HU" dirty="0" err="1"/>
              <a:t>countries</a:t>
            </a:r>
            <a:endParaRPr lang="hu-HU" dirty="0"/>
          </a:p>
          <a:p>
            <a:r>
              <a:rPr lang="hu-HU" dirty="0" err="1"/>
              <a:t>Attributes</a:t>
            </a:r>
            <a:r>
              <a:rPr lang="hu-HU" dirty="0"/>
              <a:t>: 6 </a:t>
            </a:r>
            <a:r>
              <a:rPr lang="hu-HU" dirty="0" err="1"/>
              <a:t>Keywords</a:t>
            </a:r>
            <a:r>
              <a:rPr lang="hu-HU" dirty="0"/>
              <a:t>:</a:t>
            </a:r>
          </a:p>
          <a:p>
            <a:pPr marL="0" indent="0">
              <a:buNone/>
            </a:pPr>
            <a:r>
              <a:rPr lang="hu-HU" dirty="0"/>
              <a:t>Sony, Playstation, Playst7ation 4, FIFA, FIFA15, EA,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Sports</a:t>
            </a:r>
            <a:r>
              <a:rPr lang="hu-HU" dirty="0"/>
              <a:t> </a:t>
            </a:r>
          </a:p>
          <a:p>
            <a:r>
              <a:rPr lang="hu-HU" dirty="0"/>
              <a:t>Data: Google </a:t>
            </a:r>
            <a:r>
              <a:rPr lang="hu-HU" dirty="0" err="1"/>
              <a:t>Trends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Keywords</a:t>
            </a:r>
            <a:r>
              <a:rPr lang="hu-HU" dirty="0"/>
              <a:t>: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5785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hu-HU" sz="2800" dirty="0"/>
              <a:t>Google Trend Data</a:t>
            </a:r>
            <a:br>
              <a:rPr lang="hu-HU" sz="2800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9F69F37-92A2-43BE-B3C9-C2ABEA5DC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4" y="1556792"/>
            <a:ext cx="7889997" cy="3963883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66877DA-0EB4-448F-962A-8331597DF855}"/>
              </a:ext>
            </a:extLst>
          </p:cNvPr>
          <p:cNvSpPr txBox="1"/>
          <p:nvPr/>
        </p:nvSpPr>
        <p:spPr>
          <a:xfrm>
            <a:off x="683568" y="5678682"/>
            <a:ext cx="8003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/>
              <a:t>Shows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rate</a:t>
            </a:r>
            <a:r>
              <a:rPr lang="hu-HU" sz="2400" dirty="0"/>
              <a:t> of </a:t>
            </a:r>
            <a:r>
              <a:rPr lang="hu-HU" sz="2400" dirty="0" err="1"/>
              <a:t>popularity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keywords</a:t>
            </a:r>
            <a:r>
              <a:rPr lang="hu-HU" sz="2400" dirty="0"/>
              <a:t> in Google </a:t>
            </a:r>
            <a:r>
              <a:rPr lang="hu-HU" sz="2400" dirty="0" err="1"/>
              <a:t>search</a:t>
            </a:r>
            <a:endParaRPr lang="hu-H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519</Words>
  <Application>Microsoft Office PowerPoint</Application>
  <PresentationFormat>Diavetítés a képernyőre (4:3 oldalarány)</PresentationFormat>
  <Paragraphs>73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 Historic</vt:lpstr>
      <vt:lpstr>Times New Roman</vt:lpstr>
      <vt:lpstr>Office-téma</vt:lpstr>
      <vt:lpstr>Introduction of a text mining-based decision support technique</vt:lpstr>
      <vt:lpstr>Introduction </vt:lpstr>
      <vt:lpstr>Introduction </vt:lpstr>
      <vt:lpstr>Research Aim</vt:lpstr>
      <vt:lpstr>Google Trends’s Comparison (5)</vt:lpstr>
      <vt:lpstr>PowerPoint-bemutató</vt:lpstr>
      <vt:lpstr>Similarity Analysis</vt:lpstr>
      <vt:lpstr>Research Method</vt:lpstr>
      <vt:lpstr>Google Trend Data </vt:lpstr>
      <vt:lpstr>Ranking Table, Naive Rankings, COCO Ranking</vt:lpstr>
      <vt:lpstr>Summary</vt:lpstr>
      <vt:lpstr>Further Reserach</vt:lpstr>
      <vt:lpstr>THANK YOU for YOUr kind attantion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Szövegbányászati alapú döntéstámogató technika</dc:title>
  <dc:creator>Czuni</dc:creator>
  <cp:lastModifiedBy>09</cp:lastModifiedBy>
  <cp:revision>24</cp:revision>
  <dcterms:created xsi:type="dcterms:W3CDTF">2023-03-09T14:28:49Z</dcterms:created>
  <dcterms:modified xsi:type="dcterms:W3CDTF">2023-03-10T08:11:41Z</dcterms:modified>
</cp:coreProperties>
</file>