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79" r:id="rId5"/>
    <p:sldId id="267" r:id="rId6"/>
    <p:sldId id="277" r:id="rId7"/>
    <p:sldId id="264" r:id="rId8"/>
    <p:sldId id="278" r:id="rId9"/>
    <p:sldId id="265" r:id="rId10"/>
    <p:sldId id="276" r:id="rId11"/>
    <p:sldId id="273" r:id="rId12"/>
    <p:sldId id="281" r:id="rId13"/>
    <p:sldId id="282" r:id="rId14"/>
    <p:sldId id="283" r:id="rId15"/>
    <p:sldId id="284" r:id="rId16"/>
    <p:sldId id="257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A17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6CCB3E-4860-027B-6190-6ADE229A4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C60C21E-CCE6-C317-BA52-314A67057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68E6FD0-F514-566A-1A94-937A41CE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A2D9B26-2158-420B-78F0-4D9F70B1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74D862E-3871-85FD-658C-E441988B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089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277490-1DD2-7D3A-7E7A-C4660A78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95931F6-0D5C-7259-2081-D5656CF59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BC9B85B-33C6-28E0-E91B-964C6F4F7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43D59C1-5E8F-7900-FA4A-69B6E9C53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D80C3CA-0090-FB3B-0656-F9F4CBE2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878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82859A0-4689-5239-0513-2BDA66923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C0029BF-11F9-F670-BD1E-9F3A497B7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8EFE54A-D115-2F36-15D8-51B40711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206C675-DCDD-3B7D-1CF1-6E6B66B6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4BB602E-95B2-D432-08DA-9C7F38A0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052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5D1B65-14B9-E433-556D-F86C50DC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8F00EE-8DDA-BFB0-59CD-4BB11F54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860E248-0D99-8018-474D-112D94C1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D8FAD3E-29F6-4C39-61F2-2A024819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BD6341-2CC7-9AB2-7F5A-667A2717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893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032B8B-203B-D07F-9258-C553FF7A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7FD3961-54F9-CE0E-1A73-48D58BE7B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9C294B0-6DFE-E040-42CC-747A8CDF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BC1FF28-1A11-2D0F-3424-163DA1C39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B7CDF08-E728-348D-B79B-7C452E3B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328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BE4690-C482-DBF1-D465-FE83F9E4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73EE359-0E2E-8978-A46B-083C944E8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52E11F1-6380-7BB6-0C40-51FA7BBF5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755C815-0B48-D097-CA0A-83F00A97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EA485A0-EC98-F1A4-11AE-B491417E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D0F13DE-5F30-1E2C-8167-99C69C06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584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D8E08B2-DFC4-CD1D-96F4-5E71840D7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FE6CA78-D25C-C996-64B6-176AF2570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ECF4320-8263-C456-47CD-1CCAA35D9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AD1197B-F973-1B77-3D4A-829F76AB7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D61CEF76-3FCC-DDA6-B7CB-5D85069DE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C6B738B-B068-51BC-3262-388A3C0F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02C8290B-965E-7A2E-F3C9-DEF44D25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EBD6109B-077D-29E0-0FA2-F9AC866C7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209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D5B78F-CFEA-E151-9053-3E03151A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EA71DF6-00E8-05AB-D518-D3E507D2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C9A57B7-3C1C-971D-3475-886860AC3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962FD11-9CC0-B88E-F698-07A3E1BB9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387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61A427E-3942-8904-2CE1-7C47FD38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5F78F3D-7ADF-D17B-D343-F9DB462C3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379CA96-ED65-4536-B65F-1A81641C7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097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7B19BAD-8C4D-469F-056F-7500F478E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5F23A90-2E34-8114-1E8C-2646A6B4D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F3E2BA-293F-3072-EC05-E5E95B66C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251994A-EBA0-1EC3-6F57-5819479A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A0A2B99-B7F4-0E9D-DA21-8840F193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D33EE8C-850B-48A9-F51F-99BF86F0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893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AEC3AD-DB06-7E93-D443-E0591FB3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560753BA-C13B-F08B-7300-4A7926FF7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CB6D53F-934E-A2D1-DC38-B31C36316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457AE33-6CE6-B90E-8306-36EEF8038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4603B89-41D2-6AEA-FBBB-A88C65AA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CF6712D-B27E-FDF1-C0EE-7AFEEB718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464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14E7DB5-D50A-9528-DC87-658A3A88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FB0DD25-CAAE-C9DD-257A-A4578F446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0053C4A-216A-F2AF-5818-F5ED0CE39B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6925-176B-4415-94B7-B97F250D0349}" type="datetimeFigureOut">
              <a:rPr lang="hu-HU" smtClean="0"/>
              <a:t>2023. 04. 21.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34F4269-7E9D-4728-37B7-51973D358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1C344B0-E73E-F986-64EA-9B642D4C2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5B627-61FA-4A34-A16B-25FFCCC097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014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Kép 8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55CF0CB3-2A98-F900-1C45-A3617925EF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408518B-44BC-308C-EE70-9BBA9512A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STARLIGHT: </a:t>
            </a:r>
            <a:br>
              <a:rPr lang="hu-HU" sz="5600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600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ROBOT-EYE FOR (TURKISH) FOOTBALL PLAYER-TALENT-IDENTIFICATION</a:t>
            </a:r>
            <a:endParaRPr lang="hu-HU" sz="5600" dirty="0">
              <a:solidFill>
                <a:srgbClr val="E30A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18F7176-22C0-391E-E1ED-0203648A0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071" y="4072043"/>
            <a:ext cx="10775576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Zsolt Lajos Kontra (https://orcid.org/0000-0002-9280-0560) - László Pitlik (https://orcid.org/0000-0001-5819-0319)</a:t>
            </a:r>
          </a:p>
          <a:p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mails</a:t>
            </a:r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zskontra00@gmail.com, pitlik@my-x.hu / Kodolányi János University and MY-X </a:t>
            </a:r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 Hungary</a:t>
            </a:r>
          </a:p>
          <a:p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computer </a:t>
            </a:r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hu-H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hu-H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sport-economics, talent-management, artificial intelligence, optimization, forecasting, closed-loop feedback system, expected return</a:t>
            </a:r>
            <a:endParaRPr lang="hu-H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2023.IV.27 – </a:t>
            </a:r>
            <a:r>
              <a:rPr lang="hu-HU" b="1" dirty="0" err="1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Internalitional</a:t>
            </a:r>
            <a:r>
              <a:rPr lang="hu-HU" b="1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</a:t>
            </a:r>
            <a:r>
              <a:rPr lang="hu-HU" b="1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b="1" dirty="0" err="1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r>
              <a:rPr lang="hu-HU" b="1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b="1" dirty="0" err="1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hu-HU" b="1" dirty="0">
                <a:solidFill>
                  <a:srgbClr val="E30A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www.iksadinstitute.org</a:t>
            </a:r>
          </a:p>
          <a:p>
            <a:endParaRPr lang="hu-HU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0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402E4AF-061E-06DE-CFCB-C1CA50959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353160"/>
            <a:ext cx="7091300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err="1">
                <a:solidFill>
                  <a:srgbClr val="FFFFFF"/>
                </a:solidFill>
              </a:rPr>
              <a:t>Economic</a:t>
            </a:r>
            <a:r>
              <a:rPr lang="hu-HU" sz="4000" dirty="0">
                <a:solidFill>
                  <a:srgbClr val="FFFFFF"/>
                </a:solidFill>
              </a:rPr>
              <a:t> </a:t>
            </a:r>
            <a:r>
              <a:rPr lang="hu-HU" sz="4000" dirty="0" err="1">
                <a:solidFill>
                  <a:srgbClr val="FFFFFF"/>
                </a:solidFill>
              </a:rPr>
              <a:t>calculations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FC8E2EC-474B-A66C-3E97-569D9A2FD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928621"/>
            <a:ext cx="12191998" cy="866353"/>
          </a:xfrm>
          <a:prstGeom prst="rect">
            <a:avLst/>
          </a:prstGeom>
        </p:spPr>
      </p:pic>
      <p:pic>
        <p:nvPicPr>
          <p:cNvPr id="8" name="Kép 7" descr="A képen diagram látható&#10;&#10;Automatikusan generált leírás">
            <a:extLst>
              <a:ext uri="{FF2B5EF4-FFF2-40B4-BE49-F238E27FC236}">
                <a16:creationId xmlns:a16="http://schemas.microsoft.com/office/drawing/2014/main" id="{2672B202-C8F5-08C1-F2C6-8D50F3AD45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997" y="3067387"/>
            <a:ext cx="8120005" cy="378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48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2593E55-F0D1-2234-5C34-A66AE1DD2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Econom</a:t>
            </a:r>
            <a:r>
              <a:rPr lang="hu-HU" sz="4000" dirty="0" err="1">
                <a:solidFill>
                  <a:srgbClr val="FFFFFF"/>
                </a:solidFill>
              </a:rPr>
              <a:t>ic</a:t>
            </a:r>
            <a:r>
              <a:rPr lang="hu-HU" sz="4000" dirty="0">
                <a:solidFill>
                  <a:srgbClr val="FFFFFF"/>
                </a:solidFill>
              </a:rPr>
              <a:t> </a:t>
            </a:r>
            <a:r>
              <a:rPr lang="hu-HU" sz="4000" dirty="0" err="1">
                <a:solidFill>
                  <a:srgbClr val="FFFFFF"/>
                </a:solidFill>
              </a:rPr>
              <a:t>calculations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Kép 3" descr="A képen diagram látható&#10;&#10;Automatikusan generált leírás">
            <a:extLst>
              <a:ext uri="{FF2B5EF4-FFF2-40B4-BE49-F238E27FC236}">
                <a16:creationId xmlns:a16="http://schemas.microsoft.com/office/drawing/2014/main" id="{EC272E98-2E5F-A5EB-C1C4-071ED549D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53" y="2175510"/>
            <a:ext cx="3665220" cy="2202180"/>
          </a:xfrm>
          <a:prstGeom prst="rect">
            <a:avLst/>
          </a:prstGeom>
        </p:spPr>
      </p:pic>
      <p:pic>
        <p:nvPicPr>
          <p:cNvPr id="6" name="Kép 5" descr="A képen diagram látható&#10;&#10;Automatikusan generált leírás">
            <a:extLst>
              <a:ext uri="{FF2B5EF4-FFF2-40B4-BE49-F238E27FC236}">
                <a16:creationId xmlns:a16="http://schemas.microsoft.com/office/drawing/2014/main" id="{40582F42-4FBA-7079-B6D1-EBB2977BD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065" y="2175509"/>
            <a:ext cx="3030432" cy="2202179"/>
          </a:xfrm>
          <a:prstGeom prst="rect">
            <a:avLst/>
          </a:prstGeom>
        </p:spPr>
      </p:pic>
      <p:pic>
        <p:nvPicPr>
          <p:cNvPr id="9" name="Kép 8" descr="A képen diagram látható&#10;&#10;Automatikusan generált leírás">
            <a:extLst>
              <a:ext uri="{FF2B5EF4-FFF2-40B4-BE49-F238E27FC236}">
                <a16:creationId xmlns:a16="http://schemas.microsoft.com/office/drawing/2014/main" id="{2C1E15F6-660B-DB8C-3199-3397CB71F2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989" y="2175509"/>
            <a:ext cx="4001142" cy="220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2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programs can be created for talented footballers, such as those developed during project "Starlight".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three programs, named Proto, Balance, and Giant, respectively, are designed to provide funding to talented players based on their </a:t>
            </a:r>
            <a:r>
              <a:rPr lang="en-GB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score.</a:t>
            </a:r>
          </a:p>
        </p:txBody>
      </p:sp>
    </p:spTree>
    <p:extLst>
      <p:ext uri="{BB962C8B-B14F-4D97-AF65-F5344CB8AC3E}">
        <p14:creationId xmlns:p14="http://schemas.microsoft.com/office/powerpoint/2010/main" val="2458302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Starlight project has opened up new avenues for research and development in the field of sports analytics.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success of the robot-eye method and the </a:t>
            </a:r>
            <a:r>
              <a:rPr lang="en-GB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metric can be applied to other sports as well.</a:t>
            </a:r>
            <a:endParaRPr lang="hu-HU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use of the robot-eye method and </a:t>
            </a:r>
            <a:r>
              <a:rPr lang="en-GB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metric has provided a significant advantage over traditional scouting methods.</a:t>
            </a:r>
          </a:p>
        </p:txBody>
      </p:sp>
    </p:spTree>
    <p:extLst>
      <p:ext uri="{BB962C8B-B14F-4D97-AF65-F5344CB8AC3E}">
        <p14:creationId xmlns:p14="http://schemas.microsoft.com/office/powerpoint/2010/main" val="1010792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Win-win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funding programs developed by the Starlight project can be seen as a smart funding by the club to buy a young player with high potential for a low value and develop their skills, which can increase their value in the future. At the same time, the player benefits by having the opportunity to develop their skills in a professional setting and potentially increase their earnings and career prospects..</a:t>
            </a:r>
          </a:p>
        </p:txBody>
      </p:sp>
    </p:spTree>
    <p:extLst>
      <p:ext uri="{BB962C8B-B14F-4D97-AF65-F5344CB8AC3E}">
        <p14:creationId xmlns:p14="http://schemas.microsoft.com/office/powerpoint/2010/main" val="59858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future of talent management in football, a more comprehensive approach to data analysis will be necessary to effectively evaluate player potential.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will also be crucial to evaluate a player's fit within the team dynamic and their contribution to the overall capabilities of the team.</a:t>
            </a:r>
          </a:p>
        </p:txBody>
      </p:sp>
    </p:spTree>
    <p:extLst>
      <p:ext uri="{BB962C8B-B14F-4D97-AF65-F5344CB8AC3E}">
        <p14:creationId xmlns:p14="http://schemas.microsoft.com/office/powerpoint/2010/main" val="3380874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815CA9D-462D-E7E5-AF3A-61D4CA1A9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571589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</a:t>
            </a:r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br>
              <a:rPr lang="hu-H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email:pitlik@my-x.hu</a:t>
            </a:r>
            <a:b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email:zskontra00@gmail.com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ép 3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40B50831-2DE7-849B-AEBE-387AA4E6F4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982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0C23463-9CF8-2552-48E1-501874427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684" y="374003"/>
            <a:ext cx="5251316" cy="1807305"/>
          </a:xfrm>
        </p:spPr>
        <p:txBody>
          <a:bodyPr>
            <a:normAutofit/>
          </a:bodyPr>
          <a:lstStyle/>
          <a:p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10B7997-7AFB-B7D5-729C-B96CD07DB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Funding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</a:t>
            </a:r>
          </a:p>
          <a:p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D470381F-7C42-49D9-CEC9-8B325C3808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r="1051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0578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Starlight project is a new approach to accurately predict future outcomes in the football industry.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thesis builds on research presented at the International Congress of Finance and Tax in Konya, Turkey, on March 10-11, 2023.</a:t>
            </a:r>
          </a:p>
        </p:txBody>
      </p:sp>
    </p:spTree>
    <p:extLst>
      <p:ext uri="{BB962C8B-B14F-4D97-AF65-F5344CB8AC3E}">
        <p14:creationId xmlns:p14="http://schemas.microsoft.com/office/powerpoint/2010/main" val="2149578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Kép 5" descr="A képen asztal látható&#10;&#10;Automatikusan generált leírás">
            <a:extLst>
              <a:ext uri="{FF2B5EF4-FFF2-40B4-BE49-F238E27FC236}">
                <a16:creationId xmlns:a16="http://schemas.microsoft.com/office/drawing/2014/main" id="{FBD75F81-9D8D-107D-8221-443CE3DB85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4" y="2552659"/>
            <a:ext cx="12192000" cy="401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26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develop a comprehensive talent-management solution that incorporates cutting-edge data analysis techniques and metrics to identify young football players with high potential for future success.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will include a self-checking system to ensure accuracy and reliability.</a:t>
            </a:r>
          </a:p>
          <a:p>
            <a:pPr marL="0" indent="0" algn="ctr">
              <a:buNone/>
            </a:pPr>
            <a:endPara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1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inspecting the robot-eye method with its own method (similarity analysis), a closed-loop feedback system is created</a:t>
            </a:r>
            <a:r>
              <a:rPr lang="hu-H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introducing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total quality management</a:t>
            </a:r>
            <a:r>
              <a:rPr lang="hu-H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Additionally, a new metric for football is created: </a:t>
            </a:r>
            <a:r>
              <a:rPr lang="en-GB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GB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expected return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serves as a new benchmark for player valuation in the sports industry.</a:t>
            </a:r>
          </a:p>
          <a:p>
            <a:pPr marL="0" indent="0" algn="ctr">
              <a:buNone/>
            </a:pPr>
            <a:endPara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78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3429000"/>
            <a:ext cx="10058400" cy="18625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data, it was found that the human benchmark had the highest accuracy rate according to the closed-loop feedback system.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taking into account time consumption, the robot-eye method was found to be more efficient.</a:t>
            </a:r>
          </a:p>
        </p:txBody>
      </p:sp>
    </p:spTree>
    <p:extLst>
      <p:ext uri="{BB962C8B-B14F-4D97-AF65-F5344CB8AC3E}">
        <p14:creationId xmlns:p14="http://schemas.microsoft.com/office/powerpoint/2010/main" val="226919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B967029-985C-9A53-D35B-84E367ED2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Closed-loop</a:t>
            </a:r>
            <a:r>
              <a:rPr lang="hu-HU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feedback</a:t>
            </a:r>
            <a:r>
              <a:rPr lang="hu-HU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system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Kép 3" descr="A képen asztal látható&#10;&#10;Automatikusan generált leírás">
            <a:extLst>
              <a:ext uri="{FF2B5EF4-FFF2-40B4-BE49-F238E27FC236}">
                <a16:creationId xmlns:a16="http://schemas.microsoft.com/office/drawing/2014/main" id="{767089DC-1BE3-E2D1-25E0-7F26080F8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5" y="1944719"/>
            <a:ext cx="12178435" cy="384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47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fű, kültéri, mező, zöld látható&#10;&#10;Automatikusan generált leírás">
            <a:extLst>
              <a:ext uri="{FF2B5EF4-FFF2-40B4-BE49-F238E27FC236}">
                <a16:creationId xmlns:a16="http://schemas.microsoft.com/office/drawing/2014/main" id="{64539226-2A6D-8C59-5EC7-013FD6B19D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2" name="Rectangle 1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EEF60DD-267E-A413-7BBF-F4521D9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2027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hu-HU" sz="6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calculations</a:t>
            </a:r>
            <a:endParaRPr lang="en-US" sz="6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486B3D-9365-BA63-C1F4-1E89AA545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342900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has resulted in the development of a new metric called </a:t>
            </a:r>
            <a:r>
              <a:rPr lang="en-GB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can be used to determine a player's valuation change based on their attributes.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advantage of this project is the creation of a closed-loop feedback system that surpasses human experts in talent management for football.</a:t>
            </a:r>
          </a:p>
        </p:txBody>
      </p:sp>
    </p:spTree>
    <p:extLst>
      <p:ext uri="{BB962C8B-B14F-4D97-AF65-F5344CB8AC3E}">
        <p14:creationId xmlns:p14="http://schemas.microsoft.com/office/powerpoint/2010/main" val="3717688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628</Words>
  <Application>Microsoft Office PowerPoint</Application>
  <PresentationFormat>Szélesvásznú</PresentationFormat>
  <Paragraphs>46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Office-téma</vt:lpstr>
      <vt:lpstr>PROJECT STARLIGHT:  ROBOT-EYE FOR (TURKISH) FOOTBALL PLAYER-TALENT-IDENTIFICATION</vt:lpstr>
      <vt:lpstr>Table of Contents</vt:lpstr>
      <vt:lpstr>Introduction</vt:lpstr>
      <vt:lpstr>Results shown at the previous conference</vt:lpstr>
      <vt:lpstr>Goals/Tasks</vt:lpstr>
      <vt:lpstr>Solution</vt:lpstr>
      <vt:lpstr>Closed Experiments</vt:lpstr>
      <vt:lpstr>Closed-loop feedback system</vt:lpstr>
      <vt:lpstr>Economic calculations</vt:lpstr>
      <vt:lpstr>Economic calculations</vt:lpstr>
      <vt:lpstr>Economic calculations</vt:lpstr>
      <vt:lpstr>Funding Programs</vt:lpstr>
      <vt:lpstr>Significance</vt:lpstr>
      <vt:lpstr>Win-win scenario</vt:lpstr>
      <vt:lpstr>Future</vt:lpstr>
      <vt:lpstr>Thank you for your attention   email:pitlik@my-x.hu email:zskontra00@gmail.com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STARLIGHT: ROBOT-EYE FOR (TURKISH) FOOTBALL PLAYER-TALENT-IDENTIFICATION</dc:title>
  <dc:creator>O365 felhasználó</dc:creator>
  <cp:lastModifiedBy>O365 felhasználó</cp:lastModifiedBy>
  <cp:revision>9</cp:revision>
  <dcterms:created xsi:type="dcterms:W3CDTF">2023-03-07T12:28:25Z</dcterms:created>
  <dcterms:modified xsi:type="dcterms:W3CDTF">2023-04-21T13:07:47Z</dcterms:modified>
</cp:coreProperties>
</file>