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07" r:id="rId2"/>
  </p:sldMasterIdLst>
  <p:notesMasterIdLst>
    <p:notesMasterId r:id="rId23"/>
  </p:notesMasterIdLst>
  <p:handoutMasterIdLst>
    <p:handoutMasterId r:id="rId24"/>
  </p:handoutMasterIdLst>
  <p:sldIdLst>
    <p:sldId id="256" r:id="rId3"/>
    <p:sldId id="359" r:id="rId4"/>
    <p:sldId id="404" r:id="rId5"/>
    <p:sldId id="413" r:id="rId6"/>
    <p:sldId id="410" r:id="rId7"/>
    <p:sldId id="355" r:id="rId8"/>
    <p:sldId id="398" r:id="rId9"/>
    <p:sldId id="399" r:id="rId10"/>
    <p:sldId id="400" r:id="rId11"/>
    <p:sldId id="405" r:id="rId12"/>
    <p:sldId id="406" r:id="rId13"/>
    <p:sldId id="412" r:id="rId14"/>
    <p:sldId id="409" r:id="rId15"/>
    <p:sldId id="407" r:id="rId16"/>
    <p:sldId id="411" r:id="rId17"/>
    <p:sldId id="408" r:id="rId18"/>
    <p:sldId id="415" r:id="rId19"/>
    <p:sldId id="414" r:id="rId20"/>
    <p:sldId id="305" r:id="rId21"/>
    <p:sldId id="403" r:id="rId22"/>
  </p:sldIdLst>
  <p:sldSz cx="12192000" cy="6858000"/>
  <p:notesSz cx="6858000" cy="9144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tlik Marcell" initials="PM" lastIdx="5" clrIdx="0">
    <p:extLst>
      <p:ext uri="{19B8F6BF-5375-455C-9EA6-DF929625EA0E}">
        <p15:presenceInfo xmlns:p15="http://schemas.microsoft.com/office/powerpoint/2012/main" userId="S::Pitlik.Marcell@telekom.hu::8ec767b9-98a5-46fa-bcb9-23b4c9127ea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B7D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85678" autoAdjust="0"/>
  </p:normalViewPr>
  <p:slideViewPr>
    <p:cSldViewPr>
      <p:cViewPr varScale="1">
        <p:scale>
          <a:sx n="72" d="100"/>
          <a:sy n="72" d="100"/>
        </p:scale>
        <p:origin x="109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2938" y="-28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CADE0871-5439-4977-ADF6-C059FB26C4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3067170-2E0D-42CF-9D74-FD1C31F1B4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E8AFE-1A9D-4DB4-A85E-7846570A70C0}" type="datetimeFigureOut">
              <a:rPr lang="hu-HU" smtClean="0"/>
              <a:t>2023. 06. 09.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B57DF00-2C06-4223-A36A-21149F545D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D164229-1DC2-493E-85DE-11378B898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98300-7BCD-4EFD-B20D-6615ACB0F02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4939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609F0AA6-1199-4152-8583-F8B9EC9889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F952218-7170-412B-8A58-D35BE2A2CEA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B692FE8-BF2B-462D-8C72-4B522CC046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B4047DC2-3CF0-4147-9216-A5506106213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Mintaszöveg szerkesztése</a:t>
            </a:r>
          </a:p>
          <a:p>
            <a:pPr lvl="1"/>
            <a:r>
              <a:rPr lang="de-DE" noProof="0"/>
              <a:t>Második szint</a:t>
            </a:r>
          </a:p>
          <a:p>
            <a:pPr lvl="2"/>
            <a:r>
              <a:rPr lang="de-DE" noProof="0"/>
              <a:t>Harmadik szint</a:t>
            </a:r>
          </a:p>
          <a:p>
            <a:pPr lvl="3"/>
            <a:r>
              <a:rPr lang="de-DE" noProof="0"/>
              <a:t>Negyedik szint</a:t>
            </a:r>
          </a:p>
          <a:p>
            <a:pPr lvl="4"/>
            <a:r>
              <a:rPr lang="de-DE" noProof="0"/>
              <a:t>Ötödik szint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4CE99393-26B2-4536-BC71-5AB7AD8FD1A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90F67B82-3C14-411F-89F0-3C3C1B06D3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E743D59-A405-45A0-8E55-AE0F87504573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3B6B40BB-3A38-4679-B563-A748E4EB8F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CA6BA8-B2B7-4430-A919-D48200CAE531}" type="slidenum">
              <a:rPr lang="de-DE" altLang="hu-HU" smtClean="0"/>
              <a:pPr>
                <a:spcBef>
                  <a:spcPct val="0"/>
                </a:spcBef>
              </a:pPr>
              <a:t>1</a:t>
            </a:fld>
            <a:endParaRPr lang="de-DE" altLang="hu-HU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B0412C6-B525-47DB-B1F8-70288AB2A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7F8EC720-13FD-47D0-9077-AD092A6D9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12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242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13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816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14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11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15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702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16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dirty="0">
                <a:latin typeface="Arial" panose="020B0604020202020204" pitchFamily="34" charset="0"/>
              </a:rPr>
              <a:t>Asszociációs tér: </a:t>
            </a:r>
            <a:r>
              <a:rPr lang="hu-HU" altLang="hu-HU" dirty="0" err="1">
                <a:latin typeface="Arial" panose="020B0604020202020204" pitchFamily="34" charset="0"/>
              </a:rPr>
              <a:t>chatGPT</a:t>
            </a:r>
            <a:r>
              <a:rPr lang="hu-HU" altLang="hu-HU" dirty="0">
                <a:latin typeface="Arial" panose="020B0604020202020204" pitchFamily="34" charset="0"/>
              </a:rPr>
              <a:t>, előrejelzés, buborékmodellek, jövőkutatás, vakfolt, meteorológia, konstelláció, KNUTH, Csányi, Mérő, automatizálás, MI, jóság, céltalanság tétele</a:t>
            </a:r>
          </a:p>
        </p:txBody>
      </p:sp>
    </p:spTree>
    <p:extLst>
      <p:ext uri="{BB962C8B-B14F-4D97-AF65-F5344CB8AC3E}">
        <p14:creationId xmlns:p14="http://schemas.microsoft.com/office/powerpoint/2010/main" val="23886700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>
            <a:extLst>
              <a:ext uri="{FF2B5EF4-FFF2-40B4-BE49-F238E27FC236}">
                <a16:creationId xmlns:a16="http://schemas.microsoft.com/office/drawing/2014/main" id="{DEE06636-C182-4661-B30D-D289F8803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Jegyzetek helye 2">
            <a:extLst>
              <a:ext uri="{FF2B5EF4-FFF2-40B4-BE49-F238E27FC236}">
                <a16:creationId xmlns:a16="http://schemas.microsoft.com/office/drawing/2014/main" id="{3943FAC4-BE47-4D69-B031-2F61D8E52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31748" name="Dia számának helye 3">
            <a:extLst>
              <a:ext uri="{FF2B5EF4-FFF2-40B4-BE49-F238E27FC236}">
                <a16:creationId xmlns:a16="http://schemas.microsoft.com/office/drawing/2014/main" id="{B5FE5045-8C12-481A-AF3C-ADB7F9BE4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74521A-9AF1-477F-83C2-C566A8FB4ADC}" type="slidenum">
              <a:rPr lang="de-DE" altLang="hu-HU" b="0" smtClean="0"/>
              <a:pPr/>
              <a:t>17</a:t>
            </a:fld>
            <a:endParaRPr lang="de-DE" altLang="hu-HU" b="0"/>
          </a:p>
        </p:txBody>
      </p:sp>
    </p:spTree>
    <p:extLst>
      <p:ext uri="{BB962C8B-B14F-4D97-AF65-F5344CB8AC3E}">
        <p14:creationId xmlns:p14="http://schemas.microsoft.com/office/powerpoint/2010/main" val="618731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>
            <a:extLst>
              <a:ext uri="{FF2B5EF4-FFF2-40B4-BE49-F238E27FC236}">
                <a16:creationId xmlns:a16="http://schemas.microsoft.com/office/drawing/2014/main" id="{DEE06636-C182-4661-B30D-D289F8803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Jegyzetek helye 2">
            <a:extLst>
              <a:ext uri="{FF2B5EF4-FFF2-40B4-BE49-F238E27FC236}">
                <a16:creationId xmlns:a16="http://schemas.microsoft.com/office/drawing/2014/main" id="{3943FAC4-BE47-4D69-B031-2F61D8E52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31748" name="Dia számának helye 3">
            <a:extLst>
              <a:ext uri="{FF2B5EF4-FFF2-40B4-BE49-F238E27FC236}">
                <a16:creationId xmlns:a16="http://schemas.microsoft.com/office/drawing/2014/main" id="{B5FE5045-8C12-481A-AF3C-ADB7F9BE4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74521A-9AF1-477F-83C2-C566A8FB4ADC}" type="slidenum">
              <a:rPr lang="de-DE" altLang="hu-HU" b="0" smtClean="0"/>
              <a:pPr/>
              <a:t>18</a:t>
            </a:fld>
            <a:endParaRPr lang="de-DE" altLang="hu-HU" b="0"/>
          </a:p>
        </p:txBody>
      </p:sp>
    </p:spTree>
    <p:extLst>
      <p:ext uri="{BB962C8B-B14F-4D97-AF65-F5344CB8AC3E}">
        <p14:creationId xmlns:p14="http://schemas.microsoft.com/office/powerpoint/2010/main" val="2288834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iakép helye 1">
            <a:extLst>
              <a:ext uri="{FF2B5EF4-FFF2-40B4-BE49-F238E27FC236}">
                <a16:creationId xmlns:a16="http://schemas.microsoft.com/office/drawing/2014/main" id="{DEE06636-C182-4661-B30D-D289F8803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1747" name="Jegyzetek helye 2">
            <a:extLst>
              <a:ext uri="{FF2B5EF4-FFF2-40B4-BE49-F238E27FC236}">
                <a16:creationId xmlns:a16="http://schemas.microsoft.com/office/drawing/2014/main" id="{3943FAC4-BE47-4D69-B031-2F61D8E52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dirty="0">
              <a:latin typeface="Arial" panose="020B0604020202020204" pitchFamily="34" charset="0"/>
            </a:endParaRPr>
          </a:p>
        </p:txBody>
      </p:sp>
      <p:sp>
        <p:nvSpPr>
          <p:cNvPr id="31748" name="Dia számának helye 3">
            <a:extLst>
              <a:ext uri="{FF2B5EF4-FFF2-40B4-BE49-F238E27FC236}">
                <a16:creationId xmlns:a16="http://schemas.microsoft.com/office/drawing/2014/main" id="{B5FE5045-8C12-481A-AF3C-ADB7F9BE40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74521A-9AF1-477F-83C2-C566A8FB4ADC}" type="slidenum">
              <a:rPr lang="de-DE" altLang="hu-HU" b="0" smtClean="0"/>
              <a:pPr/>
              <a:t>19</a:t>
            </a:fld>
            <a:endParaRPr lang="de-DE" altLang="hu-HU" b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20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98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37882982-654E-41AC-99D6-C6993773A5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F3BED2-4B55-45DC-9E4B-97B4AEA94566}" type="slidenum">
              <a:rPr lang="de-DE" altLang="hu-HU" smtClean="0"/>
              <a:pPr>
                <a:spcBef>
                  <a:spcPct val="0"/>
                </a:spcBef>
              </a:pPr>
              <a:t>2</a:t>
            </a:fld>
            <a:endParaRPr lang="de-DE" altLang="hu-HU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53CEB221-8C07-4E3E-90F6-83B9EB3B7B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7DF08139-3BC4-438F-9C9C-812B83D00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hu-HU" altLang="hu-HU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3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dirty="0">
                <a:latin typeface="Arial" panose="020B0604020202020204" pitchFamily="34" charset="0"/>
              </a:rPr>
              <a:t>Asszociációs tér: </a:t>
            </a:r>
            <a:r>
              <a:rPr lang="hu-HU" altLang="hu-HU" dirty="0" err="1">
                <a:latin typeface="Arial" panose="020B0604020202020204" pitchFamily="34" charset="0"/>
              </a:rPr>
              <a:t>chatGPT</a:t>
            </a:r>
            <a:r>
              <a:rPr lang="hu-HU" altLang="hu-HU" dirty="0">
                <a:latin typeface="Arial" panose="020B0604020202020204" pitchFamily="34" charset="0"/>
              </a:rPr>
              <a:t>, előrejelzés, buborékmodellek, jövőkutatás, vakfolt, meteorológia, konstelláció, KNUTH, Csányi, Mérő, automatizálás, MI, jóság, céltalanság tétele, genetikai potenciál az előrelátás mértéke kapcsán, az összeadás alternatív értelmezése, a kérdőívek hazugságpotenciáljának feltárása, a statisztikai konzisztencia – pl. hektár-puzzle az IIER/MSZR-ben,</a:t>
            </a:r>
          </a:p>
        </p:txBody>
      </p:sp>
    </p:spTree>
    <p:extLst>
      <p:ext uri="{BB962C8B-B14F-4D97-AF65-F5344CB8AC3E}">
        <p14:creationId xmlns:p14="http://schemas.microsoft.com/office/powerpoint/2010/main" val="2323665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6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u-HU" altLang="hu-HU" dirty="0">
                <a:latin typeface="Arial" panose="020B0604020202020204" pitchFamily="34" charset="0"/>
              </a:rPr>
              <a:t>Asszociációs tér: </a:t>
            </a:r>
            <a:r>
              <a:rPr lang="hu-HU" altLang="hu-HU" dirty="0" err="1">
                <a:latin typeface="Arial" panose="020B0604020202020204" pitchFamily="34" charset="0"/>
              </a:rPr>
              <a:t>chatGPT</a:t>
            </a:r>
            <a:r>
              <a:rPr lang="hu-HU" altLang="hu-HU" dirty="0">
                <a:latin typeface="Arial" panose="020B0604020202020204" pitchFamily="34" charset="0"/>
              </a:rPr>
              <a:t>, előrejelzés, buborékmodellek, jövőkutatás, vakfolt, meteorológia, konstelláció, KNUTH, Csányi, Mérő, automatizálás, MI, jóság, céltalanság tétele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743D59-A405-45A0-8E55-AE0F87504573}" type="slidenum">
              <a:rPr lang="de-DE" altLang="hu-HU" smtClean="0"/>
              <a:pPr>
                <a:defRPr/>
              </a:pPr>
              <a:t>7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200483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8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4442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9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880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10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0751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6EE331FC-6B43-4A61-9CA9-9425F9E252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9A8869-E09B-4DAB-A105-24A7A89713CB}" type="slidenum">
              <a:rPr lang="de-DE" altLang="hu-HU" smtClean="0"/>
              <a:pPr>
                <a:spcBef>
                  <a:spcPct val="0"/>
                </a:spcBef>
              </a:pPr>
              <a:t>11</a:t>
            </a:fld>
            <a:endParaRPr lang="de-DE" altLang="hu-HU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4CB1424-15A5-41F9-8107-7548558E45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7F64FA66-80AF-4F95-BF01-2266894508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u-HU" altLang="hu-H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220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enterback">
            <a:extLst>
              <a:ext uri="{FF2B5EF4-FFF2-40B4-BE49-F238E27FC236}">
                <a16:creationId xmlns:a16="http://schemas.microsoft.com/office/drawing/2014/main" id="{B40A809E-65ED-4BBA-B875-9EA8787389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portal_top_de">
            <a:extLst>
              <a:ext uri="{FF2B5EF4-FFF2-40B4-BE49-F238E27FC236}">
                <a16:creationId xmlns:a16="http://schemas.microsoft.com/office/drawing/2014/main" id="{FE7AA022-E804-488D-9AE5-B963C545F1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CFABBC2-1AB4-4859-811D-03F97EA62A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C5EF23E-E839-4C68-9BB5-F6E268132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D6A0DDC-9F03-4442-A253-1CCAA2B5AA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203C4-B81A-4483-BC44-6CB430D4D82A}" type="slidenum">
              <a:rPr lang="de-DE" altLang="hu-HU"/>
              <a:pPr>
                <a:defRPr/>
              </a:pPr>
              <a:t>‹#›</a:t>
            </a:fld>
            <a:endParaRPr lang="de-DE" altLang="hu-HU" dirty="0"/>
          </a:p>
        </p:txBody>
      </p:sp>
    </p:spTree>
    <p:extLst>
      <p:ext uri="{BB962C8B-B14F-4D97-AF65-F5344CB8AC3E}">
        <p14:creationId xmlns:p14="http://schemas.microsoft.com/office/powerpoint/2010/main" val="118716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C1578F-B447-430F-BCC2-617A609811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D77B2E-D90C-4811-833A-952B559664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1F485B-1D80-4118-92C4-CC4757F0B2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CB35A-250A-45BB-8F9E-0B7953817EC8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243562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9C6E20-0F2D-42D0-B8A6-08051C289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867764-489A-426F-A674-B914171761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1892F5-B225-4401-8CDA-6FFA8238FD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768C8-4CF0-4B9C-B208-2BC065208878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805234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>
            <a:extLst>
              <a:ext uri="{FF2B5EF4-FFF2-40B4-BE49-F238E27FC236}">
                <a16:creationId xmlns:a16="http://schemas.microsoft.com/office/drawing/2014/main" id="{B3420CC7-B8A9-4928-8DEC-980190E36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349" y="1958976"/>
            <a:ext cx="103632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hu-HU" dirty="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Mintacím szerkesztése</a:t>
            </a:r>
          </a:p>
        </p:txBody>
      </p:sp>
      <p:sp>
        <p:nvSpPr>
          <p:cNvPr id="8" name="Alcím 2">
            <a:extLst>
              <a:ext uri="{FF2B5EF4-FFF2-40B4-BE49-F238E27FC236}">
                <a16:creationId xmlns:a16="http://schemas.microsoft.com/office/drawing/2014/main" id="{F1624249-0D27-4954-925C-841970CCE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hu-HU" sz="3200"/>
            </a:lvl1pPr>
          </a:lstStyle>
          <a:p>
            <a:pPr lvl="0"/>
            <a:r>
              <a:rPr lang="hu-HU" dirty="0"/>
              <a:t>Alcím mintájának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913D413-8007-4D71-BE91-70551FF4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33691-C859-4127-82A2-338949B62C29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936BE67-0BBC-41A2-B065-549FE6BE8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992A892-6810-4E6D-8148-D41C2FE0A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1A4C3-3D15-4842-9D10-5D68E97C43D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036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1">
            <a:extLst>
              <a:ext uri="{FF2B5EF4-FFF2-40B4-BE49-F238E27FC236}">
                <a16:creationId xmlns:a16="http://schemas.microsoft.com/office/drawing/2014/main" id="{135F5444-034D-4E7D-BABF-05AD3156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659" y="1212962"/>
            <a:ext cx="10972800" cy="821506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8" name="Tartalom helye 2">
            <a:extLst>
              <a:ext uri="{FF2B5EF4-FFF2-40B4-BE49-F238E27FC236}">
                <a16:creationId xmlns:a16="http://schemas.microsoft.com/office/drawing/2014/main" id="{85849214-9C1F-43D2-8FC5-87B8ABF3B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99" y="2492896"/>
            <a:ext cx="10972800" cy="3672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98C7E00-3239-4ED1-82A4-48774D6E0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407FF-8879-4711-AA1E-5C8D6DF69510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537A31C-9E4F-4287-B2D1-2416424C9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06AFB96-88BC-4FEC-9AAA-87B27A07F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16812-4414-4B7F-896D-C694A2D2ACB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4164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E0C626-765E-4BD1-8815-E4F09846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31A703D0-65BB-42B4-91C0-AA746E80D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80ABC12-918D-48EA-925E-B5967130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05C95-9156-4724-B066-F601DE5FDB1E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D7D33E6-4B7E-4FD3-AB83-B0CC8632B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E821D89-F7D4-401E-9E47-7D3080527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8D48-48FE-4819-9DD7-5CFC3FA857B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8405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EDD0DEB-2E78-4971-8E82-BD9032B8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816" y="40466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D3A8023-8854-4D8C-866D-E9C00EC42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8067A3E-0DDC-4583-B167-41171AE0B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EDF0A630-5146-4964-953F-038FCF00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7764D-7E0E-421B-B935-2A1B325C8947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34DE47CA-EC39-4424-94EA-B013738EA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A9D8623C-D3D8-4756-A6FD-48CAC99AA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32E29-32B9-4ED8-8F9E-A9DF24585B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68828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88F3015-420C-455D-AA53-154A44DA6E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D1CAFA0-9FD5-48B0-A443-1CE277ED1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A12236B-7766-49A9-BA3D-EA7891FB34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9C125223-57D8-480B-AE9E-1302E4F1E7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76D3C8C-EFFB-49D1-BA69-0B56D3188C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FCA081B8-2268-4868-B4A8-D1A72BF10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8E8B-A876-4915-9BBE-4803662EA325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1665514-5540-4587-9D3A-FD007D6A7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3CC16CB6-78F3-4362-B5E1-1882E66D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9F390-15E6-4289-A911-114DFCCD0876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8649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D63D63E-CEFD-4ECD-951B-00648FF66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816" y="40466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3">
            <a:extLst>
              <a:ext uri="{FF2B5EF4-FFF2-40B4-BE49-F238E27FC236}">
                <a16:creationId xmlns:a16="http://schemas.microsoft.com/office/drawing/2014/main" id="{13D09356-54AC-49F5-983B-B52026107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F7B8B-F0F5-47AE-8DEB-3D81314FDC23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4" name="Élőláb helye 4">
            <a:extLst>
              <a:ext uri="{FF2B5EF4-FFF2-40B4-BE49-F238E27FC236}">
                <a16:creationId xmlns:a16="http://schemas.microsoft.com/office/drawing/2014/main" id="{4EC557F5-3EC6-4215-8A61-08C3F02FE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>
            <a:extLst>
              <a:ext uri="{FF2B5EF4-FFF2-40B4-BE49-F238E27FC236}">
                <a16:creationId xmlns:a16="http://schemas.microsoft.com/office/drawing/2014/main" id="{235DFA9B-D46D-405B-B06E-F41E9B59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1DE5D-68E4-41D2-9C81-FFAC955C25F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7799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>
            <a:extLst>
              <a:ext uri="{FF2B5EF4-FFF2-40B4-BE49-F238E27FC236}">
                <a16:creationId xmlns:a16="http://schemas.microsoft.com/office/drawing/2014/main" id="{15EF6176-A183-4789-A8C3-242F01C73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4B6B7D-CDB4-424C-9DE2-7B5A46F71982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3" name="Élőláb helye 4">
            <a:extLst>
              <a:ext uri="{FF2B5EF4-FFF2-40B4-BE49-F238E27FC236}">
                <a16:creationId xmlns:a16="http://schemas.microsoft.com/office/drawing/2014/main" id="{D23FFD9B-5DE1-47F9-8A08-57522690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>
            <a:extLst>
              <a:ext uri="{FF2B5EF4-FFF2-40B4-BE49-F238E27FC236}">
                <a16:creationId xmlns:a16="http://schemas.microsoft.com/office/drawing/2014/main" id="{4DBEE6CB-6F71-4109-948D-9BF2A4AAF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A4744-7797-4244-BA23-AC50EB2C360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4021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6FC769-D7C8-4DA4-BC28-D9D66E0DA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527191-AC11-4B69-B646-7DEE4C49F6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2AF2D34-B6B6-41D3-BF2C-97E52CECF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7092AF55-CCEB-4DC4-B4F6-536C67003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D03E5-3542-4722-A134-1377BD3D8DCD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74DA8E9-3870-4A7E-9D21-735458899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AF821E68-04C9-4E3D-B205-405BC871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FDD85-CB82-45AC-851A-584F43B391D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8023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enterback">
            <a:extLst>
              <a:ext uri="{FF2B5EF4-FFF2-40B4-BE49-F238E27FC236}">
                <a16:creationId xmlns:a16="http://schemas.microsoft.com/office/drawing/2014/main" id="{184DCB01-4D7C-45C4-ACF2-03919CC1D7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12192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portal_top_de">
            <a:extLst>
              <a:ext uri="{FF2B5EF4-FFF2-40B4-BE49-F238E27FC236}">
                <a16:creationId xmlns:a16="http://schemas.microsoft.com/office/drawing/2014/main" id="{684D3066-A799-4FD1-AC07-125D4108BB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04012C-7DCB-4626-8AC2-F1E6C54BAB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7543577-8EC9-4CE1-B5DF-3B7D9EA77E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EE1B915C-F80B-40F9-9E0D-EB28670BE9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9C5EF-92B1-471A-B806-8F2825FC25E4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487431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715F1F2-403D-4CC0-B92E-45CC4A09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450D5701-F3BF-4865-AF50-DFFC930681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7800174C-AC93-4F2F-B307-CE757D93F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3">
            <a:extLst>
              <a:ext uri="{FF2B5EF4-FFF2-40B4-BE49-F238E27FC236}">
                <a16:creationId xmlns:a16="http://schemas.microsoft.com/office/drawing/2014/main" id="{C125A71F-EE47-490F-995F-E7949014D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447DE-4A94-4116-83EF-6B9245BAA549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4DC86F17-A015-46F2-AF33-7F313F232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52A06C34-CD93-4334-B2A3-65F885A88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41666-1750-4BA4-B891-43C6B8715C7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3172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64B249A-F42E-45B9-9694-5EFF47688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816" y="40466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CC64B23-29C6-4FE6-B00B-23ED555E18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8FB1570-9B81-4BDB-9330-E4421D932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3A404-6B9E-4133-B0D6-1392B0C926D6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B25B0E2-633D-4F67-AA86-2F87A0864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9F2AF7-D486-40E1-ADE9-5D96802AC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B272F-AE6C-4594-8E84-4850FFC2475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390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1F180648-2124-4B89-BB32-60342A9D3A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CE674922-C80E-4D31-AF27-DB60F9839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8787032-A046-466F-B814-081D18106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ABEC2-E093-4DD8-AB12-2F766F4BD90B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1551704-74C3-4A90-A622-8111472CA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6FFEBC2-57AC-4FF9-88A3-4E83EB8D8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E440-FB0B-4239-A8D2-34E47F94D56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5793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35916A0-8783-4D70-A141-0910C80522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DAB282-C9AA-4C9B-8B02-63BDF977B4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ADB0E9-5D51-4D45-8173-204DC2E3B4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165A-8BC1-4960-BCE4-6A45495D88B9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245064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58518E-5E3E-4A80-95BD-C04947466D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1B52CF-3851-4462-8424-B4F84BE38C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CDBFDA-CD67-4CE8-9653-80325B8399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A496AF-5AA9-4004-8AAF-95B690D1019F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865603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79919C-661B-4681-BBEF-792F8C3846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CAA72F0-6AD4-4804-B3EE-232854066D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7F0C207-C1DD-4EFF-A28E-9BDA9806C4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190F3-2611-431B-81C3-A3B97E11FEB1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628048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3FA0BA3-D930-466A-B135-9703646113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1909EA-F0E0-472D-A5DC-43C1FA5F62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AAC2E1B-21E6-4E93-A417-B85E540979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A5E6B-C041-4866-B87F-04BC5F12011B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52387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3451E6C-3FBF-4EBA-9020-DEFE43F97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94523E-3FE5-4BCE-A6D7-BA6C688A7C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46D3658-B25B-4CD2-A8A1-117DA3BDA0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4746D-3B70-4E6D-B824-B70C33FE610F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190241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476369-D9BE-40EA-841C-5D7EB38055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68DC8D-31FC-4DD2-B15E-CA4E1568ED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FEA1B6-03E5-4384-9551-F9449A02AB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A90B9-E8A1-4B29-B8E4-1792197AD493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432231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E681FF-8202-405F-9505-3D2DE8F98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DCBDBB-2E3E-47FD-B3A3-229C509BA3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962D54-D9E3-47FB-AFE2-04D79F960C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387E7-99B7-413D-A34E-EE6414A2D89C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35208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9982E1F-2ED1-4D2E-8FE5-F4D129C2B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5AC30E4-14B7-4B9F-8CAA-3C124D22DD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hu-HU"/>
              <a:t>Mintaszöveg szerkesztése</a:t>
            </a:r>
          </a:p>
          <a:p>
            <a:pPr lvl="1"/>
            <a:r>
              <a:rPr lang="de-DE" altLang="hu-HU"/>
              <a:t>Második szint</a:t>
            </a:r>
          </a:p>
          <a:p>
            <a:pPr lvl="2"/>
            <a:r>
              <a:rPr lang="de-DE" altLang="hu-HU"/>
              <a:t>Harmadik szint</a:t>
            </a:r>
          </a:p>
          <a:p>
            <a:pPr lvl="3"/>
            <a:r>
              <a:rPr lang="de-DE" altLang="hu-HU"/>
              <a:t>Negyedik szint</a:t>
            </a:r>
          </a:p>
          <a:p>
            <a:pPr lvl="4"/>
            <a:r>
              <a:rPr lang="de-DE" altLang="hu-HU"/>
              <a:t>Ötödik szint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D735550-E6E7-41C5-AF4E-EC1543ED76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3E3295-E44A-438B-8017-F365787BEE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INNOCSEKK 156/2006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0EFA879-F79B-41EA-BF05-6821B41387F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/>
            </a:lvl1pPr>
          </a:lstStyle>
          <a:p>
            <a:pPr>
              <a:defRPr/>
            </a:pPr>
            <a:fld id="{5D1C672A-9628-4AE7-976A-3C022EC91961}" type="slidenum">
              <a:rPr lang="de-DE" altLang="hu-HU"/>
              <a:pPr>
                <a:defRPr/>
              </a:pPr>
              <a:t>‹#›</a:t>
            </a:fld>
            <a:endParaRPr lang="de-DE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2" r:id="rId1"/>
    <p:sldLayoutId id="2147484163" r:id="rId2"/>
    <p:sldLayoutId id="2147484142" r:id="rId3"/>
    <p:sldLayoutId id="2147484143" r:id="rId4"/>
    <p:sldLayoutId id="2147484144" r:id="rId5"/>
    <p:sldLayoutId id="2147484145" r:id="rId6"/>
    <p:sldLayoutId id="2147484146" r:id="rId7"/>
    <p:sldLayoutId id="2147484147" r:id="rId8"/>
    <p:sldLayoutId id="2147484148" r:id="rId9"/>
    <p:sldLayoutId id="2147484149" r:id="rId10"/>
    <p:sldLayoutId id="21474841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átum helye 3">
            <a:extLst>
              <a:ext uri="{FF2B5EF4-FFF2-40B4-BE49-F238E27FC236}">
                <a16:creationId xmlns:a16="http://schemas.microsoft.com/office/drawing/2014/main" id="{D6358D48-FC7E-467E-BA80-DDF6E4D9E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B684DA-8893-45E5-AFDE-51B12F3F1B97}" type="datetimeFigureOut">
              <a:rPr lang="hu-HU"/>
              <a:pPr>
                <a:defRPr/>
              </a:pPr>
              <a:t>2023. 06. 09.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82D9257-297E-40B3-A3F1-962B188EE1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5762C95-BBA6-4350-93C4-134B542FE3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136E9DE-DDA8-4551-8F4A-7F16D6EB5FB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  <p:pic>
        <p:nvPicPr>
          <p:cNvPr id="2053" name="Picture 4" descr="centerback">
            <a:extLst>
              <a:ext uri="{FF2B5EF4-FFF2-40B4-BE49-F238E27FC236}">
                <a16:creationId xmlns:a16="http://schemas.microsoft.com/office/drawing/2014/main" id="{DDB8818A-AF22-4768-9358-E9CC53D94B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5" descr="portal_top_de">
            <a:extLst>
              <a:ext uri="{FF2B5EF4-FFF2-40B4-BE49-F238E27FC236}">
                <a16:creationId xmlns:a16="http://schemas.microsoft.com/office/drawing/2014/main" id="{6E18D65F-B60B-4FFF-A50A-5BFCF0332C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h.hu/mta_sjtb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iau.my-x.hu/miau/301/Mappe3b.xlsx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2009/index_tki.php3?_filterText0=*vakfolt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301/bicycles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2009/index_tki.php3?_filterText0=*nc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301/Mappe3b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iau.my-x.hu/miau/302/20230609_ido_jovokutatas.ppt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iau.my-x.hu/" TargetMode="External"/><Relationship Id="rId4" Type="http://schemas.openxmlformats.org/officeDocument/2006/relationships/hyperlink" Target="mailto:pitlik@my-x.h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iau.my-x.hu/miau/158/la158.doc" TargetMode="External"/><Relationship Id="rId3" Type="http://schemas.openxmlformats.org/officeDocument/2006/relationships/hyperlink" Target="https://miau.my-x.hu/miau2009/index.php3?x=e0&amp;string=f.ldg.z" TargetMode="External"/><Relationship Id="rId7" Type="http://schemas.openxmlformats.org/officeDocument/2006/relationships/hyperlink" Target="https://miau.my-x.hu/miau/273/Naiv_optimalizalt_verziok2.doc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vicclap.hu/vicc/11224/Rabbi_es_a_libak.html" TargetMode="External"/><Relationship Id="rId5" Type="http://schemas.openxmlformats.org/officeDocument/2006/relationships/hyperlink" Target="https://miau.my-x.hu/myx-free/index.php3?x=iq" TargetMode="External"/><Relationship Id="rId4" Type="http://schemas.openxmlformats.org/officeDocument/2006/relationships/hyperlink" Target="https://miau.my-x.hu/miau/solver4u/teszt.png" TargetMode="External"/><Relationship Id="rId9" Type="http://schemas.openxmlformats.org/officeDocument/2006/relationships/hyperlink" Target="https://www.youtube.com/watch?v=MDlOjV1naP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indy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indy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J%C3%B6v%C5%91kutat%C3%A1s" TargetMode="External"/><Relationship Id="rId7" Type="http://schemas.openxmlformats.org/officeDocument/2006/relationships/hyperlink" Target="https://miau.my-x.hu/miau2009/index_tki.php3?_filterText0=*rabb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au.my-x.hu/miau2009/index_tki.php3?_filterText0=*knuth" TargetMode="External"/><Relationship Id="rId5" Type="http://schemas.openxmlformats.org/officeDocument/2006/relationships/hyperlink" Target="https://hu.wikipedia.org/wiki/K%C3%A1oszelm%C3%A9let" TargetMode="External"/><Relationship Id="rId4" Type="http://schemas.openxmlformats.org/officeDocument/2006/relationships/hyperlink" Target="https://hu.wikipedia.org/wiki/T%C3%A1rsadalomtudom%C3%A1ny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iau.my-x.hu/miau/301/Mappe3b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E893D77-7BFA-4680-B3F7-10718644FD9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6864" y="1344362"/>
            <a:ext cx="11557767" cy="2374900"/>
          </a:xfrm>
        </p:spPr>
        <p:txBody>
          <a:bodyPr/>
          <a:lstStyle/>
          <a:p>
            <a:r>
              <a:rPr lang="hu-HU" sz="7200" b="1" dirty="0">
                <a:cs typeface="Aharoni" panose="02010803020104030203" pitchFamily="2" charset="-79"/>
              </a:rPr>
              <a:t> </a:t>
            </a:r>
            <a:r>
              <a:rPr lang="hu-HU" b="1" dirty="0">
                <a:solidFill>
                  <a:srgbClr val="000000"/>
                </a:solidFill>
                <a:cs typeface="Aharoni" panose="02010803020104030203" pitchFamily="2" charset="-79"/>
              </a:rPr>
              <a:t>Konzisztencia-orientált, alternatív jövők automatizált levezetésének </a:t>
            </a:r>
            <a:br>
              <a:rPr lang="hu-HU" b="1" dirty="0">
                <a:solidFill>
                  <a:srgbClr val="000000"/>
                </a:solidFill>
                <a:cs typeface="Aharoni" panose="02010803020104030203" pitchFamily="2" charset="-79"/>
              </a:rPr>
            </a:br>
            <a:r>
              <a:rPr lang="hu-HU" b="1" dirty="0">
                <a:solidFill>
                  <a:srgbClr val="000000"/>
                </a:solidFill>
                <a:cs typeface="Aharoni" panose="02010803020104030203" pitchFamily="2" charset="-79"/>
              </a:rPr>
              <a:t>MI-alapú lehetőségei</a:t>
            </a:r>
            <a:endParaRPr lang="hu-HU" altLang="hu-HU" sz="8800" b="1" dirty="0">
              <a:cs typeface="Aharoni" panose="02010803020104030203" pitchFamily="2" charset="-79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008C533-6C8C-46A2-93E2-208BD4C6CB95}"/>
              </a:ext>
            </a:extLst>
          </p:cNvPr>
          <p:cNvSpPr txBox="1"/>
          <p:nvPr/>
        </p:nvSpPr>
        <p:spPr>
          <a:xfrm>
            <a:off x="226864" y="6438520"/>
            <a:ext cx="109817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hu-HU" altLang="hu-HU" sz="1200" b="0" kern="0" dirty="0">
                <a:solidFill>
                  <a:srgbClr val="000000"/>
                </a:solidFill>
                <a:latin typeface="Arial"/>
              </a:rPr>
              <a:t>Budapest, 2023. június 09. 11.00-13.30    									</a:t>
            </a:r>
            <a:endParaRPr lang="hu-HU" sz="1600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53476FD-CAB1-4F83-9239-A0679EEB15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369" y="3649350"/>
            <a:ext cx="11377262" cy="2011897"/>
          </a:xfrm>
        </p:spPr>
        <p:txBody>
          <a:bodyPr/>
          <a:lstStyle/>
          <a:p>
            <a:endParaRPr lang="hu-HU" sz="1600" dirty="0"/>
          </a:p>
          <a:p>
            <a:r>
              <a:rPr lang="hu-HU" sz="1600" dirty="0"/>
              <a:t>Pitlik László, KJE / MY-X intézményközi KNUTH-</a:t>
            </a:r>
            <a:r>
              <a:rPr lang="hu-HU" sz="1600" dirty="0" err="1"/>
              <a:t>atócsoport</a:t>
            </a:r>
            <a:endParaRPr lang="hu-HU" sz="1600" dirty="0"/>
          </a:p>
          <a:p>
            <a:endParaRPr lang="hu-HU" sz="1600" dirty="0"/>
          </a:p>
          <a:p>
            <a:r>
              <a:rPr lang="hu-HU" sz="1600" dirty="0"/>
              <a:t>Bemutatkozó online előadás</a:t>
            </a:r>
          </a:p>
          <a:p>
            <a:r>
              <a:rPr lang="hu-HU" sz="1600" dirty="0"/>
              <a:t>A MTA Statisztikai és Jövőkutatási Tudományos Bizottsága (SJTB) </a:t>
            </a:r>
          </a:p>
          <a:p>
            <a:r>
              <a:rPr lang="hu-HU" sz="1600" dirty="0"/>
              <a:t>Jövőkutatási Tudományos Albizottság (JTAB) </a:t>
            </a:r>
          </a:p>
          <a:p>
            <a:r>
              <a:rPr lang="hu-HU" sz="1600" dirty="0">
                <a:hlinkClick r:id="rId3"/>
              </a:rPr>
              <a:t>https://www.ksh.hu/mta_sjtb</a:t>
            </a:r>
            <a:r>
              <a:rPr lang="hu-HU" sz="1600" dirty="0"/>
              <a:t> </a:t>
            </a:r>
          </a:p>
          <a:p>
            <a:r>
              <a:rPr lang="hu-HU" sz="1600" dirty="0"/>
              <a:t>2023.06.09-i ülése keretében</a:t>
            </a:r>
          </a:p>
          <a:p>
            <a:endParaRPr lang="hu-HU" sz="105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2291" name="Rectangle 2">
                <a:extLst>
                  <a:ext uri="{FF2B5EF4-FFF2-40B4-BE49-F238E27FC236}">
                    <a16:creationId xmlns:a16="http://schemas.microsoft.com/office/drawing/2014/main" id="{CE539BE7-CE69-4D99-B51D-99C42B5DEEFF}"/>
                  </a:ext>
                </a:extLst>
              </p:cNvPr>
              <p:cNvSpPr>
                <a:spLocks noGrp="1" noChangeArrowheads="1"/>
              </p:cNvSpPr>
              <p:nvPr>
                <p:ph type="ctrTitle"/>
              </p:nvPr>
            </p:nvSpPr>
            <p:spPr>
              <a:xfrm>
                <a:off x="1" y="1192310"/>
                <a:ext cx="12191999" cy="936625"/>
              </a:xfrm>
            </p:spPr>
            <p:txBody>
              <a:bodyPr/>
              <a:lstStyle/>
              <a:p>
                <a:pPr eaLnBrk="1" hangingPunct="1"/>
                <a:r>
                  <a:rPr lang="hu-HU" altLang="hu-HU" sz="4000" b="1" dirty="0">
                    <a:cs typeface="Arial" panose="020B0604020202020204" pitchFamily="34" charset="0"/>
                  </a:rPr>
                  <a:t>IDŐ-modellek: Y=IDŐMÚLÁS=f(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altLang="hu-HU" sz="4000" b="1" dirty="0" smtClean="0">
                        <a:latin typeface="Cambria Math" panose="02040503050406030204" pitchFamily="18" charset="0"/>
                      </a:rPr>
                      <m:t>Δ</m:t>
                    </m:r>
                  </m:oMath>
                </a14:m>
                <a:r>
                  <a:rPr lang="hu-HU" altLang="hu-HU" sz="4000" b="1" dirty="0" err="1">
                    <a:cs typeface="Arial" panose="020B0604020202020204" pitchFamily="34" charset="0"/>
                  </a:rPr>
                  <a:t>Xi</a:t>
                </a:r>
                <a:r>
                  <a:rPr lang="hu-HU" altLang="hu-HU" sz="4000" b="1" dirty="0">
                    <a:cs typeface="Arial" panose="020B0604020202020204" pitchFamily="34" charset="0"/>
                  </a:rPr>
                  <a:t>)</a:t>
                </a:r>
                <a:endParaRPr lang="de-DE" altLang="hu-HU" sz="4000" b="1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291" name="Rectangle 2">
                <a:extLst>
                  <a:ext uri="{FF2B5EF4-FFF2-40B4-BE49-F238E27FC236}">
                    <a16:creationId xmlns:a16="http://schemas.microsoft.com/office/drawing/2014/main" id="{CE539BE7-CE69-4D99-B51D-99C42B5DEEF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1" y="1192310"/>
                <a:ext cx="12191999" cy="936625"/>
              </a:xfrm>
              <a:blipFill>
                <a:blip r:embed="rId3"/>
                <a:stretch>
                  <a:fillRect b="-1568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de-DE" altLang="hu-HU" sz="140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63B5A1B-DD6A-7DA7-5FC5-8CBC48E932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360" y="1926253"/>
            <a:ext cx="6662394" cy="450912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5EF7930-42A2-9A70-DDF6-3C595089A2E3}"/>
              </a:ext>
            </a:extLst>
          </p:cNvPr>
          <p:cNvSpPr txBox="1"/>
          <p:nvPr/>
        </p:nvSpPr>
        <p:spPr>
          <a:xfrm>
            <a:off x="930881" y="6547374"/>
            <a:ext cx="1008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0" dirty="0" err="1"/>
              <a:t>Demo</a:t>
            </a:r>
            <a:r>
              <a:rPr lang="hu-HU" sz="1600" b="0" dirty="0"/>
              <a:t>: </a:t>
            </a:r>
            <a:r>
              <a:rPr lang="de-DE" sz="1600" b="0" dirty="0">
                <a:hlinkClick r:id="rId5"/>
              </a:rPr>
              <a:t>https://miau.my-x.hu/miau/301/Mappe3b.xlsx</a:t>
            </a:r>
            <a:r>
              <a:rPr lang="hu-HU" sz="1600" b="0" dirty="0"/>
              <a:t> (Tabelle4)</a:t>
            </a:r>
            <a:endParaRPr lang="de-DE" sz="1600" b="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6E1B36-A4D3-DE82-1BD7-EAA4488B5194}"/>
              </a:ext>
            </a:extLst>
          </p:cNvPr>
          <p:cNvSpPr txBox="1"/>
          <p:nvPr/>
        </p:nvSpPr>
        <p:spPr>
          <a:xfrm>
            <a:off x="7434637" y="3078716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Nem csak a szomszédos időegységek  különbségei állnak rendelkezésre, </a:t>
            </a:r>
          </a:p>
          <a:p>
            <a:endParaRPr lang="hu-HU" dirty="0"/>
          </a:p>
          <a:p>
            <a:r>
              <a:rPr lang="hu-HU" dirty="0"/>
              <a:t>hanem pl. bármely két időegység közötti eltérések is, ill. </a:t>
            </a:r>
          </a:p>
          <a:p>
            <a:endParaRPr lang="hu-HU" dirty="0"/>
          </a:p>
          <a:p>
            <a:r>
              <a:rPr lang="hu-HU" dirty="0"/>
              <a:t>adott időegység(</a:t>
            </a:r>
            <a:r>
              <a:rPr lang="hu-HU" dirty="0" err="1"/>
              <a:t>ek</a:t>
            </a:r>
            <a:r>
              <a:rPr lang="hu-HU" dirty="0"/>
              <a:t>)</a:t>
            </a:r>
            <a:r>
              <a:rPr lang="hu-HU" dirty="0" err="1"/>
              <a:t>től</a:t>
            </a:r>
            <a:r>
              <a:rPr lang="hu-HU" dirty="0"/>
              <a:t> mért távolságok is…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932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IDŐ-modellek: Y=IDŐ=f(</a:t>
            </a:r>
            <a:r>
              <a:rPr lang="hu-HU" altLang="hu-HU" sz="4000" b="1" dirty="0" err="1">
                <a:cs typeface="Arial" panose="020B0604020202020204" pitchFamily="34" charset="0"/>
              </a:rPr>
              <a:t>Xi</a:t>
            </a:r>
            <a:r>
              <a:rPr lang="hu-HU" altLang="hu-HU" sz="4000" b="1" dirty="0">
                <a:cs typeface="Arial" panose="020B0604020202020204" pitchFamily="34" charset="0"/>
              </a:rPr>
              <a:t>) </a:t>
            </a:r>
            <a:r>
              <a:rPr lang="hu-HU" altLang="hu-HU" sz="4000" b="1" dirty="0">
                <a:cs typeface="Arial" panose="020B0604020202020204" pitchFamily="34" charset="0"/>
                <a:sym typeface="Wingdings" panose="05000000000000000000" pitchFamily="2" charset="2"/>
              </a:rPr>
              <a:t> vakfoltok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de-DE" altLang="hu-HU" sz="14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DC4BB82-16A8-9BDB-6B04-27DFA812C174}"/>
              </a:ext>
            </a:extLst>
          </p:cNvPr>
          <p:cNvSpPr txBox="1"/>
          <p:nvPr/>
        </p:nvSpPr>
        <p:spPr>
          <a:xfrm>
            <a:off x="930881" y="6526109"/>
            <a:ext cx="1008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0" dirty="0"/>
              <a:t>vö. </a:t>
            </a:r>
            <a:r>
              <a:rPr lang="hu-HU" sz="1600" b="0" dirty="0">
                <a:hlinkClick r:id="rId3"/>
              </a:rPr>
              <a:t>https://miau.my-x.hu/miau2009/index_tki.php3?_filterText0=*vakfolt</a:t>
            </a:r>
            <a:r>
              <a:rPr lang="hu-HU" sz="1600" b="0" dirty="0"/>
              <a:t> </a:t>
            </a:r>
            <a:endParaRPr lang="de-DE" sz="1600" b="0" dirty="0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FD8366DB-03A4-CECA-63AF-001E7E90F2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1704" y="2071022"/>
            <a:ext cx="7935242" cy="4375899"/>
          </a:xfrm>
          <a:prstGeom prst="rect">
            <a:avLst/>
          </a:prstGeom>
        </p:spPr>
      </p:pic>
      <p:sp>
        <p:nvSpPr>
          <p:cNvPr id="7" name="Explosion: 8 Zacken 6">
            <a:extLst>
              <a:ext uri="{FF2B5EF4-FFF2-40B4-BE49-F238E27FC236}">
                <a16:creationId xmlns:a16="http://schemas.microsoft.com/office/drawing/2014/main" id="{2C5BE446-E90F-E745-0434-98320678CF5D}"/>
              </a:ext>
            </a:extLst>
          </p:cNvPr>
          <p:cNvSpPr/>
          <p:nvPr/>
        </p:nvSpPr>
        <p:spPr bwMode="auto">
          <a:xfrm>
            <a:off x="119336" y="1988840"/>
            <a:ext cx="2088231" cy="4684658"/>
          </a:xfrm>
          <a:prstGeom prst="irregularSeal1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6D4E887-C052-1F0A-4D82-A57076157722}"/>
              </a:ext>
            </a:extLst>
          </p:cNvPr>
          <p:cNvSpPr txBox="1"/>
          <p:nvPr/>
        </p:nvSpPr>
        <p:spPr>
          <a:xfrm>
            <a:off x="563725" y="3362872"/>
            <a:ext cx="115212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400" dirty="0"/>
              <a:t>Az idő múlásával az előrelátás nem </a:t>
            </a:r>
            <a:r>
              <a:rPr lang="hu-HU" sz="1400" dirty="0">
                <a:solidFill>
                  <a:srgbClr val="C00000"/>
                </a:solidFill>
              </a:rPr>
              <a:t>monoton</a:t>
            </a:r>
            <a:r>
              <a:rPr lang="hu-HU" sz="1400" dirty="0"/>
              <a:t> csökken!</a:t>
            </a:r>
            <a:endParaRPr lang="de-DE" sz="1400" dirty="0"/>
          </a:p>
        </p:txBody>
      </p:sp>
    </p:spTree>
    <p:extLst>
      <p:ext uri="{BB962C8B-B14F-4D97-AF65-F5344CB8AC3E}">
        <p14:creationId xmlns:p14="http://schemas.microsoft.com/office/powerpoint/2010/main" val="7890625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3200" b="1" dirty="0">
                <a:cs typeface="Arial" panose="020B0604020202020204" pitchFamily="34" charset="0"/>
              </a:rPr>
              <a:t>IDŐ-modellek: vakfoltok (Y=0) és alternatívák (Y&gt;1)</a:t>
            </a:r>
            <a:endParaRPr lang="de-DE" altLang="hu-HU" sz="32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de-DE" altLang="hu-HU" sz="140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B326505-A95B-5203-8615-6447AE75A6D1}"/>
              </a:ext>
            </a:extLst>
          </p:cNvPr>
          <p:cNvSpPr txBox="1"/>
          <p:nvPr/>
        </p:nvSpPr>
        <p:spPr>
          <a:xfrm>
            <a:off x="101764" y="6197248"/>
            <a:ext cx="11840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0" dirty="0"/>
              <a:t>X-tengely: idő, Y-tengely: racionálisnak tűnő </a:t>
            </a:r>
            <a:r>
              <a:rPr lang="hu-HU" sz="1600" b="0" dirty="0" err="1"/>
              <a:t>együttállások</a:t>
            </a:r>
            <a:r>
              <a:rPr lang="hu-HU" sz="1600" b="0" dirty="0"/>
              <a:t> száma</a:t>
            </a:r>
          </a:p>
          <a:p>
            <a:pPr algn="ctr"/>
            <a:r>
              <a:rPr lang="hu-HU" sz="1600" b="0" dirty="0" err="1"/>
              <a:t>Demo</a:t>
            </a:r>
            <a:r>
              <a:rPr lang="hu-HU" sz="1600" b="0" dirty="0"/>
              <a:t>: </a:t>
            </a:r>
            <a:r>
              <a:rPr lang="hu-HU" sz="1600" b="0" dirty="0">
                <a:hlinkClick r:id="rId3"/>
              </a:rPr>
              <a:t>https://miau.my-x.hu/miau/301/bicycles.xlsx</a:t>
            </a:r>
            <a:r>
              <a:rPr lang="hu-HU" sz="1600" b="0" dirty="0"/>
              <a:t> (Tabelle2)</a:t>
            </a:r>
            <a:endParaRPr lang="de-DE" sz="1600" b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E9FC33D-E560-71B6-90C7-F51350A4E4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447" y="1988840"/>
            <a:ext cx="11496600" cy="3814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47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IDŐ-modellek: Y=IDŐ=f(</a:t>
            </a:r>
            <a:r>
              <a:rPr lang="hu-HU" altLang="hu-HU" sz="4000" b="1" dirty="0" err="1">
                <a:cs typeface="Arial" panose="020B0604020202020204" pitchFamily="34" charset="0"/>
              </a:rPr>
              <a:t>Xi</a:t>
            </a:r>
            <a:r>
              <a:rPr lang="hu-HU" altLang="hu-HU" sz="4000" b="1" dirty="0">
                <a:cs typeface="Arial" panose="020B0604020202020204" pitchFamily="34" charset="0"/>
              </a:rPr>
              <a:t>) </a:t>
            </a:r>
            <a:r>
              <a:rPr lang="hu-HU" altLang="hu-HU" sz="4000" b="1" dirty="0">
                <a:cs typeface="Arial" panose="020B0604020202020204" pitchFamily="34" charset="0"/>
                <a:sym typeface="Wingdings" panose="05000000000000000000" pitchFamily="2" charset="2"/>
              </a:rPr>
              <a:t> NCM/jövőgenerátor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de-DE" altLang="hu-HU" sz="140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DC4BB82-16A8-9BDB-6B04-27DFA812C174}"/>
              </a:ext>
            </a:extLst>
          </p:cNvPr>
          <p:cNvSpPr txBox="1"/>
          <p:nvPr/>
        </p:nvSpPr>
        <p:spPr>
          <a:xfrm>
            <a:off x="930881" y="6526109"/>
            <a:ext cx="1008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0" dirty="0"/>
              <a:t>vö. </a:t>
            </a:r>
            <a:r>
              <a:rPr lang="hu-HU" sz="1600" b="0" dirty="0">
                <a:hlinkClick r:id="rId3"/>
              </a:rPr>
              <a:t>https://miau.my-x.hu/miau2009/index_tki.php3?_filterText0=*ncm</a:t>
            </a:r>
            <a:r>
              <a:rPr lang="hu-HU" sz="1600" b="0" dirty="0"/>
              <a:t>  </a:t>
            </a:r>
            <a:endParaRPr lang="de-DE" sz="1600" b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F016C69-0780-C696-0ABC-7119857222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28379" y="1972101"/>
            <a:ext cx="7935242" cy="4375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68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IDŐ-modellek: Y=f(IDŐ-rétegek)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de-DE" altLang="hu-HU" sz="140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B326505-A95B-5203-8615-6447AE75A6D1}"/>
              </a:ext>
            </a:extLst>
          </p:cNvPr>
          <p:cNvSpPr txBox="1"/>
          <p:nvPr/>
        </p:nvSpPr>
        <p:spPr>
          <a:xfrm>
            <a:off x="930881" y="6547374"/>
            <a:ext cx="1008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0" dirty="0" err="1"/>
              <a:t>Demo</a:t>
            </a:r>
            <a:r>
              <a:rPr lang="hu-HU" sz="1600" b="0" dirty="0"/>
              <a:t>: </a:t>
            </a:r>
            <a:r>
              <a:rPr lang="de-DE" sz="1600" b="0" dirty="0">
                <a:hlinkClick r:id="rId3"/>
              </a:rPr>
              <a:t>https://miau.my-x.hu/miau/301/Mappe3b.xlsx</a:t>
            </a:r>
            <a:r>
              <a:rPr lang="hu-HU" sz="1600" b="0" dirty="0"/>
              <a:t> (Tabelle5)</a:t>
            </a:r>
            <a:endParaRPr lang="de-DE" sz="1600" b="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CB9C55E-15A2-C64A-F810-12CECD0AE1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75" y="1965849"/>
            <a:ext cx="619125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7937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3200" b="1" dirty="0">
                <a:cs typeface="Arial" panose="020B0604020202020204" pitchFamily="34" charset="0"/>
              </a:rPr>
              <a:t>IDŐ-modellek: IDŐ-objektum </a:t>
            </a:r>
            <a:r>
              <a:rPr lang="hu-HU" altLang="hu-HU" sz="3200" b="1" dirty="0" err="1">
                <a:cs typeface="Arial" panose="020B0604020202020204" pitchFamily="34" charset="0"/>
              </a:rPr>
              <a:t>vs</a:t>
            </a:r>
            <a:r>
              <a:rPr lang="hu-HU" altLang="hu-HU" sz="3200" b="1" dirty="0">
                <a:cs typeface="Arial" panose="020B0604020202020204" pitchFamily="34" charset="0"/>
              </a:rPr>
              <a:t> konstelláció-homogenitás</a:t>
            </a:r>
            <a:endParaRPr lang="de-DE" altLang="hu-HU" sz="32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de-DE" altLang="hu-HU" sz="140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5B326505-A95B-5203-8615-6447AE75A6D1}"/>
              </a:ext>
            </a:extLst>
          </p:cNvPr>
          <p:cNvSpPr txBox="1"/>
          <p:nvPr/>
        </p:nvSpPr>
        <p:spPr>
          <a:xfrm>
            <a:off x="119335" y="6525344"/>
            <a:ext cx="1184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0" dirty="0"/>
              <a:t>Az ismert (</a:t>
            </a:r>
            <a:r>
              <a:rPr lang="hu-HU" sz="1600" dirty="0"/>
              <a:t>időben is </a:t>
            </a:r>
            <a:r>
              <a:rPr lang="hu-HU" sz="1600" b="0" dirty="0"/>
              <a:t>értelmezhető) konstellációk mögött van-e homogenitást (csoportba tartozást) leíró mintázat?</a:t>
            </a:r>
            <a:endParaRPr lang="de-DE" sz="1600" b="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6BAE83A-EE14-1CAB-C358-55C773BBAC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375" y="2033850"/>
            <a:ext cx="8007250" cy="440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77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98" y="90872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/>
              <a:t>Következtetések/következmények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de-DE" altLang="hu-HU" sz="1400"/>
          </a:p>
        </p:txBody>
      </p:sp>
      <p:sp>
        <p:nvSpPr>
          <p:cNvPr id="22" name="Szövegdoboz 2">
            <a:extLst>
              <a:ext uri="{FF2B5EF4-FFF2-40B4-BE49-F238E27FC236}">
                <a16:creationId xmlns:a16="http://schemas.microsoft.com/office/drawing/2014/main" id="{2F1DA8C9-1000-4B69-8E27-31F8A37EE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700808"/>
            <a:ext cx="12192000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hu-HU" altLang="hu-HU" sz="2800" dirty="0"/>
              <a:t>A bizonyításkultúra nem maradhat csak a szómágia jelenlegi szintjén, 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mert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például maga az idő, mint olyan különféle módokon felhasználható konzisztencia-keretként, ahol a konzisztencia a részek minél triviálisabb illeszkedését jelenti 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(vö. bírósági tárgyalás: érvek és ellenérvek rendszerében a végső megoldás lehet a bizonyítékok hiányában a vád/hipotézis ELVETÉSE is), 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vagyis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kell, hogy létezzen a rendszerszintű </a:t>
            </a:r>
            <a:r>
              <a:rPr lang="hu-HU" altLang="hu-HU" sz="2800" dirty="0"/>
              <a:t>nem-tudom-válasz</a:t>
            </a:r>
            <a:r>
              <a:rPr lang="hu-HU" altLang="hu-HU" sz="2800" b="0" dirty="0"/>
              <a:t> is, 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hiszen ennek hiányában minden egyébként kiváló MI „csak” fecseg 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(vö. </a:t>
            </a:r>
            <a:r>
              <a:rPr lang="hu-HU" altLang="hu-HU" sz="2800" b="0" dirty="0" err="1"/>
              <a:t>chatGPT</a:t>
            </a:r>
            <a:r>
              <a:rPr lang="hu-HU" altLang="hu-HU" sz="2800" b="0" dirty="0"/>
              <a:t>),</a:t>
            </a:r>
          </a:p>
          <a:p>
            <a:pPr algn="ctr">
              <a:spcBef>
                <a:spcPct val="0"/>
              </a:spcBef>
              <a:buNone/>
            </a:pPr>
            <a:r>
              <a:rPr lang="hu-HU" altLang="hu-HU" sz="2800" b="0" dirty="0"/>
              <a:t>…</a:t>
            </a:r>
          </a:p>
          <a:p>
            <a:pPr algn="ctr">
              <a:spcBef>
                <a:spcPct val="0"/>
              </a:spcBef>
              <a:buNone/>
            </a:pPr>
            <a:endParaRPr lang="hu-HU" altLang="hu-HU" sz="2800" b="0" dirty="0"/>
          </a:p>
          <a:p>
            <a:pPr>
              <a:spcBef>
                <a:spcPct val="0"/>
              </a:spcBef>
              <a:buNone/>
            </a:pPr>
            <a:endParaRPr lang="hu-HU" altLang="hu-HU" sz="1800" b="0" dirty="0"/>
          </a:p>
          <a:p>
            <a:pPr>
              <a:spcBef>
                <a:spcPct val="0"/>
              </a:spcBef>
              <a:buNone/>
            </a:pPr>
            <a:endParaRPr lang="hu-HU" altLang="hu-HU" sz="1600" b="0" dirty="0"/>
          </a:p>
        </p:txBody>
      </p:sp>
    </p:spTree>
    <p:extLst>
      <p:ext uri="{BB962C8B-B14F-4D97-AF65-F5344CB8AC3E}">
        <p14:creationId xmlns:p14="http://schemas.microsoft.com/office/powerpoint/2010/main" val="27305865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23C00511-8CAB-4CFB-922F-FA69E7043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400" y="3140968"/>
            <a:ext cx="10369152" cy="859533"/>
          </a:xfrm>
        </p:spPr>
        <p:txBody>
          <a:bodyPr/>
          <a:lstStyle/>
          <a:p>
            <a:pPr eaLnBrk="1" hangingPunct="1"/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24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endParaRPr lang="de-DE" altLang="hu-HU" sz="4000" dirty="0">
              <a:cs typeface="Arial" panose="020B0604020202020204" pitchFamily="34" charset="0"/>
            </a:endParaRP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7BFE19F4-2EC9-4E3E-9B68-3908EF3B2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48076" y="4365625"/>
            <a:ext cx="7019925" cy="1295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u-HU" altLang="hu-HU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de-DE" altLang="hu-HU" sz="2000" dirty="0">
              <a:cs typeface="Arial" panose="020B0604020202020204" pitchFamily="34" charset="0"/>
            </a:endParaRPr>
          </a:p>
        </p:txBody>
      </p:sp>
      <p:sp>
        <p:nvSpPr>
          <p:cNvPr id="30724" name="Szövegdoboz 1">
            <a:extLst>
              <a:ext uri="{FF2B5EF4-FFF2-40B4-BE49-F238E27FC236}">
                <a16:creationId xmlns:a16="http://schemas.microsoft.com/office/drawing/2014/main" id="{9D07F281-2E63-4091-9267-4D438F8AC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876925"/>
            <a:ext cx="82089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800" dirty="0"/>
              <a:t>				</a:t>
            </a:r>
            <a:endParaRPr lang="hu-HU" altLang="hu-HU" sz="1800" b="0" dirty="0"/>
          </a:p>
        </p:txBody>
      </p:sp>
      <p:sp>
        <p:nvSpPr>
          <p:cNvPr id="30725" name="Dia számának helye 1">
            <a:extLst>
              <a:ext uri="{FF2B5EF4-FFF2-40B4-BE49-F238E27FC236}">
                <a16:creationId xmlns:a16="http://schemas.microsoft.com/office/drawing/2014/main" id="{A7711971-F0C5-4EA7-BFBD-7B6CAD71E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F1404-35B5-4E26-B142-06675EF36F47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de-DE" altLang="hu-HU" sz="1400" dirty="0"/>
          </a:p>
        </p:txBody>
      </p:sp>
      <p:sp>
        <p:nvSpPr>
          <p:cNvPr id="6" name="Szövegdoboz 10">
            <a:extLst>
              <a:ext uri="{FF2B5EF4-FFF2-40B4-BE49-F238E27FC236}">
                <a16:creationId xmlns:a16="http://schemas.microsoft.com/office/drawing/2014/main" id="{D54D1E78-8B50-44B8-BDD4-BF7CBD84B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56" y="4052888"/>
            <a:ext cx="82153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7225" indent="-2460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11162" lvl="1" indent="0">
              <a:buNone/>
            </a:pPr>
            <a:endParaRPr lang="hu-HU" altLang="hu-HU" sz="2200" b="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34627553-71BF-E42C-5257-88F83040D2FA}"/>
              </a:ext>
            </a:extLst>
          </p:cNvPr>
          <p:cNvSpPr txBox="1"/>
          <p:nvPr/>
        </p:nvSpPr>
        <p:spPr>
          <a:xfrm>
            <a:off x="2205094" y="2906871"/>
            <a:ext cx="8320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/>
              <a:t>Dobó Andor: JOKER</a:t>
            </a:r>
          </a:p>
          <a:p>
            <a:pPr algn="ctr"/>
            <a:r>
              <a:rPr lang="hu-HU" sz="3600" dirty="0"/>
              <a:t>(hasonlóságok hasonlósága)</a:t>
            </a:r>
            <a:endParaRPr lang="hu-HU" sz="24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3771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23C00511-8CAB-4CFB-922F-FA69E7043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400" y="3140968"/>
            <a:ext cx="10369152" cy="859533"/>
          </a:xfrm>
        </p:spPr>
        <p:txBody>
          <a:bodyPr/>
          <a:lstStyle/>
          <a:p>
            <a:pPr eaLnBrk="1" hangingPunct="1"/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24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endParaRPr lang="de-DE" altLang="hu-HU" sz="4000" dirty="0">
              <a:cs typeface="Arial" panose="020B0604020202020204" pitchFamily="34" charset="0"/>
            </a:endParaRP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7BFE19F4-2EC9-4E3E-9B68-3908EF3B2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48076" y="4365625"/>
            <a:ext cx="7019925" cy="1295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u-HU" altLang="hu-HU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de-DE" altLang="hu-HU" sz="2000" dirty="0">
              <a:cs typeface="Arial" panose="020B0604020202020204" pitchFamily="34" charset="0"/>
            </a:endParaRPr>
          </a:p>
        </p:txBody>
      </p:sp>
      <p:sp>
        <p:nvSpPr>
          <p:cNvPr id="30724" name="Szövegdoboz 1">
            <a:extLst>
              <a:ext uri="{FF2B5EF4-FFF2-40B4-BE49-F238E27FC236}">
                <a16:creationId xmlns:a16="http://schemas.microsoft.com/office/drawing/2014/main" id="{9D07F281-2E63-4091-9267-4D438F8AC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876925"/>
            <a:ext cx="82089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800" dirty="0"/>
              <a:t>				</a:t>
            </a:r>
            <a:endParaRPr lang="hu-HU" altLang="hu-HU" sz="1800" b="0" dirty="0"/>
          </a:p>
        </p:txBody>
      </p:sp>
      <p:sp>
        <p:nvSpPr>
          <p:cNvPr id="30725" name="Dia számának helye 1">
            <a:extLst>
              <a:ext uri="{FF2B5EF4-FFF2-40B4-BE49-F238E27FC236}">
                <a16:creationId xmlns:a16="http://schemas.microsoft.com/office/drawing/2014/main" id="{A7711971-F0C5-4EA7-BFBD-7B6CAD71E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F1404-35B5-4E26-B142-06675EF36F47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de-DE" altLang="hu-HU" sz="1400" dirty="0"/>
          </a:p>
        </p:txBody>
      </p:sp>
      <p:sp>
        <p:nvSpPr>
          <p:cNvPr id="6" name="Szövegdoboz 10">
            <a:extLst>
              <a:ext uri="{FF2B5EF4-FFF2-40B4-BE49-F238E27FC236}">
                <a16:creationId xmlns:a16="http://schemas.microsoft.com/office/drawing/2014/main" id="{D54D1E78-8B50-44B8-BDD4-BF7CBD84B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56" y="4052888"/>
            <a:ext cx="82153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7225" indent="-2460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11162" lvl="1" indent="0">
              <a:buNone/>
            </a:pPr>
            <a:endParaRPr lang="hu-HU" altLang="hu-HU" sz="2200" b="0" dirty="0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34627553-71BF-E42C-5257-88F83040D2FA}"/>
              </a:ext>
            </a:extLst>
          </p:cNvPr>
          <p:cNvSpPr txBox="1"/>
          <p:nvPr/>
        </p:nvSpPr>
        <p:spPr>
          <a:xfrm>
            <a:off x="2119306" y="1293747"/>
            <a:ext cx="83203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dirty="0"/>
              <a:t>Kiterjesztés/</a:t>
            </a:r>
            <a:r>
              <a:rPr lang="hu-HU" sz="3600" dirty="0" err="1"/>
              <a:t>általánosíthatóság</a:t>
            </a:r>
            <a:endParaRPr lang="hu-HU" sz="3600" dirty="0"/>
          </a:p>
          <a:p>
            <a:pPr algn="ctr"/>
            <a:endParaRPr lang="hu-HU" dirty="0"/>
          </a:p>
          <a:p>
            <a:pPr algn="ctr"/>
            <a:r>
              <a:rPr lang="hu-HU" dirty="0"/>
              <a:t>Az idő, mint olyan csak egy aspektusa a konzisztenciának, vagyis nem idősoros adatvagyonok (pl. kérdőívek) esetén is lehetséges minden egyes adat minden egyes további adattal való összevetése eredményeként adatonként egy hitelességi/kockázati index alkotása, ami </a:t>
            </a:r>
            <a:r>
              <a:rPr lang="hu-HU" dirty="0" err="1"/>
              <a:t>pl.a</a:t>
            </a:r>
            <a:r>
              <a:rPr lang="hu-HU" dirty="0"/>
              <a:t> kérdőívek esetén lehetővé teszi kérdések megértettségének/megválaszolni </a:t>
            </a:r>
            <a:r>
              <a:rPr lang="hu-HU" dirty="0" err="1"/>
              <a:t>akartságának</a:t>
            </a:r>
            <a:r>
              <a:rPr lang="hu-HU" dirty="0"/>
              <a:t>, ill. személyek „hazugság”-potenciáljának levezetését…</a:t>
            </a:r>
          </a:p>
          <a:p>
            <a:pPr algn="ctr"/>
            <a:endParaRPr lang="hu-HU" dirty="0"/>
          </a:p>
          <a:p>
            <a:pPr algn="ctr"/>
            <a:endParaRPr lang="hu-HU" dirty="0"/>
          </a:p>
          <a:p>
            <a:pPr algn="ctr"/>
            <a:r>
              <a:rPr lang="hu-HU" sz="4800" dirty="0"/>
              <a:t>MI-ÖNKORLÁTOZÁS</a:t>
            </a:r>
          </a:p>
          <a:p>
            <a:pPr algn="ctr"/>
            <a:endParaRPr lang="hu-HU" dirty="0"/>
          </a:p>
          <a:p>
            <a:pPr algn="ctr"/>
            <a:r>
              <a:rPr lang="hu-HU" sz="2400" dirty="0"/>
              <a:t>A cél: az ember-gép-kollaboráció!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4340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:a16="http://schemas.microsoft.com/office/drawing/2014/main" id="{23C00511-8CAB-4CFB-922F-FA69E7043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95400" y="3140968"/>
            <a:ext cx="10369152" cy="859533"/>
          </a:xfrm>
        </p:spPr>
        <p:txBody>
          <a:bodyPr/>
          <a:lstStyle/>
          <a:p>
            <a:pPr eaLnBrk="1" hangingPunct="1"/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Köszönöm 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a 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megtisztelő figyelmet!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4000" b="1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PPT: 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r>
              <a:rPr lang="hu-HU" altLang="hu-HU" sz="2400" b="1" dirty="0">
                <a:cs typeface="Arial" panose="020B0604020202020204" pitchFamily="34" charset="0"/>
                <a:hlinkClick r:id="rId3"/>
              </a:rPr>
              <a:t>https://miau.my-x.hu/miau/302/20230609_ido_jovokutatas.pptx</a:t>
            </a:r>
            <a:r>
              <a:rPr lang="hu-HU" altLang="hu-HU" sz="4000" b="1" dirty="0">
                <a:cs typeface="Arial" panose="020B0604020202020204" pitchFamily="34" charset="0"/>
              </a:rPr>
              <a:t> 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r>
              <a:rPr lang="hu-HU" altLang="hu-HU" sz="4000" b="1" dirty="0">
                <a:cs typeface="Arial" panose="020B0604020202020204" pitchFamily="34" charset="0"/>
              </a:rPr>
              <a:t>(</a:t>
            </a:r>
            <a:r>
              <a:rPr lang="hu-HU" altLang="hu-HU" sz="4000" b="1" dirty="0">
                <a:cs typeface="Arial" panose="020B0604020202020204" pitchFamily="34" charset="0"/>
                <a:hlinkClick r:id="rId4"/>
              </a:rPr>
              <a:t>pitlik@my-x.hu</a:t>
            </a:r>
            <a:r>
              <a:rPr lang="hu-HU" altLang="hu-HU" sz="4000" b="1" dirty="0">
                <a:cs typeface="Arial" panose="020B0604020202020204" pitchFamily="34" charset="0"/>
              </a:rPr>
              <a:t> – </a:t>
            </a:r>
            <a:r>
              <a:rPr lang="hu-HU" altLang="hu-HU" sz="4000" b="1" dirty="0">
                <a:cs typeface="Arial" panose="020B0604020202020204" pitchFamily="34" charset="0"/>
                <a:hlinkClick r:id="rId5"/>
              </a:rPr>
              <a:t>https://miau.my-x.hu</a:t>
            </a:r>
            <a:r>
              <a:rPr lang="hu-HU" altLang="hu-HU" sz="4000" b="1" dirty="0">
                <a:cs typeface="Arial" panose="020B0604020202020204" pitchFamily="34" charset="0"/>
              </a:rPr>
              <a:t>) 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br>
              <a:rPr lang="hu-HU" altLang="hu-HU" sz="2400" dirty="0">
                <a:cs typeface="Arial" panose="020B0604020202020204" pitchFamily="34" charset="0"/>
              </a:rPr>
            </a:br>
            <a:br>
              <a:rPr lang="hu-HU" altLang="hu-HU" sz="4000" dirty="0">
                <a:cs typeface="Arial" panose="020B0604020202020204" pitchFamily="34" charset="0"/>
              </a:rPr>
            </a:br>
            <a:endParaRPr lang="de-DE" altLang="hu-HU" sz="4000" dirty="0">
              <a:cs typeface="Arial" panose="020B0604020202020204" pitchFamily="34" charset="0"/>
            </a:endParaRPr>
          </a:p>
        </p:txBody>
      </p:sp>
      <p:sp>
        <p:nvSpPr>
          <p:cNvPr id="30723" name="Rectangle 4">
            <a:extLst>
              <a:ext uri="{FF2B5EF4-FFF2-40B4-BE49-F238E27FC236}">
                <a16:creationId xmlns:a16="http://schemas.microsoft.com/office/drawing/2014/main" id="{7BFE19F4-2EC9-4E3E-9B68-3908EF3B2B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48076" y="4365625"/>
            <a:ext cx="7019925" cy="1295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hu-HU" altLang="hu-HU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hu-HU" altLang="hu-HU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hu-HU" altLang="hu-HU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de-DE" altLang="hu-HU" sz="2000" dirty="0">
              <a:cs typeface="Arial" panose="020B0604020202020204" pitchFamily="34" charset="0"/>
            </a:endParaRPr>
          </a:p>
        </p:txBody>
      </p:sp>
      <p:sp>
        <p:nvSpPr>
          <p:cNvPr id="30724" name="Szövegdoboz 1">
            <a:extLst>
              <a:ext uri="{FF2B5EF4-FFF2-40B4-BE49-F238E27FC236}">
                <a16:creationId xmlns:a16="http://schemas.microsoft.com/office/drawing/2014/main" id="{9D07F281-2E63-4091-9267-4D438F8AC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876925"/>
            <a:ext cx="82089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hu-HU" altLang="hu-HU" sz="1800" dirty="0"/>
              <a:t>				</a:t>
            </a:r>
            <a:endParaRPr lang="hu-HU" altLang="hu-HU" sz="1800" b="0" dirty="0"/>
          </a:p>
        </p:txBody>
      </p:sp>
      <p:sp>
        <p:nvSpPr>
          <p:cNvPr id="30725" name="Dia számának helye 1">
            <a:extLst>
              <a:ext uri="{FF2B5EF4-FFF2-40B4-BE49-F238E27FC236}">
                <a16:creationId xmlns:a16="http://schemas.microsoft.com/office/drawing/2014/main" id="{A7711971-F0C5-4EA7-BFBD-7B6CAD71EC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0F1404-35B5-4E26-B142-06675EF36F47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de-DE" altLang="hu-HU" sz="1400" dirty="0"/>
          </a:p>
        </p:txBody>
      </p:sp>
      <p:sp>
        <p:nvSpPr>
          <p:cNvPr id="6" name="Szövegdoboz 10">
            <a:extLst>
              <a:ext uri="{FF2B5EF4-FFF2-40B4-BE49-F238E27FC236}">
                <a16:creationId xmlns:a16="http://schemas.microsoft.com/office/drawing/2014/main" id="{D54D1E78-8B50-44B8-BDD4-BF7CBD84B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6056" y="4052888"/>
            <a:ext cx="821531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57225" indent="-24606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11162" lvl="1" indent="0">
              <a:buNone/>
            </a:pPr>
            <a:endParaRPr lang="hu-HU" altLang="hu-HU" sz="22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53A2558-3BCE-401D-8B4A-A08AAB747D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63751" y="1844675"/>
            <a:ext cx="8215313" cy="863600"/>
          </a:xfrm>
        </p:spPr>
        <p:txBody>
          <a:bodyPr/>
          <a:lstStyle/>
          <a:p>
            <a:pPr marL="742950" indent="-742950" eaLnBrk="1" hangingPunct="1"/>
            <a:r>
              <a:rPr lang="hu-HU" altLang="hu-HU" sz="3600" b="1" dirty="0">
                <a:cs typeface="Arial" panose="020B0604020202020204" pitchFamily="34" charset="0"/>
              </a:rPr>
              <a:t>Az ülés programja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endParaRPr lang="de-DE" altLang="hu-HU" sz="2000" b="1" dirty="0">
              <a:cs typeface="Arial" panose="020B0604020202020204" pitchFamily="34" charset="0"/>
            </a:endParaRPr>
          </a:p>
        </p:txBody>
      </p:sp>
      <p:sp>
        <p:nvSpPr>
          <p:cNvPr id="8195" name="Szövegdoboz 4">
            <a:extLst>
              <a:ext uri="{FF2B5EF4-FFF2-40B4-BE49-F238E27FC236}">
                <a16:creationId xmlns:a16="http://schemas.microsoft.com/office/drawing/2014/main" id="{97ABA0ED-AFD1-48CF-A61B-87E7AB89A1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2060848"/>
            <a:ext cx="10729192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br>
              <a:rPr lang="en-GB" sz="1800" dirty="0"/>
            </a:b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Június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9. 11:00-13:30</a:t>
            </a:r>
            <a:br>
              <a:rPr lang="en-GB" sz="1800" dirty="0"/>
            </a:br>
            <a:endParaRPr lang="hu-HU" sz="18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Előadás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: A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világ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jövőkutatóinak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javaslata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az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ENSZ-nek a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globális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előretekintés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javítására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.</a:t>
            </a:r>
            <a:br>
              <a:rPr lang="en-GB" sz="1800" dirty="0"/>
            </a:b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Előadó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: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Hideg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Éva</a:t>
            </a:r>
            <a:br>
              <a:rPr lang="en-GB" sz="1800" dirty="0"/>
            </a:br>
            <a:endParaRPr lang="hu-HU" sz="18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Előadás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: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Nemzetközi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jövőkutatási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tapasztalatok</a:t>
            </a:r>
            <a:br>
              <a:rPr lang="en-GB" sz="1800" dirty="0"/>
            </a:b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Előadó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: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Veighl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Helga</a:t>
            </a:r>
            <a:br>
              <a:rPr lang="en-GB" sz="1800" dirty="0"/>
            </a:br>
            <a:endParaRPr lang="hu-HU" sz="1800" dirty="0"/>
          </a:p>
          <a:p>
            <a:pPr eaLnBrk="1" hangingPunct="1">
              <a:spcBef>
                <a:spcPct val="0"/>
              </a:spcBef>
              <a:buNone/>
            </a:pP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Előadás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: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Konzisztencia-orientált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alternatív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jövők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automatizált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levezetésének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MI-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alapú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 </a:t>
            </a: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lehetőségei</a:t>
            </a:r>
            <a:br>
              <a:rPr lang="en-GB" sz="1800" dirty="0"/>
            </a:br>
            <a:r>
              <a:rPr lang="en-GB" sz="1800" b="0" i="0" dirty="0" err="1">
                <a:solidFill>
                  <a:srgbClr val="242424"/>
                </a:solidFill>
                <a:effectLst/>
                <a:latin typeface="Segoe UI Web (East European)"/>
              </a:rPr>
              <a:t>Előadó</a:t>
            </a:r>
            <a:r>
              <a:rPr lang="en-GB" sz="1800" b="0" i="0" dirty="0">
                <a:solidFill>
                  <a:srgbClr val="242424"/>
                </a:solidFill>
                <a:effectLst/>
                <a:latin typeface="Segoe UI Web (East European)"/>
              </a:rPr>
              <a:t>: Pitlik László</a:t>
            </a:r>
            <a:endParaRPr lang="hu-HU" altLang="hu-HU" dirty="0"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endParaRPr lang="hu-HU" altLang="hu-HU" sz="2400" dirty="0">
              <a:cs typeface="Arial" panose="020B0604020202020204" pitchFamily="34" charset="0"/>
            </a:endParaRPr>
          </a:p>
        </p:txBody>
      </p:sp>
      <p:sp>
        <p:nvSpPr>
          <p:cNvPr id="8196" name="Dia számának helye 1">
            <a:extLst>
              <a:ext uri="{FF2B5EF4-FFF2-40B4-BE49-F238E27FC236}">
                <a16:creationId xmlns:a16="http://schemas.microsoft.com/office/drawing/2014/main" id="{A4A03449-0E32-4E9A-AD38-CB25D3759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048328" y="6237312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587270-3CF8-4068-BB2F-2A171AAD2091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de-DE" altLang="hu-HU" sz="1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382717"/>
            <a:ext cx="12191999" cy="5481188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Ajánlott irodalmak érdeklődőknek</a:t>
            </a:r>
            <a:br>
              <a:rPr lang="hu-HU" altLang="hu-HU" sz="4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</a:rPr>
              <a:t>Hogyan illene érettségizni: </a:t>
            </a:r>
            <a:r>
              <a:rPr lang="hu-HU" altLang="hu-HU" sz="2000" b="1" dirty="0">
                <a:cs typeface="Arial" panose="020B0604020202020204" pitchFamily="34" charset="0"/>
                <a:hlinkClick r:id="rId3"/>
              </a:rPr>
              <a:t>https://miau.my-x.hu/miau2009/index.php3?x=e0&amp;string=f.ldg.z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</a:rPr>
              <a:t>Hogyan illik az ember-gép (pl. </a:t>
            </a:r>
            <a:r>
              <a:rPr lang="hu-HU" altLang="hu-HU" sz="2000" b="1" dirty="0" err="1">
                <a:cs typeface="Arial" panose="020B0604020202020204" pitchFamily="34" charset="0"/>
              </a:rPr>
              <a:t>Solver</a:t>
            </a:r>
            <a:r>
              <a:rPr lang="hu-HU" altLang="hu-HU" sz="2000" b="1" dirty="0">
                <a:cs typeface="Arial" panose="020B0604020202020204" pitchFamily="34" charset="0"/>
              </a:rPr>
              <a:t>) kapcsolatról gondolkodni: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  <a:hlinkClick r:id="rId4"/>
              </a:rPr>
              <a:t>https://miau.my-x.hu/miau/solver4u/teszt.png</a:t>
            </a:r>
            <a:r>
              <a:rPr lang="hu-HU" altLang="hu-HU" sz="2000" b="1" dirty="0">
                <a:cs typeface="Arial" panose="020B0604020202020204" pitchFamily="34" charset="0"/>
              </a:rPr>
              <a:t>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</a:rPr>
              <a:t>Intuíció-teszt: </a:t>
            </a:r>
            <a:r>
              <a:rPr lang="hu-HU" altLang="hu-HU" sz="2000" b="1" dirty="0">
                <a:cs typeface="Arial" panose="020B0604020202020204" pitchFamily="34" charset="0"/>
                <a:hlinkClick r:id="rId5"/>
              </a:rPr>
              <a:t>https://miau.my-x.hu/myx-free/index.php3?x=iq</a:t>
            </a:r>
            <a:r>
              <a:rPr lang="hu-HU" altLang="hu-HU" sz="2000" b="1" dirty="0">
                <a:cs typeface="Arial" panose="020B0604020202020204" pitchFamily="34" charset="0"/>
              </a:rPr>
              <a:t>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</a:rPr>
              <a:t>A szégyen szintje: </a:t>
            </a:r>
            <a:r>
              <a:rPr lang="hu-HU" altLang="hu-HU" sz="2000" b="1" dirty="0">
                <a:cs typeface="Arial" panose="020B0604020202020204" pitchFamily="34" charset="0"/>
                <a:hlinkClick r:id="rId6"/>
              </a:rPr>
              <a:t>http://vicclap.hu/vicc/11224/Rabbi_es_a_libak.html</a:t>
            </a:r>
            <a:r>
              <a:rPr lang="hu-HU" altLang="hu-HU" sz="2000" b="1" dirty="0">
                <a:cs typeface="Arial" panose="020B0604020202020204" pitchFamily="34" charset="0"/>
              </a:rPr>
              <a:t>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</a:rPr>
              <a:t>Iskolai (ön)értékelés következő szintje: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  <a:hlinkClick r:id="rId7"/>
              </a:rPr>
              <a:t>https://miau.my-x.hu/miau/273/Naiv_optimalizalt_verziok2.docx</a:t>
            </a:r>
            <a:r>
              <a:rPr lang="hu-HU" altLang="hu-HU" sz="2000" b="1" dirty="0">
                <a:cs typeface="Arial" panose="020B0604020202020204" pitchFamily="34" charset="0"/>
              </a:rPr>
              <a:t>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 err="1">
                <a:cs typeface="Arial" panose="020B0604020202020204" pitchFamily="34" charset="0"/>
              </a:rPr>
              <a:t>Kérdőívezni</a:t>
            </a:r>
            <a:r>
              <a:rPr lang="hu-HU" altLang="hu-HU" sz="2000" b="1" dirty="0">
                <a:cs typeface="Arial" panose="020B0604020202020204" pitchFamily="34" charset="0"/>
              </a:rPr>
              <a:t> tudni kell: </a:t>
            </a:r>
            <a:r>
              <a:rPr lang="hu-HU" altLang="hu-HU" sz="2000" b="1" dirty="0">
                <a:cs typeface="Arial" panose="020B0604020202020204" pitchFamily="34" charset="0"/>
                <a:hlinkClick r:id="rId8"/>
              </a:rPr>
              <a:t>https://miau.my-x.hu/miau/158/la158.doc</a:t>
            </a:r>
            <a:r>
              <a:rPr lang="hu-HU" altLang="hu-HU" sz="2000" b="1" dirty="0">
                <a:cs typeface="Arial" panose="020B0604020202020204" pitchFamily="34" charset="0"/>
              </a:rPr>
              <a:t>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r>
              <a:rPr lang="hu-HU" altLang="hu-HU" sz="2000" b="1" dirty="0">
                <a:cs typeface="Arial" panose="020B0604020202020204" pitchFamily="34" charset="0"/>
              </a:rPr>
              <a:t>A </a:t>
            </a:r>
            <a:r>
              <a:rPr lang="hu-HU" altLang="hu-HU" sz="2000" b="1" dirty="0" err="1">
                <a:cs typeface="Arial" panose="020B0604020202020204" pitchFamily="34" charset="0"/>
              </a:rPr>
              <a:t>chatGPT-ről</a:t>
            </a:r>
            <a:r>
              <a:rPr lang="hu-HU" altLang="hu-HU" sz="2000" b="1" dirty="0">
                <a:cs typeface="Arial" panose="020B0604020202020204" pitchFamily="34" charset="0"/>
              </a:rPr>
              <a:t> a </a:t>
            </a:r>
            <a:r>
              <a:rPr lang="hu-HU" altLang="hu-HU" sz="2000" b="1" dirty="0" err="1">
                <a:cs typeface="Arial" panose="020B0604020202020204" pitchFamily="34" charset="0"/>
              </a:rPr>
              <a:t>legkevésb</a:t>
            </a:r>
            <a:r>
              <a:rPr lang="hu-HU" altLang="hu-HU" sz="2000" b="1" dirty="0">
                <a:cs typeface="Arial" panose="020B0604020202020204" pitchFamily="34" charset="0"/>
              </a:rPr>
              <a:t> zsurnaliszta módon: </a:t>
            </a:r>
            <a:r>
              <a:rPr lang="hu-HU" altLang="hu-HU" sz="2000" b="1" dirty="0">
                <a:cs typeface="Arial" panose="020B0604020202020204" pitchFamily="34" charset="0"/>
                <a:hlinkClick r:id="rId9"/>
              </a:rPr>
              <a:t>https://www.youtube.com/watch?v=MDlOjV1naPM</a:t>
            </a:r>
            <a:r>
              <a:rPr lang="hu-HU" altLang="hu-HU" sz="2000" b="1" dirty="0">
                <a:cs typeface="Arial" panose="020B0604020202020204" pitchFamily="34" charset="0"/>
              </a:rPr>
              <a:t> </a:t>
            </a:r>
            <a:br>
              <a:rPr lang="hu-HU" altLang="hu-HU" sz="2000" b="1" dirty="0">
                <a:cs typeface="Arial" panose="020B0604020202020204" pitchFamily="34" charset="0"/>
              </a:rPr>
            </a:br>
            <a:br>
              <a:rPr lang="hu-HU" altLang="hu-HU" sz="2000" b="1" dirty="0">
                <a:cs typeface="Arial" panose="020B0604020202020204" pitchFamily="34" charset="0"/>
              </a:rPr>
            </a:br>
            <a:endParaRPr lang="de-DE" altLang="hu-HU" sz="2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de-DE" altLang="hu-HU" sz="1400"/>
          </a:p>
        </p:txBody>
      </p:sp>
    </p:spTree>
    <p:extLst>
      <p:ext uri="{BB962C8B-B14F-4D97-AF65-F5344CB8AC3E}">
        <p14:creationId xmlns:p14="http://schemas.microsoft.com/office/powerpoint/2010/main" val="127309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>
                <a:cs typeface="Arial" panose="020B0604020202020204" pitchFamily="34" charset="0"/>
              </a:rPr>
              <a:t>…mintegy 15 </a:t>
            </a:r>
            <a:r>
              <a:rPr lang="hu-HU" altLang="hu-HU" sz="4000" b="1" dirty="0">
                <a:cs typeface="Arial" panose="020B0604020202020204" pitchFamily="34" charset="0"/>
              </a:rPr>
              <a:t>percben az IDŐ-</a:t>
            </a:r>
            <a:r>
              <a:rPr lang="hu-HU" altLang="hu-HU" sz="4000" b="1" dirty="0" err="1">
                <a:cs typeface="Arial" panose="020B0604020202020204" pitchFamily="34" charset="0"/>
              </a:rPr>
              <a:t>ről</a:t>
            </a:r>
            <a:r>
              <a:rPr lang="hu-HU" altLang="hu-HU" sz="4000" b="1" dirty="0">
                <a:cs typeface="Arial" panose="020B0604020202020204" pitchFamily="34" charset="0"/>
              </a:rPr>
              <a:t>…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de-DE" altLang="hu-HU" sz="1400"/>
          </a:p>
        </p:txBody>
      </p:sp>
      <p:sp>
        <p:nvSpPr>
          <p:cNvPr id="22" name="Szövegdoboz 2">
            <a:extLst>
              <a:ext uri="{FF2B5EF4-FFF2-40B4-BE49-F238E27FC236}">
                <a16:creationId xmlns:a16="http://schemas.microsoft.com/office/drawing/2014/main" id="{2F1DA8C9-1000-4B69-8E27-31F8A37EE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381" y="2128935"/>
            <a:ext cx="11727238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hu-HU" altLang="hu-HU" sz="2800" b="0" dirty="0"/>
          </a:p>
          <a:p>
            <a:pPr>
              <a:spcBef>
                <a:spcPct val="0"/>
              </a:spcBef>
              <a:buNone/>
            </a:pPr>
            <a:endParaRPr lang="hu-HU" altLang="hu-HU" sz="2800" b="0" dirty="0"/>
          </a:p>
          <a:p>
            <a:pPr>
              <a:spcBef>
                <a:spcPct val="0"/>
              </a:spcBef>
              <a:buNone/>
            </a:pPr>
            <a:endParaRPr lang="hu-HU" altLang="hu-HU" sz="2800" b="0" dirty="0"/>
          </a:p>
          <a:p>
            <a:pPr>
              <a:spcBef>
                <a:spcPct val="0"/>
              </a:spcBef>
              <a:buNone/>
            </a:pPr>
            <a:endParaRPr lang="hu-HU" altLang="hu-HU" sz="2800" b="0" dirty="0"/>
          </a:p>
          <a:p>
            <a:pPr>
              <a:spcBef>
                <a:spcPct val="0"/>
              </a:spcBef>
              <a:buNone/>
            </a:pPr>
            <a:endParaRPr lang="hu-HU" altLang="hu-HU" sz="2800" b="0" dirty="0"/>
          </a:p>
          <a:p>
            <a:pPr algn="ctr">
              <a:spcBef>
                <a:spcPct val="0"/>
              </a:spcBef>
              <a:buNone/>
            </a:pPr>
            <a:r>
              <a:rPr lang="hu-HU" altLang="hu-HU" sz="8000" b="0" dirty="0"/>
              <a:t>…in medias </a:t>
            </a:r>
            <a:r>
              <a:rPr lang="hu-HU" altLang="hu-HU" sz="8000" b="0" dirty="0" err="1"/>
              <a:t>res</a:t>
            </a:r>
            <a:r>
              <a:rPr lang="hu-HU" altLang="hu-HU" sz="8000" b="0" dirty="0"/>
              <a:t>…</a:t>
            </a:r>
          </a:p>
          <a:p>
            <a:pPr>
              <a:spcBef>
                <a:spcPct val="0"/>
              </a:spcBef>
              <a:buNone/>
            </a:pPr>
            <a:endParaRPr lang="hu-HU" altLang="hu-HU" sz="1800" b="0" dirty="0"/>
          </a:p>
          <a:p>
            <a:pPr>
              <a:spcBef>
                <a:spcPct val="0"/>
              </a:spcBef>
              <a:buNone/>
            </a:pPr>
            <a:endParaRPr lang="hu-HU" altLang="hu-HU" sz="1600" b="0" dirty="0"/>
          </a:p>
        </p:txBody>
      </p:sp>
    </p:spTree>
    <p:extLst>
      <p:ext uri="{BB962C8B-B14F-4D97-AF65-F5344CB8AC3E}">
        <p14:creationId xmlns:p14="http://schemas.microsoft.com/office/powerpoint/2010/main" val="260902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0D0D2-9A81-86E6-6EC0-FCC6288B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24744"/>
            <a:ext cx="10972800" cy="1143000"/>
          </a:xfrm>
        </p:spPr>
        <p:txBody>
          <a:bodyPr/>
          <a:lstStyle/>
          <a:p>
            <a:r>
              <a:rPr lang="hu-HU" dirty="0"/>
              <a:t>Ellenőrizetlen </a:t>
            </a:r>
            <a:r>
              <a:rPr lang="hu-HU" dirty="0" err="1"/>
              <a:t>együttállások</a:t>
            </a:r>
            <a:r>
              <a:rPr lang="hu-HU"/>
              <a:t> művészete?!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7DFA9E-739D-C160-2A2C-CAEC4E6A0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 algn="ctr">
              <a:buNone/>
            </a:pPr>
            <a:r>
              <a:rPr lang="hu-HU" sz="4400" b="1" dirty="0"/>
              <a:t>CHATGPT!?</a:t>
            </a:r>
            <a:endParaRPr lang="hu-HU" b="1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/>
              <a:t>(a múlt kapcsán létezik a hallucinálás gyanúja, vádja)</a:t>
            </a:r>
          </a:p>
          <a:p>
            <a:pPr marL="0" indent="0" algn="ctr">
              <a:buNone/>
            </a:pPr>
            <a:r>
              <a:rPr lang="hu-HU" dirty="0"/>
              <a:t>(vajon a JÖVŐT illetően hogyan kezelendő a hallucinálás?)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F1F19B-76FA-E8FD-0528-B33F93BF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9C5EF-92B1-471A-B806-8F2825FC25E4}" type="slidenum">
              <a:rPr lang="de-DE" altLang="hu-HU" smtClean="0"/>
              <a:pPr>
                <a:defRPr/>
              </a:pPr>
              <a:t>4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335937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B0D0D2-9A81-86E6-6EC0-FCC6288BF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744"/>
            <a:ext cx="12192000" cy="1143000"/>
          </a:xfrm>
        </p:spPr>
        <p:txBody>
          <a:bodyPr/>
          <a:lstStyle/>
          <a:p>
            <a:r>
              <a:rPr lang="hu-HU" dirty="0"/>
              <a:t>Ellenőriz(</a:t>
            </a:r>
            <a:r>
              <a:rPr lang="hu-HU" dirty="0" err="1"/>
              <a:t>het</a:t>
            </a:r>
            <a:r>
              <a:rPr lang="hu-HU" dirty="0"/>
              <a:t>)</a:t>
            </a:r>
            <a:r>
              <a:rPr lang="hu-HU" dirty="0" err="1"/>
              <a:t>etlen</a:t>
            </a:r>
            <a:r>
              <a:rPr lang="hu-HU" dirty="0"/>
              <a:t> </a:t>
            </a:r>
            <a:r>
              <a:rPr lang="hu-HU" dirty="0" err="1"/>
              <a:t>együttállások</a:t>
            </a:r>
            <a:r>
              <a:rPr lang="hu-HU" dirty="0"/>
              <a:t> művészete?!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7DFA9E-739D-C160-2A2C-CAEC4E6A0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>
              <a:buNone/>
            </a:pPr>
            <a:endParaRPr lang="hu-HU" dirty="0">
              <a:hlinkClick r:id="rId2"/>
            </a:endParaRPr>
          </a:p>
          <a:p>
            <a:pPr marL="0" indent="0" algn="ctr">
              <a:buNone/>
            </a:pPr>
            <a:r>
              <a:rPr lang="hu-HU" dirty="0">
                <a:hlinkClick r:id="rId2"/>
              </a:rPr>
              <a:t>https://windy.com</a:t>
            </a:r>
            <a:endParaRPr lang="hu-HU" dirty="0"/>
          </a:p>
          <a:p>
            <a:pPr marL="0" indent="0" algn="ctr">
              <a:buNone/>
            </a:pPr>
            <a:endParaRPr lang="hu-HU" dirty="0"/>
          </a:p>
          <a:p>
            <a:pPr marL="0" indent="0" algn="ctr">
              <a:buNone/>
            </a:pPr>
            <a:r>
              <a:rPr lang="hu-HU" dirty="0"/>
              <a:t>(hőmérséklet, felhőzet, eső, szél, … </a:t>
            </a:r>
            <a:r>
              <a:rPr lang="hu-HU" dirty="0" err="1"/>
              <a:t>együttállások</a:t>
            </a:r>
            <a:r>
              <a:rPr lang="hu-HU" dirty="0"/>
              <a:t> lehetetlensége, ill. alacsony előfordulási gyakorisága, ahol az időegység tetszőlegesen nagy lehet: vö. </a:t>
            </a:r>
            <a:r>
              <a:rPr lang="hu-HU"/>
              <a:t>klímakutatás…)</a:t>
            </a:r>
            <a:endParaRPr lang="hu-HU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F1F19B-76FA-E8FD-0528-B33F93BF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9C5EF-92B1-471A-B806-8F2825FC25E4}" type="slidenum">
              <a:rPr lang="de-DE" altLang="hu-HU" smtClean="0"/>
              <a:pPr>
                <a:defRPr/>
              </a:pPr>
              <a:t>5</a:t>
            </a:fld>
            <a:endParaRPr lang="de-DE" altLang="hu-HU"/>
          </a:p>
        </p:txBody>
      </p:sp>
    </p:spTree>
    <p:extLst>
      <p:ext uri="{BB962C8B-B14F-4D97-AF65-F5344CB8AC3E}">
        <p14:creationId xmlns:p14="http://schemas.microsoft.com/office/powerpoint/2010/main" val="1001809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Tartalom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de-DE" altLang="hu-HU" sz="1400"/>
          </a:p>
        </p:txBody>
      </p:sp>
      <p:sp>
        <p:nvSpPr>
          <p:cNvPr id="22" name="Szövegdoboz 2">
            <a:extLst>
              <a:ext uri="{FF2B5EF4-FFF2-40B4-BE49-F238E27FC236}">
                <a16:creationId xmlns:a16="http://schemas.microsoft.com/office/drawing/2014/main" id="{2F1DA8C9-1000-4B69-8E27-31F8A37EE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381" y="2128935"/>
            <a:ext cx="1172723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hu-HU" altLang="hu-HU" sz="2800" b="0" dirty="0"/>
          </a:p>
          <a:p>
            <a:pPr marL="342900" indent="-342900">
              <a:spcBef>
                <a:spcPct val="0"/>
              </a:spcBef>
            </a:pPr>
            <a:r>
              <a:rPr lang="hu-HU" altLang="hu-HU" sz="2800" dirty="0"/>
              <a:t>Bevezetés: Múlt*-Jelen*-Jövő* </a:t>
            </a:r>
            <a:r>
              <a:rPr lang="hu-HU" altLang="hu-HU" sz="2800" dirty="0">
                <a:sym typeface="Wingdings" panose="05000000000000000000" pitchFamily="2" charset="2"/>
              </a:rPr>
              <a:t></a:t>
            </a:r>
            <a:r>
              <a:rPr lang="hu-HU" altLang="hu-HU" sz="2800" dirty="0"/>
              <a:t> IDŐ(kutatás)</a:t>
            </a:r>
          </a:p>
          <a:p>
            <a:pPr>
              <a:spcBef>
                <a:spcPct val="0"/>
              </a:spcBef>
              <a:buNone/>
            </a:pPr>
            <a:endParaRPr lang="hu-HU" altLang="hu-HU" sz="1800" b="0" dirty="0"/>
          </a:p>
          <a:p>
            <a:pPr marL="342900" indent="-342900">
              <a:spcBef>
                <a:spcPct val="0"/>
              </a:spcBef>
            </a:pPr>
            <a:r>
              <a:rPr lang="hu-HU" altLang="hu-HU" sz="2800" b="0" dirty="0"/>
              <a:t>Kulcsszavak: Konzisztencia, minőségbiztosítás, felelősség, …</a:t>
            </a:r>
          </a:p>
          <a:p>
            <a:pPr marL="342900" indent="-342900">
              <a:spcBef>
                <a:spcPct val="0"/>
              </a:spcBef>
            </a:pPr>
            <a:endParaRPr lang="hu-HU" altLang="hu-HU" sz="2800" b="0" dirty="0"/>
          </a:p>
          <a:p>
            <a:pPr>
              <a:spcBef>
                <a:spcPct val="0"/>
              </a:spcBef>
              <a:buNone/>
            </a:pPr>
            <a:r>
              <a:rPr lang="hu-HU" altLang="hu-HU" sz="2800" b="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--- a szómágia és az </a:t>
            </a:r>
            <a:r>
              <a:rPr lang="hu-HU" altLang="hu-HU" sz="2800" b="0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operazionalizált</a:t>
            </a:r>
            <a:r>
              <a:rPr lang="hu-HU" altLang="hu-HU" sz="2800" b="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KNUTH-i univerzum határvonala ---</a:t>
            </a:r>
          </a:p>
          <a:p>
            <a:pPr>
              <a:spcBef>
                <a:spcPct val="0"/>
              </a:spcBef>
              <a:buNone/>
            </a:pPr>
            <a:endParaRPr lang="hu-HU" altLang="hu-HU" sz="1800" b="0" dirty="0"/>
          </a:p>
          <a:p>
            <a:pPr marL="342900" indent="-342900">
              <a:spcBef>
                <a:spcPct val="0"/>
              </a:spcBef>
            </a:pPr>
            <a:r>
              <a:rPr lang="hu-HU" altLang="hu-HU" sz="2800" b="0" dirty="0"/>
              <a:t>Fókusz: IDŐ-modellek</a:t>
            </a:r>
          </a:p>
          <a:p>
            <a:pPr>
              <a:spcBef>
                <a:spcPct val="0"/>
              </a:spcBef>
              <a:buNone/>
            </a:pPr>
            <a:endParaRPr lang="hu-HU" altLang="hu-HU" sz="1800" b="0" dirty="0"/>
          </a:p>
          <a:p>
            <a:pPr marL="342900" indent="-342900">
              <a:spcBef>
                <a:spcPct val="0"/>
              </a:spcBef>
            </a:pPr>
            <a:r>
              <a:rPr lang="hu-HU" altLang="hu-HU" sz="2800" b="0" dirty="0"/>
              <a:t>Következtetések/következmények, avagy a bizonyításkultúra nem maradhat csak a szómágia jelenlegi szintjén…</a:t>
            </a:r>
          </a:p>
          <a:p>
            <a:pPr>
              <a:spcBef>
                <a:spcPct val="0"/>
              </a:spcBef>
              <a:buNone/>
            </a:pPr>
            <a:endParaRPr lang="hu-HU" altLang="hu-HU" sz="1800" b="0" dirty="0"/>
          </a:p>
          <a:p>
            <a:pPr>
              <a:spcBef>
                <a:spcPct val="0"/>
              </a:spcBef>
              <a:buNone/>
            </a:pPr>
            <a:endParaRPr lang="hu-HU" altLang="hu-HU" sz="1600" b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6F47260-B8F2-4D13-ADAE-899A69DD2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124744"/>
            <a:ext cx="10972800" cy="1287016"/>
          </a:xfrm>
        </p:spPr>
        <p:txBody>
          <a:bodyPr/>
          <a:lstStyle/>
          <a:p>
            <a:r>
              <a:rPr lang="hu-HU" dirty="0"/>
              <a:t>Kulcsszavak – Wikipédia*</a:t>
            </a:r>
            <a:br>
              <a:rPr lang="hu-HU" dirty="0"/>
            </a:br>
            <a:r>
              <a:rPr lang="de-DE" sz="2800" dirty="0">
                <a:hlinkClick r:id="rId3"/>
              </a:rPr>
              <a:t>https://hu.wikipedia.org/wiki/J%C3%B6v%C5%91kutat%C3%A1s</a:t>
            </a:r>
            <a:endParaRPr lang="de-DE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EF73F23-CA1D-4E7D-9C6D-17F586877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89C5EF-92B1-471A-B806-8F2825FC25E4}" type="slidenum">
              <a:rPr lang="de-DE" altLang="hu-HU" smtClean="0"/>
              <a:pPr>
                <a:defRPr/>
              </a:pPr>
              <a:t>7</a:t>
            </a:fld>
            <a:endParaRPr lang="de-DE" altLang="hu-HU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375A01-4880-3658-41CC-11357B122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2564905"/>
            <a:ext cx="11521280" cy="4156570"/>
          </a:xfrm>
        </p:spPr>
        <p:txBody>
          <a:bodyPr/>
          <a:lstStyle/>
          <a:p>
            <a:pPr algn="just"/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„A </a:t>
            </a:r>
            <a:r>
              <a:rPr lang="hu-HU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jövőkutatás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(idegen szóval </a:t>
            </a:r>
            <a:r>
              <a:rPr lang="hu-HU" sz="1800" b="1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futurológia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 a </a:t>
            </a:r>
            <a:r>
              <a:rPr lang="hu-HU" sz="1800" b="0" i="0" u="none" strike="noStrike" dirty="0">
                <a:solidFill>
                  <a:srgbClr val="0645AD"/>
                </a:solidFill>
                <a:effectLst/>
                <a:latin typeface="Arial" panose="020B0604020202020204" pitchFamily="34" charset="0"/>
                <a:hlinkClick r:id="rId4" tooltip="Társadalomtudomány"/>
              </a:rPr>
              <a:t>társadalomtudományok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közé tartozik, amely a </a:t>
            </a:r>
            <a:r>
              <a:rPr lang="hu-HU" sz="1800" b="0" i="0" dirty="0">
                <a:solidFill>
                  <a:srgbClr val="202122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lehetséges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kívánatos és </a:t>
            </a:r>
            <a:r>
              <a:rPr lang="hu-HU" sz="1800" b="0" i="0" dirty="0">
                <a:solidFill>
                  <a:srgbClr val="2021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valószínű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jövővel, az ezzel kapcsolatos nézetekkel és mítoszokkal foglalkozik.” 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 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a bizonyíthatóan </a:t>
            </a:r>
            <a:r>
              <a:rPr lang="hu-HU" sz="1800" b="1" i="1" u="sng" dirty="0">
                <a:solidFill>
                  <a:srgbClr val="00B050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lehetetlen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konstellációkhoz nem illik </a:t>
            </a:r>
            <a:r>
              <a:rPr lang="hu-HU" sz="1800" b="1" i="1" u="sng" dirty="0">
                <a:solidFill>
                  <a:srgbClr val="2021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sym typeface="Wingdings" panose="05000000000000000000" pitchFamily="2" charset="2"/>
              </a:rPr>
              <a:t>valószínűséget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rendelni?!</a:t>
            </a:r>
          </a:p>
          <a:p>
            <a:pPr algn="just"/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„Globális szinten a </a:t>
            </a:r>
            <a:r>
              <a:rPr lang="hu-HU" sz="1800" b="0" i="0" u="none" strike="noStrike" dirty="0">
                <a:solidFill>
                  <a:srgbClr val="0645AD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hlinkClick r:id="rId5" tooltip="Káoszelmélet"/>
              </a:rPr>
              <a:t>káoszelmélet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tanulságai, a technikai haladás, a környezeti változások, és a humán tényezőnek tulajdonított egyre nagyobb jelentőség, a megoldatlannak tűnő társadalmi problémák egyaránt életre hívták a jövővel való foglalkozás </a:t>
            </a:r>
            <a:r>
              <a:rPr lang="hu-HU" sz="1800" b="0" i="0" dirty="0">
                <a:solidFill>
                  <a:srgbClr val="202122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interdiszciplináris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megközelítését,…” 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 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a </a:t>
            </a:r>
            <a:r>
              <a:rPr lang="hu-HU" sz="1800" b="1" i="1" u="sng" dirty="0">
                <a:solidFill>
                  <a:srgbClr val="2021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sym typeface="Wingdings" panose="05000000000000000000" pitchFamily="2" charset="2"/>
              </a:rPr>
              <a:t>káosznak, véletlennek 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tűnő komplexitások mögött is létezhetnek </a:t>
            </a:r>
            <a:r>
              <a:rPr lang="hu-HU" sz="1800" b="1" i="1" u="sng" dirty="0">
                <a:solidFill>
                  <a:srgbClr val="00B050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interdiszciplinárisan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feltárható mintázatok?!</a:t>
            </a:r>
            <a:endParaRPr lang="hu-HU" sz="18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„…amely </a:t>
            </a:r>
            <a:r>
              <a:rPr lang="hu-HU" sz="1800" b="0" i="0" dirty="0">
                <a:solidFill>
                  <a:srgbClr val="2021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tudatában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van annak, hogy </a:t>
            </a:r>
            <a:r>
              <a:rPr lang="hu-HU" sz="1800" b="0" i="0" dirty="0">
                <a:solidFill>
                  <a:srgbClr val="202122"/>
                </a:solidFill>
                <a:effectLst/>
                <a:highlight>
                  <a:srgbClr val="00FF00"/>
                </a:highlight>
                <a:latin typeface="Arial" panose="020B0604020202020204" pitchFamily="34" charset="0"/>
              </a:rPr>
              <a:t>az egész mindig több, mint a részek puszta összege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.” </a:t>
            </a:r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 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a KNUTH-i elvárások teljesülése esetén lehet csak?! a MI-korszakban </a:t>
            </a:r>
            <a:r>
              <a:rPr lang="hu-HU" sz="1800" b="1" i="1" u="sng" dirty="0">
                <a:solidFill>
                  <a:srgbClr val="202122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sym typeface="Wingdings" panose="05000000000000000000" pitchFamily="2" charset="2"/>
              </a:rPr>
              <a:t>tudatosságról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beszélni, ahol a klasszikus </a:t>
            </a:r>
            <a:r>
              <a:rPr lang="hu-HU" sz="1800" b="1" i="1" u="sng" dirty="0">
                <a:solidFill>
                  <a:srgbClr val="00B050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összeadásnak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 is van már alternatív megoldása és akkor a </a:t>
            </a:r>
            <a:r>
              <a:rPr lang="hu-HU" sz="1800" b="1" i="1" u="sng" dirty="0" err="1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multiplikatív</a:t>
            </a:r>
            <a:r>
              <a:rPr lang="hu-HU" sz="1800" b="1" i="1" u="sng" dirty="0">
                <a:solidFill>
                  <a:srgbClr val="202122"/>
                </a:solidFill>
                <a:effectLst/>
                <a:latin typeface="Arial" panose="020B0604020202020204" pitchFamily="34" charset="0"/>
                <a:sym typeface="Wingdings" panose="05000000000000000000" pitchFamily="2" charset="2"/>
              </a:rPr>
              <a:t>, majd a hibrid univerzumokról még nem is beszéltünk…?! - vö. Csányi Vilmos és Mérő László kapcsolódó gondolatai:</a:t>
            </a:r>
          </a:p>
          <a:p>
            <a:pPr lvl="1" algn="just"/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hlinkClick r:id="rId6"/>
              </a:rPr>
              <a:t>https://miau.my-x.hu/miau2009/index_tki.php3?_filterText0=*vilmos</a:t>
            </a:r>
          </a:p>
          <a:p>
            <a:pPr lvl="1" algn="just"/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hlinkClick r:id="rId6"/>
              </a:rPr>
              <a:t>https://miau.my-x.hu/miau2009/index_tki.php3?_filterText0=*knuth</a:t>
            </a:r>
            <a:endParaRPr lang="hu-HU" sz="18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lvl="1" algn="just"/>
            <a:r>
              <a:rPr lang="hu-HU" sz="18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  <a:hlinkClick r:id="rId7"/>
              </a:rPr>
              <a:t>https://miau.my-x.hu/miau2009/index_tki.php3?_filterText0=*rabbi</a:t>
            </a:r>
            <a:r>
              <a:rPr lang="hu-HU" sz="1800" dirty="0">
                <a:solidFill>
                  <a:srgbClr val="202122"/>
                </a:solidFill>
                <a:latin typeface="Arial" panose="020B0604020202020204" pitchFamily="34" charset="0"/>
              </a:rPr>
              <a:t> </a:t>
            </a:r>
            <a:endParaRPr lang="hu-HU" sz="18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lvl="1" algn="just"/>
            <a:endParaRPr lang="hu-HU" sz="1800" b="1" i="1" u="sng" dirty="0">
              <a:solidFill>
                <a:srgbClr val="202122"/>
              </a:solidFill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lvl="1" algn="just"/>
            <a:endParaRPr lang="hu-HU" sz="14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just"/>
            <a:endParaRPr lang="hu-HU" sz="1800" b="1" i="1" u="sng" dirty="0">
              <a:solidFill>
                <a:srgbClr val="202122"/>
              </a:solidFill>
              <a:effectLst/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algn="just"/>
            <a:endParaRPr lang="de-DE" b="1" i="1" u="sng" dirty="0"/>
          </a:p>
        </p:txBody>
      </p:sp>
    </p:spTree>
    <p:extLst>
      <p:ext uri="{BB962C8B-B14F-4D97-AF65-F5344CB8AC3E}">
        <p14:creationId xmlns:p14="http://schemas.microsoft.com/office/powerpoint/2010/main" val="4082665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Kulcsszavak – asszociációs terek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de-DE" altLang="hu-HU" sz="1400"/>
          </a:p>
        </p:txBody>
      </p:sp>
      <p:sp>
        <p:nvSpPr>
          <p:cNvPr id="22" name="Szövegdoboz 2">
            <a:extLst>
              <a:ext uri="{FF2B5EF4-FFF2-40B4-BE49-F238E27FC236}">
                <a16:creationId xmlns:a16="http://schemas.microsoft.com/office/drawing/2014/main" id="{2F1DA8C9-1000-4B69-8E27-31F8A37EE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381" y="2128935"/>
            <a:ext cx="3847395" cy="298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/>
            <a:r>
              <a:rPr lang="hu-HU" altLang="hu-HU" sz="2000" dirty="0" err="1">
                <a:latin typeface="Arial" panose="020B0604020202020204" pitchFamily="34" charset="0"/>
              </a:rPr>
              <a:t>chatGPT</a:t>
            </a:r>
            <a:r>
              <a:rPr lang="hu-HU" altLang="hu-HU" sz="2000" dirty="0">
                <a:latin typeface="Arial" panose="020B0604020202020204" pitchFamily="34" charset="0"/>
              </a:rPr>
              <a:t>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előrejelzés,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buborékmodellek,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jövőkutatás,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vakfolt,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meteorológia,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konstelláció, </a:t>
            </a:r>
          </a:p>
          <a:p>
            <a:pPr marL="342900" indent="-342900" eaLnBrk="1" hangingPunct="1"/>
            <a:r>
              <a:rPr lang="hu-HU" altLang="hu-HU" sz="2000"/>
              <a:t>…</a:t>
            </a:r>
            <a:endParaRPr lang="hu-HU" altLang="hu-HU" sz="2000" dirty="0">
              <a:latin typeface="Arial" panose="020B0604020202020204" pitchFamily="34" charset="0"/>
            </a:endParaRPr>
          </a:p>
        </p:txBody>
      </p:sp>
      <p:sp>
        <p:nvSpPr>
          <p:cNvPr id="2" name="Szövegdoboz 2">
            <a:extLst>
              <a:ext uri="{FF2B5EF4-FFF2-40B4-BE49-F238E27FC236}">
                <a16:creationId xmlns:a16="http://schemas.microsoft.com/office/drawing/2014/main" id="{FC597A19-1106-D356-8C3C-86D5B958A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760" y="2128354"/>
            <a:ext cx="3847395" cy="3354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D. E. KNUTH,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Csányi Vilmos,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Mérő László,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automatizálás,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MI,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jóság, 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céltalanság tétele,</a:t>
            </a:r>
          </a:p>
          <a:p>
            <a:pPr marL="342900" indent="-342900" eaLnBrk="1" hangingPunct="1"/>
            <a:r>
              <a:rPr lang="hu-HU" altLang="hu-HU" sz="2000" dirty="0"/>
              <a:t>nem-tudás kultúrája,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…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739EFD37-287A-204F-0C09-3D1F5DAF0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509" y="2088071"/>
            <a:ext cx="3847395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eaLnBrk="1" hangingPunct="1"/>
            <a:r>
              <a:rPr lang="hu-HU" altLang="hu-HU" sz="2000" dirty="0"/>
              <a:t>k</a:t>
            </a:r>
            <a:r>
              <a:rPr lang="hu-HU" altLang="hu-HU" sz="2000" dirty="0">
                <a:latin typeface="Arial" panose="020B0604020202020204" pitchFamily="34" charset="0"/>
              </a:rPr>
              <a:t>auzalitás,</a:t>
            </a:r>
          </a:p>
          <a:p>
            <a:pPr marL="342900" indent="-342900" eaLnBrk="1" hangingPunct="1"/>
            <a:r>
              <a:rPr lang="hu-HU" altLang="hu-HU" sz="2000" dirty="0"/>
              <a:t>káosz,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komplexitás,</a:t>
            </a:r>
          </a:p>
          <a:p>
            <a:pPr marL="342900" indent="-342900" eaLnBrk="1" hangingPunct="1"/>
            <a:r>
              <a:rPr lang="hu-HU" altLang="hu-HU" sz="2000" dirty="0"/>
              <a:t>konzisztencia,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entrópia,</a:t>
            </a:r>
          </a:p>
          <a:p>
            <a:pPr marL="342900" indent="-342900" eaLnBrk="1" hangingPunct="1"/>
            <a:r>
              <a:rPr lang="hu-HU" altLang="hu-HU" sz="2000" dirty="0" err="1"/>
              <a:t>ceteris</a:t>
            </a:r>
            <a:r>
              <a:rPr lang="hu-HU" altLang="hu-HU" sz="2000" dirty="0"/>
              <a:t> </a:t>
            </a:r>
            <a:r>
              <a:rPr lang="hu-HU" altLang="hu-HU" sz="2000" dirty="0" err="1"/>
              <a:t>paribus</a:t>
            </a:r>
            <a:r>
              <a:rPr lang="hu-HU" altLang="hu-HU" sz="2000" dirty="0"/>
              <a:t>,</a:t>
            </a:r>
          </a:p>
          <a:p>
            <a:pPr marL="342900" indent="-342900" eaLnBrk="1" hangingPunct="1"/>
            <a:r>
              <a:rPr lang="hu-HU" altLang="hu-HU" sz="2000" dirty="0">
                <a:latin typeface="Arial" panose="020B0604020202020204" pitchFamily="34" charset="0"/>
              </a:rPr>
              <a:t>Pygmalion-effektus,</a:t>
            </a:r>
          </a:p>
          <a:p>
            <a:pPr marL="342900" indent="-342900" eaLnBrk="1" hangingPunct="1"/>
            <a:r>
              <a:rPr lang="hu-HU" altLang="hu-HU" sz="2000" dirty="0"/>
              <a:t>…</a:t>
            </a:r>
            <a:endParaRPr lang="hu-HU" altLang="hu-HU" sz="2000" dirty="0">
              <a:latin typeface="Arial" panose="020B0604020202020204" pitchFamily="34" charset="0"/>
            </a:endParaRPr>
          </a:p>
          <a:p>
            <a:pPr marL="342900" indent="-342900" eaLnBrk="1" hangingPunct="1"/>
            <a:endParaRPr lang="hu-HU" altLang="hu-HU" sz="2000" dirty="0">
              <a:latin typeface="Arial" panose="020B0604020202020204" pitchFamily="34" charset="0"/>
            </a:endParaRPr>
          </a:p>
          <a:p>
            <a:pPr marL="342900" indent="-342900" eaLnBrk="1" hangingPunct="1"/>
            <a:endParaRPr lang="hu-HU" altLang="hu-HU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18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>
            <a:extLst>
              <a:ext uri="{FF2B5EF4-FFF2-40B4-BE49-F238E27FC236}">
                <a16:creationId xmlns:a16="http://schemas.microsoft.com/office/drawing/2014/main" id="{CE539BE7-CE69-4D99-B51D-99C42B5DEE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" y="1192310"/>
            <a:ext cx="12191999" cy="936625"/>
          </a:xfrm>
        </p:spPr>
        <p:txBody>
          <a:bodyPr/>
          <a:lstStyle/>
          <a:p>
            <a:pPr eaLnBrk="1" hangingPunct="1"/>
            <a:r>
              <a:rPr lang="hu-HU" altLang="hu-HU" sz="4000" b="1" dirty="0">
                <a:cs typeface="Arial" panose="020B0604020202020204" pitchFamily="34" charset="0"/>
              </a:rPr>
              <a:t>IDŐ-modellek: Y=IDŐ=f(</a:t>
            </a:r>
            <a:r>
              <a:rPr lang="hu-HU" altLang="hu-HU" sz="4000" b="1" dirty="0" err="1">
                <a:cs typeface="Arial" panose="020B0604020202020204" pitchFamily="34" charset="0"/>
              </a:rPr>
              <a:t>Xi</a:t>
            </a:r>
            <a:r>
              <a:rPr lang="hu-HU" altLang="hu-HU" sz="4000" b="1" dirty="0">
                <a:cs typeface="Arial" panose="020B0604020202020204" pitchFamily="34" charset="0"/>
              </a:rPr>
              <a:t>)</a:t>
            </a:r>
            <a:endParaRPr lang="de-DE" altLang="hu-HU" sz="4000" b="1" dirty="0">
              <a:cs typeface="Arial" panose="020B0604020202020204" pitchFamily="34" charset="0"/>
            </a:endParaRPr>
          </a:p>
        </p:txBody>
      </p:sp>
      <p:sp>
        <p:nvSpPr>
          <p:cNvPr id="12292" name="Dia számának helye 1">
            <a:extLst>
              <a:ext uri="{FF2B5EF4-FFF2-40B4-BE49-F238E27FC236}">
                <a16:creationId xmlns:a16="http://schemas.microsoft.com/office/drawing/2014/main" id="{3A48F5D3-4BDD-4BB8-949C-0DCD10C2F5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14819" y="6197248"/>
            <a:ext cx="28448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9BDE0-28E4-4607-AF01-B32D7C3FB715}" type="slidenum">
              <a:rPr lang="de-DE" altLang="hu-HU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de-DE" altLang="hu-HU" sz="140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2324CA-71BF-76FF-FC3D-635F56248E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399" y="2128935"/>
            <a:ext cx="7575202" cy="416402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9DC4BB82-16A8-9BDB-6B04-27DFA812C174}"/>
              </a:ext>
            </a:extLst>
          </p:cNvPr>
          <p:cNvSpPr txBox="1"/>
          <p:nvPr/>
        </p:nvSpPr>
        <p:spPr>
          <a:xfrm>
            <a:off x="930881" y="6526109"/>
            <a:ext cx="10081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600" b="0" dirty="0" err="1"/>
              <a:t>Demo</a:t>
            </a:r>
            <a:r>
              <a:rPr lang="hu-HU" sz="1600" b="0" dirty="0"/>
              <a:t>: </a:t>
            </a:r>
            <a:r>
              <a:rPr lang="de-DE" sz="1600" b="0" dirty="0">
                <a:hlinkClick r:id="rId4"/>
              </a:rPr>
              <a:t>https://miau.my-x.hu/miau/301/Mappe3b.xlsx</a:t>
            </a:r>
            <a:r>
              <a:rPr lang="hu-HU" sz="1600" b="0" dirty="0"/>
              <a:t> (Tabelle4)</a:t>
            </a:r>
            <a:endParaRPr lang="de-DE" sz="1600" b="0" dirty="0"/>
          </a:p>
        </p:txBody>
      </p:sp>
    </p:spTree>
    <p:extLst>
      <p:ext uri="{BB962C8B-B14F-4D97-AF65-F5344CB8AC3E}">
        <p14:creationId xmlns:p14="http://schemas.microsoft.com/office/powerpoint/2010/main" val="3688321255"/>
      </p:ext>
    </p:extLst>
  </p:cSld>
  <p:clrMapOvr>
    <a:masterClrMapping/>
  </p:clrMapOvr>
</p:sld>
</file>

<file path=ppt/theme/theme1.xml><?xml version="1.0" encoding="utf-8"?>
<a:theme xmlns:a="http://schemas.openxmlformats.org/drawingml/2006/main" name="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1926</TotalTime>
  <Words>1417</Words>
  <Application>Microsoft Office PowerPoint</Application>
  <PresentationFormat>Szélesvásznú</PresentationFormat>
  <Paragraphs>174</Paragraphs>
  <Slides>20</Slides>
  <Notes>18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Segoe UI Web (East European)</vt:lpstr>
      <vt:lpstr>Alapértelmezett terv</vt:lpstr>
      <vt:lpstr>Egyéni tervezés</vt:lpstr>
      <vt:lpstr> Konzisztencia-orientált, alternatív jövők automatizált levezetésének  MI-alapú lehetőségei</vt:lpstr>
      <vt:lpstr>Az ülés programja    </vt:lpstr>
      <vt:lpstr>…mintegy 15 percben az IDŐ-ről…</vt:lpstr>
      <vt:lpstr>Ellenőrizetlen együttállások művészete?!</vt:lpstr>
      <vt:lpstr>Ellenőriz(het)etlen együttállások művészete?!</vt:lpstr>
      <vt:lpstr>Tartalom</vt:lpstr>
      <vt:lpstr>Kulcsszavak – Wikipédia* https://hu.wikipedia.org/wiki/J%C3%B6v%C5%91kutat%C3%A1s</vt:lpstr>
      <vt:lpstr>Kulcsszavak – asszociációs terek</vt:lpstr>
      <vt:lpstr>IDŐ-modellek: Y=IDŐ=f(Xi)</vt:lpstr>
      <vt:lpstr>IDŐ-modellek: Y=IDŐMÚLÁS=f(ΔXi)</vt:lpstr>
      <vt:lpstr>IDŐ-modellek: Y=IDŐ=f(Xi)  vakfoltok</vt:lpstr>
      <vt:lpstr>IDŐ-modellek: vakfoltok (Y=0) és alternatívák (Y&gt;1)</vt:lpstr>
      <vt:lpstr>IDŐ-modellek: Y=IDŐ=f(Xi)  NCM/jövőgenerátor</vt:lpstr>
      <vt:lpstr>IDŐ-modellek: Y=f(IDŐ-rétegek)</vt:lpstr>
      <vt:lpstr>IDŐ-modellek: IDŐ-objektum vs konstelláció-homogenitás</vt:lpstr>
      <vt:lpstr>Következtetések/következmények</vt:lpstr>
      <vt:lpstr>        </vt:lpstr>
      <vt:lpstr>        </vt:lpstr>
      <vt:lpstr>   Köszönöm  a  megtisztelő figyelmet!  PPT:  https://miau.my-x.hu/miau/302/20230609_ido_jovokutatas.pptx  (pitlik@my-x.hu – https://miau.my-x.hu)     </vt:lpstr>
      <vt:lpstr>Ajánlott irodalmak érdeklődőknek  Hogyan illene érettségizni: https://miau.my-x.hu/miau2009/index.php3?x=e0&amp;string=f.ldg.z  Hogyan illik az ember-gép (pl. Solver) kapcsolatról gondolkodni:  https://miau.my-x.hu/miau/solver4u/teszt.png   Intuíció-teszt: https://miau.my-x.hu/myx-free/index.php3?x=iq   A szégyen szintje: http://vicclap.hu/vicc/11224/Rabbi_es_a_libak.html   Iskolai (ön)értékelés következő szintje:  https://miau.my-x.hu/miau/273/Naiv_optimalizalt_verziok2.docx   Kérdőívezni tudni kell: https://miau.my-x.hu/miau/158/la158.doc   A chatGPT-ről a legkevésb zsurnaliszta módon: https://www.youtube.com/watch?v=MDlOjV1naPM   </vt:lpstr>
    </vt:vector>
  </TitlesOfParts>
  <Company>SZIE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SZIE</dc:creator>
  <cp:lastModifiedBy>Lttd</cp:lastModifiedBy>
  <cp:revision>700</cp:revision>
  <dcterms:created xsi:type="dcterms:W3CDTF">2007-02-15T08:23:34Z</dcterms:created>
  <dcterms:modified xsi:type="dcterms:W3CDTF">2023-06-09T11:50:37Z</dcterms:modified>
</cp:coreProperties>
</file>