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theme/theme5.xml" ContentType="application/vnd.openxmlformats-officedocument.theme+xml"/>
  <Override PartName="/ppt/slideLayouts/slideLayout6.xml" ContentType="application/vnd.openxmlformats-officedocument.presentationml.slideLayout+xml"/>
  <Override PartName="/ppt/theme/theme6.xml" ContentType="application/vnd.openxmlformats-officedocument.theme+xml"/>
  <Override PartName="/ppt/slideLayouts/slideLayout7.xml" ContentType="application/vnd.openxmlformats-officedocument.presentationml.slideLayout+xml"/>
  <Override PartName="/ppt/theme/theme7.xml" ContentType="application/vnd.openxmlformats-officedocument.theme+xml"/>
  <Override PartName="/ppt/slideLayouts/slideLayout8.xml" ContentType="application/vnd.openxmlformats-officedocument.presentationml.slideLayout+xml"/>
  <Override PartName="/ppt/theme/theme8.xml" ContentType="application/vnd.openxmlformats-officedocument.theme+xml"/>
  <Override PartName="/ppt/slideLayouts/slideLayout9.xml" ContentType="application/vnd.openxmlformats-officedocument.presentationml.slideLayout+xml"/>
  <Override PartName="/ppt/theme/theme9.xml" ContentType="application/vnd.openxmlformats-officedocument.theme+xml"/>
  <Override PartName="/ppt/slideLayouts/slideLayout10.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9" r:id="rId1"/>
    <p:sldMasterId id="2147483661" r:id="rId2"/>
    <p:sldMasterId id="2147483662" r:id="rId3"/>
    <p:sldMasterId id="2147483663" r:id="rId4"/>
    <p:sldMasterId id="2147483664" r:id="rId5"/>
    <p:sldMasterId id="2147483665" r:id="rId6"/>
    <p:sldMasterId id="2147483666" r:id="rId7"/>
    <p:sldMasterId id="2147483667" r:id="rId8"/>
    <p:sldMasterId id="2147483668" r:id="rId9"/>
    <p:sldMasterId id="2147483669" r:id="rId10"/>
  </p:sldMasterIdLst>
  <p:notesMasterIdLst>
    <p:notesMasterId r:id="rId25"/>
  </p:notesMasterIdLst>
  <p:sldIdLst>
    <p:sldId id="271" r:id="rId11"/>
    <p:sldId id="257" r:id="rId12"/>
    <p:sldId id="258" r:id="rId13"/>
    <p:sldId id="262" r:id="rId14"/>
    <p:sldId id="263" r:id="rId15"/>
    <p:sldId id="286" r:id="rId16"/>
    <p:sldId id="278" r:id="rId17"/>
    <p:sldId id="279" r:id="rId18"/>
    <p:sldId id="287" r:id="rId19"/>
    <p:sldId id="288" r:id="rId20"/>
    <p:sldId id="289" r:id="rId21"/>
    <p:sldId id="290" r:id="rId22"/>
    <p:sldId id="291" r:id="rId23"/>
    <p:sldId id="270" r:id="rId24"/>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333" autoAdjust="0"/>
  </p:normalViewPr>
  <p:slideViewPr>
    <p:cSldViewPr snapToGrid="0">
      <p:cViewPr varScale="1">
        <p:scale>
          <a:sx n="62" d="100"/>
          <a:sy n="62" d="100"/>
        </p:scale>
        <p:origin x="205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1.xml"/><Relationship Id="rId7" Type="http://schemas.openxmlformats.org/officeDocument/2006/relationships/slideMaster" Target="slideMasters/slideMaster7.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1.xml"/><Relationship Id="rId24" Type="http://schemas.openxmlformats.org/officeDocument/2006/relationships/slide" Target="slides/slide14.xml"/><Relationship Id="rId5" Type="http://schemas.openxmlformats.org/officeDocument/2006/relationships/slideMaster" Target="slideMasters/slideMaster5.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theme" Target="theme/theme1.xml"/><Relationship Id="rId10" Type="http://schemas.openxmlformats.org/officeDocument/2006/relationships/slideMaster" Target="slideMasters/slideMaster10.xml"/><Relationship Id="rId19" Type="http://schemas.openxmlformats.org/officeDocument/2006/relationships/slide" Target="slides/slide9.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9pPr>
          </a:lstStyle>
          <a:p>
            <a:endParaRPr/>
          </a:p>
        </p:txBody>
      </p:sp>
      <p:sp>
        <p:nvSpPr>
          <p:cNvPr id="4" name="Shape 4"/>
          <p:cNvSpPr txBox="1">
            <a:spLocks noGrp="1"/>
          </p:cNvSpPr>
          <p:nvPr>
            <p:ph type="dt" idx="10"/>
          </p:nvPr>
        </p:nvSpPr>
        <p:spPr>
          <a:xfrm>
            <a:off x="3884612" y="0"/>
            <a:ext cx="2971799" cy="457200"/>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9pPr>
          </a:lstStyle>
          <a:p>
            <a:endParaRPr/>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wrap="square" lIns="91425" tIns="91425" rIns="91425" bIns="91425" anchor="t" anchorCtr="0"/>
          <a:lstStyle>
            <a:lvl1pPr marL="0" marR="0" lvl="0" indent="0" algn="l" rtl="0">
              <a:spcBef>
                <a:spcPts val="0"/>
              </a:spcBef>
              <a:buChar char="●"/>
              <a:defRPr sz="1800" b="0" i="0" u="none" strike="noStrike" cap="none"/>
            </a:lvl1pPr>
            <a:lvl2pPr marL="0" marR="0" lvl="1" indent="0" algn="l" rtl="0">
              <a:spcBef>
                <a:spcPts val="0"/>
              </a:spcBef>
              <a:buChar char="○"/>
              <a:defRPr sz="1800" b="0" i="0" u="none" strike="noStrike" cap="none"/>
            </a:lvl2pPr>
            <a:lvl3pPr marL="0" marR="0" lvl="2" indent="0" algn="l" rtl="0">
              <a:spcBef>
                <a:spcPts val="0"/>
              </a:spcBef>
              <a:buChar char="■"/>
              <a:defRPr sz="1800" b="0" i="0" u="none" strike="noStrike" cap="none"/>
            </a:lvl3pPr>
            <a:lvl4pPr marL="0" marR="0" lvl="3" indent="0" algn="l" rtl="0">
              <a:spcBef>
                <a:spcPts val="0"/>
              </a:spcBef>
              <a:buChar char="●"/>
              <a:defRPr sz="1800" b="0" i="0" u="none" strike="noStrike" cap="none"/>
            </a:lvl4pPr>
            <a:lvl5pPr marL="0" marR="0" lvl="4" indent="0" algn="l" rtl="0">
              <a:spcBef>
                <a:spcPts val="0"/>
              </a:spcBef>
              <a:buChar char="○"/>
              <a:defRPr sz="1800" b="0" i="0" u="none" strike="noStrike" cap="none"/>
            </a:lvl5pPr>
            <a:lvl6pPr marL="0" marR="0" lvl="5" indent="0" algn="l" rtl="0">
              <a:spcBef>
                <a:spcPts val="0"/>
              </a:spcBef>
              <a:buChar char="■"/>
              <a:defRPr sz="1800" b="0" i="0" u="none" strike="noStrike" cap="none"/>
            </a:lvl6pPr>
            <a:lvl7pPr marL="0" marR="0" lvl="6" indent="0" algn="l" rtl="0">
              <a:spcBef>
                <a:spcPts val="0"/>
              </a:spcBef>
              <a:buChar char="●"/>
              <a:defRPr sz="1800" b="0" i="0" u="none" strike="noStrike" cap="none"/>
            </a:lvl7pPr>
            <a:lvl8pPr marL="0" marR="0" lvl="7" indent="0" algn="l" rtl="0">
              <a:spcBef>
                <a:spcPts val="0"/>
              </a:spcBef>
              <a:buChar char="○"/>
              <a:defRPr sz="1800" b="0" i="0" u="none" strike="noStrike" cap="none"/>
            </a:lvl8pPr>
            <a:lvl9pPr marL="0" marR="0" lvl="8" indent="0" algn="l" rtl="0">
              <a:spcBef>
                <a:spcPts val="0"/>
              </a:spcBef>
              <a:buChar char="■"/>
              <a:defRPr sz="1800" b="0" i="0" u="none" strike="noStrike" cap="none"/>
            </a:lvl9pPr>
          </a:lstStyle>
          <a:p>
            <a:endParaRPr/>
          </a:p>
        </p:txBody>
      </p:sp>
      <p:sp>
        <p:nvSpPr>
          <p:cNvPr id="7" name="Shape 7"/>
          <p:cNvSpPr txBox="1">
            <a:spLocks noGrp="1"/>
          </p:cNvSpPr>
          <p:nvPr>
            <p:ph type="ftr" idx="11"/>
          </p:nvPr>
        </p:nvSpPr>
        <p:spPr>
          <a:xfrm>
            <a:off x="0" y="8685211"/>
            <a:ext cx="2971799" cy="457200"/>
          </a:xfrm>
          <a:prstGeom prst="rect">
            <a:avLst/>
          </a:prstGeom>
          <a:noFill/>
          <a:ln>
            <a:noFill/>
          </a:ln>
        </p:spPr>
        <p:txBody>
          <a:bodyPr wrap="square" lIns="91425" tIns="91425" rIns="91425" bIns="91425" anchor="b" anchorCtr="0"/>
          <a:lstStyle>
            <a:lvl1pPr marL="0" marR="0" lvl="0"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9pPr>
          </a:lstStyle>
          <a:p>
            <a:endParaRPr/>
          </a:p>
        </p:txBody>
      </p:sp>
      <p:sp>
        <p:nvSpPr>
          <p:cNvPr id="8" name="Shape 8"/>
          <p:cNvSpPr txBox="1">
            <a:spLocks noGrp="1"/>
          </p:cNvSpPr>
          <p:nvPr>
            <p:ph type="sldNum" idx="12"/>
          </p:nvPr>
        </p:nvSpPr>
        <p:spPr>
          <a:xfrm>
            <a:off x="3884612" y="8685211"/>
            <a:ext cx="2971799" cy="457200"/>
          </a:xfrm>
          <a:prstGeom prst="rect">
            <a:avLst/>
          </a:prstGeom>
          <a:noFill/>
          <a:ln>
            <a:noFill/>
          </a:ln>
        </p:spPr>
        <p:txBody>
          <a:bodyPr wrap="square"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Arial"/>
              <a:buNone/>
            </a:pPr>
            <a:fld id="{00000000-1234-1234-1234-123412341234}" type="slidenum">
              <a:rPr lang="en-US" sz="1200" b="0" i="0" u="none" strike="noStrike" cap="none">
                <a:solidFill>
                  <a:srgbClr val="000000"/>
                </a:solidFill>
                <a:latin typeface="Arial"/>
                <a:ea typeface="Arial"/>
                <a:cs typeface="Arial"/>
                <a:sym typeface="Arial"/>
              </a:rPr>
              <a:t>‹#›</a:t>
            </a:fld>
            <a:endParaRPr lang="en-US" sz="1200" b="0" i="0" u="none" strike="noStrike" cap="none">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miau.my-x.hu/miau/303/full_Experiments_in_AI-based_educational_methodology_ankara.docx"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miau.my-x.hu/miau2009/index_tki.php3?_filterText0=*knuth" TargetMode="External"/><Relationship Id="rId2" Type="http://schemas.openxmlformats.org/officeDocument/2006/relationships/slide" Target="../slides/slide7.xml"/><Relationship Id="rId1" Type="http://schemas.openxmlformats.org/officeDocument/2006/relationships/notesMaster" Target="../notesMasters/notesMaster1.xml"/><Relationship Id="rId6" Type="http://schemas.openxmlformats.org/officeDocument/2006/relationships/hyperlink" Target="https://miau.my-x.hu/miau2009/index_tki.php3?_filterText0=*Nagy*Band*" TargetMode="External"/><Relationship Id="rId5" Type="http://schemas.openxmlformats.org/officeDocument/2006/relationships/hyperlink" Target="https://miau.my-x.hu/miau2009/index_tki.php3?_filterText0=*ibm" TargetMode="External"/><Relationship Id="rId4" Type="http://schemas.openxmlformats.org/officeDocument/2006/relationships/hyperlink" Target="https://miau.my-x.hu/miau2009/index.php3?x=e0&amp;string=good" TargetMode="Externa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miau.my-x.hu/myx-free/index.php3?x=test11"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miau.my-x.hu/miau2009/index_tki.php3?_filterText0=*t%C3%A1jsz%C3%B3l%C3%A1s" TargetMode="External"/><Relationship Id="rId2" Type="http://schemas.openxmlformats.org/officeDocument/2006/relationships/slide" Target="../slides/slide9.xml"/><Relationship Id="rId1" Type="http://schemas.openxmlformats.org/officeDocument/2006/relationships/notesMaster" Target="../notesMasters/notesMaster1.xml"/><Relationship Id="rId5" Type="http://schemas.openxmlformats.org/officeDocument/2006/relationships/hyperlink" Target="https://miau.my-x.hu/miau2009/index.php3?x=e0&amp;string=renitent" TargetMode="External"/><Relationship Id="rId4" Type="http://schemas.openxmlformats.org/officeDocument/2006/relationships/hyperlink" Target="https://miau.my-x.hu/miau2009/index.php3?x=e0&amp;string=20q"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u-HU" dirty="0" err="1"/>
              <a:t>Thank</a:t>
            </a:r>
            <a:r>
              <a:rPr lang="hu-HU" dirty="0"/>
              <a:t> </a:t>
            </a:r>
            <a:r>
              <a:rPr lang="hu-HU" dirty="0" err="1"/>
              <a:t>you</a:t>
            </a:r>
            <a:r>
              <a:rPr lang="hu-HU" dirty="0"/>
              <a:t> </a:t>
            </a:r>
            <a:r>
              <a:rPr lang="hu-HU" dirty="0" err="1"/>
              <a:t>for</a:t>
            </a:r>
            <a:r>
              <a:rPr lang="hu-HU" dirty="0"/>
              <a:t> </a:t>
            </a:r>
            <a:r>
              <a:rPr lang="hu-HU" dirty="0" err="1"/>
              <a:t>the</a:t>
            </a:r>
            <a:r>
              <a:rPr lang="hu-HU" dirty="0"/>
              <a:t> </a:t>
            </a:r>
            <a:r>
              <a:rPr lang="hu-HU" dirty="0" err="1"/>
              <a:t>possibility</a:t>
            </a:r>
            <a:r>
              <a:rPr lang="hu-HU" dirty="0"/>
              <a:t>…</a:t>
            </a:r>
            <a:endParaRPr lang="de-DE" dirty="0"/>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ct val="25000"/>
              <a:buFont typeface="Arial"/>
              <a:buNone/>
            </a:pPr>
            <a:fld id="{00000000-1234-1234-1234-123412341234}" type="slidenum">
              <a:rPr lang="en-US" sz="1200" b="0" i="0" u="none" strike="noStrike" cap="none" smtClean="0">
                <a:solidFill>
                  <a:srgbClr val="000000"/>
                </a:solidFill>
                <a:latin typeface="Arial"/>
                <a:ea typeface="Arial"/>
                <a:cs typeface="Arial"/>
                <a:sym typeface="Arial"/>
              </a:rPr>
              <a:t>1</a:t>
            </a:fld>
            <a:endParaRPr lang="en-US" sz="12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20727191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Shape 202"/>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algn="just">
              <a:lnSpc>
                <a:spcPct val="107000"/>
              </a:lnSpc>
              <a:spcAft>
                <a:spcPts val="800"/>
              </a:spcAft>
            </a:pPr>
            <a:r>
              <a:rPr lang="hu-HU" sz="1800" kern="100" dirty="0">
                <a:effectLst/>
                <a:latin typeface="Calibri" panose="020F0502020204030204" pitchFamily="34" charset="0"/>
                <a:ea typeface="Calibri" panose="020F0502020204030204" pitchFamily="34" charset="0"/>
                <a:cs typeface="Times New Roman" panose="02020603050405020304" pitchFamily="18" charset="0"/>
              </a:rPr>
              <a:t>A </a:t>
            </a:r>
            <a:r>
              <a:rPr lang="hu-HU" sz="1800" kern="100" dirty="0" err="1">
                <a:effectLst/>
                <a:latin typeface="Calibri" panose="020F0502020204030204" pitchFamily="34" charset="0"/>
                <a:ea typeface="Calibri" panose="020F0502020204030204" pitchFamily="34" charset="0"/>
                <a:cs typeface="Times New Roman" panose="02020603050405020304" pitchFamily="18" charset="0"/>
              </a:rPr>
              <a:t>tanär</a:t>
            </a:r>
            <a:r>
              <a:rPr lang="hu-HU" sz="1800" kern="100" dirty="0">
                <a:effectLst/>
                <a:latin typeface="Calibri" panose="020F0502020204030204" pitchFamily="34" charset="0"/>
                <a:ea typeface="Calibri" panose="020F0502020204030204" pitchFamily="34" charset="0"/>
                <a:cs typeface="Times New Roman" panose="02020603050405020304" pitchFamily="18" charset="0"/>
              </a:rPr>
              <a:t> nem lehet párhuzamosan mindenhol  ezért a távoktatás avatáralapúsága fontos, ahol az avatár nem más mint az AI beszélő robot kompetenciája. </a:t>
            </a:r>
          </a:p>
          <a:p>
            <a:pPr algn="just">
              <a:lnSpc>
                <a:spcPct val="107000"/>
              </a:lnSpc>
              <a:spcAft>
                <a:spcPts val="800"/>
              </a:spcAft>
            </a:pPr>
            <a:r>
              <a:rPr lang="hu-HU" sz="1800" kern="100" dirty="0" err="1">
                <a:effectLst/>
                <a:latin typeface="Calibri" panose="020F0502020204030204" pitchFamily="34" charset="0"/>
                <a:ea typeface="Calibri" panose="020F0502020204030204" pitchFamily="34" charset="0"/>
                <a:cs typeface="Times New Roman" panose="02020603050405020304" pitchFamily="18" charset="0"/>
              </a:rPr>
              <a:t>Interactive</a:t>
            </a:r>
            <a:r>
              <a:rPr lang="hu-HU"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hu-HU" sz="1800" kern="100" dirty="0" err="1">
                <a:effectLst/>
                <a:latin typeface="Calibri" panose="020F0502020204030204" pitchFamily="34" charset="0"/>
                <a:ea typeface="Calibri" panose="020F0502020204030204" pitchFamily="34" charset="0"/>
                <a:cs typeface="Times New Roman" panose="02020603050405020304" pitchFamily="18" charset="0"/>
              </a:rPr>
              <a:t>sense</a:t>
            </a:r>
            <a:r>
              <a:rPr lang="hu-HU" sz="1800" kern="100" dirty="0">
                <a:effectLst/>
                <a:latin typeface="Calibri" panose="020F0502020204030204" pitchFamily="34" charset="0"/>
                <a:ea typeface="Calibri" panose="020F0502020204030204" pitchFamily="34" charset="0"/>
                <a:cs typeface="Times New Roman" panose="02020603050405020304" pitchFamily="18" charset="0"/>
              </a:rPr>
              <a:t> of feeling in </a:t>
            </a:r>
            <a:r>
              <a:rPr lang="hu-HU" sz="1800" kern="100" dirty="0" err="1">
                <a:effectLst/>
                <a:latin typeface="Calibri" panose="020F0502020204030204" pitchFamily="34" charset="0"/>
                <a:ea typeface="Calibri" panose="020F0502020204030204" pitchFamily="34" charset="0"/>
                <a:cs typeface="Times New Roman" panose="02020603050405020304" pitchFamily="18" charset="0"/>
              </a:rPr>
              <a:t>being</a:t>
            </a:r>
            <a:r>
              <a:rPr lang="hu-HU" sz="1800" kern="100" dirty="0">
                <a:effectLst/>
                <a:latin typeface="Calibri" panose="020F0502020204030204" pitchFamily="34" charset="0"/>
                <a:ea typeface="Calibri" panose="020F0502020204030204" pitchFamily="34" charset="0"/>
                <a:cs typeface="Times New Roman" panose="02020603050405020304" pitchFamily="18" charset="0"/>
              </a:rPr>
              <a:t> in a „</a:t>
            </a:r>
            <a:r>
              <a:rPr lang="hu-HU" sz="1800" kern="100" dirty="0" err="1">
                <a:effectLst/>
                <a:latin typeface="Calibri" panose="020F0502020204030204" pitchFamily="34" charset="0"/>
                <a:ea typeface="Calibri" panose="020F0502020204030204" pitchFamily="34" charset="0"/>
                <a:cs typeface="Times New Roman" panose="02020603050405020304" pitchFamily="18" charset="0"/>
              </a:rPr>
              <a:t>real</a:t>
            </a:r>
            <a:r>
              <a:rPr lang="hu-HU"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hu-HU" sz="1800" kern="100" dirty="0" err="1">
                <a:effectLst/>
                <a:latin typeface="Calibri" panose="020F0502020204030204" pitchFamily="34" charset="0"/>
                <a:ea typeface="Calibri" panose="020F0502020204030204" pitchFamily="34" charset="0"/>
                <a:cs typeface="Times New Roman" panose="02020603050405020304" pitchFamily="18" charset="0"/>
              </a:rPr>
              <a:t>conversation</a:t>
            </a:r>
            <a:endParaRPr lang="hu-HU"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hu-HU" sz="1800" kern="100" dirty="0" err="1">
                <a:effectLst/>
                <a:latin typeface="Calibri" panose="020F0502020204030204" pitchFamily="34" charset="0"/>
                <a:ea typeface="Calibri" panose="020F0502020204030204" pitchFamily="34" charset="0"/>
                <a:cs typeface="Times New Roman" panose="02020603050405020304" pitchFamily="18" charset="0"/>
              </a:rPr>
              <a:t>Teacher</a:t>
            </a:r>
            <a:r>
              <a:rPr lang="hu-HU" sz="1800" kern="100" dirty="0">
                <a:effectLst/>
                <a:latin typeface="Calibri" panose="020F0502020204030204" pitchFamily="34" charset="0"/>
                <a:ea typeface="Calibri" panose="020F0502020204030204" pitchFamily="34" charset="0"/>
                <a:cs typeface="Times New Roman" panose="02020603050405020304" pitchFamily="18" charset="0"/>
              </a:rPr>
              <a:t> is </a:t>
            </a:r>
            <a:r>
              <a:rPr lang="hu-HU" sz="1800" kern="100" dirty="0" err="1">
                <a:effectLst/>
                <a:latin typeface="Calibri" panose="020F0502020204030204" pitchFamily="34" charset="0"/>
                <a:ea typeface="Calibri" panose="020F0502020204030204" pitchFamily="34" charset="0"/>
                <a:cs typeface="Times New Roman" panose="02020603050405020304" pitchFamily="18" charset="0"/>
              </a:rPr>
              <a:t>responsible</a:t>
            </a:r>
            <a:r>
              <a:rPr lang="hu-HU"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hu-HU" sz="1800" kern="100" dirty="0" err="1">
                <a:effectLst/>
                <a:latin typeface="Calibri" panose="020F0502020204030204" pitchFamily="34" charset="0"/>
                <a:ea typeface="Calibri" panose="020F0502020204030204" pitchFamily="34" charset="0"/>
                <a:cs typeface="Times New Roman" panose="02020603050405020304" pitchFamily="18" charset="0"/>
              </a:rPr>
              <a:t>for</a:t>
            </a:r>
            <a:r>
              <a:rPr lang="hu-HU"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hu-HU" sz="1800" kern="100" dirty="0" err="1">
                <a:effectLst/>
                <a:latin typeface="Calibri" panose="020F0502020204030204" pitchFamily="34" charset="0"/>
                <a:ea typeface="Calibri" panose="020F0502020204030204" pitchFamily="34" charset="0"/>
                <a:cs typeface="Times New Roman" panose="02020603050405020304" pitchFamily="18" charset="0"/>
              </a:rPr>
              <a:t>the</a:t>
            </a:r>
            <a:r>
              <a:rPr lang="hu-HU"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hu-HU" sz="1800" kern="100" dirty="0" err="1">
                <a:effectLst/>
                <a:latin typeface="Calibri" panose="020F0502020204030204" pitchFamily="34" charset="0"/>
                <a:ea typeface="Calibri" panose="020F0502020204030204" pitchFamily="34" charset="0"/>
                <a:cs typeface="Times New Roman" panose="02020603050405020304" pitchFamily="18" charset="0"/>
              </a:rPr>
              <a:t>dramaturgy</a:t>
            </a:r>
            <a:r>
              <a:rPr lang="hu-HU" sz="1800" kern="100" dirty="0">
                <a:effectLst/>
                <a:latin typeface="Calibri" panose="020F0502020204030204" pitchFamily="34" charset="0"/>
                <a:ea typeface="Calibri" panose="020F0502020204030204" pitchFamily="34" charset="0"/>
                <a:cs typeface="Times New Roman" panose="02020603050405020304" pitchFamily="18" charset="0"/>
              </a:rPr>
              <a:t> and </a:t>
            </a:r>
            <a:r>
              <a:rPr lang="hu-HU" sz="1800" kern="100" dirty="0" err="1">
                <a:effectLst/>
                <a:latin typeface="Calibri" panose="020F0502020204030204" pitchFamily="34" charset="0"/>
                <a:ea typeface="Calibri" panose="020F0502020204030204" pitchFamily="34" charset="0"/>
                <a:cs typeface="Times New Roman" panose="02020603050405020304" pitchFamily="18" charset="0"/>
              </a:rPr>
              <a:t>the</a:t>
            </a:r>
            <a:r>
              <a:rPr lang="hu-HU"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hu-HU" sz="1800" kern="100" dirty="0" err="1">
                <a:effectLst/>
                <a:latin typeface="Calibri" panose="020F0502020204030204" pitchFamily="34" charset="0"/>
                <a:ea typeface="Calibri" panose="020F0502020204030204" pitchFamily="34" charset="0"/>
                <a:cs typeface="Times New Roman" panose="02020603050405020304" pitchFamily="18" charset="0"/>
              </a:rPr>
              <a:t>narrative</a:t>
            </a:r>
            <a:r>
              <a:rPr lang="hu-HU"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hu-HU" sz="1800" kern="100" dirty="0" err="1">
                <a:effectLst/>
                <a:latin typeface="Calibri" panose="020F0502020204030204" pitchFamily="34" charset="0"/>
                <a:ea typeface="Calibri" panose="020F0502020204030204" pitchFamily="34" charset="0"/>
                <a:cs typeface="Times New Roman" panose="02020603050405020304" pitchFamily="18" charset="0"/>
              </a:rPr>
              <a:t>parameters</a:t>
            </a:r>
            <a:r>
              <a:rPr lang="hu-HU"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hu-HU" sz="1800" kern="100" dirty="0" err="1">
                <a:effectLst/>
                <a:latin typeface="Calibri" panose="020F0502020204030204" pitchFamily="34" charset="0"/>
                <a:ea typeface="Calibri" panose="020F0502020204030204" pitchFamily="34" charset="0"/>
                <a:cs typeface="Times New Roman" panose="02020603050405020304" pitchFamily="18" charset="0"/>
              </a:rPr>
              <a:t>throughout</a:t>
            </a:r>
            <a:r>
              <a:rPr lang="hu-HU"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hu-HU" sz="1800" kern="100" dirty="0" err="1">
                <a:effectLst/>
                <a:latin typeface="Calibri" panose="020F0502020204030204" pitchFamily="34" charset="0"/>
                <a:ea typeface="Calibri" panose="020F0502020204030204" pitchFamily="34" charset="0"/>
                <a:cs typeface="Times New Roman" panose="02020603050405020304" pitchFamily="18" charset="0"/>
              </a:rPr>
              <a:t>the</a:t>
            </a:r>
            <a:r>
              <a:rPr lang="hu-HU"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hu-HU" sz="1800" kern="100" dirty="0" err="1">
                <a:effectLst/>
                <a:latin typeface="Calibri" panose="020F0502020204030204" pitchFamily="34" charset="0"/>
                <a:ea typeface="Calibri" panose="020F0502020204030204" pitchFamily="34" charset="0"/>
                <a:cs typeface="Times New Roman" panose="02020603050405020304" pitchFamily="18" charset="0"/>
              </a:rPr>
              <a:t>module</a:t>
            </a:r>
            <a:r>
              <a:rPr lang="hu-HU"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hu-HU" sz="1800" kern="100" dirty="0" err="1">
                <a:effectLst/>
                <a:latin typeface="Calibri" panose="020F0502020204030204" pitchFamily="34" charset="0"/>
                <a:ea typeface="Calibri" panose="020F0502020204030204" pitchFamily="34" charset="0"/>
                <a:cs typeface="Times New Roman" panose="02020603050405020304" pitchFamily="18" charset="0"/>
              </a:rPr>
              <a:t>or</a:t>
            </a:r>
            <a:r>
              <a:rPr lang="hu-HU"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hu-HU" sz="1800" kern="100" dirty="0" err="1">
                <a:effectLst/>
                <a:latin typeface="Calibri" panose="020F0502020204030204" pitchFamily="34" charset="0"/>
                <a:ea typeface="Calibri" panose="020F0502020204030204" pitchFamily="34" charset="0"/>
                <a:cs typeface="Times New Roman" panose="02020603050405020304" pitchFamily="18" charset="0"/>
              </a:rPr>
              <a:t>curse</a:t>
            </a:r>
            <a:endParaRPr lang="hu-HU" sz="1800" kern="100" dirty="0">
              <a:effectLst/>
              <a:latin typeface="Calibri" panose="020F0502020204030204" pitchFamily="34" charset="0"/>
              <a:ea typeface="Calibri" panose="020F0502020204030204" pitchFamily="34" charset="0"/>
              <a:cs typeface="Times New Roman" panose="02020603050405020304" pitchFamily="18" charset="0"/>
            </a:endParaRPr>
          </a:p>
          <a:p>
            <a:pPr lvl="0">
              <a:spcBef>
                <a:spcPts val="0"/>
              </a:spcBef>
              <a:buNone/>
            </a:pPr>
            <a:endParaRPr dirty="0"/>
          </a:p>
        </p:txBody>
      </p:sp>
      <p:sp>
        <p:nvSpPr>
          <p:cNvPr id="203" name="Shape 2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916147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Shape 202"/>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r>
              <a:rPr lang="hu-HU" dirty="0" err="1"/>
              <a:t>To</a:t>
            </a:r>
            <a:r>
              <a:rPr lang="hu-HU" dirty="0"/>
              <a:t> </a:t>
            </a:r>
            <a:r>
              <a:rPr lang="hu-HU" dirty="0" err="1"/>
              <a:t>learn</a:t>
            </a:r>
            <a:r>
              <a:rPr lang="hu-HU" dirty="0"/>
              <a:t> a </a:t>
            </a:r>
            <a:r>
              <a:rPr lang="hu-HU" dirty="0" err="1"/>
              <a:t>solution</a:t>
            </a:r>
            <a:r>
              <a:rPr lang="hu-HU" dirty="0"/>
              <a:t> </a:t>
            </a:r>
            <a:r>
              <a:rPr lang="hu-HU" dirty="0" err="1"/>
              <a:t>for</a:t>
            </a:r>
            <a:r>
              <a:rPr lang="hu-HU" dirty="0"/>
              <a:t> a </a:t>
            </a:r>
            <a:r>
              <a:rPr lang="hu-HU" dirty="0" err="1"/>
              <a:t>problem</a:t>
            </a:r>
            <a:r>
              <a:rPr lang="hu-HU" dirty="0"/>
              <a:t> is a </a:t>
            </a:r>
            <a:r>
              <a:rPr lang="hu-HU" dirty="0" err="1"/>
              <a:t>time</a:t>
            </a:r>
            <a:r>
              <a:rPr lang="hu-HU" dirty="0"/>
              <a:t> consuming </a:t>
            </a:r>
            <a:r>
              <a:rPr lang="hu-HU" dirty="0" err="1"/>
              <a:t>process</a:t>
            </a:r>
            <a:r>
              <a:rPr lang="hu-HU" dirty="0"/>
              <a:t>, </a:t>
            </a:r>
            <a:r>
              <a:rPr lang="hu-HU" dirty="0" err="1"/>
              <a:t>but</a:t>
            </a:r>
            <a:r>
              <a:rPr lang="hu-HU" dirty="0"/>
              <a:t> </a:t>
            </a:r>
            <a:r>
              <a:rPr lang="hu-HU" dirty="0" err="1"/>
              <a:t>learning</a:t>
            </a:r>
            <a:r>
              <a:rPr lang="hu-HU" dirty="0"/>
              <a:t> </a:t>
            </a:r>
            <a:r>
              <a:rPr lang="hu-HU" dirty="0" err="1"/>
              <a:t>how</a:t>
            </a:r>
            <a:r>
              <a:rPr lang="hu-HU" dirty="0"/>
              <a:t> </a:t>
            </a:r>
            <a:r>
              <a:rPr lang="hu-HU" dirty="0" err="1"/>
              <a:t>to</a:t>
            </a:r>
            <a:r>
              <a:rPr lang="hu-HU" dirty="0"/>
              <a:t> </a:t>
            </a:r>
            <a:r>
              <a:rPr lang="hu-HU" dirty="0" err="1"/>
              <a:t>translate</a:t>
            </a:r>
            <a:r>
              <a:rPr lang="hu-HU" dirty="0"/>
              <a:t> </a:t>
            </a:r>
            <a:r>
              <a:rPr lang="hu-HU" dirty="0" err="1"/>
              <a:t>problem</a:t>
            </a:r>
            <a:r>
              <a:rPr lang="hu-HU" dirty="0"/>
              <a:t> </a:t>
            </a:r>
            <a:r>
              <a:rPr lang="hu-HU" dirty="0" err="1"/>
              <a:t>into</a:t>
            </a:r>
            <a:r>
              <a:rPr lang="hu-HU" dirty="0"/>
              <a:t> a </a:t>
            </a:r>
            <a:r>
              <a:rPr lang="hu-HU" dirty="0" err="1"/>
              <a:t>solver</a:t>
            </a:r>
            <a:r>
              <a:rPr lang="hu-HU" dirty="0"/>
              <a:t>/program </a:t>
            </a:r>
            <a:r>
              <a:rPr lang="hu-HU" dirty="0" err="1"/>
              <a:t>languages</a:t>
            </a:r>
            <a:r>
              <a:rPr lang="hu-HU" dirty="0"/>
              <a:t> is more </a:t>
            </a:r>
            <a:r>
              <a:rPr lang="hu-HU" dirty="0" err="1"/>
              <a:t>important</a:t>
            </a:r>
            <a:r>
              <a:rPr lang="hu-HU" dirty="0"/>
              <a:t> </a:t>
            </a:r>
            <a:r>
              <a:rPr lang="hu-HU" dirty="0" err="1"/>
              <a:t>than</a:t>
            </a:r>
            <a:r>
              <a:rPr lang="hu-HU" dirty="0"/>
              <a:t> </a:t>
            </a:r>
            <a:r>
              <a:rPr lang="hu-HU" dirty="0" err="1"/>
              <a:t>learning</a:t>
            </a:r>
            <a:r>
              <a:rPr lang="hu-HU" dirty="0"/>
              <a:t> </a:t>
            </a:r>
            <a:r>
              <a:rPr lang="hu-HU" dirty="0" err="1"/>
              <a:t>the</a:t>
            </a:r>
            <a:r>
              <a:rPr lang="hu-HU" dirty="0"/>
              <a:t> </a:t>
            </a:r>
            <a:r>
              <a:rPr lang="hu-HU" dirty="0" err="1"/>
              <a:t>outcomes</a:t>
            </a:r>
            <a:r>
              <a:rPr lang="hu-HU" dirty="0"/>
              <a:t> of </a:t>
            </a:r>
            <a:r>
              <a:rPr lang="hu-HU" dirty="0" err="1"/>
              <a:t>solution</a:t>
            </a:r>
            <a:r>
              <a:rPr lang="hu-HU" dirty="0"/>
              <a:t>.</a:t>
            </a:r>
          </a:p>
          <a:p>
            <a:pPr marL="285750" lvl="0" indent="-285750">
              <a:spcBef>
                <a:spcPts val="0"/>
              </a:spcBef>
              <a:buFontTx/>
              <a:buChar char="-"/>
            </a:pPr>
            <a:r>
              <a:rPr lang="hu-HU" dirty="0" err="1"/>
              <a:t>It</a:t>
            </a:r>
            <a:r>
              <a:rPr lang="hu-HU" dirty="0"/>
              <a:t> is </a:t>
            </a:r>
            <a:r>
              <a:rPr lang="hu-HU" dirty="0" err="1"/>
              <a:t>better</a:t>
            </a:r>
            <a:r>
              <a:rPr lang="hu-HU" dirty="0"/>
              <a:t> </a:t>
            </a:r>
            <a:r>
              <a:rPr lang="hu-HU" dirty="0" err="1"/>
              <a:t>to</a:t>
            </a:r>
            <a:r>
              <a:rPr lang="hu-HU" dirty="0"/>
              <a:t> </a:t>
            </a:r>
            <a:r>
              <a:rPr lang="hu-HU" dirty="0" err="1"/>
              <a:t>learn</a:t>
            </a:r>
            <a:r>
              <a:rPr lang="hu-HU" dirty="0"/>
              <a:t> </a:t>
            </a:r>
            <a:r>
              <a:rPr lang="hu-HU" dirty="0" err="1"/>
              <a:t>how</a:t>
            </a:r>
            <a:r>
              <a:rPr lang="hu-HU" dirty="0"/>
              <a:t> </a:t>
            </a:r>
            <a:r>
              <a:rPr lang="hu-HU" dirty="0" err="1"/>
              <a:t>to</a:t>
            </a:r>
            <a:r>
              <a:rPr lang="hu-HU" dirty="0"/>
              <a:t> „</a:t>
            </a:r>
            <a:r>
              <a:rPr lang="hu-HU" dirty="0" err="1"/>
              <a:t>translate</a:t>
            </a:r>
            <a:r>
              <a:rPr lang="hu-HU" dirty="0"/>
              <a:t>” </a:t>
            </a:r>
            <a:r>
              <a:rPr lang="hu-HU" dirty="0" err="1"/>
              <a:t>than</a:t>
            </a:r>
            <a:r>
              <a:rPr lang="hu-HU" dirty="0"/>
              <a:t> </a:t>
            </a:r>
            <a:r>
              <a:rPr lang="hu-HU" dirty="0" err="1"/>
              <a:t>learning</a:t>
            </a:r>
            <a:r>
              <a:rPr lang="hu-HU" dirty="0"/>
              <a:t> </a:t>
            </a:r>
            <a:r>
              <a:rPr lang="hu-HU" dirty="0" err="1"/>
              <a:t>how</a:t>
            </a:r>
            <a:r>
              <a:rPr lang="hu-HU" dirty="0"/>
              <a:t> a </a:t>
            </a:r>
            <a:r>
              <a:rPr lang="hu-HU" dirty="0" err="1"/>
              <a:t>Solverengine</a:t>
            </a:r>
            <a:r>
              <a:rPr lang="hu-HU" dirty="0"/>
              <a:t> </a:t>
            </a:r>
            <a:r>
              <a:rPr lang="hu-HU" dirty="0" err="1"/>
              <a:t>works</a:t>
            </a:r>
            <a:r>
              <a:rPr lang="hu-HU" dirty="0"/>
              <a:t> (</a:t>
            </a:r>
            <a:r>
              <a:rPr lang="hu-HU" dirty="0" err="1"/>
              <a:t>black</a:t>
            </a:r>
            <a:r>
              <a:rPr lang="hu-HU" dirty="0"/>
              <a:t> </a:t>
            </a:r>
            <a:r>
              <a:rPr lang="hu-HU" dirty="0" err="1"/>
              <a:t>box</a:t>
            </a:r>
            <a:r>
              <a:rPr lang="hu-HU" dirty="0"/>
              <a:t>). </a:t>
            </a:r>
          </a:p>
          <a:p>
            <a:pPr marL="285750" lvl="0" indent="-285750">
              <a:spcBef>
                <a:spcPts val="0"/>
              </a:spcBef>
              <a:buFontTx/>
              <a:buChar char="-"/>
            </a:pPr>
            <a:r>
              <a:rPr lang="hu-HU" dirty="0"/>
              <a:t>In </a:t>
            </a:r>
            <a:r>
              <a:rPr lang="hu-HU" dirty="0" err="1"/>
              <a:t>case</a:t>
            </a:r>
            <a:r>
              <a:rPr lang="hu-HU" dirty="0"/>
              <a:t> of </a:t>
            </a:r>
            <a:r>
              <a:rPr lang="hu-HU" dirty="0" err="1"/>
              <a:t>ChatGPT</a:t>
            </a:r>
            <a:r>
              <a:rPr lang="hu-HU" dirty="0"/>
              <a:t> and </a:t>
            </a:r>
            <a:r>
              <a:rPr lang="hu-HU" dirty="0" err="1"/>
              <a:t>Solver</a:t>
            </a:r>
            <a:r>
              <a:rPr lang="hu-HU" dirty="0"/>
              <a:t> </a:t>
            </a:r>
            <a:r>
              <a:rPr lang="hu-HU" dirty="0" err="1"/>
              <a:t>it</a:t>
            </a:r>
            <a:r>
              <a:rPr lang="hu-HU" dirty="0"/>
              <a:t> is </a:t>
            </a:r>
            <a:r>
              <a:rPr lang="hu-HU" dirty="0" err="1"/>
              <a:t>unnecessary</a:t>
            </a:r>
            <a:r>
              <a:rPr lang="hu-HU" dirty="0"/>
              <a:t> </a:t>
            </a:r>
            <a:r>
              <a:rPr lang="hu-HU" dirty="0" err="1"/>
              <a:t>to</a:t>
            </a:r>
            <a:r>
              <a:rPr lang="hu-HU" dirty="0"/>
              <a:t> </a:t>
            </a:r>
            <a:r>
              <a:rPr lang="hu-HU" dirty="0" err="1"/>
              <a:t>learn</a:t>
            </a:r>
            <a:r>
              <a:rPr lang="hu-HU" dirty="0"/>
              <a:t> </a:t>
            </a:r>
            <a:r>
              <a:rPr lang="hu-HU" dirty="0" err="1"/>
              <a:t>what</a:t>
            </a:r>
            <a:r>
              <a:rPr lang="hu-HU" dirty="0"/>
              <a:t> </a:t>
            </a:r>
            <a:r>
              <a:rPr lang="hu-HU" dirty="0" err="1"/>
              <a:t>they</a:t>
            </a:r>
            <a:r>
              <a:rPr lang="hu-HU" dirty="0"/>
              <a:t> </a:t>
            </a:r>
            <a:r>
              <a:rPr lang="hu-HU" dirty="0" err="1"/>
              <a:t>already</a:t>
            </a:r>
            <a:r>
              <a:rPr lang="hu-HU" dirty="0"/>
              <a:t> </a:t>
            </a:r>
            <a:r>
              <a:rPr lang="hu-HU" dirty="0" err="1"/>
              <a:t>capable</a:t>
            </a:r>
            <a:r>
              <a:rPr lang="hu-HU" dirty="0"/>
              <a:t> </a:t>
            </a:r>
            <a:r>
              <a:rPr lang="hu-HU" dirty="0" err="1"/>
              <a:t>doing</a:t>
            </a:r>
            <a:r>
              <a:rPr lang="hu-HU" dirty="0"/>
              <a:t> </a:t>
            </a:r>
            <a:r>
              <a:rPr lang="hu-HU" dirty="0" err="1"/>
              <a:t>so</a:t>
            </a:r>
            <a:r>
              <a:rPr lang="hu-HU" dirty="0"/>
              <a:t>. </a:t>
            </a:r>
            <a:r>
              <a:rPr lang="hu-HU" dirty="0" err="1"/>
              <a:t>It</a:t>
            </a:r>
            <a:r>
              <a:rPr lang="hu-HU" dirty="0"/>
              <a:t> is more </a:t>
            </a:r>
            <a:r>
              <a:rPr lang="hu-HU" dirty="0" err="1"/>
              <a:t>important</a:t>
            </a:r>
            <a:r>
              <a:rPr lang="hu-HU" dirty="0"/>
              <a:t> </a:t>
            </a:r>
            <a:r>
              <a:rPr lang="hu-HU" dirty="0" err="1"/>
              <a:t>to</a:t>
            </a:r>
            <a:r>
              <a:rPr lang="hu-HU" dirty="0"/>
              <a:t> </a:t>
            </a:r>
            <a:r>
              <a:rPr lang="hu-HU" dirty="0" err="1"/>
              <a:t>learn</a:t>
            </a:r>
            <a:r>
              <a:rPr lang="hu-HU" dirty="0"/>
              <a:t> </a:t>
            </a:r>
            <a:r>
              <a:rPr lang="hu-HU" dirty="0" err="1"/>
              <a:t>what</a:t>
            </a:r>
            <a:r>
              <a:rPr lang="hu-HU" dirty="0"/>
              <a:t> </a:t>
            </a:r>
            <a:r>
              <a:rPr lang="hu-HU" dirty="0" err="1"/>
              <a:t>they</a:t>
            </a:r>
            <a:r>
              <a:rPr lang="hu-HU" dirty="0"/>
              <a:t> </a:t>
            </a:r>
            <a:r>
              <a:rPr lang="hu-HU" dirty="0" err="1"/>
              <a:t>can</a:t>
            </a:r>
            <a:r>
              <a:rPr lang="hu-HU" dirty="0"/>
              <a:t> </a:t>
            </a:r>
            <a:r>
              <a:rPr lang="hu-HU" dirty="0" err="1"/>
              <a:t>not</a:t>
            </a:r>
            <a:r>
              <a:rPr lang="hu-HU" dirty="0"/>
              <a:t> </a:t>
            </a:r>
            <a:r>
              <a:rPr lang="hu-HU" dirty="0" err="1"/>
              <a:t>do</a:t>
            </a:r>
            <a:r>
              <a:rPr lang="hu-HU" dirty="0"/>
              <a:t> (</a:t>
            </a:r>
            <a:r>
              <a:rPr lang="hu-HU" dirty="0" err="1"/>
              <a:t>at</a:t>
            </a:r>
            <a:r>
              <a:rPr lang="hu-HU" dirty="0"/>
              <a:t> </a:t>
            </a:r>
            <a:r>
              <a:rPr lang="hu-HU" dirty="0" err="1"/>
              <a:t>the</a:t>
            </a:r>
            <a:r>
              <a:rPr lang="hu-HU" dirty="0"/>
              <a:t> </a:t>
            </a:r>
            <a:r>
              <a:rPr lang="hu-HU" dirty="0" err="1"/>
              <a:t>moment</a:t>
            </a:r>
            <a:r>
              <a:rPr lang="hu-HU" dirty="0"/>
              <a:t>) and </a:t>
            </a:r>
            <a:r>
              <a:rPr lang="hu-HU" dirty="0" err="1"/>
              <a:t>dicover</a:t>
            </a:r>
            <a:r>
              <a:rPr lang="hu-HU" dirty="0"/>
              <a:t> </a:t>
            </a:r>
            <a:r>
              <a:rPr lang="hu-HU" dirty="0" err="1"/>
              <a:t>how</a:t>
            </a:r>
            <a:r>
              <a:rPr lang="hu-HU" dirty="0"/>
              <a:t> </a:t>
            </a:r>
            <a:r>
              <a:rPr lang="hu-HU" dirty="0" err="1"/>
              <a:t>to</a:t>
            </a:r>
            <a:r>
              <a:rPr lang="hu-HU" dirty="0"/>
              <a:t> </a:t>
            </a:r>
            <a:r>
              <a:rPr lang="hu-HU" dirty="0" err="1"/>
              <a:t>do</a:t>
            </a:r>
            <a:r>
              <a:rPr lang="hu-HU" dirty="0"/>
              <a:t> </a:t>
            </a:r>
            <a:r>
              <a:rPr lang="hu-HU" dirty="0" err="1"/>
              <a:t>it</a:t>
            </a:r>
            <a:r>
              <a:rPr lang="hu-HU" dirty="0"/>
              <a:t> </a:t>
            </a:r>
            <a:r>
              <a:rPr lang="hu-HU" dirty="0" err="1"/>
              <a:t>better</a:t>
            </a:r>
            <a:r>
              <a:rPr lang="hu-HU" dirty="0"/>
              <a:t> </a:t>
            </a:r>
            <a:r>
              <a:rPr lang="hu-HU" dirty="0" err="1"/>
              <a:t>than</a:t>
            </a:r>
            <a:r>
              <a:rPr lang="hu-HU" dirty="0"/>
              <a:t> </a:t>
            </a:r>
            <a:r>
              <a:rPr lang="hu-HU" dirty="0" err="1"/>
              <a:t>them</a:t>
            </a:r>
            <a:r>
              <a:rPr lang="hu-HU" dirty="0"/>
              <a:t>. </a:t>
            </a:r>
          </a:p>
          <a:p>
            <a:pPr marL="285750" lvl="0" indent="-285750">
              <a:spcBef>
                <a:spcPts val="0"/>
              </a:spcBef>
              <a:buFontTx/>
              <a:buChar char="-"/>
            </a:pPr>
            <a:endParaRPr dirty="0"/>
          </a:p>
        </p:txBody>
      </p:sp>
      <p:sp>
        <p:nvSpPr>
          <p:cNvPr id="203" name="Shape 2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037781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Shape 202"/>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marL="285750" lvl="0" indent="-285750">
              <a:spcBef>
                <a:spcPts val="0"/>
              </a:spcBef>
              <a:buFontTx/>
              <a:buChar char="-"/>
            </a:pPr>
            <a:r>
              <a:rPr lang="hu-HU" dirty="0" err="1"/>
              <a:t>When</a:t>
            </a:r>
            <a:r>
              <a:rPr lang="hu-HU" dirty="0"/>
              <a:t> </a:t>
            </a:r>
            <a:r>
              <a:rPr lang="hu-HU" dirty="0" err="1"/>
              <a:t>we</a:t>
            </a:r>
            <a:r>
              <a:rPr lang="hu-HU" dirty="0"/>
              <a:t> log </a:t>
            </a:r>
            <a:r>
              <a:rPr lang="hu-HU" dirty="0" err="1"/>
              <a:t>our</a:t>
            </a:r>
            <a:r>
              <a:rPr lang="hu-HU" dirty="0"/>
              <a:t> </a:t>
            </a:r>
            <a:r>
              <a:rPr lang="hu-HU" dirty="0" err="1"/>
              <a:t>activities</a:t>
            </a:r>
            <a:r>
              <a:rPr lang="hu-HU" dirty="0"/>
              <a:t> of </a:t>
            </a:r>
            <a:r>
              <a:rPr lang="hu-HU" dirty="0" err="1"/>
              <a:t>using</a:t>
            </a:r>
            <a:r>
              <a:rPr lang="hu-HU" dirty="0"/>
              <a:t> </a:t>
            </a:r>
            <a:r>
              <a:rPr lang="hu-HU" dirty="0" err="1"/>
              <a:t>computers</a:t>
            </a:r>
            <a:r>
              <a:rPr lang="hu-HU" dirty="0"/>
              <a:t> </a:t>
            </a:r>
            <a:r>
              <a:rPr lang="hu-HU" dirty="0" err="1"/>
              <a:t>it</a:t>
            </a:r>
            <a:r>
              <a:rPr lang="hu-HU" dirty="0"/>
              <a:t> </a:t>
            </a:r>
            <a:r>
              <a:rPr lang="hu-HU" dirty="0" err="1"/>
              <a:t>can</a:t>
            </a:r>
            <a:r>
              <a:rPr lang="hu-HU" dirty="0"/>
              <a:t> </a:t>
            </a:r>
            <a:r>
              <a:rPr lang="hu-HU" dirty="0" err="1"/>
              <a:t>give</a:t>
            </a:r>
            <a:r>
              <a:rPr lang="hu-HU" dirty="0"/>
              <a:t> a </a:t>
            </a:r>
            <a:r>
              <a:rPr lang="hu-HU" dirty="0" err="1"/>
              <a:t>complete</a:t>
            </a:r>
            <a:r>
              <a:rPr lang="hu-HU" dirty="0"/>
              <a:t> </a:t>
            </a:r>
            <a:r>
              <a:rPr lang="hu-HU" dirty="0" err="1"/>
              <a:t>pictures</a:t>
            </a:r>
            <a:r>
              <a:rPr lang="hu-HU" dirty="0"/>
              <a:t> </a:t>
            </a:r>
            <a:r>
              <a:rPr lang="hu-HU" dirty="0" err="1"/>
              <a:t>how</a:t>
            </a:r>
            <a:r>
              <a:rPr lang="hu-HU" dirty="0"/>
              <a:t> </a:t>
            </a:r>
            <a:r>
              <a:rPr lang="hu-HU" dirty="0" err="1"/>
              <a:t>we</a:t>
            </a:r>
            <a:r>
              <a:rPr lang="hu-HU" dirty="0"/>
              <a:t> </a:t>
            </a:r>
            <a:r>
              <a:rPr lang="hu-HU" dirty="0" err="1"/>
              <a:t>as</a:t>
            </a:r>
            <a:r>
              <a:rPr lang="hu-HU" dirty="0"/>
              <a:t> human </a:t>
            </a:r>
            <a:r>
              <a:rPr lang="hu-HU" dirty="0" err="1"/>
              <a:t>possibly</a:t>
            </a:r>
            <a:r>
              <a:rPr lang="hu-HU" dirty="0"/>
              <a:t> </a:t>
            </a:r>
            <a:r>
              <a:rPr lang="hu-HU" dirty="0" err="1"/>
              <a:t>work</a:t>
            </a:r>
            <a:r>
              <a:rPr lang="hu-HU" dirty="0"/>
              <a:t>. (</a:t>
            </a:r>
            <a:r>
              <a:rPr lang="hu-HU" dirty="0" err="1"/>
              <a:t>Similiar</a:t>
            </a:r>
            <a:r>
              <a:rPr lang="hu-HU" dirty="0"/>
              <a:t> </a:t>
            </a:r>
            <a:r>
              <a:rPr lang="hu-HU" dirty="0" err="1"/>
              <a:t>to</a:t>
            </a:r>
            <a:r>
              <a:rPr lang="hu-HU" dirty="0"/>
              <a:t> a </a:t>
            </a:r>
            <a:r>
              <a:rPr lang="hu-HU" dirty="0" err="1"/>
              <a:t>fitness</a:t>
            </a:r>
            <a:r>
              <a:rPr lang="hu-HU" dirty="0"/>
              <a:t> </a:t>
            </a:r>
            <a:r>
              <a:rPr lang="hu-HU" dirty="0" err="1"/>
              <a:t>watch</a:t>
            </a:r>
            <a:r>
              <a:rPr lang="hu-HU" dirty="0"/>
              <a:t>) </a:t>
            </a:r>
          </a:p>
          <a:p>
            <a:pPr marL="285750" lvl="0" indent="-285750">
              <a:spcBef>
                <a:spcPts val="0"/>
              </a:spcBef>
              <a:buFontTx/>
              <a:buChar char="-"/>
            </a:pPr>
            <a:r>
              <a:rPr lang="hu-HU" dirty="0"/>
              <a:t>Mouse </a:t>
            </a:r>
            <a:r>
              <a:rPr lang="hu-HU" dirty="0" err="1"/>
              <a:t>usage</a:t>
            </a:r>
            <a:r>
              <a:rPr lang="hu-HU" dirty="0"/>
              <a:t>, </a:t>
            </a:r>
            <a:r>
              <a:rPr lang="hu-HU" dirty="0" err="1"/>
              <a:t>clicks</a:t>
            </a:r>
            <a:r>
              <a:rPr lang="hu-HU" dirty="0"/>
              <a:t>, </a:t>
            </a:r>
            <a:r>
              <a:rPr lang="hu-HU" dirty="0" err="1"/>
              <a:t>keyboards</a:t>
            </a:r>
            <a:r>
              <a:rPr lang="hu-HU" dirty="0"/>
              <a:t>, </a:t>
            </a:r>
            <a:r>
              <a:rPr lang="hu-HU" dirty="0" err="1"/>
              <a:t>eye</a:t>
            </a:r>
            <a:r>
              <a:rPr lang="hu-HU" dirty="0"/>
              <a:t> </a:t>
            </a:r>
            <a:r>
              <a:rPr lang="hu-HU" dirty="0" err="1"/>
              <a:t>tracking</a:t>
            </a:r>
            <a:r>
              <a:rPr lang="hu-HU" dirty="0"/>
              <a:t>, </a:t>
            </a:r>
            <a:r>
              <a:rPr lang="hu-HU" dirty="0" err="1"/>
              <a:t>emotion</a:t>
            </a:r>
            <a:r>
              <a:rPr lang="hu-HU" dirty="0"/>
              <a:t> </a:t>
            </a:r>
            <a:r>
              <a:rPr lang="hu-HU" dirty="0" err="1"/>
              <a:t>detection</a:t>
            </a:r>
            <a:r>
              <a:rPr lang="hu-HU" dirty="0"/>
              <a:t> etc., EEG, </a:t>
            </a:r>
          </a:p>
          <a:p>
            <a:pPr marL="285750" lvl="0" indent="-285750">
              <a:spcBef>
                <a:spcPts val="0"/>
              </a:spcBef>
              <a:buFontTx/>
              <a:buChar char="-"/>
            </a:pPr>
            <a:r>
              <a:rPr lang="hu-HU" dirty="0" err="1"/>
              <a:t>This</a:t>
            </a:r>
            <a:r>
              <a:rPr lang="hu-HU" dirty="0"/>
              <a:t> </a:t>
            </a:r>
            <a:r>
              <a:rPr lang="hu-HU" dirty="0" err="1"/>
              <a:t>can</a:t>
            </a:r>
            <a:r>
              <a:rPr lang="hu-HU" dirty="0"/>
              <a:t> </a:t>
            </a:r>
            <a:r>
              <a:rPr lang="hu-HU" dirty="0" err="1"/>
              <a:t>contribute</a:t>
            </a:r>
            <a:r>
              <a:rPr lang="hu-HU" dirty="0"/>
              <a:t> </a:t>
            </a:r>
            <a:r>
              <a:rPr lang="hu-HU" dirty="0" err="1"/>
              <a:t>to</a:t>
            </a:r>
            <a:r>
              <a:rPr lang="hu-HU" dirty="0"/>
              <a:t> </a:t>
            </a:r>
            <a:r>
              <a:rPr lang="hu-HU" dirty="0" err="1"/>
              <a:t>our</a:t>
            </a:r>
            <a:r>
              <a:rPr lang="hu-HU" dirty="0"/>
              <a:t> Babel and </a:t>
            </a:r>
            <a:r>
              <a:rPr lang="hu-HU" dirty="0" err="1"/>
              <a:t>objectivity</a:t>
            </a:r>
            <a:r>
              <a:rPr lang="hu-HU" dirty="0"/>
              <a:t> </a:t>
            </a:r>
            <a:r>
              <a:rPr lang="hu-HU" dirty="0" err="1"/>
              <a:t>experiments</a:t>
            </a:r>
            <a:endParaRPr lang="hu-HU" dirty="0"/>
          </a:p>
          <a:p>
            <a:pPr marL="285750" lvl="0" indent="-285750">
              <a:spcBef>
                <a:spcPts val="0"/>
              </a:spcBef>
              <a:buFontTx/>
              <a:buChar char="-"/>
            </a:pPr>
            <a:r>
              <a:rPr lang="hu-HU" dirty="0"/>
              <a:t>Log </a:t>
            </a:r>
            <a:r>
              <a:rPr lang="hu-HU" dirty="0" err="1"/>
              <a:t>data</a:t>
            </a:r>
            <a:r>
              <a:rPr lang="hu-HU" dirty="0"/>
              <a:t> is </a:t>
            </a:r>
            <a:r>
              <a:rPr lang="hu-HU" dirty="0" err="1"/>
              <a:t>not</a:t>
            </a:r>
            <a:r>
              <a:rPr lang="hu-HU" dirty="0"/>
              <a:t> </a:t>
            </a:r>
            <a:r>
              <a:rPr lang="hu-HU" dirty="0" err="1"/>
              <a:t>measuring</a:t>
            </a:r>
            <a:r>
              <a:rPr lang="hu-HU" dirty="0"/>
              <a:t> </a:t>
            </a:r>
            <a:r>
              <a:rPr lang="hu-HU" dirty="0" err="1"/>
              <a:t>the</a:t>
            </a:r>
            <a:r>
              <a:rPr lang="hu-HU" dirty="0"/>
              <a:t> performance </a:t>
            </a:r>
            <a:r>
              <a:rPr lang="hu-HU" dirty="0" err="1"/>
              <a:t>rather</a:t>
            </a:r>
            <a:r>
              <a:rPr lang="hu-HU" dirty="0"/>
              <a:t> </a:t>
            </a:r>
            <a:r>
              <a:rPr lang="hu-HU" dirty="0" err="1"/>
              <a:t>the</a:t>
            </a:r>
            <a:r>
              <a:rPr lang="hu-HU" dirty="0"/>
              <a:t> </a:t>
            </a:r>
            <a:r>
              <a:rPr lang="hu-HU" dirty="0" err="1"/>
              <a:t>way</a:t>
            </a:r>
            <a:r>
              <a:rPr lang="hu-HU" dirty="0"/>
              <a:t> </a:t>
            </a:r>
            <a:r>
              <a:rPr lang="hu-HU" dirty="0" err="1"/>
              <a:t>to</a:t>
            </a:r>
            <a:r>
              <a:rPr lang="hu-HU" dirty="0"/>
              <a:t> </a:t>
            </a:r>
            <a:r>
              <a:rPr lang="hu-HU" dirty="0" err="1"/>
              <a:t>our</a:t>
            </a:r>
            <a:r>
              <a:rPr lang="hu-HU" dirty="0"/>
              <a:t> </a:t>
            </a:r>
            <a:r>
              <a:rPr lang="hu-HU" dirty="0" err="1"/>
              <a:t>results</a:t>
            </a:r>
            <a:r>
              <a:rPr lang="hu-HU" dirty="0"/>
              <a:t>, </a:t>
            </a:r>
            <a:r>
              <a:rPr lang="hu-HU" dirty="0" err="1"/>
              <a:t>which</a:t>
            </a:r>
            <a:r>
              <a:rPr lang="hu-HU" dirty="0"/>
              <a:t> is more </a:t>
            </a:r>
            <a:r>
              <a:rPr lang="hu-HU" dirty="0" err="1"/>
              <a:t>customised</a:t>
            </a:r>
            <a:r>
              <a:rPr lang="hu-HU" dirty="0"/>
              <a:t> </a:t>
            </a:r>
            <a:r>
              <a:rPr lang="hu-HU" dirty="0" err="1"/>
              <a:t>as</a:t>
            </a:r>
            <a:r>
              <a:rPr lang="hu-HU" dirty="0"/>
              <a:t> </a:t>
            </a:r>
            <a:r>
              <a:rPr lang="hu-HU" dirty="0" err="1"/>
              <a:t>anything</a:t>
            </a:r>
            <a:r>
              <a:rPr lang="hu-HU" dirty="0"/>
              <a:t> </a:t>
            </a:r>
            <a:r>
              <a:rPr lang="hu-HU" dirty="0" err="1"/>
              <a:t>else</a:t>
            </a:r>
            <a:r>
              <a:rPr lang="hu-HU" dirty="0"/>
              <a:t>. </a:t>
            </a:r>
            <a:endParaRPr dirty="0"/>
          </a:p>
        </p:txBody>
      </p:sp>
      <p:sp>
        <p:nvSpPr>
          <p:cNvPr id="203" name="Shape 2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974219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Shape 202"/>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marL="0" lvl="0" indent="0">
              <a:spcBef>
                <a:spcPts val="0"/>
              </a:spcBef>
              <a:buFontTx/>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Some of the experiments already started before the COVID period. Even then, e-learning-based education dominated the education combining several subjects at the same time in the form of a single complex grade-giving task. The most active persons among the participants managed to appear at international conferences in 1-2 semesters, or spontaneously created group work fields in which a single group task resulted in half a dozen theses. The experiments are continuing in Germany from May with ERASMUS support. The outlined conceptual elements were not only able to complement the classical forms of talent management, but (at the cost of significant "time sacrifices") they also led to success in cases interpreted more like catch-up according to the canon (e.g., dyslexia). Of course, like perhaps no other method, this approach (following the Knuth principle) is also not suitable for all personality types of trainees - not even at the cost of significant sacrifices of the instructor's time: (where the KNUTH-principle defines a hard red line for the development of robot-teachers</a:t>
            </a:r>
            <a:r>
              <a:rPr lang="hu-HU"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a:effectLst/>
                <a:latin typeface="Calibri" panose="020F0502020204030204" pitchFamily="34" charset="0"/>
                <a:ea typeface="Calibri" panose="020F0502020204030204" pitchFamily="34" charset="0"/>
                <a:cs typeface="Times New Roman" panose="02020603050405020304" pitchFamily="18" charset="0"/>
              </a:rPr>
              <a:t>knowledge/science is what can be transcribed into source code, all other human activity is art).</a:t>
            </a:r>
            <a:endParaRPr dirty="0"/>
          </a:p>
        </p:txBody>
      </p:sp>
      <p:sp>
        <p:nvSpPr>
          <p:cNvPr id="203" name="Shape 2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325223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Shape 265"/>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r>
              <a:rPr lang="hu-HU" b="0" i="0" dirty="0">
                <a:solidFill>
                  <a:srgbClr val="1155CC"/>
                </a:solidFill>
                <a:effectLst/>
                <a:latin typeface="Arial" panose="020B0604020202020204" pitchFamily="34" charset="0"/>
                <a:hlinkClick r:id="rId3"/>
              </a:rPr>
              <a:t>https://miau.my-x.hu/miau/303/full_Experiments_in_AI-based_educational_methodology_ankara.docx</a:t>
            </a:r>
            <a:endParaRPr dirty="0"/>
          </a:p>
        </p:txBody>
      </p:sp>
      <p:sp>
        <p:nvSpPr>
          <p:cNvPr id="266" name="Shape 26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Shape 151"/>
          <p:cNvSpPr txBox="1"/>
          <p:nvPr/>
        </p:nvSpPr>
        <p:spPr>
          <a:xfrm>
            <a:off x="3884612" y="8685211"/>
            <a:ext cx="2971799" cy="457200"/>
          </a:xfrm>
          <a:prstGeom prst="rect">
            <a:avLst/>
          </a:prstGeom>
          <a:noFill/>
          <a:ln>
            <a:noFill/>
          </a:ln>
        </p:spPr>
        <p:txBody>
          <a:bodyPr wrap="square"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Arial"/>
              <a:buNone/>
            </a:pPr>
            <a:fld id="{00000000-1234-1234-1234-123412341234}" type="slidenum">
              <a:rPr lang="en-US" sz="1800" b="1" i="0" u="none" strike="noStrike" cap="none">
                <a:solidFill>
                  <a:srgbClr val="000000"/>
                </a:solidFill>
                <a:latin typeface="Arial"/>
                <a:ea typeface="Arial"/>
                <a:cs typeface="Arial"/>
                <a:sym typeface="Arial"/>
              </a:rPr>
              <a:t>2</a:t>
            </a:fld>
            <a:endParaRPr lang="en-US" sz="1800" b="1" i="0" u="none" strike="noStrike" cap="none">
              <a:solidFill>
                <a:srgbClr val="000000"/>
              </a:solidFill>
              <a:latin typeface="Arial"/>
              <a:ea typeface="Arial"/>
              <a:cs typeface="Arial"/>
              <a:sym typeface="Arial"/>
            </a:endParaRPr>
          </a:p>
        </p:txBody>
      </p:sp>
      <p:sp>
        <p:nvSpPr>
          <p:cNvPr id="152" name="Shape 15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53" name="Shape 153"/>
          <p:cNvSpPr txBox="1">
            <a:spLocks noGrp="1"/>
          </p:cNvSpPr>
          <p:nvPr>
            <p:ph type="body" idx="1"/>
          </p:nvPr>
        </p:nvSpPr>
        <p:spPr>
          <a:xfrm>
            <a:off x="685800" y="4343400"/>
            <a:ext cx="5486399" cy="4114800"/>
          </a:xfrm>
          <a:prstGeom prst="rect">
            <a:avLst/>
          </a:prstGeom>
          <a:noFill/>
          <a:ln>
            <a:noFill/>
          </a:ln>
        </p:spPr>
        <p:txBody>
          <a:bodyPr wrap="square" lIns="91425" tIns="45700" rIns="91425" bIns="45700" anchor="t" anchorCtr="0">
            <a:noAutofit/>
          </a:bodyPr>
          <a:lstStyle/>
          <a:p>
            <a:pPr marL="0" marR="0" lvl="0" indent="0" algn="l" rtl="0">
              <a:spcBef>
                <a:spcPts val="0"/>
              </a:spcBef>
              <a:buSzPct val="25000"/>
              <a:buNone/>
            </a:pPr>
            <a:r>
              <a:rPr lang="hu-HU" sz="1800" b="0" i="0" u="none" strike="noStrike" cap="none" dirty="0"/>
              <a:t>The MY-X </a:t>
            </a:r>
            <a:r>
              <a:rPr lang="hu-HU" sz="1800" b="0" i="0" u="none" strike="noStrike" cap="none" dirty="0" err="1"/>
              <a:t>research</a:t>
            </a:r>
            <a:r>
              <a:rPr lang="hu-HU" sz="1800" b="0" i="0" u="none" strike="noStrike" cap="none" dirty="0"/>
              <a:t> team is a </a:t>
            </a:r>
            <a:r>
              <a:rPr lang="hu-HU" sz="1800" b="0" i="0" u="none" strike="noStrike" cap="none" dirty="0" err="1"/>
              <a:t>trans-institutional</a:t>
            </a:r>
            <a:r>
              <a:rPr lang="hu-HU" sz="1800" b="0" i="0" u="none" strike="noStrike" cap="none" dirty="0"/>
              <a:t> </a:t>
            </a:r>
            <a:r>
              <a:rPr lang="hu-HU" sz="1800" b="0" i="0" u="none" strike="noStrike" cap="none" dirty="0" err="1"/>
              <a:t>organisation</a:t>
            </a:r>
            <a:r>
              <a:rPr lang="hu-HU" sz="1800" b="0" i="0" u="none" strike="noStrike" cap="none" dirty="0"/>
              <a:t>. </a:t>
            </a:r>
            <a:r>
              <a:rPr lang="hu-HU" sz="1800" b="0" i="0" u="none" strike="noStrike" cap="none" dirty="0" err="1"/>
              <a:t>One</a:t>
            </a:r>
            <a:r>
              <a:rPr lang="hu-HU" sz="1800" b="0" i="0" u="none" strike="noStrike" cap="none" dirty="0"/>
              <a:t> of </a:t>
            </a:r>
            <a:r>
              <a:rPr lang="hu-HU" sz="1800" b="0" i="0" u="none" strike="noStrike" cap="none" dirty="0" err="1"/>
              <a:t>the</a:t>
            </a:r>
            <a:r>
              <a:rPr lang="hu-HU" sz="1800" b="0" i="0" u="none" strike="noStrike" cap="none" dirty="0"/>
              <a:t> </a:t>
            </a:r>
            <a:r>
              <a:rPr lang="hu-HU" sz="1800" b="0" i="0" u="none" strike="noStrike" cap="none" dirty="0" err="1"/>
              <a:t>important</a:t>
            </a:r>
            <a:r>
              <a:rPr lang="hu-HU" sz="1800" b="0" i="0" u="none" strike="noStrike" cap="none" dirty="0"/>
              <a:t> </a:t>
            </a:r>
            <a:r>
              <a:rPr lang="hu-HU" sz="1800" b="0" i="0" u="none" strike="noStrike" cap="none" dirty="0" err="1"/>
              <a:t>objectives</a:t>
            </a:r>
            <a:r>
              <a:rPr lang="hu-HU" sz="1800" b="0" i="0" u="none" strike="noStrike" cap="none" dirty="0"/>
              <a:t> is </a:t>
            </a:r>
            <a:r>
              <a:rPr lang="hu-HU" sz="1800" b="0" i="0" u="none" strike="noStrike" cap="none" dirty="0" err="1"/>
              <a:t>to</a:t>
            </a:r>
            <a:r>
              <a:rPr lang="hu-HU" sz="1800" b="0" i="0" u="none" strike="noStrike" cap="none" dirty="0"/>
              <a:t> </a:t>
            </a:r>
            <a:r>
              <a:rPr lang="hu-HU" sz="1800" b="0" i="0" u="none" strike="noStrike" cap="none" dirty="0" err="1"/>
              <a:t>support</a:t>
            </a:r>
            <a:r>
              <a:rPr lang="hu-HU" sz="1800" b="0" i="0" u="none" strike="noStrike" cap="none" dirty="0"/>
              <a:t> </a:t>
            </a:r>
            <a:r>
              <a:rPr lang="hu-HU" sz="1800" b="0" i="0" u="none" strike="noStrike" cap="none" dirty="0" err="1"/>
              <a:t>Students</a:t>
            </a:r>
            <a:r>
              <a:rPr lang="hu-HU" sz="1800" b="0" i="0" u="none" strike="noStrike" cap="none" dirty="0"/>
              <a:t> and/</a:t>
            </a:r>
            <a:r>
              <a:rPr lang="hu-HU" sz="1800" b="0" i="0" u="none" strike="noStrike" cap="none" dirty="0" err="1"/>
              <a:t>or</a:t>
            </a:r>
            <a:r>
              <a:rPr lang="hu-HU" sz="1800" b="0" i="0" u="none" strike="noStrike" cap="none" dirty="0"/>
              <a:t> </a:t>
            </a:r>
            <a:r>
              <a:rPr lang="hu-HU" sz="1800" b="0" i="0" u="none" strike="noStrike" cap="none" dirty="0" err="1"/>
              <a:t>young</a:t>
            </a:r>
            <a:r>
              <a:rPr lang="hu-HU" sz="1800" b="0" i="0" u="none" strike="noStrike" cap="none" dirty="0"/>
              <a:t> </a:t>
            </a:r>
            <a:r>
              <a:rPr lang="hu-HU" sz="1800" b="0" i="0" u="none" strike="noStrike" cap="none" dirty="0" err="1"/>
              <a:t>researchers</a:t>
            </a:r>
            <a:r>
              <a:rPr lang="hu-HU" sz="1800" b="0" i="0" u="none" strike="noStrike" cap="none" dirty="0"/>
              <a:t>.</a:t>
            </a:r>
            <a:endParaRPr sz="1800" b="0" i="0" u="none" strike="noStrike" cap="none"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r>
              <a:rPr lang="hu-HU" dirty="0"/>
              <a:t>The </a:t>
            </a:r>
            <a:r>
              <a:rPr lang="hu-HU" dirty="0" err="1"/>
              <a:t>presentation</a:t>
            </a:r>
            <a:r>
              <a:rPr lang="hu-HU" dirty="0"/>
              <a:t> </a:t>
            </a:r>
            <a:r>
              <a:rPr lang="hu-HU" dirty="0" err="1"/>
              <a:t>will</a:t>
            </a:r>
            <a:r>
              <a:rPr lang="hu-HU" dirty="0"/>
              <a:t> </a:t>
            </a:r>
            <a:r>
              <a:rPr lang="hu-HU" dirty="0" err="1"/>
              <a:t>have</a:t>
            </a:r>
            <a:r>
              <a:rPr lang="hu-HU" dirty="0"/>
              <a:t> 3 main </a:t>
            </a:r>
            <a:r>
              <a:rPr lang="hu-HU" dirty="0" err="1"/>
              <a:t>units</a:t>
            </a:r>
            <a:r>
              <a:rPr lang="hu-HU" dirty="0"/>
              <a:t>…</a:t>
            </a:r>
            <a:endParaRPr dirty="0"/>
          </a:p>
        </p:txBody>
      </p:sp>
      <p:sp>
        <p:nvSpPr>
          <p:cNvPr id="161" name="Shape 16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Shape 194"/>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dirty="0"/>
          </a:p>
        </p:txBody>
      </p:sp>
      <p:sp>
        <p:nvSpPr>
          <p:cNvPr id="195" name="Shape 19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Shape 202"/>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dirty="0"/>
          </a:p>
        </p:txBody>
      </p:sp>
      <p:sp>
        <p:nvSpPr>
          <p:cNvPr id="203" name="Shape 2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Shape 194"/>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dirty="0"/>
          </a:p>
        </p:txBody>
      </p:sp>
      <p:sp>
        <p:nvSpPr>
          <p:cNvPr id="195" name="Shape 19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588903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Shape 202"/>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algn="just">
              <a:lnSpc>
                <a:spcPct val="107000"/>
              </a:lnSpc>
              <a:spcAft>
                <a:spcPts val="800"/>
              </a:spcAft>
              <a:buNone/>
            </a:pPr>
            <a:r>
              <a:rPr lang="hu-HU" sz="1800" kern="100" dirty="0" err="1">
                <a:effectLst/>
                <a:latin typeface="Calibri" panose="020F0502020204030204" pitchFamily="34" charset="0"/>
                <a:ea typeface="Calibri" panose="020F0502020204030204" pitchFamily="34" charset="0"/>
                <a:cs typeface="Times New Roman" panose="02020603050405020304" pitchFamily="18" charset="0"/>
              </a:rPr>
              <a:t>Critics</a:t>
            </a:r>
            <a:r>
              <a:rPr lang="hu-HU"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The basic declaration is the evaluation of the knowledge and/or competences is (for ever till now) subjective and absolute. It means: the evaluation is subjective because the teacher’s intuitions lead to the individual scores/grades – c.f. the question, whether the observed performances of a set of students can lead to the conclusion that every student’s performance seems to be the same is only theoretical existing – in practice there is no (KNUTH-oriented - </a:t>
            </a:r>
            <a:r>
              <a:rPr lang="en-GB"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https://miau.my-x.hu/miau2009/index_tki.php3?_filterText0=*knuth</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methodology given to support the similarity-based (relative and objective) evaluation. The evaluation is absolute, because one single individual can also be evaluated without the existence of other individuals to relativize the performances of a single individual.</a:t>
            </a:r>
            <a:endParaRPr lang="hu-HU"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800" dirty="0">
                <a:effectLst/>
                <a:latin typeface="Calibri" panose="020F0502020204030204" pitchFamily="34" charset="0"/>
                <a:ea typeface="Calibri" panose="020F0502020204030204" pitchFamily="34" charset="0"/>
                <a:cs typeface="Times New Roman" panose="02020603050405020304" pitchFamily="18" charset="0"/>
              </a:rPr>
              <a:t>On the other hand, in the background of the randomized observed sameness of the absolute/subjective performances can exist massive risks (differences): c.f. 3 students with an average score of 3 in case of 3 subjects can have following grade</a:t>
            </a:r>
            <a:r>
              <a:rPr lang="hu-HU"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a:effectLst/>
                <a:latin typeface="Calibri" panose="020F0502020204030204" pitchFamily="34" charset="0"/>
                <a:ea typeface="Calibri" panose="020F0502020204030204" pitchFamily="34" charset="0"/>
                <a:cs typeface="Times New Roman" panose="02020603050405020304" pitchFamily="18" charset="0"/>
              </a:rPr>
              <a:t>they may not always be interpreted as homogeneous sameness-oriented situations.</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hu-HU" sz="1800" dirty="0" err="1">
                <a:effectLst/>
                <a:latin typeface="Calibri" panose="020F0502020204030204" pitchFamily="34" charset="0"/>
                <a:ea typeface="Calibri" panose="020F0502020204030204" pitchFamily="34" charset="0"/>
                <a:cs typeface="Times New Roman" panose="02020603050405020304" pitchFamily="18" charset="0"/>
              </a:rPr>
              <a:t>Our</a:t>
            </a:r>
            <a:r>
              <a:rPr lang="hu-HU" sz="1800" dirty="0">
                <a:effectLst/>
                <a:latin typeface="Calibri" panose="020F0502020204030204" pitchFamily="34" charset="0"/>
                <a:ea typeface="Calibri" panose="020F0502020204030204" pitchFamily="34" charset="0"/>
                <a:cs typeface="Times New Roman" panose="02020603050405020304" pitchFamily="18" charset="0"/>
              </a:rPr>
              <a:t> </a:t>
            </a:r>
            <a:r>
              <a:rPr lang="hu-HU" sz="1800" dirty="0" err="1">
                <a:effectLst/>
                <a:latin typeface="Calibri" panose="020F0502020204030204" pitchFamily="34" charset="0"/>
                <a:ea typeface="Calibri" panose="020F0502020204030204" pitchFamily="34" charset="0"/>
                <a:cs typeface="Times New Roman" panose="02020603050405020304" pitchFamily="18" charset="0"/>
              </a:rPr>
              <a:t>solution</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willingness for evaluating other objects (persons) have to involve the willingness to become a master/guru of the evaluation. Evaluators without the holistic knowledge about the anti-discriminative principle (where each object can have the same evaluation value) may not evaluate anybody/anything. The naïve evaluations cause a lot of pain/misfortune for crowds being affected through the simplicity of these evaluation logics. The political communication and/or the daily logic of the legal processes are trivial examples of the multi-layered interpretation – unfortunately with the consequence becoming demotivated - instead of motivated as in case of the complexity of the robot-based evaluations.</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p>
            <a:pPr lvl="0">
              <a:spcBef>
                <a:spcPts val="0"/>
              </a:spcBef>
              <a:buNone/>
            </a:pPr>
            <a:endParaRPr lang="hu-HU" dirty="0"/>
          </a:p>
          <a:p>
            <a:pPr lvl="0">
              <a:spcBef>
                <a:spcPts val="0"/>
              </a:spcBef>
              <a:buNone/>
            </a:pPr>
            <a:r>
              <a:rPr lang="hu-HU" dirty="0" err="1"/>
              <a:t>Conclusions</a:t>
            </a:r>
            <a:endParaRPr lang="hu-HU" dirty="0"/>
          </a:p>
          <a:p>
            <a:pPr marL="342900" lvl="0" indent="-342900" algn="just">
              <a:lnSpc>
                <a:spcPct val="107000"/>
              </a:lnSpc>
              <a:buFont typeface="Symbol" panose="05050102010706020507" pitchFamily="18" charset="2"/>
              <a:buChar char=""/>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robot-teachers / robot-psychologists can not be developed without the mathematical approximation of the objective Goodness as such (c.f. </a:t>
            </a:r>
            <a:r>
              <a:rPr lang="en-GB"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https://miau.my-x.hu/miau2009/index.php3?x=e0&amp;string=good</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a:t>
            </a:r>
            <a:endParaRPr lang="hu-HU"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the well-known “problem solving” robots do not have any approximations of the Goodness (c.f. IBM WATSON: </a:t>
            </a:r>
            <a:r>
              <a:rPr lang="en-GB"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https://miau.my-x.hu/miau2009/index_tki.php3?_filterText0=*ibm</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a:t>
            </a:r>
            <a:endParaRPr lang="hu-HU"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the entire social politics (incl. talent management and/or actions to homogenization of performances) can not be driven in an efficient/optimized way without log-analyses and antidiscrimination models – it means we should be capable of knowing where the border is between the self-destruction and what the mischance?! (c.f. </a:t>
            </a:r>
            <a:r>
              <a:rPr lang="en-GB"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6"/>
              </a:rPr>
              <a:t>https://miau.my-x.hu/miau2009/index_tki.php3?_filterText0=*Nagy*Band*</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a:t>
            </a:r>
            <a:endParaRPr lang="hu-HU"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the whole society should have more and more experiences about antidiscrimination-driven modelling (at least concerning performance evaluation).</a:t>
            </a:r>
            <a:endParaRPr lang="hu-HU" sz="1800" kern="100" dirty="0">
              <a:effectLst/>
              <a:latin typeface="Calibri" panose="020F0502020204030204" pitchFamily="34" charset="0"/>
              <a:ea typeface="Calibri" panose="020F0502020204030204" pitchFamily="34" charset="0"/>
              <a:cs typeface="Times New Roman" panose="02020603050405020304" pitchFamily="18" charset="0"/>
            </a:endParaRPr>
          </a:p>
          <a:p>
            <a:pPr lvl="0">
              <a:spcBef>
                <a:spcPts val="0"/>
              </a:spcBef>
              <a:buNone/>
            </a:pPr>
            <a:endParaRPr dirty="0"/>
          </a:p>
        </p:txBody>
      </p:sp>
      <p:sp>
        <p:nvSpPr>
          <p:cNvPr id="203" name="Shape 2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02236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Shape 202"/>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system-theoretical approach let say: each service (c.f., abacus, pocket calculator, PC, Internet, smart phone, etc.) should always be integrated into the educational processes: the question is not the black or white approximation but the useful amount of the time being spent with the particular services</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p>
            <a:pPr lvl="0">
              <a:spcBef>
                <a:spcPts val="0"/>
              </a:spcBef>
              <a:buNone/>
            </a:pP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The own decision (concerning ChatGPT) is trivial: it must be involved into the education (especially into the BPROF-education and/or into the education about business informatics for future economists, but also for teachers and other experts). The argumentation for the involvement of the ChatGPT services is also trivial: we can only in frame of the education demonstrate how weak or how strong these services can be. The human text-creation can be supported through rule systems like the rules of academic writing skills. These rules are however not KNUTH-oriented rules: there could not be transformed/transferred/</a:t>
            </a:r>
            <a:r>
              <a:rPr lang="en-GB" sz="1800" kern="100" dirty="0" err="1">
                <a:effectLst/>
                <a:latin typeface="Calibri" panose="020F0502020204030204" pitchFamily="34" charset="0"/>
                <a:ea typeface="Calibri" panose="020F0502020204030204" pitchFamily="34" charset="0"/>
                <a:cs typeface="Times New Roman" panose="02020603050405020304" pitchFamily="18" charset="0"/>
              </a:rPr>
              <a:t>transcripted</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into source codes. It means that these rules could be operationalized – not at all: c.f. </a:t>
            </a:r>
            <a:r>
              <a:rPr lang="en-GB"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https://miau.my-x.hu/myx-free/index.php3?x=test11</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The magic of words (used for describing the rules of the AWS) can therefore not be involved into the text-creation services like ChatGPT where the next probabilistic word/letter-sequence are estimated.</a:t>
            </a:r>
            <a:endParaRPr lang="hu-HU" sz="1800" kern="100" dirty="0">
              <a:effectLst/>
              <a:latin typeface="Calibri" panose="020F0502020204030204" pitchFamily="34" charset="0"/>
              <a:ea typeface="Calibri" panose="020F0502020204030204" pitchFamily="34" charset="0"/>
              <a:cs typeface="Times New Roman" panose="02020603050405020304" pitchFamily="18" charset="0"/>
            </a:endParaRPr>
          </a:p>
          <a:p>
            <a:pPr lvl="0">
              <a:spcBef>
                <a:spcPts val="0"/>
              </a:spcBef>
              <a:buNone/>
            </a:pPr>
            <a:endParaRPr dirty="0"/>
          </a:p>
        </p:txBody>
      </p:sp>
      <p:sp>
        <p:nvSpPr>
          <p:cNvPr id="203" name="Shape 2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330265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Shape 202"/>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algn="just">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The word of Babel is a sign for the language-chaos, which makes the magic of words more relevant. The phenomenon of the magic of words is existing in mathematics too (c.f. </a:t>
            </a:r>
            <a:r>
              <a:rPr lang="en-GB"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https://miau.my-x.hu/miau2009/index_tki.php3?_filterText0=*t%C3%A1jsz%C3%B3l%C3%A1s</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The communication between human beings was/is and will always be a guessing process and not a technical issue where the sent message/content and received message must always be the same. This guessing process produces mostly misunderstandings, and this is a kind of waste of the resources, but this intuitive challenge (the communication on the field of the magic of words) leads to associations being innovative and therefore relevant for the entire society.</a:t>
            </a:r>
            <a:endParaRPr lang="hu-HU"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Therefore, the reduction of the language-chaos does not seem to be a trivial need, but concerning the own personal development it is relevant to be capable of understanding which text version can be translated into the other languages (here and now – it means based on the recent technical level) without relevant content changes/losses (c.f. </a:t>
            </a:r>
            <a:r>
              <a:rPr lang="en-GB"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https://miau.my-x.hu/miau2009/index.php3?x=e0&amp;string=20q</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 </a:t>
            </a:r>
            <a:r>
              <a:rPr lang="en-GB"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https://miau.my-x.hu/miau2009/index.php3?x=e0&amp;string=renitent</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hu-HU"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It is not trivial how to speak/write so that the given online translator services produce the same message based on a circular translation process involving more and more languages. Therefore, it is relevant to highlight that the AI-based education (where the AI services as such are the recent translation capabilities) makes possible and even expected at the same time) can support the increasing the most conscious text creation competences without needing to be involved in team activities. So, the robot-teacher-specification has to integrate this challenge/requirement/feature.</a:t>
            </a:r>
            <a:endParaRPr lang="hu-HU" sz="1800" kern="100" dirty="0">
              <a:effectLst/>
              <a:latin typeface="Calibri" panose="020F0502020204030204" pitchFamily="34" charset="0"/>
              <a:ea typeface="Calibri" panose="020F0502020204030204" pitchFamily="34" charset="0"/>
              <a:cs typeface="Times New Roman" panose="02020603050405020304" pitchFamily="18" charset="0"/>
            </a:endParaRPr>
          </a:p>
          <a:p>
            <a:pPr lvl="0">
              <a:spcBef>
                <a:spcPts val="0"/>
              </a:spcBef>
              <a:buNone/>
            </a:pPr>
            <a:endParaRPr dirty="0"/>
          </a:p>
        </p:txBody>
      </p:sp>
      <p:sp>
        <p:nvSpPr>
          <p:cNvPr id="203" name="Shape 2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644930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Címdia">
    <p:spTree>
      <p:nvGrpSpPr>
        <p:cNvPr id="1" name="Shape 15"/>
        <p:cNvGrpSpPr/>
        <p:nvPr/>
      </p:nvGrpSpPr>
      <p:grpSpPr>
        <a:xfrm>
          <a:off x="0" y="0"/>
          <a:ext cx="0" cy="0"/>
          <a:chOff x="0" y="0"/>
          <a:chExt cx="0" cy="0"/>
        </a:xfrm>
      </p:grpSpPr>
      <p:sp>
        <p:nvSpPr>
          <p:cNvPr id="16" name="Shape 16"/>
          <p:cNvSpPr txBox="1">
            <a:spLocks noGrp="1"/>
          </p:cNvSpPr>
          <p:nvPr>
            <p:ph type="ctrTitle"/>
          </p:nvPr>
        </p:nvSpPr>
        <p:spPr>
          <a:xfrm>
            <a:off x="685800" y="2130425"/>
            <a:ext cx="7772400" cy="1470024"/>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17" name="Shape 17"/>
          <p:cNvSpPr txBox="1">
            <a:spLocks noGrp="1"/>
          </p:cNvSpPr>
          <p:nvPr>
            <p:ph type="subTitle" idx="1"/>
          </p:nvPr>
        </p:nvSpPr>
        <p:spPr>
          <a:xfrm>
            <a:off x="1371600" y="3886200"/>
            <a:ext cx="6400799" cy="1752600"/>
          </a:xfrm>
          <a:prstGeom prst="rect">
            <a:avLst/>
          </a:prstGeom>
          <a:noFill/>
          <a:ln>
            <a:noFill/>
          </a:ln>
        </p:spPr>
        <p:txBody>
          <a:bodyPr wrap="square" lIns="91425" tIns="91425" rIns="91425" bIns="91425" anchor="t" anchorCtr="0"/>
          <a:lstStyle>
            <a:lvl1pPr marL="0" marR="0" lvl="0" indent="0" algn="ctr" rtl="0">
              <a:spcBef>
                <a:spcPts val="640"/>
              </a:spcBef>
              <a:spcAft>
                <a:spcPts val="0"/>
              </a:spcAft>
              <a:buClr>
                <a:schemeClr val="dk1"/>
              </a:buClr>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9pPr>
          </a:lstStyle>
          <a:p>
            <a:endParaRPr/>
          </a:p>
        </p:txBody>
      </p:sp>
      <p:sp>
        <p:nvSpPr>
          <p:cNvPr id="18" name="Shape 18"/>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19" name="Shape 19"/>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strike="noStrike" cap="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20" name="Shape 20"/>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strike="noStrike" cap="none">
                <a:solidFill>
                  <a:schemeClr val="dk1"/>
                </a:solidFill>
                <a:latin typeface="Arial"/>
                <a:ea typeface="Arial"/>
                <a:cs typeface="Arial"/>
                <a:sym typeface="Arial"/>
              </a:rPr>
              <a:t>‹#›</a:t>
            </a:fld>
            <a:endParaRPr lang="en-US" sz="1400"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cSld name="Függőleges cím és szöveg">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rot="5400000">
            <a:off x="4732337" y="2171700"/>
            <a:ext cx="5851525" cy="20574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140" name="Shape 140"/>
          <p:cNvSpPr txBox="1">
            <a:spLocks noGrp="1"/>
          </p:cNvSpPr>
          <p:nvPr>
            <p:ph type="body" idx="1"/>
          </p:nvPr>
        </p:nvSpPr>
        <p:spPr>
          <a:xfrm rot="5400000">
            <a:off x="541337" y="190500"/>
            <a:ext cx="5851525" cy="6019799"/>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41" name="Shape 141"/>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142" name="Shape 142"/>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143" name="Shape 143"/>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zakaszfejléc">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722312" y="4406900"/>
            <a:ext cx="7772400" cy="1362075"/>
          </a:xfrm>
          <a:prstGeom prst="rect">
            <a:avLst/>
          </a:prstGeom>
          <a:noFill/>
          <a:ln>
            <a:noFill/>
          </a:ln>
        </p:spPr>
        <p:txBody>
          <a:bodyPr wrap="square" lIns="91425" tIns="91425" rIns="91425" bIns="91425" anchor="t" anchorCtr="0"/>
          <a:lstStyle>
            <a:lvl1pPr marL="0" marR="0" lvl="0" indent="0" algn="l" rtl="0">
              <a:spcBef>
                <a:spcPts val="0"/>
              </a:spcBef>
              <a:spcAft>
                <a:spcPts val="0"/>
              </a:spcAft>
              <a:buNone/>
              <a:defRPr sz="4000" b="1"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41" name="Shape 41"/>
          <p:cNvSpPr txBox="1">
            <a:spLocks noGrp="1"/>
          </p:cNvSpPr>
          <p:nvPr>
            <p:ph type="body" idx="1"/>
          </p:nvPr>
        </p:nvSpPr>
        <p:spPr>
          <a:xfrm>
            <a:off x="722312" y="2906713"/>
            <a:ext cx="7772400" cy="1500187"/>
          </a:xfrm>
          <a:prstGeom prst="rect">
            <a:avLst/>
          </a:prstGeom>
          <a:noFill/>
          <a:ln>
            <a:noFill/>
          </a:ln>
        </p:spPr>
        <p:txBody>
          <a:bodyPr wrap="square" lIns="91425" tIns="91425" rIns="91425" bIns="91425" anchor="b" anchorCtr="0"/>
          <a:lstStyle>
            <a:lvl1pPr marL="0" marR="0" lvl="0" indent="0" algn="l"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1pPr>
            <a:lvl2pPr marL="457200" marR="0" lvl="1" indent="0" algn="l" rtl="0">
              <a:spcBef>
                <a:spcPts val="360"/>
              </a:spcBef>
              <a:spcAft>
                <a:spcPts val="0"/>
              </a:spcAft>
              <a:buClr>
                <a:schemeClr val="dk1"/>
              </a:buClr>
              <a:buFont typeface="Arial"/>
              <a:buNone/>
              <a:defRPr sz="1800" b="0" i="0" u="none" strike="noStrike" cap="none">
                <a:solidFill>
                  <a:schemeClr val="dk1"/>
                </a:solidFill>
                <a:latin typeface="Arial"/>
                <a:ea typeface="Arial"/>
                <a:cs typeface="Arial"/>
                <a:sym typeface="Arial"/>
              </a:defRPr>
            </a:lvl2pPr>
            <a:lvl3pPr marL="914400" marR="0" lvl="2" indent="0" algn="l" rtl="0">
              <a:spcBef>
                <a:spcPts val="320"/>
              </a:spcBef>
              <a:spcAft>
                <a:spcPts val="0"/>
              </a:spcAft>
              <a:buClr>
                <a:schemeClr val="dk1"/>
              </a:buClr>
              <a:buFont typeface="Arial"/>
              <a:buNone/>
              <a:defRPr sz="1600" b="0" i="0" u="none" strike="noStrike" cap="none">
                <a:solidFill>
                  <a:schemeClr val="dk1"/>
                </a:solidFill>
                <a:latin typeface="Arial"/>
                <a:ea typeface="Arial"/>
                <a:cs typeface="Arial"/>
                <a:sym typeface="Arial"/>
              </a:defRPr>
            </a:lvl3pPr>
            <a:lvl4pPr marL="1371600" marR="0" lvl="3"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4pPr>
            <a:lvl5pPr marL="1828800" marR="0" lvl="4"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5pPr>
            <a:lvl6pPr marL="2286000" marR="0" lvl="5"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6pPr>
            <a:lvl7pPr marL="2743200" marR="0" lvl="6"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7pPr>
            <a:lvl8pPr marL="3200400" marR="0" lvl="7"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8pPr>
            <a:lvl9pPr marL="3657600" marR="0" lvl="8"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43" name="Shape 43"/>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44" name="Shape 44"/>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2 tartalomrész">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53" name="Shape 53"/>
          <p:cNvSpPr txBox="1">
            <a:spLocks noGrp="1"/>
          </p:cNvSpPr>
          <p:nvPr>
            <p:ph type="body" idx="1"/>
          </p:nvPr>
        </p:nvSpPr>
        <p:spPr>
          <a:xfrm>
            <a:off x="457200" y="1600200"/>
            <a:ext cx="4038599" cy="4525963"/>
          </a:xfrm>
          <a:prstGeom prst="rect">
            <a:avLst/>
          </a:prstGeom>
          <a:noFill/>
          <a:ln>
            <a:noFill/>
          </a:ln>
        </p:spPr>
        <p:txBody>
          <a:bodyPr wrap="square" lIns="91425" tIns="91425" rIns="91425" bIns="91425" anchor="t" anchorCtr="0"/>
          <a:lstStyle>
            <a:lvl1pPr marL="342900" marR="0" lvl="0" indent="-16510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1pPr>
            <a:lvl2pPr marL="742950" marR="0" lvl="1" indent="-13335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2pPr>
            <a:lvl3pPr marL="1143000" marR="0" lvl="2"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4pPr>
            <a:lvl5pPr marL="2057400" marR="0" lvl="4"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5pPr>
            <a:lvl6pPr marL="2514600" marR="0" lvl="5"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54" name="Shape 54"/>
          <p:cNvSpPr txBox="1">
            <a:spLocks noGrp="1"/>
          </p:cNvSpPr>
          <p:nvPr>
            <p:ph type="body" idx="2"/>
          </p:nvPr>
        </p:nvSpPr>
        <p:spPr>
          <a:xfrm>
            <a:off x="4648200" y="1600200"/>
            <a:ext cx="4038599" cy="4525963"/>
          </a:xfrm>
          <a:prstGeom prst="rect">
            <a:avLst/>
          </a:prstGeom>
          <a:noFill/>
          <a:ln>
            <a:noFill/>
          </a:ln>
        </p:spPr>
        <p:txBody>
          <a:bodyPr wrap="square" lIns="91425" tIns="91425" rIns="91425" bIns="91425" anchor="t" anchorCtr="0"/>
          <a:lstStyle>
            <a:lvl1pPr marL="342900" marR="0" lvl="0" indent="-16510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1pPr>
            <a:lvl2pPr marL="742950" marR="0" lvl="1" indent="-13335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2pPr>
            <a:lvl3pPr marL="1143000" marR="0" lvl="2"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4pPr>
            <a:lvl5pPr marL="2057400" marR="0" lvl="4"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5pPr>
            <a:lvl6pPr marL="2514600" marR="0" lvl="5"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55" name="Shape 55"/>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56" name="Shape 56"/>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57" name="Shape 57"/>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cSld name="Összehasonlítás">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66" name="Shape 66"/>
          <p:cNvSpPr txBox="1">
            <a:spLocks noGrp="1"/>
          </p:cNvSpPr>
          <p:nvPr>
            <p:ph type="body" idx="1"/>
          </p:nvPr>
        </p:nvSpPr>
        <p:spPr>
          <a:xfrm>
            <a:off x="457200" y="1535112"/>
            <a:ext cx="4040187" cy="639762"/>
          </a:xfrm>
          <a:prstGeom prst="rect">
            <a:avLst/>
          </a:prstGeom>
          <a:noFill/>
          <a:ln>
            <a:noFill/>
          </a:ln>
        </p:spPr>
        <p:txBody>
          <a:bodyPr wrap="square" lIns="91425" tIns="91425" rIns="91425" bIns="91425" anchor="b" anchorCtr="0"/>
          <a:lstStyle>
            <a:lvl1pPr marL="0" marR="0" lvl="0" indent="0" algn="l" rtl="0">
              <a:spcBef>
                <a:spcPts val="480"/>
              </a:spcBef>
              <a:spcAft>
                <a:spcPts val="0"/>
              </a:spcAft>
              <a:buClr>
                <a:schemeClr val="dk1"/>
              </a:buClr>
              <a:buFont typeface="Arial"/>
              <a:buNone/>
              <a:defRPr sz="2400" b="1" i="0" u="none" strike="noStrike" cap="none">
                <a:solidFill>
                  <a:schemeClr val="dk1"/>
                </a:solidFill>
                <a:latin typeface="Arial"/>
                <a:ea typeface="Arial"/>
                <a:cs typeface="Arial"/>
                <a:sym typeface="Arial"/>
              </a:defRPr>
            </a:lvl1pPr>
            <a:lvl2pPr marL="457200" marR="0" lvl="1" indent="0" algn="l" rtl="0">
              <a:spcBef>
                <a:spcPts val="400"/>
              </a:spcBef>
              <a:spcAft>
                <a:spcPts val="0"/>
              </a:spcAft>
              <a:buClr>
                <a:schemeClr val="dk1"/>
              </a:buClr>
              <a:buFont typeface="Arial"/>
              <a:buNone/>
              <a:defRPr sz="2000" b="1" i="0" u="none" strike="noStrike" cap="none">
                <a:solidFill>
                  <a:schemeClr val="dk1"/>
                </a:solidFill>
                <a:latin typeface="Arial"/>
                <a:ea typeface="Arial"/>
                <a:cs typeface="Arial"/>
                <a:sym typeface="Arial"/>
              </a:defRPr>
            </a:lvl2pPr>
            <a:lvl3pPr marL="914400" marR="0" lvl="2" indent="0" algn="l" rtl="0">
              <a:spcBef>
                <a:spcPts val="360"/>
              </a:spcBef>
              <a:spcAft>
                <a:spcPts val="0"/>
              </a:spcAft>
              <a:buClr>
                <a:schemeClr val="dk1"/>
              </a:buClr>
              <a:buFont typeface="Arial"/>
              <a:buNone/>
              <a:defRPr sz="1800" b="1" i="0" u="none" strike="noStrike" cap="none">
                <a:solidFill>
                  <a:schemeClr val="dk1"/>
                </a:solidFill>
                <a:latin typeface="Arial"/>
                <a:ea typeface="Arial"/>
                <a:cs typeface="Arial"/>
                <a:sym typeface="Arial"/>
              </a:defRPr>
            </a:lvl3pPr>
            <a:lvl4pPr marL="1371600" marR="0" lvl="3"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4pPr>
            <a:lvl5pPr marL="1828800" marR="0" lvl="4"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5pPr>
            <a:lvl6pPr marL="2286000" marR="0" lvl="5"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6pPr>
            <a:lvl7pPr marL="2743200" marR="0" lvl="6"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7pPr>
            <a:lvl8pPr marL="3200400" marR="0" lvl="7"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8pPr>
            <a:lvl9pPr marL="3657600" marR="0" lvl="8"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9pPr>
          </a:lstStyle>
          <a:p>
            <a:endParaRPr/>
          </a:p>
        </p:txBody>
      </p:sp>
      <p:sp>
        <p:nvSpPr>
          <p:cNvPr id="67" name="Shape 67"/>
          <p:cNvSpPr txBox="1">
            <a:spLocks noGrp="1"/>
          </p:cNvSpPr>
          <p:nvPr>
            <p:ph type="body" idx="2"/>
          </p:nvPr>
        </p:nvSpPr>
        <p:spPr>
          <a:xfrm>
            <a:off x="457200" y="2174875"/>
            <a:ext cx="4040187" cy="3951287"/>
          </a:xfrm>
          <a:prstGeom prst="rect">
            <a:avLst/>
          </a:prstGeom>
          <a:noFill/>
          <a:ln>
            <a:noFill/>
          </a:ln>
        </p:spPr>
        <p:txBody>
          <a:bodyPr wrap="square" lIns="91425" tIns="91425" rIns="91425" bIns="91425" anchor="t" anchorCtr="0"/>
          <a:lstStyle>
            <a:lvl1pPr marL="342900" marR="0" lvl="0" indent="-1905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1pPr>
            <a:lvl2pPr marL="742950" marR="0" lvl="1" indent="-15875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3pPr>
            <a:lvl4pPr marL="1600200" marR="0" lvl="3"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68" name="Shape 68"/>
          <p:cNvSpPr txBox="1">
            <a:spLocks noGrp="1"/>
          </p:cNvSpPr>
          <p:nvPr>
            <p:ph type="body" idx="3"/>
          </p:nvPr>
        </p:nvSpPr>
        <p:spPr>
          <a:xfrm>
            <a:off x="4645025" y="1535112"/>
            <a:ext cx="4041774" cy="639762"/>
          </a:xfrm>
          <a:prstGeom prst="rect">
            <a:avLst/>
          </a:prstGeom>
          <a:noFill/>
          <a:ln>
            <a:noFill/>
          </a:ln>
        </p:spPr>
        <p:txBody>
          <a:bodyPr wrap="square" lIns="91425" tIns="91425" rIns="91425" bIns="91425" anchor="b" anchorCtr="0"/>
          <a:lstStyle>
            <a:lvl1pPr marL="0" marR="0" lvl="0" indent="0" algn="l" rtl="0">
              <a:spcBef>
                <a:spcPts val="480"/>
              </a:spcBef>
              <a:spcAft>
                <a:spcPts val="0"/>
              </a:spcAft>
              <a:buClr>
                <a:schemeClr val="dk1"/>
              </a:buClr>
              <a:buFont typeface="Arial"/>
              <a:buNone/>
              <a:defRPr sz="2400" b="1" i="0" u="none" strike="noStrike" cap="none">
                <a:solidFill>
                  <a:schemeClr val="dk1"/>
                </a:solidFill>
                <a:latin typeface="Arial"/>
                <a:ea typeface="Arial"/>
                <a:cs typeface="Arial"/>
                <a:sym typeface="Arial"/>
              </a:defRPr>
            </a:lvl1pPr>
            <a:lvl2pPr marL="457200" marR="0" lvl="1" indent="0" algn="l" rtl="0">
              <a:spcBef>
                <a:spcPts val="400"/>
              </a:spcBef>
              <a:spcAft>
                <a:spcPts val="0"/>
              </a:spcAft>
              <a:buClr>
                <a:schemeClr val="dk1"/>
              </a:buClr>
              <a:buFont typeface="Arial"/>
              <a:buNone/>
              <a:defRPr sz="2000" b="1" i="0" u="none" strike="noStrike" cap="none">
                <a:solidFill>
                  <a:schemeClr val="dk1"/>
                </a:solidFill>
                <a:latin typeface="Arial"/>
                <a:ea typeface="Arial"/>
                <a:cs typeface="Arial"/>
                <a:sym typeface="Arial"/>
              </a:defRPr>
            </a:lvl2pPr>
            <a:lvl3pPr marL="914400" marR="0" lvl="2" indent="0" algn="l" rtl="0">
              <a:spcBef>
                <a:spcPts val="360"/>
              </a:spcBef>
              <a:spcAft>
                <a:spcPts val="0"/>
              </a:spcAft>
              <a:buClr>
                <a:schemeClr val="dk1"/>
              </a:buClr>
              <a:buFont typeface="Arial"/>
              <a:buNone/>
              <a:defRPr sz="1800" b="1" i="0" u="none" strike="noStrike" cap="none">
                <a:solidFill>
                  <a:schemeClr val="dk1"/>
                </a:solidFill>
                <a:latin typeface="Arial"/>
                <a:ea typeface="Arial"/>
                <a:cs typeface="Arial"/>
                <a:sym typeface="Arial"/>
              </a:defRPr>
            </a:lvl3pPr>
            <a:lvl4pPr marL="1371600" marR="0" lvl="3"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4pPr>
            <a:lvl5pPr marL="1828800" marR="0" lvl="4"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5pPr>
            <a:lvl6pPr marL="2286000" marR="0" lvl="5"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6pPr>
            <a:lvl7pPr marL="2743200" marR="0" lvl="6"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7pPr>
            <a:lvl8pPr marL="3200400" marR="0" lvl="7"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8pPr>
            <a:lvl9pPr marL="3657600" marR="0" lvl="8"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9pPr>
          </a:lstStyle>
          <a:p>
            <a:endParaRPr/>
          </a:p>
        </p:txBody>
      </p:sp>
      <p:sp>
        <p:nvSpPr>
          <p:cNvPr id="69" name="Shape 69"/>
          <p:cNvSpPr txBox="1">
            <a:spLocks noGrp="1"/>
          </p:cNvSpPr>
          <p:nvPr>
            <p:ph type="body" idx="4"/>
          </p:nvPr>
        </p:nvSpPr>
        <p:spPr>
          <a:xfrm>
            <a:off x="4645025" y="2174875"/>
            <a:ext cx="4041774" cy="3951287"/>
          </a:xfrm>
          <a:prstGeom prst="rect">
            <a:avLst/>
          </a:prstGeom>
          <a:noFill/>
          <a:ln>
            <a:noFill/>
          </a:ln>
        </p:spPr>
        <p:txBody>
          <a:bodyPr wrap="square" lIns="91425" tIns="91425" rIns="91425" bIns="91425" anchor="t" anchorCtr="0"/>
          <a:lstStyle>
            <a:lvl1pPr marL="342900" marR="0" lvl="0" indent="-1905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1pPr>
            <a:lvl2pPr marL="742950" marR="0" lvl="1" indent="-15875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3pPr>
            <a:lvl4pPr marL="1600200" marR="0" lvl="3"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70" name="Shape 70"/>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71" name="Shape 71"/>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72" name="Shape 72"/>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Csak cím">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81" name="Shape 81"/>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82" name="Shape 82"/>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83" name="Shape 83"/>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Üres">
    <p:spTree>
      <p:nvGrpSpPr>
        <p:cNvPr id="1" name="Shape 90"/>
        <p:cNvGrpSpPr/>
        <p:nvPr/>
      </p:nvGrpSpPr>
      <p:grpSpPr>
        <a:xfrm>
          <a:off x="0" y="0"/>
          <a:ext cx="0" cy="0"/>
          <a:chOff x="0" y="0"/>
          <a:chExt cx="0" cy="0"/>
        </a:xfrm>
      </p:grpSpPr>
      <p:sp>
        <p:nvSpPr>
          <p:cNvPr id="91" name="Shape 91"/>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92" name="Shape 92"/>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93" name="Shape 93"/>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cSld name="Tartalomrész képaláírással">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457200" y="273050"/>
            <a:ext cx="3008313" cy="1162049"/>
          </a:xfrm>
          <a:prstGeom prst="rect">
            <a:avLst/>
          </a:prstGeom>
          <a:noFill/>
          <a:ln>
            <a:noFill/>
          </a:ln>
        </p:spPr>
        <p:txBody>
          <a:bodyPr wrap="square" lIns="91425" tIns="91425" rIns="91425" bIns="91425" anchor="b" anchorCtr="0"/>
          <a:lstStyle>
            <a:lvl1pPr marL="0" marR="0" lvl="0" indent="0" algn="l" rtl="0">
              <a:spcBef>
                <a:spcPts val="0"/>
              </a:spcBef>
              <a:spcAft>
                <a:spcPts val="0"/>
              </a:spcAft>
              <a:buNone/>
              <a:defRPr sz="2000" b="1"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102" name="Shape 102"/>
          <p:cNvSpPr txBox="1">
            <a:spLocks noGrp="1"/>
          </p:cNvSpPr>
          <p:nvPr>
            <p:ph type="body" idx="1"/>
          </p:nvPr>
        </p:nvSpPr>
        <p:spPr>
          <a:xfrm>
            <a:off x="3575050" y="273050"/>
            <a:ext cx="5111750" cy="5853112"/>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03" name="Shape 103"/>
          <p:cNvSpPr txBox="1">
            <a:spLocks noGrp="1"/>
          </p:cNvSpPr>
          <p:nvPr>
            <p:ph type="body" idx="2"/>
          </p:nvPr>
        </p:nvSpPr>
        <p:spPr>
          <a:xfrm>
            <a:off x="457200" y="1435100"/>
            <a:ext cx="3008313" cy="4691063"/>
          </a:xfrm>
          <a:prstGeom prst="rect">
            <a:avLst/>
          </a:prstGeom>
          <a:noFill/>
          <a:ln>
            <a:noFill/>
          </a:ln>
        </p:spPr>
        <p:txBody>
          <a:bodyPr wrap="square" lIns="91425" tIns="91425" rIns="91425" bIns="91425" anchor="t" anchorCtr="0"/>
          <a:lstStyle>
            <a:lvl1pPr marL="0" marR="0" lvl="0"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1pPr>
            <a:lvl2pPr marL="457200" marR="0" lvl="1" indent="0" algn="l" rtl="0">
              <a:spcBef>
                <a:spcPts val="240"/>
              </a:spcBef>
              <a:spcAft>
                <a:spcPts val="0"/>
              </a:spcAft>
              <a:buClr>
                <a:schemeClr val="dk1"/>
              </a:buClr>
              <a:buFont typeface="Arial"/>
              <a:buNone/>
              <a:defRPr sz="1200" b="0" i="0" u="none" strike="noStrike" cap="none">
                <a:solidFill>
                  <a:schemeClr val="dk1"/>
                </a:solidFill>
                <a:latin typeface="Arial"/>
                <a:ea typeface="Arial"/>
                <a:cs typeface="Arial"/>
                <a:sym typeface="Arial"/>
              </a:defRPr>
            </a:lvl2pPr>
            <a:lvl3pPr marL="914400" marR="0" lvl="2" indent="0" algn="l" rtl="0">
              <a:spcBef>
                <a:spcPts val="200"/>
              </a:spcBef>
              <a:spcAft>
                <a:spcPts val="0"/>
              </a:spcAft>
              <a:buClr>
                <a:schemeClr val="dk1"/>
              </a:buClr>
              <a:buFont typeface="Arial"/>
              <a:buNone/>
              <a:defRPr sz="1000" b="0" i="0" u="none" strike="noStrike" cap="none">
                <a:solidFill>
                  <a:schemeClr val="dk1"/>
                </a:solidFill>
                <a:latin typeface="Arial"/>
                <a:ea typeface="Arial"/>
                <a:cs typeface="Arial"/>
                <a:sym typeface="Arial"/>
              </a:defRPr>
            </a:lvl3pPr>
            <a:lvl4pPr marL="1371600" marR="0" lvl="3"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4pPr>
            <a:lvl5pPr marL="1828800" marR="0" lvl="4"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5pPr>
            <a:lvl6pPr marL="2286000" marR="0" lvl="5"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6pPr>
            <a:lvl7pPr marL="2743200" marR="0" lvl="6"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7pPr>
            <a:lvl8pPr marL="3200400" marR="0" lvl="7"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8pPr>
            <a:lvl9pPr marL="3657600" marR="0" lvl="8"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9pPr>
          </a:lstStyle>
          <a:p>
            <a:endParaRPr/>
          </a:p>
        </p:txBody>
      </p:sp>
      <p:sp>
        <p:nvSpPr>
          <p:cNvPr id="104" name="Shape 104"/>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105" name="Shape 105"/>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106" name="Shape 106"/>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cSld name="Kép képaláírással">
    <p:spTree>
      <p:nvGrpSpPr>
        <p:cNvPr id="1" name="Shape 113"/>
        <p:cNvGrpSpPr/>
        <p:nvPr/>
      </p:nvGrpSpPr>
      <p:grpSpPr>
        <a:xfrm>
          <a:off x="0" y="0"/>
          <a:ext cx="0" cy="0"/>
          <a:chOff x="0" y="0"/>
          <a:chExt cx="0" cy="0"/>
        </a:xfrm>
      </p:grpSpPr>
      <p:sp>
        <p:nvSpPr>
          <p:cNvPr id="114" name="Shape 114"/>
          <p:cNvSpPr txBox="1">
            <a:spLocks noGrp="1"/>
          </p:cNvSpPr>
          <p:nvPr>
            <p:ph type="title"/>
          </p:nvPr>
        </p:nvSpPr>
        <p:spPr>
          <a:xfrm>
            <a:off x="1792288" y="4800600"/>
            <a:ext cx="5486399" cy="566737"/>
          </a:xfrm>
          <a:prstGeom prst="rect">
            <a:avLst/>
          </a:prstGeom>
          <a:noFill/>
          <a:ln>
            <a:noFill/>
          </a:ln>
        </p:spPr>
        <p:txBody>
          <a:bodyPr wrap="square" lIns="91425" tIns="91425" rIns="91425" bIns="91425" anchor="b" anchorCtr="0"/>
          <a:lstStyle>
            <a:lvl1pPr marL="0" marR="0" lvl="0" indent="0" algn="l" rtl="0">
              <a:spcBef>
                <a:spcPts val="0"/>
              </a:spcBef>
              <a:spcAft>
                <a:spcPts val="0"/>
              </a:spcAft>
              <a:buNone/>
              <a:defRPr sz="2000" b="1"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115" name="Shape 115"/>
          <p:cNvSpPr>
            <a:spLocks noGrp="1"/>
          </p:cNvSpPr>
          <p:nvPr>
            <p:ph type="pic" idx="2"/>
          </p:nvPr>
        </p:nvSpPr>
        <p:spPr>
          <a:xfrm>
            <a:off x="1792288" y="612775"/>
            <a:ext cx="5486399" cy="4114800"/>
          </a:xfrm>
          <a:prstGeom prst="rect">
            <a:avLst/>
          </a:prstGeom>
          <a:noFill/>
          <a:ln>
            <a:noFill/>
          </a:ln>
        </p:spPr>
        <p:txBody>
          <a:bodyPr wrap="square" lIns="91425" tIns="91425" rIns="91425" bIns="91425" anchor="t" anchorCtr="0"/>
          <a:lstStyle>
            <a:lvl1pPr marL="0" marR="0" lvl="0" indent="0" algn="l" rtl="0">
              <a:spcBef>
                <a:spcPts val="640"/>
              </a:spcBef>
              <a:spcAft>
                <a:spcPts val="0"/>
              </a:spcAft>
              <a:buClr>
                <a:schemeClr val="dk1"/>
              </a:buClr>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9pPr>
          </a:lstStyle>
          <a:p>
            <a:endParaRPr/>
          </a:p>
        </p:txBody>
      </p:sp>
      <p:sp>
        <p:nvSpPr>
          <p:cNvPr id="116" name="Shape 116"/>
          <p:cNvSpPr txBox="1">
            <a:spLocks noGrp="1"/>
          </p:cNvSpPr>
          <p:nvPr>
            <p:ph type="body" idx="1"/>
          </p:nvPr>
        </p:nvSpPr>
        <p:spPr>
          <a:xfrm>
            <a:off x="1792288" y="5367337"/>
            <a:ext cx="5486399" cy="804861"/>
          </a:xfrm>
          <a:prstGeom prst="rect">
            <a:avLst/>
          </a:prstGeom>
          <a:noFill/>
          <a:ln>
            <a:noFill/>
          </a:ln>
        </p:spPr>
        <p:txBody>
          <a:bodyPr wrap="square" lIns="91425" tIns="91425" rIns="91425" bIns="91425" anchor="t" anchorCtr="0"/>
          <a:lstStyle>
            <a:lvl1pPr marL="0" marR="0" lvl="0"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1pPr>
            <a:lvl2pPr marL="457200" marR="0" lvl="1" indent="0" algn="l" rtl="0">
              <a:spcBef>
                <a:spcPts val="240"/>
              </a:spcBef>
              <a:spcAft>
                <a:spcPts val="0"/>
              </a:spcAft>
              <a:buClr>
                <a:schemeClr val="dk1"/>
              </a:buClr>
              <a:buFont typeface="Arial"/>
              <a:buNone/>
              <a:defRPr sz="1200" b="0" i="0" u="none" strike="noStrike" cap="none">
                <a:solidFill>
                  <a:schemeClr val="dk1"/>
                </a:solidFill>
                <a:latin typeface="Arial"/>
                <a:ea typeface="Arial"/>
                <a:cs typeface="Arial"/>
                <a:sym typeface="Arial"/>
              </a:defRPr>
            </a:lvl2pPr>
            <a:lvl3pPr marL="914400" marR="0" lvl="2" indent="0" algn="l" rtl="0">
              <a:spcBef>
                <a:spcPts val="200"/>
              </a:spcBef>
              <a:spcAft>
                <a:spcPts val="0"/>
              </a:spcAft>
              <a:buClr>
                <a:schemeClr val="dk1"/>
              </a:buClr>
              <a:buFont typeface="Arial"/>
              <a:buNone/>
              <a:defRPr sz="1000" b="0" i="0" u="none" strike="noStrike" cap="none">
                <a:solidFill>
                  <a:schemeClr val="dk1"/>
                </a:solidFill>
                <a:latin typeface="Arial"/>
                <a:ea typeface="Arial"/>
                <a:cs typeface="Arial"/>
                <a:sym typeface="Arial"/>
              </a:defRPr>
            </a:lvl3pPr>
            <a:lvl4pPr marL="1371600" marR="0" lvl="3"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4pPr>
            <a:lvl5pPr marL="1828800" marR="0" lvl="4"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5pPr>
            <a:lvl6pPr marL="2286000" marR="0" lvl="5"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6pPr>
            <a:lvl7pPr marL="2743200" marR="0" lvl="6"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7pPr>
            <a:lvl8pPr marL="3200400" marR="0" lvl="7"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8pPr>
            <a:lvl9pPr marL="3657600" marR="0" lvl="8"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9pPr>
          </a:lstStyle>
          <a:p>
            <a:endParaRPr/>
          </a:p>
        </p:txBody>
      </p:sp>
      <p:sp>
        <p:nvSpPr>
          <p:cNvPr id="117" name="Shape 117"/>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118" name="Shape 118"/>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119" name="Shape 119"/>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cSld name="Cím és függőleges szöveg">
    <p:spTree>
      <p:nvGrpSpPr>
        <p:cNvPr id="1" name="Shape 126"/>
        <p:cNvGrpSpPr/>
        <p:nvPr/>
      </p:nvGrpSpPr>
      <p:grpSpPr>
        <a:xfrm>
          <a:off x="0" y="0"/>
          <a:ext cx="0" cy="0"/>
          <a:chOff x="0" y="0"/>
          <a:chExt cx="0" cy="0"/>
        </a:xfrm>
      </p:grpSpPr>
      <p:sp>
        <p:nvSpPr>
          <p:cNvPr id="127" name="Shape 127"/>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128" name="Shape 128"/>
          <p:cNvSpPr txBox="1">
            <a:spLocks noGrp="1"/>
          </p:cNvSpPr>
          <p:nvPr>
            <p:ph type="body" idx="1"/>
          </p:nvPr>
        </p:nvSpPr>
        <p:spPr>
          <a:xfrm rot="5400000">
            <a:off x="2309018" y="-251619"/>
            <a:ext cx="4525961" cy="8229600"/>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29" name="Shape 129"/>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130" name="Shape 130"/>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131" name="Shape 131"/>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6.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7.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8.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11" name="Shape 11"/>
          <p:cNvSpPr txBox="1">
            <a:spLocks noGrp="1"/>
          </p:cNvSpPr>
          <p:nvPr>
            <p:ph type="body" idx="1"/>
          </p:nvPr>
        </p:nvSpPr>
        <p:spPr>
          <a:xfrm>
            <a:off x="457200" y="1600200"/>
            <a:ext cx="8229600" cy="4525961"/>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2" name="Shape 12"/>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13" name="Shape 13"/>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strike="noStrike" cap="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14" name="Shape 14"/>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strike="noStrike" cap="none">
                <a:solidFill>
                  <a:schemeClr val="dk1"/>
                </a:solidFill>
                <a:latin typeface="Arial"/>
                <a:ea typeface="Arial"/>
                <a:cs typeface="Arial"/>
                <a:sym typeface="Arial"/>
              </a:rPr>
              <a:t>‹#›</a:t>
            </a:fld>
            <a:endParaRPr lang="en-US" sz="14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2"/>
        <p:cNvGrpSpPr/>
        <p:nvPr/>
      </p:nvGrpSpPr>
      <p:grpSpPr>
        <a:xfrm>
          <a:off x="0" y="0"/>
          <a:ext cx="0" cy="0"/>
          <a:chOff x="0" y="0"/>
          <a:chExt cx="0" cy="0"/>
        </a:xfrm>
      </p:grpSpPr>
      <p:sp>
        <p:nvSpPr>
          <p:cNvPr id="133" name="Shape 133"/>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134" name="Shape 134"/>
          <p:cNvSpPr txBox="1">
            <a:spLocks noGrp="1"/>
          </p:cNvSpPr>
          <p:nvPr>
            <p:ph type="body" idx="1"/>
          </p:nvPr>
        </p:nvSpPr>
        <p:spPr>
          <a:xfrm>
            <a:off x="457200" y="1600200"/>
            <a:ext cx="8229600" cy="4525961"/>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35" name="Shape 135"/>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136" name="Shape 136"/>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137" name="Shape 137"/>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35" name="Shape 35"/>
          <p:cNvSpPr txBox="1">
            <a:spLocks noGrp="1"/>
          </p:cNvSpPr>
          <p:nvPr>
            <p:ph type="body" idx="1"/>
          </p:nvPr>
        </p:nvSpPr>
        <p:spPr>
          <a:xfrm>
            <a:off x="457200" y="1600200"/>
            <a:ext cx="8229600" cy="4525961"/>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36" name="Shape 36"/>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37" name="Shape 37"/>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38" name="Shape 38"/>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0"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5"/>
        <p:cNvGrpSpPr/>
        <p:nvPr/>
      </p:nvGrpSpPr>
      <p:grpSpPr>
        <a:xfrm>
          <a:off x="0" y="0"/>
          <a:ext cx="0" cy="0"/>
          <a:chOff x="0" y="0"/>
          <a:chExt cx="0" cy="0"/>
        </a:xfrm>
      </p:grpSpPr>
      <p:sp>
        <p:nvSpPr>
          <p:cNvPr id="46" name="Shape 46"/>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47" name="Shape 47"/>
          <p:cNvSpPr txBox="1">
            <a:spLocks noGrp="1"/>
          </p:cNvSpPr>
          <p:nvPr>
            <p:ph type="body" idx="1"/>
          </p:nvPr>
        </p:nvSpPr>
        <p:spPr>
          <a:xfrm>
            <a:off x="457200" y="1600200"/>
            <a:ext cx="8229600" cy="4525961"/>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48" name="Shape 48"/>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49" name="Shape 49"/>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50" name="Shape 50"/>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1"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60" name="Shape 60"/>
          <p:cNvSpPr txBox="1">
            <a:spLocks noGrp="1"/>
          </p:cNvSpPr>
          <p:nvPr>
            <p:ph type="body" idx="1"/>
          </p:nvPr>
        </p:nvSpPr>
        <p:spPr>
          <a:xfrm>
            <a:off x="457200" y="1600200"/>
            <a:ext cx="8229600" cy="4525961"/>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1" name="Shape 61"/>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62" name="Shape 62"/>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63" name="Shape 63"/>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2"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3"/>
        <p:cNvGrpSpPr/>
        <p:nvPr/>
      </p:nvGrpSpPr>
      <p:grpSpPr>
        <a:xfrm>
          <a:off x="0" y="0"/>
          <a:ext cx="0" cy="0"/>
          <a:chOff x="0" y="0"/>
          <a:chExt cx="0" cy="0"/>
        </a:xfrm>
      </p:grpSpPr>
      <p:sp>
        <p:nvSpPr>
          <p:cNvPr id="74" name="Shape 74"/>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75" name="Shape 75"/>
          <p:cNvSpPr txBox="1">
            <a:spLocks noGrp="1"/>
          </p:cNvSpPr>
          <p:nvPr>
            <p:ph type="body" idx="1"/>
          </p:nvPr>
        </p:nvSpPr>
        <p:spPr>
          <a:xfrm>
            <a:off x="457200" y="1600200"/>
            <a:ext cx="8229600" cy="4525961"/>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76" name="Shape 76"/>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77" name="Shape 77"/>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78" name="Shape 78"/>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3"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4"/>
        <p:cNvGrpSpPr/>
        <p:nvPr/>
      </p:nvGrpSpPr>
      <p:grpSpPr>
        <a:xfrm>
          <a:off x="0" y="0"/>
          <a:ext cx="0" cy="0"/>
          <a:chOff x="0" y="0"/>
          <a:chExt cx="0" cy="0"/>
        </a:xfrm>
      </p:grpSpPr>
      <p:sp>
        <p:nvSpPr>
          <p:cNvPr id="85" name="Shape 85"/>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86" name="Shape 86"/>
          <p:cNvSpPr txBox="1">
            <a:spLocks noGrp="1"/>
          </p:cNvSpPr>
          <p:nvPr>
            <p:ph type="body" idx="1"/>
          </p:nvPr>
        </p:nvSpPr>
        <p:spPr>
          <a:xfrm>
            <a:off x="457200" y="1600200"/>
            <a:ext cx="8229600" cy="4525961"/>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7" name="Shape 87"/>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88" name="Shape 88"/>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89" name="Shape 89"/>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4"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4"/>
        <p:cNvGrpSpPr/>
        <p:nvPr/>
      </p:nvGrpSpPr>
      <p:grpSpPr>
        <a:xfrm>
          <a:off x="0" y="0"/>
          <a:ext cx="0" cy="0"/>
          <a:chOff x="0" y="0"/>
          <a:chExt cx="0" cy="0"/>
        </a:xfrm>
      </p:grpSpPr>
      <p:sp>
        <p:nvSpPr>
          <p:cNvPr id="95" name="Shape 95"/>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96" name="Shape 96"/>
          <p:cNvSpPr txBox="1">
            <a:spLocks noGrp="1"/>
          </p:cNvSpPr>
          <p:nvPr>
            <p:ph type="body" idx="1"/>
          </p:nvPr>
        </p:nvSpPr>
        <p:spPr>
          <a:xfrm>
            <a:off x="457200" y="1600200"/>
            <a:ext cx="8229600" cy="4525961"/>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97" name="Shape 97"/>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98" name="Shape 98"/>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99" name="Shape 99"/>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5"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109" name="Shape 109"/>
          <p:cNvSpPr txBox="1">
            <a:spLocks noGrp="1"/>
          </p:cNvSpPr>
          <p:nvPr>
            <p:ph type="body" idx="1"/>
          </p:nvPr>
        </p:nvSpPr>
        <p:spPr>
          <a:xfrm>
            <a:off x="457200" y="1600200"/>
            <a:ext cx="8229600" cy="4525961"/>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10" name="Shape 110"/>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111" name="Shape 111"/>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112" name="Shape 112"/>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6"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0"/>
        <p:cNvGrpSpPr/>
        <p:nvPr/>
      </p:nvGrpSpPr>
      <p:grpSpPr>
        <a:xfrm>
          <a:off x="0" y="0"/>
          <a:ext cx="0" cy="0"/>
          <a:chOff x="0" y="0"/>
          <a:chExt cx="0" cy="0"/>
        </a:xfrm>
      </p:grpSpPr>
      <p:sp>
        <p:nvSpPr>
          <p:cNvPr id="121" name="Shape 121"/>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122" name="Shape 122"/>
          <p:cNvSpPr txBox="1">
            <a:spLocks noGrp="1"/>
          </p:cNvSpPr>
          <p:nvPr>
            <p:ph type="body" idx="1"/>
          </p:nvPr>
        </p:nvSpPr>
        <p:spPr>
          <a:xfrm>
            <a:off x="457200" y="1600200"/>
            <a:ext cx="8229600" cy="4525961"/>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23" name="Shape 123"/>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124" name="Shape 124"/>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125" name="Shape 125"/>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7"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iau.my-x.hu/miau/303/full_Experiments_in_AI-based_educational_methodology_ankara.docx" TargetMode="External"/><Relationship Id="rId5" Type="http://schemas.openxmlformats.org/officeDocument/2006/relationships/image" Target="../media/image3.jpg"/><Relationship Id="rId4" Type="http://schemas.openxmlformats.org/officeDocument/2006/relationships/hyperlink" Target="mailto:pitlik@my-x.hu"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77AF79D-DCAB-4B44-9C93-4A19AF5EBBA8}"/>
              </a:ext>
            </a:extLst>
          </p:cNvPr>
          <p:cNvSpPr>
            <a:spLocks noGrp="1"/>
          </p:cNvSpPr>
          <p:nvPr>
            <p:ph type="ctrTitle"/>
          </p:nvPr>
        </p:nvSpPr>
        <p:spPr/>
        <p:txBody>
          <a:bodyPr/>
          <a:lstStyle/>
          <a:p>
            <a:endParaRPr lang="hu-HU" dirty="0"/>
          </a:p>
        </p:txBody>
      </p:sp>
      <p:sp>
        <p:nvSpPr>
          <p:cNvPr id="3" name="Alcím 2">
            <a:extLst>
              <a:ext uri="{FF2B5EF4-FFF2-40B4-BE49-F238E27FC236}">
                <a16:creationId xmlns:a16="http://schemas.microsoft.com/office/drawing/2014/main" id="{E87F883F-D59D-43F6-B669-68AD670040D4}"/>
              </a:ext>
            </a:extLst>
          </p:cNvPr>
          <p:cNvSpPr>
            <a:spLocks noGrp="1"/>
          </p:cNvSpPr>
          <p:nvPr>
            <p:ph type="subTitle" idx="1"/>
          </p:nvPr>
        </p:nvSpPr>
        <p:spPr/>
        <p:txBody>
          <a:bodyPr/>
          <a:lstStyle/>
          <a:p>
            <a:endParaRPr lang="hu-HU"/>
          </a:p>
        </p:txBody>
      </p:sp>
      <p:pic>
        <p:nvPicPr>
          <p:cNvPr id="6" name="Grafik 5">
            <a:extLst>
              <a:ext uri="{FF2B5EF4-FFF2-40B4-BE49-F238E27FC236}">
                <a16:creationId xmlns:a16="http://schemas.microsoft.com/office/drawing/2014/main" id="{796D6BF7-28DB-99CE-9F87-B086058D9E3F}"/>
              </a:ext>
            </a:extLst>
          </p:cNvPr>
          <p:cNvPicPr>
            <a:picLocks noChangeAspect="1"/>
          </p:cNvPicPr>
          <p:nvPr/>
        </p:nvPicPr>
        <p:blipFill rotWithShape="1">
          <a:blip r:embed="rId3"/>
          <a:srcRect b="37906"/>
          <a:stretch/>
        </p:blipFill>
        <p:spPr>
          <a:xfrm>
            <a:off x="261878" y="1766887"/>
            <a:ext cx="8620244" cy="4760555"/>
          </a:xfrm>
          <a:prstGeom prst="rect">
            <a:avLst/>
          </a:prstGeom>
        </p:spPr>
      </p:pic>
    </p:spTree>
    <p:extLst>
      <p:ext uri="{BB962C8B-B14F-4D97-AF65-F5344CB8AC3E}">
        <p14:creationId xmlns:p14="http://schemas.microsoft.com/office/powerpoint/2010/main" val="1394522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pic>
        <p:nvPicPr>
          <p:cNvPr id="205" name="Shape 205" descr="centerback"/>
          <p:cNvPicPr preferRelativeResize="0"/>
          <p:nvPr/>
        </p:nvPicPr>
        <p:blipFill rotWithShape="1">
          <a:blip r:embed="rId3">
            <a:alphaModFix/>
          </a:blip>
          <a:srcRect/>
          <a:stretch/>
        </p:blipFill>
        <p:spPr>
          <a:xfrm>
            <a:off x="14445" y="273184"/>
            <a:ext cx="9113519" cy="6835139"/>
          </a:xfrm>
          <a:prstGeom prst="rect">
            <a:avLst/>
          </a:prstGeom>
          <a:noFill/>
          <a:ln>
            <a:noFill/>
          </a:ln>
        </p:spPr>
      </p:pic>
      <p:sp>
        <p:nvSpPr>
          <p:cNvPr id="206" name="Shape 206"/>
          <p:cNvSpPr txBox="1">
            <a:spLocks noGrp="1"/>
          </p:cNvSpPr>
          <p:nvPr>
            <p:ph type="ctrTitle"/>
          </p:nvPr>
        </p:nvSpPr>
        <p:spPr>
          <a:xfrm>
            <a:off x="463550" y="1268412"/>
            <a:ext cx="8215312" cy="1150936"/>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br>
              <a:rPr lang="en-US" sz="2000" b="1" i="0" u="sng" strike="noStrike" cap="none" dirty="0">
                <a:solidFill>
                  <a:schemeClr val="dk2"/>
                </a:solidFill>
                <a:latin typeface="Arial"/>
                <a:ea typeface="Arial"/>
                <a:cs typeface="Arial"/>
                <a:sym typeface="Arial"/>
              </a:rPr>
            </a:br>
            <a:br>
              <a:rPr lang="en-US" sz="2000" b="1" i="0" u="sng" strike="noStrike" cap="none" dirty="0">
                <a:solidFill>
                  <a:schemeClr val="dk2"/>
                </a:solidFill>
                <a:latin typeface="Arial"/>
                <a:ea typeface="Arial"/>
                <a:cs typeface="Arial"/>
                <a:sym typeface="Arial"/>
              </a:rPr>
            </a:br>
            <a:br>
              <a:rPr lang="en-US" sz="2000" b="1" i="0" u="sng" strike="noStrike" cap="none" dirty="0">
                <a:solidFill>
                  <a:schemeClr val="dk2"/>
                </a:solidFill>
                <a:latin typeface="Arial"/>
                <a:ea typeface="Arial"/>
                <a:cs typeface="Arial"/>
                <a:sym typeface="Arial"/>
              </a:rPr>
            </a:br>
            <a:br>
              <a:rPr lang="en-US" sz="2000" b="1" i="0" u="sng" strike="noStrike" cap="none" dirty="0">
                <a:solidFill>
                  <a:schemeClr val="dk2"/>
                </a:solidFill>
                <a:latin typeface="Arial"/>
                <a:ea typeface="Arial"/>
                <a:cs typeface="Arial"/>
                <a:sym typeface="Arial"/>
              </a:rPr>
            </a:br>
            <a:endParaRPr lang="en-US" sz="2000" b="1" i="0" u="sng" strike="noStrike" cap="none" dirty="0">
              <a:solidFill>
                <a:schemeClr val="dk2"/>
              </a:solidFill>
              <a:latin typeface="Arial"/>
              <a:ea typeface="Arial"/>
              <a:cs typeface="Arial"/>
              <a:sym typeface="Arial"/>
            </a:endParaRPr>
          </a:p>
        </p:txBody>
      </p:sp>
      <p:pic>
        <p:nvPicPr>
          <p:cNvPr id="207" name="Shape 207" descr="portal_top_de"/>
          <p:cNvPicPr preferRelativeResize="0"/>
          <p:nvPr/>
        </p:nvPicPr>
        <p:blipFill rotWithShape="1">
          <a:blip r:embed="rId4">
            <a:alphaModFix/>
          </a:blip>
          <a:srcRect/>
          <a:stretch/>
        </p:blipFill>
        <p:spPr>
          <a:xfrm>
            <a:off x="0" y="0"/>
            <a:ext cx="9144000" cy="1166345"/>
          </a:xfrm>
          <a:prstGeom prst="rect">
            <a:avLst/>
          </a:prstGeom>
          <a:noFill/>
          <a:ln>
            <a:noFill/>
          </a:ln>
        </p:spPr>
      </p:pic>
      <p:sp>
        <p:nvSpPr>
          <p:cNvPr id="209" name="Shape 209"/>
          <p:cNvSpPr txBox="1"/>
          <p:nvPr/>
        </p:nvSpPr>
        <p:spPr>
          <a:xfrm>
            <a:off x="178593" y="1103424"/>
            <a:ext cx="8785225" cy="740456"/>
          </a:xfrm>
          <a:prstGeom prst="rect">
            <a:avLst/>
          </a:prstGeom>
          <a:noFill/>
          <a:ln>
            <a:noFill/>
          </a:ln>
        </p:spPr>
        <p:txBody>
          <a:bodyPr wrap="square" lIns="91425" tIns="45700" rIns="91425" bIns="45700" anchor="ctr" anchorCtr="0">
            <a:noAutofit/>
          </a:bodyPr>
          <a:lstStyle/>
          <a:p>
            <a:pPr marL="742950" marR="0" lvl="0" indent="-742950" algn="ctr" rtl="0">
              <a:lnSpc>
                <a:spcPct val="100000"/>
              </a:lnSpc>
              <a:spcBef>
                <a:spcPts val="0"/>
              </a:spcBef>
              <a:spcAft>
                <a:spcPts val="0"/>
              </a:spcAft>
              <a:buClr>
                <a:schemeClr val="dk2"/>
              </a:buClr>
              <a:buSzPct val="25000"/>
              <a:buFont typeface="Arial"/>
              <a:buNone/>
            </a:pPr>
            <a:r>
              <a:rPr lang="hu-HU" sz="4000" b="1" i="0" u="sng" dirty="0" err="1">
                <a:solidFill>
                  <a:schemeClr val="dk2"/>
                </a:solidFill>
                <a:latin typeface="Arial"/>
                <a:ea typeface="Arial"/>
                <a:cs typeface="Arial"/>
                <a:sym typeface="Arial"/>
              </a:rPr>
              <a:t>Avatars</a:t>
            </a:r>
            <a:endParaRPr lang="hu-HU" sz="3200" b="1" i="0" u="none" dirty="0">
              <a:solidFill>
                <a:schemeClr val="dk2"/>
              </a:solidFill>
              <a:latin typeface="Arial"/>
              <a:ea typeface="Arial"/>
              <a:cs typeface="Arial"/>
              <a:sym typeface="Arial"/>
            </a:endParaRPr>
          </a:p>
        </p:txBody>
      </p:sp>
      <p:sp>
        <p:nvSpPr>
          <p:cNvPr id="2" name="Szövegdoboz 1">
            <a:extLst>
              <a:ext uri="{FF2B5EF4-FFF2-40B4-BE49-F238E27FC236}">
                <a16:creationId xmlns:a16="http://schemas.microsoft.com/office/drawing/2014/main" id="{8FE8D56B-284E-229C-4186-22E36BBE8E35}"/>
              </a:ext>
            </a:extLst>
          </p:cNvPr>
          <p:cNvSpPr txBox="1"/>
          <p:nvPr/>
        </p:nvSpPr>
        <p:spPr>
          <a:xfrm>
            <a:off x="927100" y="2679700"/>
            <a:ext cx="6781800" cy="1754326"/>
          </a:xfrm>
          <a:prstGeom prst="rect">
            <a:avLst/>
          </a:prstGeom>
          <a:noFill/>
        </p:spPr>
        <p:txBody>
          <a:bodyPr wrap="square" rtlCol="0">
            <a:spAutoFit/>
          </a:bodyPr>
          <a:lstStyle/>
          <a:p>
            <a:pPr marL="285750" indent="-285750">
              <a:buFont typeface="Wingdings" panose="05000000000000000000" pitchFamily="2" charset="2"/>
              <a:buChar char="ü"/>
            </a:pPr>
            <a:r>
              <a:rPr lang="hu-HU" sz="1800" dirty="0" err="1"/>
              <a:t>Teachers</a:t>
            </a:r>
            <a:r>
              <a:rPr lang="hu-HU" sz="1800" dirty="0"/>
              <a:t> </a:t>
            </a:r>
            <a:r>
              <a:rPr lang="hu-HU" sz="1800" dirty="0" err="1"/>
              <a:t>can</a:t>
            </a:r>
            <a:r>
              <a:rPr lang="hu-HU" sz="1800" dirty="0"/>
              <a:t> be </a:t>
            </a:r>
            <a:r>
              <a:rPr lang="hu-HU" sz="1800" dirty="0" err="1"/>
              <a:t>not</a:t>
            </a:r>
            <a:r>
              <a:rPr lang="hu-HU" sz="1800" dirty="0"/>
              <a:t> be </a:t>
            </a:r>
            <a:r>
              <a:rPr lang="hu-HU" sz="1800" dirty="0" err="1"/>
              <a:t>everywhere</a:t>
            </a:r>
            <a:r>
              <a:rPr lang="hu-HU" sz="1800" dirty="0"/>
              <a:t> in </a:t>
            </a:r>
            <a:r>
              <a:rPr lang="hu-HU" sz="1800" dirty="0" err="1"/>
              <a:t>pararell</a:t>
            </a:r>
            <a:r>
              <a:rPr lang="hu-HU" sz="1800" dirty="0"/>
              <a:t> </a:t>
            </a:r>
            <a:r>
              <a:rPr lang="hu-HU" sz="1800" dirty="0" err="1"/>
              <a:t>when</a:t>
            </a:r>
            <a:r>
              <a:rPr lang="hu-HU" sz="1800" dirty="0"/>
              <a:t> </a:t>
            </a:r>
            <a:r>
              <a:rPr lang="hu-HU" sz="1800" dirty="0" err="1"/>
              <a:t>they</a:t>
            </a:r>
            <a:r>
              <a:rPr lang="hu-HU" sz="1800" dirty="0"/>
              <a:t> </a:t>
            </a:r>
            <a:r>
              <a:rPr lang="hu-HU" sz="1800" dirty="0" err="1"/>
              <a:t>are</a:t>
            </a:r>
            <a:r>
              <a:rPr lang="hu-HU" sz="1800" dirty="0"/>
              <a:t> </a:t>
            </a:r>
            <a:r>
              <a:rPr lang="hu-HU" sz="1800" dirty="0" err="1"/>
              <a:t>respronsible</a:t>
            </a:r>
            <a:r>
              <a:rPr lang="hu-HU" sz="1800" dirty="0"/>
              <a:t> </a:t>
            </a:r>
            <a:r>
              <a:rPr lang="hu-HU" sz="1800" dirty="0" err="1"/>
              <a:t>for</a:t>
            </a:r>
            <a:r>
              <a:rPr lang="hu-HU" sz="1800" dirty="0"/>
              <a:t> in-</a:t>
            </a:r>
            <a:r>
              <a:rPr lang="hu-HU" sz="1800" dirty="0" err="1"/>
              <a:t>class</a:t>
            </a:r>
            <a:r>
              <a:rPr lang="hu-HU" sz="1800" dirty="0"/>
              <a:t> </a:t>
            </a:r>
            <a:r>
              <a:rPr lang="hu-HU" sz="1800" dirty="0" err="1"/>
              <a:t>courses</a:t>
            </a:r>
            <a:r>
              <a:rPr lang="hu-HU" sz="1800" dirty="0"/>
              <a:t> and </a:t>
            </a:r>
            <a:r>
              <a:rPr lang="hu-HU" sz="1800" dirty="0" err="1"/>
              <a:t>distance</a:t>
            </a:r>
            <a:r>
              <a:rPr lang="hu-HU" sz="1800" dirty="0"/>
              <a:t> </a:t>
            </a:r>
            <a:r>
              <a:rPr lang="hu-HU" sz="1800" dirty="0" err="1"/>
              <a:t>learning</a:t>
            </a:r>
            <a:r>
              <a:rPr lang="hu-HU" sz="1800" dirty="0"/>
              <a:t> </a:t>
            </a:r>
            <a:r>
              <a:rPr lang="hu-HU" sz="1800" dirty="0" err="1"/>
              <a:t>courses</a:t>
            </a:r>
            <a:endParaRPr lang="hu-HU" sz="1800" dirty="0"/>
          </a:p>
          <a:p>
            <a:pPr marL="285750" indent="-285750">
              <a:buFont typeface="Wingdings" panose="05000000000000000000" pitchFamily="2" charset="2"/>
              <a:buChar char="ü"/>
            </a:pPr>
            <a:r>
              <a:rPr lang="hu-HU" sz="1800" dirty="0" err="1"/>
              <a:t>Using</a:t>
            </a:r>
            <a:r>
              <a:rPr lang="hu-HU" sz="1800" dirty="0"/>
              <a:t> </a:t>
            </a:r>
            <a:r>
              <a:rPr lang="hu-HU" sz="1800" dirty="0" err="1"/>
              <a:t>avatars</a:t>
            </a:r>
            <a:r>
              <a:rPr lang="hu-HU" sz="1800" dirty="0"/>
              <a:t> </a:t>
            </a:r>
            <a:r>
              <a:rPr lang="hu-HU" sz="1800" dirty="0" err="1"/>
              <a:t>can</a:t>
            </a:r>
            <a:r>
              <a:rPr lang="hu-HU" sz="1800" dirty="0"/>
              <a:t> </a:t>
            </a:r>
            <a:r>
              <a:rPr lang="hu-HU" sz="1800" dirty="0" err="1"/>
              <a:t>increase</a:t>
            </a:r>
            <a:r>
              <a:rPr lang="hu-HU" sz="1800" dirty="0"/>
              <a:t> </a:t>
            </a:r>
            <a:r>
              <a:rPr lang="hu-HU" sz="1800" dirty="0" err="1"/>
              <a:t>productivity</a:t>
            </a:r>
            <a:r>
              <a:rPr lang="hu-HU" sz="1800" dirty="0"/>
              <a:t> of </a:t>
            </a:r>
            <a:r>
              <a:rPr lang="hu-HU" sz="1800" dirty="0" err="1"/>
              <a:t>students</a:t>
            </a:r>
            <a:endParaRPr lang="hu-HU" sz="1800" dirty="0"/>
          </a:p>
          <a:p>
            <a:pPr marL="285750" indent="-285750">
              <a:buFont typeface="Wingdings" panose="05000000000000000000" pitchFamily="2" charset="2"/>
              <a:buChar char="ü"/>
            </a:pPr>
            <a:r>
              <a:rPr lang="hu-HU" sz="1800" dirty="0" err="1"/>
              <a:t>This</a:t>
            </a:r>
            <a:r>
              <a:rPr lang="hu-HU" sz="1800" dirty="0"/>
              <a:t> </a:t>
            </a:r>
            <a:r>
              <a:rPr lang="hu-HU" sz="1800" dirty="0" err="1"/>
              <a:t>can</a:t>
            </a:r>
            <a:r>
              <a:rPr lang="hu-HU" sz="1800" dirty="0"/>
              <a:t> </a:t>
            </a:r>
            <a:r>
              <a:rPr lang="hu-HU" sz="1800" dirty="0" err="1"/>
              <a:t>also</a:t>
            </a:r>
            <a:r>
              <a:rPr lang="hu-HU" sz="1800" dirty="0"/>
              <a:t> </a:t>
            </a:r>
            <a:r>
              <a:rPr lang="hu-HU" sz="1800" dirty="0" err="1"/>
              <a:t>contribute</a:t>
            </a:r>
            <a:r>
              <a:rPr lang="hu-HU" sz="1800" dirty="0"/>
              <a:t> </a:t>
            </a:r>
            <a:r>
              <a:rPr lang="hu-HU" sz="1800" dirty="0" err="1"/>
              <a:t>to</a:t>
            </a:r>
            <a:r>
              <a:rPr lang="hu-HU" sz="1800" dirty="0"/>
              <a:t> </a:t>
            </a:r>
            <a:r>
              <a:rPr lang="hu-HU" sz="1800" dirty="0" err="1"/>
              <a:t>increased</a:t>
            </a:r>
            <a:r>
              <a:rPr lang="hu-HU" sz="1800" dirty="0"/>
              <a:t> </a:t>
            </a:r>
            <a:r>
              <a:rPr lang="hu-HU" sz="1800" dirty="0" err="1"/>
              <a:t>numbers</a:t>
            </a:r>
            <a:r>
              <a:rPr lang="hu-HU" sz="1800" dirty="0"/>
              <a:t> in </a:t>
            </a:r>
            <a:r>
              <a:rPr lang="hu-HU" sz="1800" dirty="0" err="1"/>
              <a:t>completing</a:t>
            </a:r>
            <a:r>
              <a:rPr lang="hu-HU" sz="1800" dirty="0"/>
              <a:t> </a:t>
            </a:r>
            <a:r>
              <a:rPr lang="hu-HU" sz="1800" dirty="0" err="1"/>
              <a:t>courses</a:t>
            </a:r>
            <a:endParaRPr lang="hu-HU" sz="1800" dirty="0"/>
          </a:p>
        </p:txBody>
      </p:sp>
    </p:spTree>
    <p:extLst>
      <p:ext uri="{BB962C8B-B14F-4D97-AF65-F5344CB8AC3E}">
        <p14:creationId xmlns:p14="http://schemas.microsoft.com/office/powerpoint/2010/main" val="11088575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pic>
        <p:nvPicPr>
          <p:cNvPr id="205" name="Shape 205" descr="centerback"/>
          <p:cNvPicPr preferRelativeResize="0"/>
          <p:nvPr/>
        </p:nvPicPr>
        <p:blipFill rotWithShape="1">
          <a:blip r:embed="rId3">
            <a:alphaModFix/>
          </a:blip>
          <a:srcRect/>
          <a:stretch/>
        </p:blipFill>
        <p:spPr>
          <a:xfrm>
            <a:off x="14445" y="273184"/>
            <a:ext cx="9113519" cy="6835139"/>
          </a:xfrm>
          <a:prstGeom prst="rect">
            <a:avLst/>
          </a:prstGeom>
          <a:noFill/>
          <a:ln>
            <a:noFill/>
          </a:ln>
        </p:spPr>
      </p:pic>
      <p:sp>
        <p:nvSpPr>
          <p:cNvPr id="206" name="Shape 206"/>
          <p:cNvSpPr txBox="1">
            <a:spLocks noGrp="1"/>
          </p:cNvSpPr>
          <p:nvPr>
            <p:ph type="ctrTitle"/>
          </p:nvPr>
        </p:nvSpPr>
        <p:spPr>
          <a:xfrm>
            <a:off x="463550" y="1268412"/>
            <a:ext cx="8215312" cy="1150936"/>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br>
              <a:rPr lang="en-US" sz="2000" b="1" i="0" u="sng" strike="noStrike" cap="none" dirty="0">
                <a:solidFill>
                  <a:schemeClr val="dk2"/>
                </a:solidFill>
                <a:latin typeface="Arial"/>
                <a:ea typeface="Arial"/>
                <a:cs typeface="Arial"/>
                <a:sym typeface="Arial"/>
              </a:rPr>
            </a:br>
            <a:br>
              <a:rPr lang="en-US" sz="2000" b="1" i="0" u="sng" strike="noStrike" cap="none" dirty="0">
                <a:solidFill>
                  <a:schemeClr val="dk2"/>
                </a:solidFill>
                <a:latin typeface="Arial"/>
                <a:ea typeface="Arial"/>
                <a:cs typeface="Arial"/>
                <a:sym typeface="Arial"/>
              </a:rPr>
            </a:br>
            <a:br>
              <a:rPr lang="en-US" sz="2000" b="1" i="0" u="sng" strike="noStrike" cap="none" dirty="0">
                <a:solidFill>
                  <a:schemeClr val="dk2"/>
                </a:solidFill>
                <a:latin typeface="Arial"/>
                <a:ea typeface="Arial"/>
                <a:cs typeface="Arial"/>
                <a:sym typeface="Arial"/>
              </a:rPr>
            </a:br>
            <a:br>
              <a:rPr lang="en-US" sz="2000" b="1" i="0" u="sng" strike="noStrike" cap="none" dirty="0">
                <a:solidFill>
                  <a:schemeClr val="dk2"/>
                </a:solidFill>
                <a:latin typeface="Arial"/>
                <a:ea typeface="Arial"/>
                <a:cs typeface="Arial"/>
                <a:sym typeface="Arial"/>
              </a:rPr>
            </a:br>
            <a:endParaRPr lang="en-US" sz="2000" b="1" i="0" u="sng" strike="noStrike" cap="none" dirty="0">
              <a:solidFill>
                <a:schemeClr val="dk2"/>
              </a:solidFill>
              <a:latin typeface="Arial"/>
              <a:ea typeface="Arial"/>
              <a:cs typeface="Arial"/>
              <a:sym typeface="Arial"/>
            </a:endParaRPr>
          </a:p>
        </p:txBody>
      </p:sp>
      <p:pic>
        <p:nvPicPr>
          <p:cNvPr id="207" name="Shape 207" descr="portal_top_de"/>
          <p:cNvPicPr preferRelativeResize="0"/>
          <p:nvPr/>
        </p:nvPicPr>
        <p:blipFill rotWithShape="1">
          <a:blip r:embed="rId4">
            <a:alphaModFix/>
          </a:blip>
          <a:srcRect/>
          <a:stretch/>
        </p:blipFill>
        <p:spPr>
          <a:xfrm>
            <a:off x="0" y="0"/>
            <a:ext cx="9144000" cy="1166345"/>
          </a:xfrm>
          <a:prstGeom prst="rect">
            <a:avLst/>
          </a:prstGeom>
          <a:noFill/>
          <a:ln>
            <a:noFill/>
          </a:ln>
        </p:spPr>
      </p:pic>
      <p:sp>
        <p:nvSpPr>
          <p:cNvPr id="209" name="Shape 209"/>
          <p:cNvSpPr txBox="1"/>
          <p:nvPr/>
        </p:nvSpPr>
        <p:spPr>
          <a:xfrm>
            <a:off x="178593" y="1103424"/>
            <a:ext cx="8785225" cy="740456"/>
          </a:xfrm>
          <a:prstGeom prst="rect">
            <a:avLst/>
          </a:prstGeom>
          <a:noFill/>
          <a:ln>
            <a:noFill/>
          </a:ln>
        </p:spPr>
        <p:txBody>
          <a:bodyPr wrap="square" lIns="91425" tIns="45700" rIns="91425" bIns="45700" anchor="ctr" anchorCtr="0">
            <a:noAutofit/>
          </a:bodyPr>
          <a:lstStyle/>
          <a:p>
            <a:pPr marL="742950" marR="0" lvl="0" indent="-742950" algn="ctr" rtl="0">
              <a:lnSpc>
                <a:spcPct val="100000"/>
              </a:lnSpc>
              <a:spcBef>
                <a:spcPts val="0"/>
              </a:spcBef>
              <a:spcAft>
                <a:spcPts val="0"/>
              </a:spcAft>
              <a:buClr>
                <a:schemeClr val="dk2"/>
              </a:buClr>
              <a:buSzPct val="25000"/>
              <a:buFont typeface="Arial"/>
              <a:buNone/>
            </a:pPr>
            <a:r>
              <a:rPr lang="hu-HU" sz="4000" b="1" i="0" u="sng" dirty="0" err="1">
                <a:solidFill>
                  <a:schemeClr val="dk2"/>
                </a:solidFill>
                <a:latin typeface="Arial"/>
                <a:ea typeface="Arial"/>
                <a:cs typeface="Arial"/>
                <a:sym typeface="Arial"/>
              </a:rPr>
              <a:t>Solver</a:t>
            </a:r>
            <a:endParaRPr lang="hu-HU" sz="3200" b="1" i="0" u="none" dirty="0">
              <a:solidFill>
                <a:schemeClr val="dk2"/>
              </a:solidFill>
              <a:latin typeface="Arial"/>
              <a:ea typeface="Arial"/>
              <a:cs typeface="Arial"/>
              <a:sym typeface="Arial"/>
            </a:endParaRPr>
          </a:p>
        </p:txBody>
      </p:sp>
      <p:sp>
        <p:nvSpPr>
          <p:cNvPr id="3" name="Szövegdoboz 2">
            <a:extLst>
              <a:ext uri="{FF2B5EF4-FFF2-40B4-BE49-F238E27FC236}">
                <a16:creationId xmlns:a16="http://schemas.microsoft.com/office/drawing/2014/main" id="{E7F8B4D6-F968-D071-05B0-80FD6B2652AD}"/>
              </a:ext>
            </a:extLst>
          </p:cNvPr>
          <p:cNvSpPr txBox="1"/>
          <p:nvPr/>
        </p:nvSpPr>
        <p:spPr>
          <a:xfrm>
            <a:off x="1259283" y="2860274"/>
            <a:ext cx="6623841" cy="1477328"/>
          </a:xfrm>
          <a:prstGeom prst="rect">
            <a:avLst/>
          </a:prstGeom>
          <a:noFill/>
        </p:spPr>
        <p:txBody>
          <a:bodyPr wrap="square" rtlCol="0">
            <a:spAutoFit/>
          </a:bodyPr>
          <a:lstStyle/>
          <a:p>
            <a:pPr marL="285750" indent="-285750">
              <a:buFont typeface="Wingdings" panose="05000000000000000000" pitchFamily="2" charset="2"/>
              <a:buChar char="Ø"/>
            </a:pPr>
            <a:r>
              <a:rPr lang="hu-HU" sz="1800" dirty="0" err="1"/>
              <a:t>Current</a:t>
            </a:r>
            <a:r>
              <a:rPr lang="hu-HU" sz="1800" dirty="0"/>
              <a:t> </a:t>
            </a:r>
            <a:r>
              <a:rPr lang="hu-HU" sz="1800" dirty="0" err="1"/>
              <a:t>teaching</a:t>
            </a:r>
            <a:r>
              <a:rPr lang="hu-HU" sz="1800" dirty="0"/>
              <a:t> </a:t>
            </a:r>
            <a:r>
              <a:rPr lang="hu-HU" sz="1800" dirty="0" err="1"/>
              <a:t>models</a:t>
            </a:r>
            <a:r>
              <a:rPr lang="hu-HU" sz="1800" dirty="0"/>
              <a:t> </a:t>
            </a:r>
            <a:r>
              <a:rPr lang="hu-HU" sz="1800" dirty="0" err="1"/>
              <a:t>need</a:t>
            </a:r>
            <a:r>
              <a:rPr lang="hu-HU" sz="1800" dirty="0"/>
              <a:t> </a:t>
            </a:r>
            <a:r>
              <a:rPr lang="hu-HU" sz="1800" dirty="0" err="1"/>
              <a:t>to</a:t>
            </a:r>
            <a:r>
              <a:rPr lang="hu-HU" sz="1800" dirty="0"/>
              <a:t> shift </a:t>
            </a:r>
            <a:r>
              <a:rPr lang="hu-HU" sz="1800" dirty="0" err="1"/>
              <a:t>from</a:t>
            </a:r>
            <a:r>
              <a:rPr lang="hu-HU" sz="1800" dirty="0"/>
              <a:t> </a:t>
            </a:r>
            <a:r>
              <a:rPr lang="hu-HU" sz="1800" dirty="0" err="1"/>
              <a:t>teaching</a:t>
            </a:r>
            <a:r>
              <a:rPr lang="hu-HU" sz="1800" dirty="0"/>
              <a:t> in </a:t>
            </a:r>
            <a:r>
              <a:rPr lang="hu-HU" sz="1800" dirty="0" err="1"/>
              <a:t>details</a:t>
            </a:r>
            <a:r>
              <a:rPr lang="hu-HU" sz="1800" dirty="0"/>
              <a:t> </a:t>
            </a:r>
            <a:r>
              <a:rPr lang="hu-HU" sz="1800" dirty="0" err="1"/>
              <a:t>how</a:t>
            </a:r>
            <a:r>
              <a:rPr lang="hu-HU" sz="1800" dirty="0"/>
              <a:t> </a:t>
            </a:r>
            <a:r>
              <a:rPr lang="hu-HU" sz="1800" dirty="0" err="1"/>
              <a:t>to</a:t>
            </a:r>
            <a:r>
              <a:rPr lang="hu-HU" sz="1800" dirty="0"/>
              <a:t> </a:t>
            </a:r>
            <a:r>
              <a:rPr lang="hu-HU" sz="1800" dirty="0" err="1"/>
              <a:t>solve</a:t>
            </a:r>
            <a:r>
              <a:rPr lang="hu-HU" sz="1800" dirty="0"/>
              <a:t> </a:t>
            </a:r>
            <a:r>
              <a:rPr lang="hu-HU" sz="1800" dirty="0" err="1"/>
              <a:t>problems</a:t>
            </a:r>
            <a:r>
              <a:rPr lang="hu-HU" sz="1800" dirty="0"/>
              <a:t> </a:t>
            </a:r>
            <a:r>
              <a:rPr lang="hu-HU" sz="1800" dirty="0" err="1"/>
              <a:t>to</a:t>
            </a:r>
            <a:r>
              <a:rPr lang="hu-HU" sz="1800" dirty="0"/>
              <a:t> </a:t>
            </a:r>
            <a:r>
              <a:rPr lang="hu-HU" sz="1800" dirty="0" err="1"/>
              <a:t>translating</a:t>
            </a:r>
            <a:r>
              <a:rPr lang="hu-HU" sz="1800" dirty="0"/>
              <a:t> </a:t>
            </a:r>
            <a:r>
              <a:rPr lang="hu-HU" sz="1800" dirty="0" err="1"/>
              <a:t>problems</a:t>
            </a:r>
            <a:r>
              <a:rPr lang="hu-HU" sz="1800" dirty="0"/>
              <a:t> </a:t>
            </a:r>
            <a:r>
              <a:rPr lang="hu-HU" sz="1800" dirty="0" err="1"/>
              <a:t>into</a:t>
            </a:r>
            <a:r>
              <a:rPr lang="hu-HU" sz="1800" dirty="0"/>
              <a:t> </a:t>
            </a:r>
            <a:r>
              <a:rPr lang="hu-HU" sz="1800" dirty="0" err="1"/>
              <a:t>eg</a:t>
            </a:r>
            <a:r>
              <a:rPr lang="hu-HU" sz="1800" dirty="0"/>
              <a:t>. </a:t>
            </a:r>
            <a:r>
              <a:rPr lang="hu-HU" sz="1800" dirty="0" err="1"/>
              <a:t>Solver</a:t>
            </a:r>
            <a:r>
              <a:rPr lang="hu-HU" sz="1800" dirty="0"/>
              <a:t> </a:t>
            </a:r>
            <a:r>
              <a:rPr lang="hu-HU" sz="1800" dirty="0" err="1"/>
              <a:t>language</a:t>
            </a:r>
            <a:endParaRPr lang="hu-HU" sz="1800" dirty="0"/>
          </a:p>
          <a:p>
            <a:pPr marL="285750" indent="-285750">
              <a:buFont typeface="Wingdings" panose="05000000000000000000" pitchFamily="2" charset="2"/>
              <a:buChar char="Ø"/>
            </a:pPr>
            <a:r>
              <a:rPr lang="hu-HU" sz="1800" dirty="0" err="1"/>
              <a:t>This</a:t>
            </a:r>
            <a:r>
              <a:rPr lang="hu-HU" sz="1800" dirty="0"/>
              <a:t> </a:t>
            </a:r>
            <a:r>
              <a:rPr lang="hu-HU" sz="1800" dirty="0" err="1"/>
              <a:t>will</a:t>
            </a:r>
            <a:r>
              <a:rPr lang="hu-HU" sz="1800" dirty="0"/>
              <a:t> free </a:t>
            </a:r>
            <a:r>
              <a:rPr lang="hu-HU" sz="1800" dirty="0" err="1"/>
              <a:t>resources</a:t>
            </a:r>
            <a:endParaRPr lang="hu-HU" sz="1800" dirty="0"/>
          </a:p>
          <a:p>
            <a:pPr marL="285750" indent="-285750">
              <a:buFont typeface="Wingdings" panose="05000000000000000000" pitchFamily="2" charset="2"/>
              <a:buChar char="Ø"/>
            </a:pPr>
            <a:r>
              <a:rPr lang="hu-HU" sz="1800" dirty="0" err="1"/>
              <a:t>It</a:t>
            </a:r>
            <a:r>
              <a:rPr lang="hu-HU" sz="1800" dirty="0"/>
              <a:t> </a:t>
            </a:r>
            <a:r>
              <a:rPr lang="hu-HU" sz="1800" dirty="0" err="1"/>
              <a:t>supports</a:t>
            </a:r>
            <a:r>
              <a:rPr lang="hu-HU" sz="1800" dirty="0"/>
              <a:t> </a:t>
            </a:r>
            <a:r>
              <a:rPr lang="hu-HU" sz="1800" dirty="0" err="1"/>
              <a:t>innvative</a:t>
            </a:r>
            <a:r>
              <a:rPr lang="hu-HU" sz="1800" dirty="0"/>
              <a:t> </a:t>
            </a:r>
            <a:r>
              <a:rPr lang="hu-HU" sz="1800" dirty="0" err="1"/>
              <a:t>thinking</a:t>
            </a:r>
            <a:r>
              <a:rPr lang="hu-HU" sz="1800" dirty="0"/>
              <a:t> </a:t>
            </a:r>
          </a:p>
        </p:txBody>
      </p:sp>
    </p:spTree>
    <p:extLst>
      <p:ext uri="{BB962C8B-B14F-4D97-AF65-F5344CB8AC3E}">
        <p14:creationId xmlns:p14="http://schemas.microsoft.com/office/powerpoint/2010/main" val="16375610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pic>
        <p:nvPicPr>
          <p:cNvPr id="205" name="Shape 205" descr="centerback"/>
          <p:cNvPicPr preferRelativeResize="0"/>
          <p:nvPr/>
        </p:nvPicPr>
        <p:blipFill rotWithShape="1">
          <a:blip r:embed="rId3">
            <a:alphaModFix/>
          </a:blip>
          <a:srcRect/>
          <a:stretch/>
        </p:blipFill>
        <p:spPr>
          <a:xfrm>
            <a:off x="14445" y="273184"/>
            <a:ext cx="9113519" cy="6835139"/>
          </a:xfrm>
          <a:prstGeom prst="rect">
            <a:avLst/>
          </a:prstGeom>
          <a:noFill/>
          <a:ln>
            <a:noFill/>
          </a:ln>
        </p:spPr>
      </p:pic>
      <p:sp>
        <p:nvSpPr>
          <p:cNvPr id="206" name="Shape 206"/>
          <p:cNvSpPr txBox="1">
            <a:spLocks noGrp="1"/>
          </p:cNvSpPr>
          <p:nvPr>
            <p:ph type="ctrTitle"/>
          </p:nvPr>
        </p:nvSpPr>
        <p:spPr>
          <a:xfrm>
            <a:off x="463550" y="1268412"/>
            <a:ext cx="8215312" cy="1150936"/>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br>
              <a:rPr lang="en-US" sz="2000" b="1" i="0" u="sng" strike="noStrike" cap="none" dirty="0">
                <a:solidFill>
                  <a:schemeClr val="dk2"/>
                </a:solidFill>
                <a:latin typeface="Arial"/>
                <a:ea typeface="Arial"/>
                <a:cs typeface="Arial"/>
                <a:sym typeface="Arial"/>
              </a:rPr>
            </a:br>
            <a:br>
              <a:rPr lang="en-US" sz="2000" b="1" i="0" u="sng" strike="noStrike" cap="none" dirty="0">
                <a:solidFill>
                  <a:schemeClr val="dk2"/>
                </a:solidFill>
                <a:latin typeface="Arial"/>
                <a:ea typeface="Arial"/>
                <a:cs typeface="Arial"/>
                <a:sym typeface="Arial"/>
              </a:rPr>
            </a:br>
            <a:br>
              <a:rPr lang="en-US" sz="2000" b="1" i="0" u="sng" strike="noStrike" cap="none" dirty="0">
                <a:solidFill>
                  <a:schemeClr val="dk2"/>
                </a:solidFill>
                <a:latin typeface="Arial"/>
                <a:ea typeface="Arial"/>
                <a:cs typeface="Arial"/>
                <a:sym typeface="Arial"/>
              </a:rPr>
            </a:br>
            <a:br>
              <a:rPr lang="en-US" sz="2000" b="1" i="0" u="sng" strike="noStrike" cap="none" dirty="0">
                <a:solidFill>
                  <a:schemeClr val="dk2"/>
                </a:solidFill>
                <a:latin typeface="Arial"/>
                <a:ea typeface="Arial"/>
                <a:cs typeface="Arial"/>
                <a:sym typeface="Arial"/>
              </a:rPr>
            </a:br>
            <a:endParaRPr lang="en-US" sz="2000" b="1" i="0" u="sng" strike="noStrike" cap="none" dirty="0">
              <a:solidFill>
                <a:schemeClr val="dk2"/>
              </a:solidFill>
              <a:latin typeface="Arial"/>
              <a:ea typeface="Arial"/>
              <a:cs typeface="Arial"/>
              <a:sym typeface="Arial"/>
            </a:endParaRPr>
          </a:p>
        </p:txBody>
      </p:sp>
      <p:pic>
        <p:nvPicPr>
          <p:cNvPr id="207" name="Shape 207" descr="portal_top_de"/>
          <p:cNvPicPr preferRelativeResize="0"/>
          <p:nvPr/>
        </p:nvPicPr>
        <p:blipFill rotWithShape="1">
          <a:blip r:embed="rId4">
            <a:alphaModFix/>
          </a:blip>
          <a:srcRect/>
          <a:stretch/>
        </p:blipFill>
        <p:spPr>
          <a:xfrm>
            <a:off x="0" y="0"/>
            <a:ext cx="9144000" cy="1166345"/>
          </a:xfrm>
          <a:prstGeom prst="rect">
            <a:avLst/>
          </a:prstGeom>
          <a:noFill/>
          <a:ln>
            <a:noFill/>
          </a:ln>
        </p:spPr>
      </p:pic>
      <p:sp>
        <p:nvSpPr>
          <p:cNvPr id="209" name="Shape 209"/>
          <p:cNvSpPr txBox="1"/>
          <p:nvPr/>
        </p:nvSpPr>
        <p:spPr>
          <a:xfrm>
            <a:off x="178593" y="1103424"/>
            <a:ext cx="8785225" cy="740456"/>
          </a:xfrm>
          <a:prstGeom prst="rect">
            <a:avLst/>
          </a:prstGeom>
          <a:noFill/>
          <a:ln>
            <a:noFill/>
          </a:ln>
        </p:spPr>
        <p:txBody>
          <a:bodyPr wrap="square" lIns="91425" tIns="45700" rIns="91425" bIns="45700" anchor="ctr" anchorCtr="0">
            <a:noAutofit/>
          </a:bodyPr>
          <a:lstStyle/>
          <a:p>
            <a:pPr marL="742950" marR="0" lvl="0" indent="-742950" algn="ctr" rtl="0">
              <a:lnSpc>
                <a:spcPct val="100000"/>
              </a:lnSpc>
              <a:spcBef>
                <a:spcPts val="0"/>
              </a:spcBef>
              <a:spcAft>
                <a:spcPts val="0"/>
              </a:spcAft>
              <a:buClr>
                <a:schemeClr val="dk2"/>
              </a:buClr>
              <a:buSzPct val="25000"/>
              <a:buFont typeface="Arial"/>
              <a:buNone/>
            </a:pPr>
            <a:r>
              <a:rPr lang="hu-HU" sz="4000" b="1" i="0" u="sng" dirty="0">
                <a:solidFill>
                  <a:schemeClr val="dk2"/>
                </a:solidFill>
                <a:latin typeface="Arial"/>
                <a:ea typeface="Arial"/>
                <a:cs typeface="Arial"/>
                <a:sym typeface="Arial"/>
              </a:rPr>
              <a:t>Log-</a:t>
            </a:r>
            <a:r>
              <a:rPr lang="hu-HU" sz="4000" b="1" i="0" u="sng" dirty="0" err="1">
                <a:solidFill>
                  <a:schemeClr val="dk2"/>
                </a:solidFill>
                <a:latin typeface="Arial"/>
                <a:ea typeface="Arial"/>
                <a:cs typeface="Arial"/>
                <a:sym typeface="Arial"/>
              </a:rPr>
              <a:t>data</a:t>
            </a:r>
            <a:endParaRPr lang="hu-HU" sz="3200" b="1" i="0" u="none" dirty="0">
              <a:solidFill>
                <a:schemeClr val="dk2"/>
              </a:solidFill>
              <a:latin typeface="Arial"/>
              <a:ea typeface="Arial"/>
              <a:cs typeface="Arial"/>
              <a:sym typeface="Arial"/>
            </a:endParaRPr>
          </a:p>
        </p:txBody>
      </p:sp>
      <p:sp>
        <p:nvSpPr>
          <p:cNvPr id="3" name="Szövegdoboz 2">
            <a:extLst>
              <a:ext uri="{FF2B5EF4-FFF2-40B4-BE49-F238E27FC236}">
                <a16:creationId xmlns:a16="http://schemas.microsoft.com/office/drawing/2014/main" id="{E7F8B4D6-F968-D071-05B0-80FD6B2652AD}"/>
              </a:ext>
            </a:extLst>
          </p:cNvPr>
          <p:cNvSpPr txBox="1"/>
          <p:nvPr/>
        </p:nvSpPr>
        <p:spPr>
          <a:xfrm>
            <a:off x="284959" y="1945947"/>
            <a:ext cx="8678859" cy="2862322"/>
          </a:xfrm>
          <a:prstGeom prst="rect">
            <a:avLst/>
          </a:prstGeom>
          <a:noFill/>
        </p:spPr>
        <p:txBody>
          <a:bodyPr wrap="square" rtlCol="0">
            <a:spAutoFit/>
          </a:bodyPr>
          <a:lstStyle/>
          <a:p>
            <a:r>
              <a:rPr lang="hu-HU" sz="1800" dirty="0" err="1"/>
              <a:t>Recording</a:t>
            </a:r>
            <a:r>
              <a:rPr lang="hu-HU" sz="1800" dirty="0"/>
              <a:t> Log-</a:t>
            </a:r>
            <a:r>
              <a:rPr lang="hu-HU" sz="1800" dirty="0" err="1"/>
              <a:t>data</a:t>
            </a:r>
            <a:r>
              <a:rPr lang="hu-HU" sz="1800" dirty="0"/>
              <a:t> </a:t>
            </a:r>
            <a:r>
              <a:rPr lang="hu-HU" sz="1800" dirty="0" err="1"/>
              <a:t>from</a:t>
            </a:r>
            <a:r>
              <a:rPr lang="hu-HU" sz="1800" dirty="0"/>
              <a:t>: </a:t>
            </a:r>
          </a:p>
          <a:p>
            <a:pPr marL="285750" indent="-285750">
              <a:buFont typeface="Wingdings" panose="05000000000000000000" pitchFamily="2" charset="2"/>
              <a:buChar char="Ø"/>
            </a:pPr>
            <a:r>
              <a:rPr lang="hu-HU" sz="1800" dirty="0"/>
              <a:t>Mouse </a:t>
            </a:r>
            <a:r>
              <a:rPr lang="hu-HU" sz="1800" dirty="0" err="1"/>
              <a:t>usage</a:t>
            </a:r>
            <a:endParaRPr lang="hu-HU" sz="1800" dirty="0"/>
          </a:p>
          <a:p>
            <a:pPr marL="285750" indent="-285750">
              <a:buFont typeface="Wingdings" panose="05000000000000000000" pitchFamily="2" charset="2"/>
              <a:buChar char="Ø"/>
            </a:pPr>
            <a:r>
              <a:rPr lang="hu-HU" sz="1800" dirty="0" err="1"/>
              <a:t>Keyboards</a:t>
            </a:r>
            <a:endParaRPr lang="hu-HU" sz="1800" dirty="0"/>
          </a:p>
          <a:p>
            <a:pPr marL="285750" indent="-285750">
              <a:buFont typeface="Wingdings" panose="05000000000000000000" pitchFamily="2" charset="2"/>
              <a:buChar char="Ø"/>
            </a:pPr>
            <a:r>
              <a:rPr lang="hu-HU" sz="1800" dirty="0" err="1"/>
              <a:t>Eye</a:t>
            </a:r>
            <a:r>
              <a:rPr lang="hu-HU" sz="1800" dirty="0"/>
              <a:t> </a:t>
            </a:r>
            <a:r>
              <a:rPr lang="hu-HU" sz="1800" dirty="0" err="1"/>
              <a:t>tracking</a:t>
            </a:r>
            <a:endParaRPr lang="hu-HU" sz="1800" dirty="0"/>
          </a:p>
          <a:p>
            <a:pPr marL="285750" indent="-285750">
              <a:buFont typeface="Wingdings" panose="05000000000000000000" pitchFamily="2" charset="2"/>
              <a:buChar char="Ø"/>
            </a:pPr>
            <a:r>
              <a:rPr lang="hu-HU" sz="1800" dirty="0" err="1"/>
              <a:t>Emotion</a:t>
            </a:r>
            <a:r>
              <a:rPr lang="hu-HU" sz="1800" dirty="0"/>
              <a:t> </a:t>
            </a:r>
            <a:r>
              <a:rPr lang="hu-HU" sz="1800" dirty="0" err="1"/>
              <a:t>detection</a:t>
            </a:r>
            <a:endParaRPr lang="hu-HU" sz="1800" dirty="0"/>
          </a:p>
          <a:p>
            <a:pPr marL="285750" indent="-285750">
              <a:buFont typeface="Wingdings" panose="05000000000000000000" pitchFamily="2" charset="2"/>
              <a:buChar char="Ø"/>
            </a:pPr>
            <a:r>
              <a:rPr lang="hu-HU" sz="1800" dirty="0"/>
              <a:t>EEG</a:t>
            </a:r>
          </a:p>
          <a:p>
            <a:pPr marL="285750" indent="-285750">
              <a:buFont typeface="Wingdings" panose="05000000000000000000" pitchFamily="2" charset="2"/>
              <a:buChar char="Ø"/>
            </a:pPr>
            <a:r>
              <a:rPr lang="hu-HU" sz="1800" dirty="0"/>
              <a:t>Etc.</a:t>
            </a:r>
          </a:p>
          <a:p>
            <a:pPr marL="285750" indent="-285750">
              <a:buFont typeface="Wingdings" panose="05000000000000000000" pitchFamily="2" charset="2"/>
              <a:buChar char="Ø"/>
            </a:pPr>
            <a:endParaRPr lang="hu-HU" sz="1800" dirty="0"/>
          </a:p>
          <a:p>
            <a:r>
              <a:rPr lang="hu-HU" sz="1800" dirty="0" err="1"/>
              <a:t>This</a:t>
            </a:r>
            <a:r>
              <a:rPr lang="hu-HU" sz="1800" dirty="0"/>
              <a:t> </a:t>
            </a:r>
            <a:r>
              <a:rPr lang="hu-HU" sz="1800" dirty="0" err="1"/>
              <a:t>can</a:t>
            </a:r>
            <a:r>
              <a:rPr lang="hu-HU" sz="1800" dirty="0"/>
              <a:t> </a:t>
            </a:r>
            <a:r>
              <a:rPr lang="hu-HU" sz="1800" dirty="0" err="1"/>
              <a:t>ensure</a:t>
            </a:r>
            <a:r>
              <a:rPr lang="hu-HU" sz="1800" dirty="0"/>
              <a:t> </a:t>
            </a:r>
            <a:r>
              <a:rPr lang="hu-HU" sz="1800" dirty="0" err="1"/>
              <a:t>that</a:t>
            </a:r>
            <a:r>
              <a:rPr lang="hu-HU" sz="1800" dirty="0"/>
              <a:t> </a:t>
            </a:r>
            <a:r>
              <a:rPr lang="hu-HU" sz="1800" dirty="0" err="1"/>
              <a:t>instead</a:t>
            </a:r>
            <a:r>
              <a:rPr lang="hu-HU" sz="1800" dirty="0"/>
              <a:t> of </a:t>
            </a:r>
            <a:r>
              <a:rPr lang="hu-HU" sz="1800" dirty="0" err="1"/>
              <a:t>the</a:t>
            </a:r>
            <a:r>
              <a:rPr lang="hu-HU" sz="1800" dirty="0"/>
              <a:t> </a:t>
            </a:r>
            <a:r>
              <a:rPr lang="hu-HU" sz="1800" dirty="0" err="1"/>
              <a:t>well</a:t>
            </a:r>
            <a:r>
              <a:rPr lang="hu-HU" sz="1800" dirty="0"/>
              <a:t> </a:t>
            </a:r>
            <a:r>
              <a:rPr lang="hu-HU" sz="1800" dirty="0" err="1"/>
              <a:t>known</a:t>
            </a:r>
            <a:r>
              <a:rPr lang="hu-HU" sz="1800" dirty="0"/>
              <a:t> </a:t>
            </a:r>
            <a:r>
              <a:rPr lang="hu-HU" sz="1800" dirty="0" err="1"/>
              <a:t>perforamce</a:t>
            </a:r>
            <a:r>
              <a:rPr lang="hu-HU" sz="1800" dirty="0"/>
              <a:t> </a:t>
            </a:r>
            <a:r>
              <a:rPr lang="hu-HU" sz="1800" dirty="0" err="1"/>
              <a:t>tracking</a:t>
            </a:r>
            <a:r>
              <a:rPr lang="hu-HU" sz="1800" dirty="0"/>
              <a:t>, </a:t>
            </a:r>
            <a:r>
              <a:rPr lang="hu-HU" sz="1800" dirty="0" err="1"/>
              <a:t>the</a:t>
            </a:r>
            <a:r>
              <a:rPr lang="hu-HU" sz="1800" dirty="0"/>
              <a:t> </a:t>
            </a:r>
            <a:r>
              <a:rPr lang="hu-HU" sz="1800" dirty="0" err="1"/>
              <a:t>ways</a:t>
            </a:r>
            <a:r>
              <a:rPr lang="hu-HU" sz="1800" dirty="0"/>
              <a:t> </a:t>
            </a:r>
            <a:r>
              <a:rPr lang="hu-HU" sz="1800" dirty="0" err="1"/>
              <a:t>to</a:t>
            </a:r>
            <a:r>
              <a:rPr lang="hu-HU" sz="1800" dirty="0"/>
              <a:t> </a:t>
            </a:r>
            <a:r>
              <a:rPr lang="hu-HU" sz="1800" dirty="0" err="1"/>
              <a:t>results</a:t>
            </a:r>
            <a:r>
              <a:rPr lang="hu-HU" sz="1800" dirty="0"/>
              <a:t> </a:t>
            </a:r>
            <a:r>
              <a:rPr lang="hu-HU" sz="1800" dirty="0" err="1"/>
              <a:t>can</a:t>
            </a:r>
            <a:r>
              <a:rPr lang="hu-HU" sz="1800" dirty="0"/>
              <a:t> be </a:t>
            </a:r>
            <a:r>
              <a:rPr lang="hu-HU" sz="1800" dirty="0" err="1"/>
              <a:t>measured</a:t>
            </a:r>
            <a:r>
              <a:rPr lang="hu-HU" sz="1800" dirty="0"/>
              <a:t> and </a:t>
            </a:r>
            <a:r>
              <a:rPr lang="hu-HU" sz="1800" dirty="0" err="1"/>
              <a:t>used</a:t>
            </a:r>
            <a:r>
              <a:rPr lang="hu-HU" sz="1800" dirty="0"/>
              <a:t> in </a:t>
            </a:r>
            <a:r>
              <a:rPr lang="hu-HU" sz="1800" dirty="0" err="1"/>
              <a:t>the</a:t>
            </a:r>
            <a:r>
              <a:rPr lang="hu-HU" sz="1800" dirty="0"/>
              <a:t> </a:t>
            </a:r>
            <a:r>
              <a:rPr lang="hu-HU" sz="1800" dirty="0" err="1"/>
              <a:t>future</a:t>
            </a:r>
            <a:r>
              <a:rPr lang="hu-HU" sz="1800" dirty="0"/>
              <a:t> </a:t>
            </a:r>
            <a:r>
              <a:rPr lang="hu-HU" sz="1800" dirty="0" err="1"/>
              <a:t>for</a:t>
            </a:r>
            <a:r>
              <a:rPr lang="hu-HU" sz="1800" dirty="0"/>
              <a:t> </a:t>
            </a:r>
            <a:r>
              <a:rPr lang="hu-HU" sz="1800" dirty="0" err="1"/>
              <a:t>educational</a:t>
            </a:r>
            <a:r>
              <a:rPr lang="hu-HU" sz="1800" dirty="0"/>
              <a:t> </a:t>
            </a:r>
            <a:r>
              <a:rPr lang="hu-HU" sz="1800" dirty="0" err="1"/>
              <a:t>purposes</a:t>
            </a:r>
            <a:r>
              <a:rPr lang="hu-HU" sz="1800" dirty="0"/>
              <a:t>. </a:t>
            </a:r>
          </a:p>
        </p:txBody>
      </p:sp>
    </p:spTree>
    <p:extLst>
      <p:ext uri="{BB962C8B-B14F-4D97-AF65-F5344CB8AC3E}">
        <p14:creationId xmlns:p14="http://schemas.microsoft.com/office/powerpoint/2010/main" val="3839078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pic>
        <p:nvPicPr>
          <p:cNvPr id="205" name="Shape 205" descr="centerback"/>
          <p:cNvPicPr preferRelativeResize="0"/>
          <p:nvPr/>
        </p:nvPicPr>
        <p:blipFill rotWithShape="1">
          <a:blip r:embed="rId3">
            <a:alphaModFix/>
          </a:blip>
          <a:srcRect/>
          <a:stretch/>
        </p:blipFill>
        <p:spPr>
          <a:xfrm>
            <a:off x="14445" y="273184"/>
            <a:ext cx="9113519" cy="6835139"/>
          </a:xfrm>
          <a:prstGeom prst="rect">
            <a:avLst/>
          </a:prstGeom>
          <a:noFill/>
          <a:ln>
            <a:noFill/>
          </a:ln>
        </p:spPr>
      </p:pic>
      <p:sp>
        <p:nvSpPr>
          <p:cNvPr id="206" name="Shape 206"/>
          <p:cNvSpPr txBox="1">
            <a:spLocks noGrp="1"/>
          </p:cNvSpPr>
          <p:nvPr>
            <p:ph type="ctrTitle"/>
          </p:nvPr>
        </p:nvSpPr>
        <p:spPr>
          <a:xfrm>
            <a:off x="463550" y="1268412"/>
            <a:ext cx="8215312" cy="1150936"/>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br>
              <a:rPr lang="en-US" sz="2000" b="1" i="0" u="sng" strike="noStrike" cap="none" dirty="0">
                <a:solidFill>
                  <a:schemeClr val="dk2"/>
                </a:solidFill>
                <a:latin typeface="Arial"/>
                <a:ea typeface="Arial"/>
                <a:cs typeface="Arial"/>
                <a:sym typeface="Arial"/>
              </a:rPr>
            </a:br>
            <a:br>
              <a:rPr lang="en-US" sz="2000" b="1" i="0" u="sng" strike="noStrike" cap="none" dirty="0">
                <a:solidFill>
                  <a:schemeClr val="dk2"/>
                </a:solidFill>
                <a:latin typeface="Arial"/>
                <a:ea typeface="Arial"/>
                <a:cs typeface="Arial"/>
                <a:sym typeface="Arial"/>
              </a:rPr>
            </a:br>
            <a:br>
              <a:rPr lang="en-US" sz="2000" b="1" i="0" u="sng" strike="noStrike" cap="none" dirty="0">
                <a:solidFill>
                  <a:schemeClr val="dk2"/>
                </a:solidFill>
                <a:latin typeface="Arial"/>
                <a:ea typeface="Arial"/>
                <a:cs typeface="Arial"/>
                <a:sym typeface="Arial"/>
              </a:rPr>
            </a:br>
            <a:br>
              <a:rPr lang="en-US" sz="2000" b="1" i="0" u="sng" strike="noStrike" cap="none" dirty="0">
                <a:solidFill>
                  <a:schemeClr val="dk2"/>
                </a:solidFill>
                <a:latin typeface="Arial"/>
                <a:ea typeface="Arial"/>
                <a:cs typeface="Arial"/>
                <a:sym typeface="Arial"/>
              </a:rPr>
            </a:br>
            <a:endParaRPr lang="en-US" sz="2000" b="1" i="0" u="sng" strike="noStrike" cap="none" dirty="0">
              <a:solidFill>
                <a:schemeClr val="dk2"/>
              </a:solidFill>
              <a:latin typeface="Arial"/>
              <a:ea typeface="Arial"/>
              <a:cs typeface="Arial"/>
              <a:sym typeface="Arial"/>
            </a:endParaRPr>
          </a:p>
        </p:txBody>
      </p:sp>
      <p:pic>
        <p:nvPicPr>
          <p:cNvPr id="207" name="Shape 207" descr="portal_top_de"/>
          <p:cNvPicPr preferRelativeResize="0"/>
          <p:nvPr/>
        </p:nvPicPr>
        <p:blipFill rotWithShape="1">
          <a:blip r:embed="rId4">
            <a:alphaModFix/>
          </a:blip>
          <a:srcRect/>
          <a:stretch/>
        </p:blipFill>
        <p:spPr>
          <a:xfrm>
            <a:off x="0" y="0"/>
            <a:ext cx="9144000" cy="1166345"/>
          </a:xfrm>
          <a:prstGeom prst="rect">
            <a:avLst/>
          </a:prstGeom>
          <a:noFill/>
          <a:ln>
            <a:noFill/>
          </a:ln>
        </p:spPr>
      </p:pic>
      <p:sp>
        <p:nvSpPr>
          <p:cNvPr id="209" name="Shape 209"/>
          <p:cNvSpPr txBox="1"/>
          <p:nvPr/>
        </p:nvSpPr>
        <p:spPr>
          <a:xfrm>
            <a:off x="178593" y="1103424"/>
            <a:ext cx="8785225" cy="740456"/>
          </a:xfrm>
          <a:prstGeom prst="rect">
            <a:avLst/>
          </a:prstGeom>
          <a:noFill/>
          <a:ln>
            <a:noFill/>
          </a:ln>
        </p:spPr>
        <p:txBody>
          <a:bodyPr wrap="square" lIns="91425" tIns="45700" rIns="91425" bIns="45700" anchor="ctr" anchorCtr="0">
            <a:noAutofit/>
          </a:bodyPr>
          <a:lstStyle/>
          <a:p>
            <a:pPr marL="742950" marR="0" lvl="0" indent="-742950" algn="ctr" rtl="0">
              <a:lnSpc>
                <a:spcPct val="100000"/>
              </a:lnSpc>
              <a:spcBef>
                <a:spcPts val="0"/>
              </a:spcBef>
              <a:spcAft>
                <a:spcPts val="0"/>
              </a:spcAft>
              <a:buClr>
                <a:schemeClr val="dk2"/>
              </a:buClr>
              <a:buSzPct val="25000"/>
              <a:buFont typeface="Arial"/>
              <a:buNone/>
            </a:pPr>
            <a:r>
              <a:rPr lang="hu-HU" sz="4000" b="1" i="0" u="sng" dirty="0" err="1">
                <a:solidFill>
                  <a:schemeClr val="dk2"/>
                </a:solidFill>
                <a:latin typeface="Arial"/>
                <a:ea typeface="Arial"/>
                <a:cs typeface="Arial"/>
                <a:sym typeface="Arial"/>
              </a:rPr>
              <a:t>Conclusions</a:t>
            </a:r>
            <a:endParaRPr lang="hu-HU" sz="3200" b="1" i="0" u="none" dirty="0">
              <a:solidFill>
                <a:schemeClr val="dk2"/>
              </a:solidFill>
              <a:latin typeface="Arial"/>
              <a:ea typeface="Arial"/>
              <a:cs typeface="Arial"/>
              <a:sym typeface="Arial"/>
            </a:endParaRPr>
          </a:p>
        </p:txBody>
      </p:sp>
      <p:sp>
        <p:nvSpPr>
          <p:cNvPr id="3" name="Szövegdoboz 2">
            <a:extLst>
              <a:ext uri="{FF2B5EF4-FFF2-40B4-BE49-F238E27FC236}">
                <a16:creationId xmlns:a16="http://schemas.microsoft.com/office/drawing/2014/main" id="{E7F8B4D6-F968-D071-05B0-80FD6B2652AD}"/>
              </a:ext>
            </a:extLst>
          </p:cNvPr>
          <p:cNvSpPr txBox="1"/>
          <p:nvPr/>
        </p:nvSpPr>
        <p:spPr>
          <a:xfrm>
            <a:off x="818359" y="2674120"/>
            <a:ext cx="7860503" cy="1431161"/>
          </a:xfrm>
          <a:prstGeom prst="rect">
            <a:avLst/>
          </a:prstGeom>
          <a:noFill/>
        </p:spPr>
        <p:txBody>
          <a:bodyPr wrap="square" rtlCol="0">
            <a:spAutoFit/>
          </a:bodyPr>
          <a:lstStyle/>
          <a:p>
            <a:pPr marL="285750" indent="-285750">
              <a:spcAft>
                <a:spcPts val="600"/>
              </a:spcAft>
              <a:buFont typeface="Wingdings" panose="05000000000000000000" pitchFamily="2" charset="2"/>
              <a:buChar char="ü"/>
            </a:pPr>
            <a:r>
              <a:rPr lang="hu-HU" sz="1800" dirty="0" err="1"/>
              <a:t>Spontaneous</a:t>
            </a:r>
            <a:r>
              <a:rPr lang="hu-HU" sz="1800" dirty="0"/>
              <a:t> </a:t>
            </a:r>
            <a:r>
              <a:rPr lang="hu-HU" sz="1800" dirty="0" err="1"/>
              <a:t>groups</a:t>
            </a:r>
            <a:r>
              <a:rPr lang="hu-HU" sz="1800" dirty="0"/>
              <a:t> </a:t>
            </a:r>
            <a:r>
              <a:rPr lang="hu-HU" sz="1800" dirty="0" err="1"/>
              <a:t>were</a:t>
            </a:r>
            <a:r>
              <a:rPr lang="hu-HU" sz="1800" dirty="0"/>
              <a:t> </a:t>
            </a:r>
            <a:r>
              <a:rPr lang="hu-HU" sz="1800" dirty="0" err="1"/>
              <a:t>created</a:t>
            </a:r>
            <a:r>
              <a:rPr lang="hu-HU" sz="1800" dirty="0"/>
              <a:t> </a:t>
            </a:r>
            <a:r>
              <a:rPr lang="hu-HU" sz="1800" dirty="0" err="1"/>
              <a:t>by</a:t>
            </a:r>
            <a:r>
              <a:rPr lang="hu-HU" sz="1800" dirty="0"/>
              <a:t> </a:t>
            </a:r>
            <a:r>
              <a:rPr lang="hu-HU" sz="1800" dirty="0" err="1"/>
              <a:t>students</a:t>
            </a:r>
            <a:r>
              <a:rPr lang="hu-HU" sz="1800" dirty="0"/>
              <a:t> </a:t>
            </a:r>
            <a:r>
              <a:rPr lang="hu-HU" sz="1800" dirty="0" err="1"/>
              <a:t>to</a:t>
            </a:r>
            <a:r>
              <a:rPr lang="hu-HU" sz="1800" dirty="0"/>
              <a:t> </a:t>
            </a:r>
            <a:r>
              <a:rPr lang="hu-HU" sz="1800" dirty="0" err="1"/>
              <a:t>deliver</a:t>
            </a:r>
            <a:r>
              <a:rPr lang="hu-HU" sz="1800" dirty="0"/>
              <a:t> </a:t>
            </a:r>
            <a:r>
              <a:rPr lang="hu-HU" sz="1800" dirty="0" err="1"/>
              <a:t>projects</a:t>
            </a:r>
            <a:endParaRPr lang="hu-HU" sz="1800" dirty="0"/>
          </a:p>
          <a:p>
            <a:pPr marL="285750" indent="-285750">
              <a:spcAft>
                <a:spcPts val="600"/>
              </a:spcAft>
              <a:buFont typeface="Wingdings" panose="05000000000000000000" pitchFamily="2" charset="2"/>
              <a:buChar char="ü"/>
            </a:pPr>
            <a:r>
              <a:rPr lang="hu-HU" sz="1800" dirty="0"/>
              <a:t>ERASMUS plus </a:t>
            </a:r>
            <a:r>
              <a:rPr lang="hu-HU" sz="1800" dirty="0" err="1"/>
              <a:t>supported</a:t>
            </a:r>
            <a:r>
              <a:rPr lang="hu-HU" sz="1800" dirty="0"/>
              <a:t> </a:t>
            </a:r>
            <a:r>
              <a:rPr lang="hu-HU" sz="1800" dirty="0" err="1"/>
              <a:t>teaching</a:t>
            </a:r>
            <a:r>
              <a:rPr lang="hu-HU" sz="1800" dirty="0"/>
              <a:t> </a:t>
            </a:r>
            <a:r>
              <a:rPr lang="hu-HU" sz="1800" dirty="0" err="1"/>
              <a:t>activities</a:t>
            </a:r>
            <a:r>
              <a:rPr lang="hu-HU" sz="1800" dirty="0"/>
              <a:t> </a:t>
            </a:r>
            <a:r>
              <a:rPr lang="hu-HU" sz="1800" dirty="0" err="1"/>
              <a:t>abroad</a:t>
            </a:r>
            <a:endParaRPr lang="hu-HU" sz="1800" dirty="0"/>
          </a:p>
          <a:p>
            <a:pPr marL="285750" indent="-285750">
              <a:spcAft>
                <a:spcPts val="600"/>
              </a:spcAft>
              <a:buFont typeface="Wingdings" panose="05000000000000000000" pitchFamily="2" charset="2"/>
              <a:buChar char="ü"/>
            </a:pPr>
            <a:r>
              <a:rPr lang="hu-HU" sz="1800" dirty="0" err="1"/>
              <a:t>Students</a:t>
            </a:r>
            <a:r>
              <a:rPr lang="hu-HU" sz="1800" dirty="0"/>
              <a:t> </a:t>
            </a:r>
            <a:r>
              <a:rPr lang="hu-HU" sz="1800" dirty="0" err="1"/>
              <a:t>were</a:t>
            </a:r>
            <a:r>
              <a:rPr lang="hu-HU" sz="1800" dirty="0"/>
              <a:t> </a:t>
            </a:r>
            <a:r>
              <a:rPr lang="hu-HU" sz="1800" dirty="0" err="1"/>
              <a:t>ablle</a:t>
            </a:r>
            <a:r>
              <a:rPr lang="hu-HU" sz="1800" dirty="0"/>
              <a:t> </a:t>
            </a:r>
            <a:r>
              <a:rPr lang="hu-HU" sz="1800" dirty="0" err="1"/>
              <a:t>to</a:t>
            </a:r>
            <a:r>
              <a:rPr lang="hu-HU" sz="1800" dirty="0"/>
              <a:t> </a:t>
            </a:r>
            <a:r>
              <a:rPr lang="hu-HU" sz="1800" dirty="0" err="1"/>
              <a:t>publish</a:t>
            </a:r>
            <a:r>
              <a:rPr lang="hu-HU" sz="1800" dirty="0"/>
              <a:t> </a:t>
            </a:r>
            <a:r>
              <a:rPr lang="hu-HU" sz="1800" dirty="0" err="1"/>
              <a:t>on</a:t>
            </a:r>
            <a:r>
              <a:rPr lang="hu-HU" sz="1800" dirty="0"/>
              <a:t> </a:t>
            </a:r>
            <a:r>
              <a:rPr lang="hu-HU" sz="1800" dirty="0" err="1"/>
              <a:t>international</a:t>
            </a:r>
            <a:r>
              <a:rPr lang="hu-HU" sz="1800" dirty="0"/>
              <a:t> </a:t>
            </a:r>
            <a:r>
              <a:rPr lang="hu-HU" sz="1800" dirty="0" err="1"/>
              <a:t>level</a:t>
            </a:r>
            <a:r>
              <a:rPr lang="hu-HU" sz="1800" dirty="0"/>
              <a:t> in 1-2 </a:t>
            </a:r>
            <a:r>
              <a:rPr lang="hu-HU" sz="1800" dirty="0" err="1"/>
              <a:t>semesters</a:t>
            </a:r>
            <a:endParaRPr lang="hu-HU" sz="1800" dirty="0"/>
          </a:p>
          <a:p>
            <a:pPr marL="285750" indent="-285750">
              <a:spcAft>
                <a:spcPts val="600"/>
              </a:spcAft>
              <a:buFont typeface="Wingdings" panose="05000000000000000000" pitchFamily="2" charset="2"/>
              <a:buChar char="ü"/>
            </a:pPr>
            <a:r>
              <a:rPr lang="hu-HU" sz="1800" dirty="0"/>
              <a:t>AI </a:t>
            </a:r>
            <a:r>
              <a:rPr lang="hu-HU" sz="1800" dirty="0" err="1"/>
              <a:t>based</a:t>
            </a:r>
            <a:r>
              <a:rPr lang="hu-HU" sz="1800" dirty="0"/>
              <a:t> </a:t>
            </a:r>
            <a:r>
              <a:rPr lang="hu-HU" sz="1800" dirty="0" err="1"/>
              <a:t>learning</a:t>
            </a:r>
            <a:r>
              <a:rPr lang="hu-HU" sz="1800" dirty="0"/>
              <a:t> is </a:t>
            </a:r>
            <a:r>
              <a:rPr lang="hu-HU" sz="1800" dirty="0" err="1"/>
              <a:t>not</a:t>
            </a:r>
            <a:r>
              <a:rPr lang="hu-HU" sz="1800" dirty="0"/>
              <a:t> </a:t>
            </a:r>
            <a:r>
              <a:rPr lang="hu-HU" sz="1800" dirty="0" err="1"/>
              <a:t>suitable</a:t>
            </a:r>
            <a:r>
              <a:rPr lang="hu-HU" sz="1800" dirty="0"/>
              <a:t> </a:t>
            </a:r>
            <a:r>
              <a:rPr lang="hu-HU" sz="1800" dirty="0" err="1"/>
              <a:t>for</a:t>
            </a:r>
            <a:r>
              <a:rPr lang="hu-HU" sz="1800" dirty="0"/>
              <a:t> </a:t>
            </a:r>
            <a:r>
              <a:rPr lang="hu-HU" sz="1800" dirty="0" err="1"/>
              <a:t>all</a:t>
            </a:r>
            <a:r>
              <a:rPr lang="hu-HU" sz="1800" dirty="0"/>
              <a:t> </a:t>
            </a:r>
            <a:r>
              <a:rPr lang="hu-HU" sz="1800" dirty="0" err="1"/>
              <a:t>types</a:t>
            </a:r>
            <a:r>
              <a:rPr lang="hu-HU" sz="1800" dirty="0"/>
              <a:t> of </a:t>
            </a:r>
            <a:r>
              <a:rPr lang="hu-HU" sz="1800" dirty="0" err="1"/>
              <a:t>personas</a:t>
            </a:r>
            <a:endParaRPr lang="hu-HU" sz="1800" dirty="0"/>
          </a:p>
        </p:txBody>
      </p:sp>
    </p:spTree>
    <p:extLst>
      <p:ext uri="{BB962C8B-B14F-4D97-AF65-F5344CB8AC3E}">
        <p14:creationId xmlns:p14="http://schemas.microsoft.com/office/powerpoint/2010/main" val="14114752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67"/>
        <p:cNvGrpSpPr/>
        <p:nvPr/>
      </p:nvGrpSpPr>
      <p:grpSpPr>
        <a:xfrm>
          <a:off x="0" y="0"/>
          <a:ext cx="0" cy="0"/>
          <a:chOff x="0" y="0"/>
          <a:chExt cx="0" cy="0"/>
        </a:xfrm>
      </p:grpSpPr>
      <p:pic>
        <p:nvPicPr>
          <p:cNvPr id="268" name="Shape 268" descr="centerback"/>
          <p:cNvPicPr preferRelativeResize="0"/>
          <p:nvPr/>
        </p:nvPicPr>
        <p:blipFill rotWithShape="1">
          <a:blip r:embed="rId3">
            <a:alphaModFix/>
          </a:blip>
          <a:srcRect/>
          <a:stretch/>
        </p:blipFill>
        <p:spPr>
          <a:xfrm>
            <a:off x="16102" y="72451"/>
            <a:ext cx="9113519" cy="6835139"/>
          </a:xfrm>
          <a:prstGeom prst="rect">
            <a:avLst/>
          </a:prstGeom>
          <a:noFill/>
          <a:ln>
            <a:noFill/>
          </a:ln>
        </p:spPr>
      </p:pic>
      <p:sp>
        <p:nvSpPr>
          <p:cNvPr id="269" name="Shape 269"/>
          <p:cNvSpPr txBox="1">
            <a:spLocks noGrp="1"/>
          </p:cNvSpPr>
          <p:nvPr>
            <p:ph type="ctrTitle"/>
          </p:nvPr>
        </p:nvSpPr>
        <p:spPr>
          <a:xfrm>
            <a:off x="179386" y="3141661"/>
            <a:ext cx="8713786" cy="1470024"/>
          </a:xfrm>
          <a:prstGeom prst="rect">
            <a:avLst/>
          </a:prstGeom>
          <a:noFill/>
          <a:ln>
            <a:noFill/>
          </a:ln>
        </p:spPr>
        <p:txBody>
          <a:bodyPr wrap="square" lIns="91425" tIns="45700" rIns="91425" bIns="45700" anchor="ctr" anchorCtr="0">
            <a:noAutofit/>
          </a:bodyPr>
          <a:lstStyle/>
          <a:p>
            <a:pPr lvl="0">
              <a:buClr>
                <a:schemeClr val="dk2"/>
              </a:buClr>
              <a:buSzPct val="25000"/>
            </a:pPr>
            <a:r>
              <a:rPr lang="hu-HU" sz="4800" b="1" i="0" u="none" strike="noStrike" cap="none" dirty="0" err="1">
                <a:solidFill>
                  <a:schemeClr val="dk2"/>
                </a:solidFill>
                <a:latin typeface="Arial"/>
                <a:ea typeface="Arial"/>
                <a:cs typeface="Arial"/>
                <a:sym typeface="Arial"/>
              </a:rPr>
              <a:t>Thank</a:t>
            </a:r>
            <a:r>
              <a:rPr lang="hu-HU" sz="4800" b="1" i="0" u="none" strike="noStrike" cap="none" dirty="0">
                <a:solidFill>
                  <a:schemeClr val="dk2"/>
                </a:solidFill>
                <a:latin typeface="Arial"/>
                <a:ea typeface="Arial"/>
                <a:cs typeface="Arial"/>
                <a:sym typeface="Arial"/>
              </a:rPr>
              <a:t> </a:t>
            </a:r>
            <a:r>
              <a:rPr lang="hu-HU" sz="4800" b="1" i="0" u="none" strike="noStrike" cap="none" dirty="0" err="1">
                <a:solidFill>
                  <a:schemeClr val="dk2"/>
                </a:solidFill>
                <a:latin typeface="Arial"/>
                <a:ea typeface="Arial"/>
                <a:cs typeface="Arial"/>
                <a:sym typeface="Arial"/>
              </a:rPr>
              <a:t>you</a:t>
            </a:r>
            <a:r>
              <a:rPr lang="hu-HU" sz="4800" b="1" i="0" u="none" strike="noStrike" cap="none" dirty="0">
                <a:solidFill>
                  <a:schemeClr val="dk2"/>
                </a:solidFill>
                <a:latin typeface="Arial"/>
                <a:ea typeface="Arial"/>
                <a:cs typeface="Arial"/>
                <a:sym typeface="Arial"/>
              </a:rPr>
              <a:t> </a:t>
            </a:r>
            <a:r>
              <a:rPr lang="hu-HU" sz="4800" b="1" i="0" u="none" strike="noStrike" cap="none" dirty="0" err="1">
                <a:solidFill>
                  <a:schemeClr val="dk2"/>
                </a:solidFill>
                <a:latin typeface="Arial"/>
                <a:ea typeface="Arial"/>
                <a:cs typeface="Arial"/>
                <a:sym typeface="Arial"/>
              </a:rPr>
              <a:t>for</a:t>
            </a:r>
            <a:r>
              <a:rPr lang="hu-HU" sz="4800" b="1" i="0" u="none" strike="noStrike" cap="none" dirty="0">
                <a:solidFill>
                  <a:schemeClr val="dk2"/>
                </a:solidFill>
                <a:latin typeface="Arial"/>
                <a:ea typeface="Arial"/>
                <a:cs typeface="Arial"/>
                <a:sym typeface="Arial"/>
              </a:rPr>
              <a:t> </a:t>
            </a:r>
            <a:r>
              <a:rPr lang="hu-HU" sz="4800" b="1" i="0" u="none" strike="noStrike" cap="none" dirty="0" err="1">
                <a:solidFill>
                  <a:schemeClr val="dk2"/>
                </a:solidFill>
                <a:latin typeface="Arial"/>
                <a:ea typeface="Arial"/>
                <a:cs typeface="Arial"/>
                <a:sym typeface="Arial"/>
              </a:rPr>
              <a:t>your</a:t>
            </a:r>
            <a:r>
              <a:rPr lang="hu-HU" sz="4800" b="1" i="0" u="none" strike="noStrike" cap="none" dirty="0">
                <a:solidFill>
                  <a:schemeClr val="dk2"/>
                </a:solidFill>
                <a:latin typeface="Arial"/>
                <a:ea typeface="Arial"/>
                <a:cs typeface="Arial"/>
                <a:sym typeface="Arial"/>
              </a:rPr>
              <a:t> </a:t>
            </a:r>
            <a:r>
              <a:rPr lang="hu-HU" sz="4800" b="1" i="0" u="none" strike="noStrike" cap="none" dirty="0" err="1">
                <a:solidFill>
                  <a:schemeClr val="dk2"/>
                </a:solidFill>
                <a:latin typeface="Arial"/>
                <a:ea typeface="Arial"/>
                <a:cs typeface="Arial"/>
                <a:sym typeface="Arial"/>
              </a:rPr>
              <a:t>attention</a:t>
            </a:r>
            <a:r>
              <a:rPr lang="hu-HU" sz="4800" b="1" i="0" u="none" strike="noStrike" cap="none" dirty="0">
                <a:solidFill>
                  <a:schemeClr val="dk2"/>
                </a:solidFill>
                <a:latin typeface="Arial"/>
                <a:ea typeface="Arial"/>
                <a:cs typeface="Arial"/>
                <a:sym typeface="Arial"/>
              </a:rPr>
              <a:t>!</a:t>
            </a:r>
            <a:br>
              <a:rPr lang="en-US" sz="2800" b="1" i="0" u="none" strike="noStrike" cap="none" dirty="0">
                <a:solidFill>
                  <a:schemeClr val="dk2"/>
                </a:solidFill>
                <a:latin typeface="Arial"/>
                <a:ea typeface="Arial"/>
                <a:cs typeface="Arial"/>
                <a:sym typeface="Arial"/>
              </a:rPr>
            </a:br>
            <a:br>
              <a:rPr lang="hu-HU" sz="2800" b="1" i="0" u="none" strike="noStrike" cap="none" dirty="0">
                <a:solidFill>
                  <a:schemeClr val="dk2"/>
                </a:solidFill>
                <a:latin typeface="Arial"/>
                <a:ea typeface="Arial"/>
                <a:cs typeface="Arial"/>
                <a:sym typeface="Arial"/>
              </a:rPr>
            </a:br>
            <a:r>
              <a:rPr lang="hu-HU" sz="2400" b="1" i="0" u="none" strike="noStrike" cap="none" dirty="0">
                <a:solidFill>
                  <a:schemeClr val="dk2"/>
                </a:solidFill>
                <a:latin typeface="Arial"/>
                <a:ea typeface="Arial"/>
                <a:cs typeface="Arial"/>
                <a:sym typeface="Arial"/>
              </a:rPr>
              <a:t>Email: </a:t>
            </a:r>
            <a:br>
              <a:rPr lang="hu-HU" sz="2400" b="1" i="0" u="none" strike="noStrike" cap="none" dirty="0">
                <a:solidFill>
                  <a:schemeClr val="dk2"/>
                </a:solidFill>
                <a:latin typeface="Arial"/>
                <a:ea typeface="Arial"/>
                <a:cs typeface="Arial"/>
                <a:sym typeface="Arial"/>
              </a:rPr>
            </a:br>
            <a:r>
              <a:rPr lang="hu-HU" sz="2400" b="1" i="0" u="none" strike="noStrike" cap="none" dirty="0">
                <a:solidFill>
                  <a:schemeClr val="dk2"/>
                </a:solidFill>
                <a:latin typeface="Arial"/>
                <a:ea typeface="Arial"/>
                <a:cs typeface="Arial"/>
                <a:sym typeface="Arial"/>
                <a:hlinkClick r:id="rId4"/>
              </a:rPr>
              <a:t>pitlik@my-x.hu</a:t>
            </a:r>
            <a:r>
              <a:rPr lang="hu-HU" sz="2400" b="1" i="0" u="none" strike="noStrike" cap="none" dirty="0">
                <a:solidFill>
                  <a:schemeClr val="dk2"/>
                </a:solidFill>
                <a:latin typeface="Arial"/>
                <a:ea typeface="Arial"/>
                <a:cs typeface="Arial"/>
                <a:sym typeface="Arial"/>
              </a:rPr>
              <a:t> </a:t>
            </a:r>
            <a:br>
              <a:rPr lang="hu-HU" sz="2400" b="1" i="0" u="none" strike="noStrike" cap="none" dirty="0">
                <a:solidFill>
                  <a:schemeClr val="dk2"/>
                </a:solidFill>
                <a:latin typeface="Arial"/>
                <a:ea typeface="Arial"/>
                <a:cs typeface="Arial"/>
                <a:sym typeface="Arial"/>
              </a:rPr>
            </a:br>
            <a:br>
              <a:rPr lang="hu-HU" sz="2400" b="1" i="0" u="none" strike="noStrike" cap="none" dirty="0">
                <a:solidFill>
                  <a:schemeClr val="dk2"/>
                </a:solidFill>
                <a:latin typeface="Arial"/>
                <a:ea typeface="Arial"/>
                <a:cs typeface="Arial"/>
                <a:sym typeface="Arial"/>
              </a:rPr>
            </a:br>
            <a:r>
              <a:rPr lang="hu-HU" sz="2400" b="1" i="0" u="none" strike="noStrike" cap="none" dirty="0" err="1">
                <a:solidFill>
                  <a:schemeClr val="dk2"/>
                </a:solidFill>
                <a:latin typeface="Arial"/>
                <a:ea typeface="Arial"/>
                <a:cs typeface="Arial"/>
                <a:sym typeface="Arial"/>
              </a:rPr>
              <a:t>Details</a:t>
            </a:r>
            <a:r>
              <a:rPr lang="hu-HU" sz="2400" b="1" i="0" u="none" strike="noStrike" cap="none" dirty="0">
                <a:solidFill>
                  <a:schemeClr val="dk2"/>
                </a:solidFill>
                <a:latin typeface="Arial"/>
                <a:ea typeface="Arial"/>
                <a:cs typeface="Arial"/>
                <a:sym typeface="Arial"/>
              </a:rPr>
              <a:t>:</a:t>
            </a:r>
            <a:br>
              <a:rPr lang="hu-HU" sz="2800" b="1" dirty="0"/>
            </a:br>
            <a:endParaRPr lang="en-US" sz="2400" b="1" dirty="0"/>
          </a:p>
        </p:txBody>
      </p:sp>
      <p:pic>
        <p:nvPicPr>
          <p:cNvPr id="271" name="Shape 271" descr="portal_top_de"/>
          <p:cNvPicPr preferRelativeResize="0"/>
          <p:nvPr/>
        </p:nvPicPr>
        <p:blipFill rotWithShape="1">
          <a:blip r:embed="rId5">
            <a:alphaModFix/>
          </a:blip>
          <a:srcRect/>
          <a:stretch/>
        </p:blipFill>
        <p:spPr>
          <a:xfrm>
            <a:off x="0" y="0"/>
            <a:ext cx="9144000" cy="1166345"/>
          </a:xfrm>
          <a:prstGeom prst="rect">
            <a:avLst/>
          </a:prstGeom>
          <a:noFill/>
          <a:ln>
            <a:noFill/>
          </a:ln>
        </p:spPr>
      </p:pic>
      <p:sp>
        <p:nvSpPr>
          <p:cNvPr id="3" name="Szövegdoboz 2">
            <a:extLst>
              <a:ext uri="{FF2B5EF4-FFF2-40B4-BE49-F238E27FC236}">
                <a16:creationId xmlns:a16="http://schemas.microsoft.com/office/drawing/2014/main" id="{B44C0339-B84A-4391-7D67-310DB0CD71B8}"/>
              </a:ext>
            </a:extLst>
          </p:cNvPr>
          <p:cNvSpPr txBox="1"/>
          <p:nvPr/>
        </p:nvSpPr>
        <p:spPr>
          <a:xfrm>
            <a:off x="250828" y="5067140"/>
            <a:ext cx="8713786" cy="1384995"/>
          </a:xfrm>
          <a:prstGeom prst="rect">
            <a:avLst/>
          </a:prstGeom>
          <a:noFill/>
        </p:spPr>
        <p:txBody>
          <a:bodyPr wrap="square" rtlCol="0">
            <a:spAutoFit/>
          </a:bodyPr>
          <a:lstStyle/>
          <a:p>
            <a:pPr lvl="0" algn="ctr">
              <a:spcBef>
                <a:spcPts val="0"/>
              </a:spcBef>
              <a:buNone/>
            </a:pPr>
            <a:r>
              <a:rPr lang="hu-HU" sz="2800" b="0" i="0" dirty="0">
                <a:solidFill>
                  <a:srgbClr val="1155CC"/>
                </a:solidFill>
                <a:effectLst/>
                <a:latin typeface="Arial" panose="020B0604020202020204" pitchFamily="34" charset="0"/>
                <a:hlinkClick r:id="rId6"/>
              </a:rPr>
              <a:t>https://miau.my-x.hu/miau/303/full_Experiments_in_AI-based_educational_methodology_ankara.docx</a:t>
            </a:r>
            <a:endParaRPr lang="hu-HU" sz="2800" dirty="0"/>
          </a:p>
        </p:txBody>
      </p:sp>
      <p:sp>
        <p:nvSpPr>
          <p:cNvPr id="4" name="Rectangle 2">
            <a:extLst>
              <a:ext uri="{FF2B5EF4-FFF2-40B4-BE49-F238E27FC236}">
                <a16:creationId xmlns:a16="http://schemas.microsoft.com/office/drawing/2014/main" id="{42C66A0C-67B0-9E33-CC22-409D9FF0EFD1}"/>
              </a:ext>
            </a:extLst>
          </p:cNvPr>
          <p:cNvSpPr>
            <a:spLocks noChangeArrowheads="1"/>
          </p:cNvSpPr>
          <p:nvPr/>
        </p:nvSpPr>
        <p:spPr bwMode="auto">
          <a:xfrm>
            <a:off x="0" y="0"/>
            <a:ext cx="9144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000" b="0" i="0" u="none" strike="noStrike" cap="none" normalizeH="0" baseline="0">
                <a:ln>
                  <a:noFill/>
                </a:ln>
                <a:solidFill>
                  <a:srgbClr val="1155CC"/>
                </a:solidFill>
                <a:effectLst/>
                <a:latin typeface="Arial" panose="020B0604020202020204" pitchFamily="34" charset="0"/>
                <a:cs typeface="Arial" panose="020B0604020202020204" pitchFamily="34" charset="0"/>
                <a:hlinkClick r:id="rId6"/>
              </a:rPr>
              <a:t>https://miau.my-x.hu/miau/303/full_Experiments_in_AI-based_educational_methodology_ankara.docx</a:t>
            </a:r>
            <a:r>
              <a:rPr kumimoji="0" lang="hu-HU" altLang="hu-HU" sz="600" b="0" i="0" u="none" strike="noStrike" cap="none" normalizeH="0" baseline="0">
                <a:ln>
                  <a:noFill/>
                </a:ln>
                <a:solidFill>
                  <a:schemeClr val="tx1"/>
                </a:solidFill>
                <a:effectLst/>
              </a:rPr>
              <a:t> </a:t>
            </a:r>
            <a:endParaRPr kumimoji="0" lang="hu-HU" altLang="hu-HU" sz="1800" b="0" i="0" u="none" strike="noStrike" cap="none" normalizeH="0" baseline="0">
              <a:ln>
                <a:noFill/>
              </a:ln>
              <a:solidFill>
                <a:schemeClr val="tx1"/>
              </a:solidFill>
              <a:effectLst/>
              <a:latin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pic>
        <p:nvPicPr>
          <p:cNvPr id="155" name="Shape 155" descr="centerback"/>
          <p:cNvPicPr preferRelativeResize="0"/>
          <p:nvPr/>
        </p:nvPicPr>
        <p:blipFill rotWithShape="1">
          <a:blip r:embed="rId3">
            <a:alphaModFix/>
          </a:blip>
          <a:srcRect/>
          <a:stretch/>
        </p:blipFill>
        <p:spPr>
          <a:xfrm>
            <a:off x="-4761" y="0"/>
            <a:ext cx="9113519" cy="6835139"/>
          </a:xfrm>
          <a:prstGeom prst="rect">
            <a:avLst/>
          </a:prstGeom>
          <a:noFill/>
          <a:ln>
            <a:noFill/>
          </a:ln>
        </p:spPr>
      </p:pic>
      <p:sp>
        <p:nvSpPr>
          <p:cNvPr id="156" name="Shape 156"/>
          <p:cNvSpPr txBox="1">
            <a:spLocks noGrp="1"/>
          </p:cNvSpPr>
          <p:nvPr>
            <p:ph type="ctrTitle"/>
          </p:nvPr>
        </p:nvSpPr>
        <p:spPr>
          <a:xfrm>
            <a:off x="0" y="2070112"/>
            <a:ext cx="8856600" cy="2374800"/>
          </a:xfrm>
          <a:prstGeom prst="rect">
            <a:avLst/>
          </a:prstGeom>
          <a:noFill/>
          <a:ln>
            <a:noFill/>
          </a:ln>
        </p:spPr>
        <p:txBody>
          <a:bodyPr wrap="square" lIns="91425" tIns="45700" rIns="91425" bIns="45700" anchor="ctr" anchorCtr="0">
            <a:noAutofit/>
          </a:bodyPr>
          <a:lstStyle/>
          <a:p>
            <a:pPr lvl="0">
              <a:buClr>
                <a:schemeClr val="dk2"/>
              </a:buClr>
              <a:buSzPct val="25000"/>
            </a:pPr>
            <a:r>
              <a:rPr lang="en-US" b="1" dirty="0"/>
              <a:t>Experiments </a:t>
            </a:r>
            <a:br>
              <a:rPr lang="hu-HU" b="1" dirty="0"/>
            </a:br>
            <a:r>
              <a:rPr lang="en-US" b="1" dirty="0"/>
              <a:t>in artificial intelligence-based </a:t>
            </a:r>
            <a:br>
              <a:rPr lang="hu-HU" b="1" dirty="0"/>
            </a:br>
            <a:r>
              <a:rPr lang="en-US" b="1" dirty="0"/>
              <a:t>educational methodology </a:t>
            </a:r>
            <a:br>
              <a:rPr lang="hu-HU" b="1" dirty="0"/>
            </a:br>
            <a:r>
              <a:rPr lang="en-US" b="1" dirty="0"/>
              <a:t>(case study presentations)</a:t>
            </a:r>
            <a:br>
              <a:rPr lang="en-US" sz="7200" b="1" i="0" u="none" strike="noStrike" cap="none" dirty="0">
                <a:solidFill>
                  <a:schemeClr val="dk2"/>
                </a:solidFill>
                <a:latin typeface="Arial"/>
                <a:ea typeface="Arial"/>
                <a:cs typeface="Arial"/>
                <a:sym typeface="Arial"/>
              </a:rPr>
            </a:br>
            <a:br>
              <a:rPr lang="en-US" sz="3600" b="1" i="0" u="none" strike="noStrike" cap="none" dirty="0">
                <a:solidFill>
                  <a:schemeClr val="dk2"/>
                </a:solidFill>
                <a:latin typeface="Arial"/>
                <a:ea typeface="Arial"/>
                <a:cs typeface="Arial"/>
                <a:sym typeface="Arial"/>
              </a:rPr>
            </a:br>
            <a:endParaRPr lang="en-US" sz="3600" b="1" i="0" u="none" strike="noStrike" cap="none" dirty="0">
              <a:solidFill>
                <a:schemeClr val="dk2"/>
              </a:solidFill>
              <a:latin typeface="Arial"/>
              <a:ea typeface="Arial"/>
              <a:cs typeface="Arial"/>
              <a:sym typeface="Arial"/>
            </a:endParaRPr>
          </a:p>
        </p:txBody>
      </p:sp>
      <p:sp>
        <p:nvSpPr>
          <p:cNvPr id="157" name="Shape 157"/>
          <p:cNvSpPr txBox="1">
            <a:spLocks noGrp="1"/>
          </p:cNvSpPr>
          <p:nvPr>
            <p:ph type="subTitle" idx="1"/>
          </p:nvPr>
        </p:nvSpPr>
        <p:spPr>
          <a:xfrm>
            <a:off x="0" y="4444912"/>
            <a:ext cx="9108758" cy="1752600"/>
          </a:xfrm>
          <a:prstGeom prst="rect">
            <a:avLst/>
          </a:prstGeom>
          <a:noFill/>
          <a:ln>
            <a:noFill/>
          </a:ln>
        </p:spPr>
        <p:txBody>
          <a:bodyPr wrap="square"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hu-HU" sz="2400" b="0" i="0" u="none" strike="noStrike" cap="none" dirty="0">
                <a:solidFill>
                  <a:schemeClr val="dk1"/>
                </a:solidFill>
                <a:latin typeface="Arial"/>
                <a:ea typeface="Arial"/>
                <a:cs typeface="Arial"/>
                <a:sym typeface="Arial"/>
              </a:rPr>
              <a:t>Dr. László </a:t>
            </a:r>
            <a:r>
              <a:rPr lang="en-US" sz="2400" b="0" i="0" u="none" strike="noStrike" cap="none" dirty="0">
                <a:solidFill>
                  <a:schemeClr val="dk1"/>
                </a:solidFill>
                <a:latin typeface="Arial"/>
                <a:ea typeface="Arial"/>
                <a:cs typeface="Arial"/>
                <a:sym typeface="Arial"/>
              </a:rPr>
              <a:t>Pitlik</a:t>
            </a:r>
            <a:r>
              <a:rPr lang="hu-HU" sz="2400" b="0" i="0" u="none" strike="noStrike" cap="none" dirty="0">
                <a:solidFill>
                  <a:schemeClr val="dk1"/>
                </a:solidFill>
                <a:latin typeface="Arial"/>
                <a:ea typeface="Arial"/>
                <a:cs typeface="Arial"/>
                <a:sym typeface="Arial"/>
              </a:rPr>
              <a:t>,</a:t>
            </a:r>
            <a:r>
              <a:rPr lang="en-US" sz="2400" b="0" i="0" u="none" strike="noStrike" cap="none" dirty="0">
                <a:solidFill>
                  <a:schemeClr val="dk1"/>
                </a:solidFill>
                <a:latin typeface="Arial"/>
                <a:ea typeface="Arial"/>
                <a:cs typeface="Arial"/>
                <a:sym typeface="Arial"/>
              </a:rPr>
              <a:t> </a:t>
            </a:r>
            <a:r>
              <a:rPr lang="en-US" sz="2400" i="0" u="none" strike="noStrike" cap="none" dirty="0">
                <a:solidFill>
                  <a:schemeClr val="dk1"/>
                </a:solidFill>
                <a:latin typeface="Arial"/>
                <a:ea typeface="Arial"/>
                <a:cs typeface="Arial"/>
                <a:sym typeface="Arial"/>
              </a:rPr>
              <a:t>László</a:t>
            </a:r>
            <a:r>
              <a:rPr lang="hu-HU" sz="2400" i="0" u="none" strike="noStrike" cap="none" dirty="0">
                <a:solidFill>
                  <a:schemeClr val="dk1"/>
                </a:solidFill>
                <a:latin typeface="Arial"/>
                <a:ea typeface="Arial"/>
                <a:cs typeface="Arial"/>
                <a:sym typeface="Arial"/>
              </a:rPr>
              <a:t> Pitlik (</a:t>
            </a:r>
            <a:r>
              <a:rPr lang="hu-HU" sz="2400" i="0" u="none" strike="noStrike" cap="none" dirty="0" err="1">
                <a:solidFill>
                  <a:schemeClr val="dk1"/>
                </a:solidFill>
                <a:latin typeface="Arial"/>
                <a:ea typeface="Arial"/>
                <a:cs typeface="Arial"/>
                <a:sym typeface="Arial"/>
              </a:rPr>
              <a:t>Jr</a:t>
            </a:r>
            <a:r>
              <a:rPr lang="hu-HU" sz="2400" i="0" u="none" strike="noStrike" cap="none">
                <a:solidFill>
                  <a:schemeClr val="dk1"/>
                </a:solidFill>
                <a:latin typeface="Arial"/>
                <a:ea typeface="Arial"/>
                <a:cs typeface="Arial"/>
                <a:sym typeface="Arial"/>
              </a:rPr>
              <a:t>.), </a:t>
            </a:r>
            <a:r>
              <a:rPr lang="hu-HU" sz="2400" b="1" i="0" u="none" strike="noStrike" cap="none" dirty="0">
                <a:solidFill>
                  <a:schemeClr val="dk1"/>
                </a:solidFill>
                <a:latin typeface="Arial"/>
                <a:ea typeface="Arial"/>
                <a:cs typeface="Arial"/>
                <a:sym typeface="Arial"/>
              </a:rPr>
              <a:t>Daniel Varadi</a:t>
            </a:r>
            <a:endParaRPr lang="hu-HU" sz="2400" b="1" dirty="0"/>
          </a:p>
          <a:p>
            <a:pPr marL="0" marR="0" lvl="0" indent="0" algn="ctr" rtl="0">
              <a:lnSpc>
                <a:spcPct val="100000"/>
              </a:lnSpc>
              <a:spcBef>
                <a:spcPts val="0"/>
              </a:spcBef>
              <a:spcAft>
                <a:spcPts val="0"/>
              </a:spcAft>
              <a:buClr>
                <a:schemeClr val="dk1"/>
              </a:buClr>
              <a:buSzPct val="25000"/>
              <a:buFont typeface="Arial"/>
              <a:buNone/>
            </a:pPr>
            <a:r>
              <a:rPr lang="hu-HU" sz="2400" dirty="0"/>
              <a:t>Kodolányi János University, MY-X </a:t>
            </a:r>
            <a:r>
              <a:rPr lang="hu-HU" sz="2400" dirty="0" err="1"/>
              <a:t>research</a:t>
            </a:r>
            <a:r>
              <a:rPr lang="hu-HU" sz="2400" dirty="0"/>
              <a:t> team, Hungary</a:t>
            </a:r>
            <a:endParaRPr lang="en-US" sz="2400" b="0" i="0" u="none" strike="noStrike" cap="none" dirty="0">
              <a:solidFill>
                <a:schemeClr val="dk1"/>
              </a:solidFill>
              <a:latin typeface="Arial"/>
              <a:ea typeface="Arial"/>
              <a:cs typeface="Arial"/>
              <a:sym typeface="Arial"/>
            </a:endParaRPr>
          </a:p>
          <a:p>
            <a:pPr marL="0" marR="0" lvl="0" indent="0" algn="ctr" rtl="0">
              <a:lnSpc>
                <a:spcPct val="100000"/>
              </a:lnSpc>
              <a:spcBef>
                <a:spcPts val="360"/>
              </a:spcBef>
              <a:spcAft>
                <a:spcPts val="0"/>
              </a:spcAft>
              <a:buClr>
                <a:schemeClr val="dk1"/>
              </a:buClr>
              <a:buSzPct val="25000"/>
              <a:buFont typeface="Arial"/>
              <a:buNone/>
            </a:pPr>
            <a:endParaRPr sz="1800" b="0" i="0" u="none" strike="noStrike" cap="none" dirty="0">
              <a:solidFill>
                <a:schemeClr val="dk1"/>
              </a:solidFill>
              <a:latin typeface="Arial"/>
              <a:ea typeface="Arial"/>
              <a:cs typeface="Arial"/>
              <a:sym typeface="Arial"/>
            </a:endParaRPr>
          </a:p>
          <a:p>
            <a:pPr marL="0" marR="0" lvl="0" indent="0" algn="ctr" rtl="0">
              <a:lnSpc>
                <a:spcPct val="100000"/>
              </a:lnSpc>
              <a:spcBef>
                <a:spcPts val="360"/>
              </a:spcBef>
              <a:spcAft>
                <a:spcPts val="0"/>
              </a:spcAft>
              <a:buClr>
                <a:schemeClr val="dk1"/>
              </a:buClr>
              <a:buSzPct val="25000"/>
              <a:buFont typeface="Arial"/>
              <a:buNone/>
            </a:pPr>
            <a:r>
              <a:rPr lang="hu-HU" sz="1800" b="0" i="0" u="none" strike="noStrike" cap="none" dirty="0">
                <a:solidFill>
                  <a:schemeClr val="dk1"/>
                </a:solidFill>
                <a:latin typeface="Arial"/>
                <a:ea typeface="Arial"/>
                <a:cs typeface="Arial"/>
                <a:sym typeface="Arial"/>
              </a:rPr>
              <a:t>2023.VIII.18.</a:t>
            </a:r>
            <a:endParaRPr sz="1800" b="0" i="0" u="none" strike="noStrike" cap="none" dirty="0">
              <a:solidFill>
                <a:schemeClr val="dk1"/>
              </a:solidFill>
              <a:latin typeface="Arial"/>
              <a:ea typeface="Arial"/>
              <a:cs typeface="Arial"/>
              <a:sym typeface="Arial"/>
            </a:endParaRPr>
          </a:p>
          <a:p>
            <a:pPr lvl="0">
              <a:spcBef>
                <a:spcPts val="280"/>
              </a:spcBef>
              <a:buSzPct val="25000"/>
            </a:pPr>
            <a:endParaRPr lang="en-US" sz="1400" dirty="0"/>
          </a:p>
          <a:p>
            <a:pPr lvl="0">
              <a:spcBef>
                <a:spcPts val="280"/>
              </a:spcBef>
              <a:buSzPct val="25000"/>
            </a:pPr>
            <a:r>
              <a:rPr lang="en-US" sz="1400" b="0" i="0" u="none" strike="noStrike" cap="none" dirty="0">
                <a:solidFill>
                  <a:schemeClr val="dk1"/>
                </a:solidFill>
                <a:latin typeface="Arial"/>
                <a:ea typeface="Arial"/>
                <a:cs typeface="Arial"/>
                <a:sym typeface="Arial"/>
              </a:rPr>
              <a:t>                                                                                     </a:t>
            </a:r>
          </a:p>
        </p:txBody>
      </p:sp>
      <p:pic>
        <p:nvPicPr>
          <p:cNvPr id="158" name="Shape 158" descr="portal_top_de"/>
          <p:cNvPicPr preferRelativeResize="0"/>
          <p:nvPr/>
        </p:nvPicPr>
        <p:blipFill rotWithShape="1">
          <a:blip r:embed="rId4">
            <a:alphaModFix/>
          </a:blip>
          <a:srcRect/>
          <a:stretch/>
        </p:blipFill>
        <p:spPr>
          <a:xfrm>
            <a:off x="0" y="0"/>
            <a:ext cx="9144000" cy="116634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pic>
        <p:nvPicPr>
          <p:cNvPr id="163" name="Shape 163" descr="centerback"/>
          <p:cNvPicPr preferRelativeResize="0"/>
          <p:nvPr/>
        </p:nvPicPr>
        <p:blipFill rotWithShape="1">
          <a:blip r:embed="rId3">
            <a:alphaModFix/>
          </a:blip>
          <a:srcRect/>
          <a:stretch/>
        </p:blipFill>
        <p:spPr>
          <a:xfrm>
            <a:off x="0" y="19878"/>
            <a:ext cx="9113519" cy="6835139"/>
          </a:xfrm>
          <a:prstGeom prst="rect">
            <a:avLst/>
          </a:prstGeom>
          <a:noFill/>
          <a:ln>
            <a:noFill/>
          </a:ln>
        </p:spPr>
      </p:pic>
      <p:sp>
        <p:nvSpPr>
          <p:cNvPr id="164" name="Shape 164"/>
          <p:cNvSpPr txBox="1">
            <a:spLocks noGrp="1"/>
          </p:cNvSpPr>
          <p:nvPr>
            <p:ph type="ctrTitle"/>
          </p:nvPr>
        </p:nvSpPr>
        <p:spPr>
          <a:xfrm>
            <a:off x="463550" y="3563937"/>
            <a:ext cx="8215312" cy="1470024"/>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hu-HU" sz="4800" b="1" i="0" u="sng" strike="noStrike" cap="none" dirty="0" err="1">
                <a:solidFill>
                  <a:schemeClr val="dk2"/>
                </a:solidFill>
                <a:latin typeface="Arial"/>
                <a:ea typeface="Arial"/>
                <a:cs typeface="Arial"/>
                <a:sym typeface="Arial"/>
              </a:rPr>
              <a:t>Content</a:t>
            </a:r>
            <a:br>
              <a:rPr lang="hu-HU" sz="2800" b="1" i="0" u="sng" strike="noStrike" cap="none" dirty="0">
                <a:solidFill>
                  <a:schemeClr val="dk2"/>
                </a:solidFill>
                <a:latin typeface="Arial"/>
                <a:ea typeface="Arial"/>
                <a:cs typeface="Arial"/>
                <a:sym typeface="Arial"/>
              </a:rPr>
            </a:br>
            <a:br>
              <a:rPr lang="en-US" sz="2800" b="1" i="0" u="none" strike="noStrike" cap="none" dirty="0">
                <a:solidFill>
                  <a:schemeClr val="dk2"/>
                </a:solidFill>
                <a:latin typeface="Arial"/>
                <a:ea typeface="Arial"/>
                <a:cs typeface="Arial"/>
                <a:sym typeface="Arial"/>
              </a:rPr>
            </a:br>
            <a:r>
              <a:rPr lang="hu-HU" sz="2800" b="1" i="0" u="none" strike="noStrike" cap="none" dirty="0" err="1">
                <a:solidFill>
                  <a:schemeClr val="dk2"/>
                </a:solidFill>
                <a:latin typeface="Arial"/>
                <a:ea typeface="Arial"/>
                <a:cs typeface="Arial"/>
                <a:sym typeface="Arial"/>
              </a:rPr>
              <a:t>About</a:t>
            </a:r>
            <a:r>
              <a:rPr lang="hu-HU" sz="2800" b="1" i="0" u="none" strike="noStrike" cap="none" dirty="0">
                <a:solidFill>
                  <a:schemeClr val="dk2"/>
                </a:solidFill>
                <a:latin typeface="Arial"/>
                <a:ea typeface="Arial"/>
                <a:cs typeface="Arial"/>
                <a:sym typeface="Arial"/>
              </a:rPr>
              <a:t> </a:t>
            </a:r>
            <a:r>
              <a:rPr lang="hu-HU" sz="2800" b="1" i="0" u="none" strike="noStrike" cap="none" dirty="0" err="1">
                <a:solidFill>
                  <a:schemeClr val="dk2"/>
                </a:solidFill>
                <a:latin typeface="Arial"/>
                <a:ea typeface="Arial"/>
                <a:cs typeface="Arial"/>
                <a:sym typeface="Arial"/>
              </a:rPr>
              <a:t>us</a:t>
            </a:r>
            <a:br>
              <a:rPr lang="hu-HU" sz="2800" b="1" i="0" u="none" strike="noStrike" cap="none" dirty="0">
                <a:solidFill>
                  <a:schemeClr val="dk2"/>
                </a:solidFill>
                <a:latin typeface="Arial"/>
                <a:ea typeface="Arial"/>
                <a:cs typeface="Arial"/>
                <a:sym typeface="Arial"/>
              </a:rPr>
            </a:br>
            <a:br>
              <a:rPr lang="hu-HU" sz="2800" b="1" i="0" u="none" strike="noStrike" cap="none" dirty="0">
                <a:solidFill>
                  <a:schemeClr val="dk2"/>
                </a:solidFill>
                <a:latin typeface="Arial"/>
                <a:ea typeface="Arial"/>
                <a:cs typeface="Arial"/>
                <a:sym typeface="Arial"/>
              </a:rPr>
            </a:br>
            <a:r>
              <a:rPr lang="hu-HU" sz="2800" b="1" dirty="0" err="1"/>
              <a:t>Case</a:t>
            </a:r>
            <a:r>
              <a:rPr lang="hu-HU" sz="2800" b="1" dirty="0"/>
              <a:t> </a:t>
            </a:r>
            <a:r>
              <a:rPr lang="hu-HU" sz="2800" b="1" dirty="0" err="1"/>
              <a:t>studies</a:t>
            </a:r>
            <a:br>
              <a:rPr lang="hu-HU" sz="2800" b="1" i="0" u="none" strike="noStrike" cap="none" dirty="0">
                <a:solidFill>
                  <a:schemeClr val="dk2"/>
                </a:solidFill>
                <a:latin typeface="Arial"/>
                <a:ea typeface="Arial"/>
                <a:cs typeface="Arial"/>
                <a:sym typeface="Arial"/>
              </a:rPr>
            </a:br>
            <a:br>
              <a:rPr lang="hu-HU" sz="2800" b="1" i="0" u="none" strike="noStrike" cap="none" dirty="0">
                <a:solidFill>
                  <a:schemeClr val="dk2"/>
                </a:solidFill>
                <a:latin typeface="Arial"/>
                <a:ea typeface="Arial"/>
                <a:cs typeface="Arial"/>
                <a:sym typeface="Arial"/>
              </a:rPr>
            </a:br>
            <a:r>
              <a:rPr lang="hu-HU" sz="2800" b="1" i="0" u="none" strike="noStrike" cap="none" dirty="0" err="1">
                <a:solidFill>
                  <a:schemeClr val="dk2"/>
                </a:solidFill>
                <a:latin typeface="Arial"/>
                <a:ea typeface="Arial"/>
                <a:cs typeface="Arial"/>
                <a:sym typeface="Arial"/>
              </a:rPr>
              <a:t>Discussion</a:t>
            </a:r>
            <a:r>
              <a:rPr lang="hu-HU" sz="2800" b="1" i="0" u="none" strike="noStrike" cap="none" dirty="0">
                <a:solidFill>
                  <a:schemeClr val="dk2"/>
                </a:solidFill>
                <a:latin typeface="Arial"/>
                <a:ea typeface="Arial"/>
                <a:cs typeface="Arial"/>
                <a:sym typeface="Arial"/>
              </a:rPr>
              <a:t> / </a:t>
            </a:r>
            <a:r>
              <a:rPr lang="hu-HU" sz="2800" b="1" i="0" u="none" strike="noStrike" cap="none" dirty="0" err="1">
                <a:solidFill>
                  <a:schemeClr val="dk2"/>
                </a:solidFill>
                <a:latin typeface="Arial"/>
                <a:ea typeface="Arial"/>
                <a:cs typeface="Arial"/>
                <a:sym typeface="Arial"/>
              </a:rPr>
              <a:t>Conclusion</a:t>
            </a:r>
            <a:r>
              <a:rPr lang="hu-HU" sz="2800" b="1" i="0" u="none" strike="noStrike" cap="none" dirty="0">
                <a:solidFill>
                  <a:schemeClr val="dk2"/>
                </a:solidFill>
                <a:latin typeface="Arial"/>
                <a:ea typeface="Arial"/>
                <a:cs typeface="Arial"/>
                <a:sym typeface="Arial"/>
              </a:rPr>
              <a:t> / </a:t>
            </a:r>
            <a:r>
              <a:rPr lang="hu-HU" sz="2800" b="1" i="0" u="none" strike="noStrike" cap="none" dirty="0" err="1">
                <a:solidFill>
                  <a:schemeClr val="dk2"/>
                </a:solidFill>
                <a:latin typeface="Arial"/>
                <a:ea typeface="Arial"/>
                <a:cs typeface="Arial"/>
                <a:sym typeface="Arial"/>
              </a:rPr>
              <a:t>Future</a:t>
            </a:r>
            <a:br>
              <a:rPr lang="hu-HU" sz="2800" b="1" dirty="0"/>
            </a:br>
            <a:r>
              <a:rPr lang="en-US" sz="2800" b="1" i="0" u="none" strike="noStrike" cap="none" dirty="0">
                <a:solidFill>
                  <a:schemeClr val="dk2"/>
                </a:solidFill>
                <a:latin typeface="Arial"/>
                <a:ea typeface="Arial"/>
                <a:cs typeface="Arial"/>
                <a:sym typeface="Arial"/>
              </a:rPr>
              <a:t> </a:t>
            </a:r>
            <a:br>
              <a:rPr lang="en-US" sz="2800" b="1" i="0" u="none" strike="noStrike" cap="none" dirty="0">
                <a:solidFill>
                  <a:schemeClr val="dk2"/>
                </a:solidFill>
                <a:latin typeface="Arial"/>
                <a:ea typeface="Arial"/>
                <a:cs typeface="Arial"/>
                <a:sym typeface="Arial"/>
              </a:rPr>
            </a:br>
            <a:br>
              <a:rPr lang="en-US" sz="2800" b="1" i="0" u="none" strike="noStrike" cap="none" dirty="0">
                <a:solidFill>
                  <a:schemeClr val="dk2"/>
                </a:solidFill>
                <a:latin typeface="Arial"/>
                <a:ea typeface="Arial"/>
                <a:cs typeface="Arial"/>
                <a:sym typeface="Arial"/>
              </a:rPr>
            </a:br>
            <a:endParaRPr lang="en-US" sz="2800" b="1" i="0" u="none" strike="noStrike" cap="none" dirty="0">
              <a:solidFill>
                <a:schemeClr val="dk2"/>
              </a:solidFill>
              <a:latin typeface="Arial"/>
              <a:ea typeface="Arial"/>
              <a:cs typeface="Arial"/>
              <a:sym typeface="Arial"/>
            </a:endParaRPr>
          </a:p>
        </p:txBody>
      </p:sp>
      <p:sp>
        <p:nvSpPr>
          <p:cNvPr id="165" name="Shape 165"/>
          <p:cNvSpPr txBox="1">
            <a:spLocks noGrp="1"/>
          </p:cNvSpPr>
          <p:nvPr>
            <p:ph type="subTitle" idx="1"/>
          </p:nvPr>
        </p:nvSpPr>
        <p:spPr>
          <a:xfrm>
            <a:off x="1370012" y="5916612"/>
            <a:ext cx="6400799" cy="1752600"/>
          </a:xfrm>
          <a:prstGeom prst="rect">
            <a:avLst/>
          </a:prstGeom>
          <a:noFill/>
          <a:ln>
            <a:noFill/>
          </a:ln>
        </p:spPr>
        <p:txBody>
          <a:bodyPr wrap="square"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br>
              <a:rPr lang="en-US" sz="1400" b="1" i="0" u="none" strike="noStrike" cap="none" dirty="0">
                <a:solidFill>
                  <a:schemeClr val="dk1"/>
                </a:solidFill>
                <a:latin typeface="Arial"/>
                <a:ea typeface="Arial"/>
                <a:cs typeface="Arial"/>
                <a:sym typeface="Arial"/>
              </a:rPr>
            </a:br>
            <a:endParaRPr lang="en-US" sz="1400" b="1" i="0" u="none" strike="noStrike" cap="none" dirty="0">
              <a:solidFill>
                <a:schemeClr val="dk1"/>
              </a:solidFill>
              <a:latin typeface="Arial"/>
              <a:ea typeface="Arial"/>
              <a:cs typeface="Arial"/>
              <a:sym typeface="Arial"/>
            </a:endParaRPr>
          </a:p>
        </p:txBody>
      </p:sp>
      <p:pic>
        <p:nvPicPr>
          <p:cNvPr id="166" name="Shape 166" descr="portal_top_de"/>
          <p:cNvPicPr preferRelativeResize="0"/>
          <p:nvPr/>
        </p:nvPicPr>
        <p:blipFill rotWithShape="1">
          <a:blip r:embed="rId4">
            <a:alphaModFix/>
          </a:blip>
          <a:srcRect/>
          <a:stretch/>
        </p:blipFill>
        <p:spPr>
          <a:xfrm>
            <a:off x="0" y="0"/>
            <a:ext cx="9144000" cy="116634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pic>
        <p:nvPicPr>
          <p:cNvPr id="197" name="Shape 197" descr="centerback"/>
          <p:cNvPicPr preferRelativeResize="0"/>
          <p:nvPr/>
        </p:nvPicPr>
        <p:blipFill rotWithShape="1">
          <a:blip r:embed="rId3">
            <a:alphaModFix/>
          </a:blip>
          <a:srcRect/>
          <a:stretch/>
        </p:blipFill>
        <p:spPr>
          <a:xfrm>
            <a:off x="0" y="67734"/>
            <a:ext cx="9113519" cy="6835139"/>
          </a:xfrm>
          <a:prstGeom prst="rect">
            <a:avLst/>
          </a:prstGeom>
          <a:noFill/>
          <a:ln>
            <a:noFill/>
          </a:ln>
        </p:spPr>
      </p:pic>
      <p:sp>
        <p:nvSpPr>
          <p:cNvPr id="198" name="Shape 198"/>
          <p:cNvSpPr txBox="1">
            <a:spLocks noGrp="1"/>
          </p:cNvSpPr>
          <p:nvPr>
            <p:ph type="ctrTitle"/>
          </p:nvPr>
        </p:nvSpPr>
        <p:spPr>
          <a:xfrm>
            <a:off x="30481" y="1844675"/>
            <a:ext cx="8724581" cy="4026736"/>
          </a:xfrm>
          <a:prstGeom prst="rect">
            <a:avLst/>
          </a:prstGeom>
          <a:noFill/>
          <a:ln>
            <a:noFill/>
          </a:ln>
        </p:spPr>
        <p:txBody>
          <a:bodyPr wrap="square" lIns="91425" tIns="45700" rIns="91425" bIns="45700" anchor="ctr" anchorCtr="0">
            <a:noAutofit/>
          </a:bodyPr>
          <a:lstStyle/>
          <a:p>
            <a:pPr marL="742950" lvl="0" indent="-742950">
              <a:buClr>
                <a:schemeClr val="dk2"/>
              </a:buClr>
              <a:buSzPct val="25000"/>
            </a:pPr>
            <a:br>
              <a:rPr lang="hu-HU" sz="4000" b="1" dirty="0"/>
            </a:br>
            <a:r>
              <a:rPr lang="hu-HU" sz="4000" b="1" i="0" u="sng" strike="noStrike" cap="none" dirty="0" err="1">
                <a:solidFill>
                  <a:schemeClr val="dk2"/>
                </a:solidFill>
                <a:latin typeface="Arial"/>
                <a:ea typeface="Arial"/>
                <a:cs typeface="Arial"/>
                <a:sym typeface="Arial"/>
              </a:rPr>
              <a:t>About</a:t>
            </a:r>
            <a:r>
              <a:rPr lang="hu-HU" sz="4000" b="1" i="0" u="sng" strike="noStrike" cap="none" dirty="0">
                <a:solidFill>
                  <a:schemeClr val="dk2"/>
                </a:solidFill>
                <a:latin typeface="Arial"/>
                <a:ea typeface="Arial"/>
                <a:cs typeface="Arial"/>
                <a:sym typeface="Arial"/>
              </a:rPr>
              <a:t> </a:t>
            </a:r>
            <a:r>
              <a:rPr lang="hu-HU" sz="4000" b="1" i="0" u="sng" strike="noStrike" cap="none" dirty="0" err="1">
                <a:solidFill>
                  <a:schemeClr val="dk2"/>
                </a:solidFill>
                <a:latin typeface="Arial"/>
                <a:ea typeface="Arial"/>
                <a:cs typeface="Arial"/>
                <a:sym typeface="Arial"/>
              </a:rPr>
              <a:t>us</a:t>
            </a:r>
            <a:br>
              <a:rPr lang="hu-HU" sz="4000" b="1" i="0" u="sng" strike="noStrike" cap="none" dirty="0">
                <a:solidFill>
                  <a:schemeClr val="dk2"/>
                </a:solidFill>
                <a:latin typeface="Arial"/>
                <a:ea typeface="Arial"/>
                <a:cs typeface="Arial"/>
                <a:sym typeface="Arial"/>
              </a:rPr>
            </a:br>
            <a:br>
              <a:rPr lang="hu-HU" sz="2000" b="1" i="0" u="none" strike="noStrike" cap="none" dirty="0">
                <a:solidFill>
                  <a:schemeClr val="dk2"/>
                </a:solidFill>
                <a:latin typeface="Arial"/>
                <a:ea typeface="Arial"/>
                <a:cs typeface="Arial"/>
                <a:sym typeface="Arial"/>
              </a:rPr>
            </a:br>
            <a:br>
              <a:rPr lang="hu-HU" sz="2000" b="1" i="0" u="none" strike="noStrike" cap="none" dirty="0">
                <a:solidFill>
                  <a:schemeClr val="dk2"/>
                </a:solidFill>
                <a:latin typeface="Arial"/>
                <a:ea typeface="Arial"/>
                <a:cs typeface="Arial"/>
                <a:sym typeface="Arial"/>
              </a:rPr>
            </a:br>
            <a:br>
              <a:rPr lang="hu-HU" sz="2000" b="1" i="0" u="none" strike="noStrike" cap="none" dirty="0">
                <a:solidFill>
                  <a:schemeClr val="dk2"/>
                </a:solidFill>
                <a:latin typeface="Arial"/>
                <a:ea typeface="Arial"/>
                <a:cs typeface="Arial"/>
                <a:sym typeface="Arial"/>
              </a:rPr>
            </a:br>
            <a:endParaRPr lang="en-US" sz="3200" b="1" i="0" u="none" strike="noStrike" cap="none" dirty="0">
              <a:solidFill>
                <a:srgbClr val="FF0000"/>
              </a:solidFill>
              <a:sym typeface="Arial"/>
            </a:endParaRPr>
          </a:p>
        </p:txBody>
      </p:sp>
      <p:pic>
        <p:nvPicPr>
          <p:cNvPr id="199" name="Shape 199" descr="portal_top_de"/>
          <p:cNvPicPr preferRelativeResize="0"/>
          <p:nvPr/>
        </p:nvPicPr>
        <p:blipFill rotWithShape="1">
          <a:blip r:embed="rId4">
            <a:alphaModFix/>
          </a:blip>
          <a:srcRect/>
          <a:stretch/>
        </p:blipFill>
        <p:spPr>
          <a:xfrm>
            <a:off x="0" y="0"/>
            <a:ext cx="9144000" cy="116634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pic>
        <p:nvPicPr>
          <p:cNvPr id="205" name="Shape 205" descr="centerback"/>
          <p:cNvPicPr preferRelativeResize="0"/>
          <p:nvPr/>
        </p:nvPicPr>
        <p:blipFill rotWithShape="1">
          <a:blip r:embed="rId3">
            <a:alphaModFix/>
          </a:blip>
          <a:srcRect/>
          <a:stretch/>
        </p:blipFill>
        <p:spPr>
          <a:xfrm>
            <a:off x="0" y="22861"/>
            <a:ext cx="9144000" cy="6835139"/>
          </a:xfrm>
          <a:prstGeom prst="rect">
            <a:avLst/>
          </a:prstGeom>
          <a:noFill/>
          <a:ln>
            <a:noFill/>
          </a:ln>
        </p:spPr>
      </p:pic>
      <p:sp>
        <p:nvSpPr>
          <p:cNvPr id="206" name="Shape 206"/>
          <p:cNvSpPr txBox="1">
            <a:spLocks noGrp="1"/>
          </p:cNvSpPr>
          <p:nvPr>
            <p:ph type="ctrTitle"/>
          </p:nvPr>
        </p:nvSpPr>
        <p:spPr>
          <a:xfrm>
            <a:off x="463550" y="1268412"/>
            <a:ext cx="8215312" cy="1150936"/>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br>
              <a:rPr lang="en-US" sz="2000" b="1" i="0" u="sng" strike="noStrike" cap="none" dirty="0">
                <a:solidFill>
                  <a:schemeClr val="dk2"/>
                </a:solidFill>
                <a:latin typeface="Arial"/>
                <a:ea typeface="Arial"/>
                <a:cs typeface="Arial"/>
                <a:sym typeface="Arial"/>
              </a:rPr>
            </a:br>
            <a:br>
              <a:rPr lang="en-US" sz="2000" b="1" i="0" u="sng" strike="noStrike" cap="none" dirty="0">
                <a:solidFill>
                  <a:schemeClr val="dk2"/>
                </a:solidFill>
                <a:latin typeface="Arial"/>
                <a:ea typeface="Arial"/>
                <a:cs typeface="Arial"/>
                <a:sym typeface="Arial"/>
              </a:rPr>
            </a:br>
            <a:br>
              <a:rPr lang="en-US" sz="2000" b="1" i="0" u="sng" strike="noStrike" cap="none" dirty="0">
                <a:solidFill>
                  <a:schemeClr val="dk2"/>
                </a:solidFill>
                <a:latin typeface="Arial"/>
                <a:ea typeface="Arial"/>
                <a:cs typeface="Arial"/>
                <a:sym typeface="Arial"/>
              </a:rPr>
            </a:br>
            <a:br>
              <a:rPr lang="en-US" sz="2000" b="1" i="0" u="sng" strike="noStrike" cap="none" dirty="0">
                <a:solidFill>
                  <a:schemeClr val="dk2"/>
                </a:solidFill>
                <a:latin typeface="Arial"/>
                <a:ea typeface="Arial"/>
                <a:cs typeface="Arial"/>
                <a:sym typeface="Arial"/>
              </a:rPr>
            </a:br>
            <a:endParaRPr lang="en-US" sz="2000" b="1" i="0" u="sng" strike="noStrike" cap="none" dirty="0">
              <a:solidFill>
                <a:schemeClr val="dk2"/>
              </a:solidFill>
              <a:latin typeface="Arial"/>
              <a:ea typeface="Arial"/>
              <a:cs typeface="Arial"/>
              <a:sym typeface="Arial"/>
            </a:endParaRPr>
          </a:p>
        </p:txBody>
      </p:sp>
      <p:pic>
        <p:nvPicPr>
          <p:cNvPr id="207" name="Shape 207" descr="portal_top_de"/>
          <p:cNvPicPr preferRelativeResize="0"/>
          <p:nvPr/>
        </p:nvPicPr>
        <p:blipFill rotWithShape="1">
          <a:blip r:embed="rId4">
            <a:alphaModFix/>
          </a:blip>
          <a:srcRect/>
          <a:stretch/>
        </p:blipFill>
        <p:spPr>
          <a:xfrm>
            <a:off x="0" y="0"/>
            <a:ext cx="9144000" cy="1166345"/>
          </a:xfrm>
          <a:prstGeom prst="rect">
            <a:avLst/>
          </a:prstGeom>
          <a:noFill/>
          <a:ln>
            <a:noFill/>
          </a:ln>
        </p:spPr>
      </p:pic>
      <p:sp>
        <p:nvSpPr>
          <p:cNvPr id="209" name="Shape 209"/>
          <p:cNvSpPr txBox="1"/>
          <p:nvPr/>
        </p:nvSpPr>
        <p:spPr>
          <a:xfrm>
            <a:off x="178593" y="1570944"/>
            <a:ext cx="8785225" cy="638856"/>
          </a:xfrm>
          <a:prstGeom prst="rect">
            <a:avLst/>
          </a:prstGeom>
          <a:noFill/>
          <a:ln>
            <a:noFill/>
          </a:ln>
        </p:spPr>
        <p:txBody>
          <a:bodyPr wrap="square" lIns="91425" tIns="45700" rIns="91425" bIns="45700" anchor="ctr" anchorCtr="0">
            <a:noAutofit/>
          </a:bodyPr>
          <a:lstStyle/>
          <a:p>
            <a:pPr marL="742950" marR="0" lvl="0" indent="-742950" algn="ctr" rtl="0">
              <a:lnSpc>
                <a:spcPct val="100000"/>
              </a:lnSpc>
              <a:spcBef>
                <a:spcPts val="0"/>
              </a:spcBef>
              <a:spcAft>
                <a:spcPts val="0"/>
              </a:spcAft>
              <a:buClr>
                <a:schemeClr val="dk2"/>
              </a:buClr>
              <a:buSzPct val="25000"/>
              <a:buFont typeface="Arial"/>
              <a:buNone/>
            </a:pPr>
            <a:r>
              <a:rPr lang="hu-HU" sz="4000" b="1" i="0" u="sng" dirty="0" err="1">
                <a:solidFill>
                  <a:schemeClr val="dk2"/>
                </a:solidFill>
                <a:latin typeface="Arial"/>
                <a:ea typeface="Arial"/>
                <a:cs typeface="Arial"/>
                <a:sym typeface="Arial"/>
              </a:rPr>
              <a:t>About</a:t>
            </a:r>
            <a:r>
              <a:rPr lang="hu-HU" sz="4000" b="1" i="0" u="sng" dirty="0">
                <a:solidFill>
                  <a:schemeClr val="dk2"/>
                </a:solidFill>
                <a:latin typeface="Arial"/>
                <a:ea typeface="Arial"/>
                <a:cs typeface="Arial"/>
                <a:sym typeface="Arial"/>
              </a:rPr>
              <a:t> </a:t>
            </a:r>
            <a:r>
              <a:rPr lang="hu-HU" sz="4000" b="1" i="0" u="sng" dirty="0" err="1">
                <a:solidFill>
                  <a:schemeClr val="dk2"/>
                </a:solidFill>
                <a:latin typeface="Arial"/>
                <a:ea typeface="Arial"/>
                <a:cs typeface="Arial"/>
                <a:sym typeface="Arial"/>
              </a:rPr>
              <a:t>us</a:t>
            </a:r>
            <a:endParaRPr lang="hu-HU" sz="2800" b="1" dirty="0">
              <a:solidFill>
                <a:schemeClr val="dk2"/>
              </a:solidFill>
            </a:endParaRPr>
          </a:p>
          <a:p>
            <a:pPr marL="742950" marR="0" lvl="0" indent="-742950" algn="ctr" rtl="0">
              <a:lnSpc>
                <a:spcPct val="100000"/>
              </a:lnSpc>
              <a:spcBef>
                <a:spcPts val="0"/>
              </a:spcBef>
              <a:spcAft>
                <a:spcPts val="0"/>
              </a:spcAft>
              <a:buClr>
                <a:schemeClr val="dk2"/>
              </a:buClr>
              <a:buSzPct val="25000"/>
              <a:buFont typeface="Arial"/>
              <a:buNone/>
            </a:pPr>
            <a:endParaRPr lang="hu-HU" sz="2800" b="1" i="0" u="none" dirty="0">
              <a:solidFill>
                <a:schemeClr val="dk2"/>
              </a:solidFill>
              <a:latin typeface="Arial"/>
              <a:ea typeface="Arial"/>
              <a:cs typeface="Arial"/>
              <a:sym typeface="Arial"/>
            </a:endParaRPr>
          </a:p>
        </p:txBody>
      </p:sp>
      <p:sp>
        <p:nvSpPr>
          <p:cNvPr id="7" name="Szövegdoboz 6">
            <a:extLst>
              <a:ext uri="{FF2B5EF4-FFF2-40B4-BE49-F238E27FC236}">
                <a16:creationId xmlns:a16="http://schemas.microsoft.com/office/drawing/2014/main" id="{FA7CE1C6-FB4C-A04E-13EE-C369521C6A98}"/>
              </a:ext>
            </a:extLst>
          </p:cNvPr>
          <p:cNvSpPr txBox="1"/>
          <p:nvPr/>
        </p:nvSpPr>
        <p:spPr>
          <a:xfrm>
            <a:off x="689369" y="2379897"/>
            <a:ext cx="8215312" cy="4380686"/>
          </a:xfrm>
          <a:prstGeom prst="rect">
            <a:avLst/>
          </a:prstGeom>
          <a:noFill/>
        </p:spPr>
        <p:txBody>
          <a:bodyPr wrap="square">
            <a:spAutoFit/>
          </a:bodyPr>
          <a:lstStyle/>
          <a:p>
            <a:pPr marL="285750" indent="-285750">
              <a:spcAft>
                <a:spcPts val="800"/>
              </a:spcAft>
              <a:buFont typeface="Wingdings" panose="05000000000000000000" pitchFamily="2" charset="2"/>
              <a:buChar char="ü"/>
            </a:pPr>
            <a:r>
              <a:rPr lang="en-US" sz="2800" dirty="0">
                <a:latin typeface="Calibri" panose="020F0502020204030204" pitchFamily="34" charset="0"/>
                <a:ea typeface="Calibri" panose="020F0502020204030204" pitchFamily="34" charset="0"/>
                <a:cs typeface="Calibri" panose="020F0502020204030204" pitchFamily="34" charset="0"/>
              </a:rPr>
              <a:t>Over 30 years of experience in education</a:t>
            </a:r>
          </a:p>
          <a:p>
            <a:pPr marL="285750" indent="-285750">
              <a:spcAft>
                <a:spcPts val="800"/>
              </a:spcAft>
              <a:buFont typeface="Wingdings" panose="05000000000000000000" pitchFamily="2" charset="2"/>
              <a:buChar char="ü"/>
            </a:pPr>
            <a:r>
              <a:rPr lang="en-US" sz="2800" dirty="0">
                <a:latin typeface="Calibri" panose="020F0502020204030204" pitchFamily="34" charset="0"/>
                <a:ea typeface="Calibri" panose="020F0502020204030204" pitchFamily="34" charset="0"/>
                <a:cs typeface="Calibri" panose="020F0502020204030204" pitchFamily="34" charset="0"/>
              </a:rPr>
              <a:t>Solver-based thinking is the alpha and omega for us</a:t>
            </a:r>
          </a:p>
          <a:p>
            <a:pPr marL="285750" indent="-285750">
              <a:spcAft>
                <a:spcPts val="800"/>
              </a:spcAft>
              <a:buFont typeface="Wingdings" panose="05000000000000000000" pitchFamily="2" charset="2"/>
              <a:buChar char="ü"/>
            </a:pPr>
            <a:r>
              <a:rPr lang="en-US" sz="2800" dirty="0">
                <a:latin typeface="Calibri" panose="020F0502020204030204" pitchFamily="34" charset="0"/>
                <a:ea typeface="Calibri" panose="020F0502020204030204" pitchFamily="34" charset="0"/>
                <a:cs typeface="Calibri" panose="020F0502020204030204" pitchFamily="34" charset="0"/>
              </a:rPr>
              <a:t>International appearance on conferences</a:t>
            </a:r>
            <a:r>
              <a:rPr lang="hu-HU" sz="2800" dirty="0">
                <a:latin typeface="Calibri" panose="020F0502020204030204" pitchFamily="34" charset="0"/>
                <a:ea typeface="Calibri" panose="020F0502020204030204" pitchFamily="34" charset="0"/>
                <a:cs typeface="Calibri" panose="020F0502020204030204" pitchFamily="34" charset="0"/>
              </a:rPr>
              <a:t> and </a:t>
            </a:r>
            <a:r>
              <a:rPr lang="hu-HU" sz="2800" dirty="0" err="1">
                <a:latin typeface="Calibri" panose="020F0502020204030204" pitchFamily="34" charset="0"/>
                <a:ea typeface="Calibri" panose="020F0502020204030204" pitchFamily="34" charset="0"/>
                <a:cs typeface="Calibri" panose="020F0502020204030204" pitchFamily="34" charset="0"/>
              </a:rPr>
              <a:t>projects</a:t>
            </a:r>
            <a:r>
              <a:rPr lang="en-US" sz="2800" dirty="0">
                <a:latin typeface="Calibri" panose="020F0502020204030204" pitchFamily="34" charset="0"/>
                <a:ea typeface="Calibri" panose="020F0502020204030204" pitchFamily="34" charset="0"/>
                <a:cs typeface="Calibri" panose="020F0502020204030204" pitchFamily="34" charset="0"/>
              </a:rPr>
              <a:t> with </a:t>
            </a:r>
            <a:r>
              <a:rPr lang="hu-HU" sz="2800" dirty="0" err="1">
                <a:latin typeface="Calibri" panose="020F0502020204030204" pitchFamily="34" charset="0"/>
                <a:ea typeface="Calibri" panose="020F0502020204030204" pitchFamily="34" charset="0"/>
                <a:cs typeface="Calibri" panose="020F0502020204030204" pitchFamily="34" charset="0"/>
              </a:rPr>
              <a:t>customized</a:t>
            </a:r>
            <a:r>
              <a:rPr lang="en-US" sz="2800" dirty="0">
                <a:latin typeface="Calibri" panose="020F0502020204030204" pitchFamily="34" charset="0"/>
                <a:ea typeface="Calibri" panose="020F0502020204030204" pitchFamily="34" charset="0"/>
                <a:cs typeface="Calibri" panose="020F0502020204030204" pitchFamily="34" charset="0"/>
              </a:rPr>
              <a:t> </a:t>
            </a:r>
            <a:r>
              <a:rPr lang="hu-HU" sz="2800" dirty="0">
                <a:latin typeface="Calibri" panose="020F0502020204030204" pitchFamily="34" charset="0"/>
                <a:ea typeface="Calibri" panose="020F0502020204030204" pitchFamily="34" charset="0"/>
                <a:cs typeface="Calibri" panose="020F0502020204030204" pitchFamily="34" charset="0"/>
              </a:rPr>
              <a:t>S</a:t>
            </a:r>
            <a:r>
              <a:rPr lang="en-US" sz="2800" dirty="0" err="1">
                <a:latin typeface="Calibri" panose="020F0502020204030204" pitchFamily="34" charset="0"/>
                <a:ea typeface="Calibri" panose="020F0502020204030204" pitchFamily="34" charset="0"/>
                <a:cs typeface="Calibri" panose="020F0502020204030204" pitchFamily="34" charset="0"/>
              </a:rPr>
              <a:t>olver</a:t>
            </a:r>
            <a:r>
              <a:rPr lang="hu-HU" sz="2800" dirty="0">
                <a:latin typeface="Calibri" panose="020F0502020204030204" pitchFamily="34" charset="0"/>
                <a:ea typeface="Calibri" panose="020F0502020204030204" pitchFamily="34" charset="0"/>
                <a:cs typeface="Calibri" panose="020F0502020204030204" pitchFamily="34" charset="0"/>
              </a:rPr>
              <a:t>-b</a:t>
            </a:r>
            <a:r>
              <a:rPr lang="en-US" sz="2800" dirty="0" err="1">
                <a:latin typeface="Calibri" panose="020F0502020204030204" pitchFamily="34" charset="0"/>
                <a:ea typeface="Calibri" panose="020F0502020204030204" pitchFamily="34" charset="0"/>
                <a:cs typeface="Calibri" panose="020F0502020204030204" pitchFamily="34" charset="0"/>
              </a:rPr>
              <a:t>ased</a:t>
            </a:r>
            <a:r>
              <a:rPr lang="en-US" sz="2800" dirty="0">
                <a:latin typeface="Calibri" panose="020F0502020204030204" pitchFamily="34" charset="0"/>
                <a:ea typeface="Calibri" panose="020F0502020204030204" pitchFamily="34" charset="0"/>
                <a:cs typeface="Calibri" panose="020F0502020204030204" pitchFamily="34" charset="0"/>
              </a:rPr>
              <a:t> AI solutions</a:t>
            </a:r>
            <a:endParaRPr lang="hu-HU" sz="2800" dirty="0">
              <a:latin typeface="Calibri" panose="020F0502020204030204" pitchFamily="34" charset="0"/>
              <a:ea typeface="Calibri" panose="020F0502020204030204" pitchFamily="34" charset="0"/>
              <a:cs typeface="Calibri" panose="020F0502020204030204" pitchFamily="34" charset="0"/>
            </a:endParaRPr>
          </a:p>
          <a:p>
            <a:pPr marL="285750" indent="-285750">
              <a:spcAft>
                <a:spcPts val="800"/>
              </a:spcAft>
              <a:buFont typeface="Wingdings" panose="05000000000000000000" pitchFamily="2" charset="2"/>
              <a:buChar char="ü"/>
            </a:pPr>
            <a:r>
              <a:rPr lang="hu-HU" sz="2800" dirty="0" err="1">
                <a:latin typeface="Calibri" panose="020F0502020204030204" pitchFamily="34" charset="0"/>
                <a:ea typeface="Calibri" panose="020F0502020204030204" pitchFamily="34" charset="0"/>
                <a:cs typeface="Calibri" panose="020F0502020204030204" pitchFamily="34" charset="0"/>
              </a:rPr>
              <a:t>Projects</a:t>
            </a:r>
            <a:r>
              <a:rPr lang="hu-HU" sz="2800" dirty="0">
                <a:latin typeface="Calibri" panose="020F0502020204030204" pitchFamily="34" charset="0"/>
                <a:ea typeface="Calibri" panose="020F0502020204030204" pitchFamily="34" charset="0"/>
                <a:cs typeface="Calibri" panose="020F0502020204030204" pitchFamily="34" charset="0"/>
              </a:rPr>
              <a:t> and </a:t>
            </a:r>
            <a:r>
              <a:rPr lang="hu-HU" sz="2800" dirty="0" err="1">
                <a:latin typeface="Calibri" panose="020F0502020204030204" pitchFamily="34" charset="0"/>
                <a:ea typeface="Calibri" panose="020F0502020204030204" pitchFamily="34" charset="0"/>
                <a:cs typeface="Calibri" panose="020F0502020204030204" pitchFamily="34" charset="0"/>
              </a:rPr>
              <a:t>experiments</a:t>
            </a:r>
            <a:r>
              <a:rPr lang="hu-HU" sz="2800" dirty="0">
                <a:latin typeface="Calibri" panose="020F0502020204030204" pitchFamily="34" charset="0"/>
                <a:ea typeface="Calibri" panose="020F0502020204030204" pitchFamily="34" charset="0"/>
                <a:cs typeface="Calibri" panose="020F0502020204030204" pitchFamily="34" charset="0"/>
              </a:rPr>
              <a:t> </a:t>
            </a:r>
            <a:r>
              <a:rPr lang="hu-HU" sz="2800" dirty="0" err="1">
                <a:latin typeface="Calibri" panose="020F0502020204030204" pitchFamily="34" charset="0"/>
                <a:ea typeface="Calibri" panose="020F0502020204030204" pitchFamily="34" charset="0"/>
                <a:cs typeface="Calibri" panose="020F0502020204030204" pitchFamily="34" charset="0"/>
              </a:rPr>
              <a:t>involved</a:t>
            </a:r>
            <a:r>
              <a:rPr lang="hu-HU" sz="2800" dirty="0">
                <a:latin typeface="Calibri" panose="020F0502020204030204" pitchFamily="34" charset="0"/>
                <a:ea typeface="Calibri" panose="020F0502020204030204" pitchFamily="34" charset="0"/>
                <a:cs typeface="Calibri" panose="020F0502020204030204" pitchFamily="34" charset="0"/>
              </a:rPr>
              <a:t> </a:t>
            </a:r>
            <a:r>
              <a:rPr lang="hu-HU" sz="2800" dirty="0" err="1">
                <a:latin typeface="Calibri" panose="020F0502020204030204" pitchFamily="34" charset="0"/>
                <a:ea typeface="Calibri" panose="020F0502020204030204" pitchFamily="34" charset="0"/>
                <a:cs typeface="Calibri" panose="020F0502020204030204" pitchFamily="34" charset="0"/>
              </a:rPr>
              <a:t>about</a:t>
            </a:r>
            <a:r>
              <a:rPr lang="hu-HU" sz="2800" dirty="0">
                <a:latin typeface="Calibri" panose="020F0502020204030204" pitchFamily="34" charset="0"/>
                <a:ea typeface="Calibri" panose="020F0502020204030204" pitchFamily="34" charset="0"/>
                <a:cs typeface="Calibri" panose="020F0502020204030204" pitchFamily="34" charset="0"/>
              </a:rPr>
              <a:t> over 5000 </a:t>
            </a:r>
            <a:r>
              <a:rPr lang="hu-HU" sz="2800" dirty="0" err="1">
                <a:latin typeface="Calibri" panose="020F0502020204030204" pitchFamily="34" charset="0"/>
                <a:ea typeface="Calibri" panose="020F0502020204030204" pitchFamily="34" charset="0"/>
                <a:cs typeface="Calibri" panose="020F0502020204030204" pitchFamily="34" charset="0"/>
              </a:rPr>
              <a:t>students</a:t>
            </a:r>
            <a:endParaRPr lang="hu-HU" sz="2800" dirty="0">
              <a:latin typeface="Calibri" panose="020F0502020204030204" pitchFamily="34" charset="0"/>
              <a:ea typeface="Calibri" panose="020F0502020204030204" pitchFamily="34" charset="0"/>
              <a:cs typeface="Calibri" panose="020F0502020204030204" pitchFamily="34" charset="0"/>
            </a:endParaRPr>
          </a:p>
          <a:p>
            <a:pPr marL="285750" indent="-285750">
              <a:spcAft>
                <a:spcPts val="800"/>
              </a:spcAft>
              <a:buFont typeface="Wingdings" panose="05000000000000000000" pitchFamily="2" charset="2"/>
              <a:buChar char="ü"/>
            </a:pPr>
            <a:r>
              <a:rPr lang="hu-HU" sz="2800" dirty="0" err="1">
                <a:latin typeface="Calibri" panose="020F0502020204030204" pitchFamily="34" charset="0"/>
                <a:ea typeface="Calibri" panose="020F0502020204030204" pitchFamily="34" charset="0"/>
                <a:cs typeface="Calibri" panose="020F0502020204030204" pitchFamily="34" charset="0"/>
              </a:rPr>
              <a:t>Individuals</a:t>
            </a:r>
            <a:r>
              <a:rPr lang="en-US" sz="2800" dirty="0">
                <a:latin typeface="Calibri" panose="020F0502020204030204" pitchFamily="34" charset="0"/>
                <a:ea typeface="Calibri" panose="020F0502020204030204" pitchFamily="34" charset="0"/>
                <a:cs typeface="Calibri" panose="020F0502020204030204" pitchFamily="34" charset="0"/>
              </a:rPr>
              <a:t> represented all disciplines (engineers, economists, HR-managers, teachers, communication experts, artists, etc.)</a:t>
            </a:r>
            <a:endParaRPr lang="hu-HU" sz="2800" dirty="0">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pic>
        <p:nvPicPr>
          <p:cNvPr id="197" name="Shape 197" descr="centerback"/>
          <p:cNvPicPr preferRelativeResize="0"/>
          <p:nvPr/>
        </p:nvPicPr>
        <p:blipFill rotWithShape="1">
          <a:blip r:embed="rId3">
            <a:alphaModFix/>
          </a:blip>
          <a:srcRect/>
          <a:stretch/>
        </p:blipFill>
        <p:spPr>
          <a:xfrm>
            <a:off x="16934" y="67734"/>
            <a:ext cx="9113519" cy="6835139"/>
          </a:xfrm>
          <a:prstGeom prst="rect">
            <a:avLst/>
          </a:prstGeom>
          <a:noFill/>
          <a:ln>
            <a:noFill/>
          </a:ln>
        </p:spPr>
      </p:pic>
      <p:sp>
        <p:nvSpPr>
          <p:cNvPr id="198" name="Shape 198"/>
          <p:cNvSpPr txBox="1">
            <a:spLocks noGrp="1"/>
          </p:cNvSpPr>
          <p:nvPr>
            <p:ph type="ctrTitle"/>
          </p:nvPr>
        </p:nvSpPr>
        <p:spPr>
          <a:xfrm>
            <a:off x="30481" y="1844675"/>
            <a:ext cx="9113519" cy="4026736"/>
          </a:xfrm>
          <a:prstGeom prst="rect">
            <a:avLst/>
          </a:prstGeom>
          <a:noFill/>
          <a:ln>
            <a:noFill/>
          </a:ln>
        </p:spPr>
        <p:txBody>
          <a:bodyPr wrap="square" lIns="91425" tIns="45700" rIns="91425" bIns="45700" anchor="ctr" anchorCtr="0">
            <a:noAutofit/>
          </a:bodyPr>
          <a:lstStyle/>
          <a:p>
            <a:pPr marL="742950" lvl="0" indent="-742950">
              <a:buClr>
                <a:schemeClr val="dk2"/>
              </a:buClr>
              <a:buSzPct val="25000"/>
            </a:pPr>
            <a:br>
              <a:rPr lang="hu-HU" sz="4000" b="1" dirty="0"/>
            </a:br>
            <a:r>
              <a:rPr lang="hu-HU" sz="4000" b="1" i="0" u="sng" strike="noStrike" cap="none" dirty="0" err="1">
                <a:solidFill>
                  <a:schemeClr val="dk2"/>
                </a:solidFill>
                <a:latin typeface="Arial"/>
                <a:ea typeface="Arial"/>
                <a:cs typeface="Arial"/>
                <a:sym typeface="Arial"/>
              </a:rPr>
              <a:t>Case</a:t>
            </a:r>
            <a:r>
              <a:rPr lang="hu-HU" sz="4000" b="1" i="0" u="sng" strike="noStrike" cap="none" dirty="0">
                <a:solidFill>
                  <a:schemeClr val="dk2"/>
                </a:solidFill>
                <a:latin typeface="Arial"/>
                <a:ea typeface="Arial"/>
                <a:cs typeface="Arial"/>
                <a:sym typeface="Arial"/>
              </a:rPr>
              <a:t> </a:t>
            </a:r>
            <a:r>
              <a:rPr lang="hu-HU" sz="4000" b="1" i="0" u="sng" strike="noStrike" cap="none" dirty="0" err="1">
                <a:solidFill>
                  <a:schemeClr val="dk2"/>
                </a:solidFill>
                <a:latin typeface="Arial"/>
                <a:ea typeface="Arial"/>
                <a:cs typeface="Arial"/>
                <a:sym typeface="Arial"/>
              </a:rPr>
              <a:t>studies</a:t>
            </a:r>
            <a:br>
              <a:rPr lang="hu-HU" sz="4000" b="1" i="0" u="sng" strike="noStrike" cap="none" dirty="0">
                <a:solidFill>
                  <a:schemeClr val="dk2"/>
                </a:solidFill>
                <a:latin typeface="Arial"/>
                <a:ea typeface="Arial"/>
                <a:cs typeface="Arial"/>
                <a:sym typeface="Arial"/>
              </a:rPr>
            </a:br>
            <a:br>
              <a:rPr lang="hu-HU" sz="4000" b="1" i="0" u="sng" strike="noStrike" cap="none" dirty="0">
                <a:solidFill>
                  <a:schemeClr val="dk2"/>
                </a:solidFill>
                <a:latin typeface="Arial"/>
                <a:ea typeface="Arial"/>
                <a:cs typeface="Arial"/>
                <a:sym typeface="Arial"/>
              </a:rPr>
            </a:br>
            <a:r>
              <a:rPr lang="hu-HU" sz="2000" i="0" strike="noStrike" cap="none" dirty="0" err="1">
                <a:solidFill>
                  <a:schemeClr val="dk2"/>
                </a:solidFill>
                <a:latin typeface="Arial"/>
                <a:ea typeface="Arial"/>
                <a:cs typeface="Arial"/>
                <a:sym typeface="Arial"/>
              </a:rPr>
              <a:t>Objectivity</a:t>
            </a:r>
            <a:br>
              <a:rPr lang="hu-HU" sz="2000" i="0" strike="noStrike" cap="none" dirty="0">
                <a:solidFill>
                  <a:schemeClr val="dk2"/>
                </a:solidFill>
                <a:latin typeface="Arial"/>
                <a:ea typeface="Arial"/>
                <a:cs typeface="Arial"/>
                <a:sym typeface="Arial"/>
              </a:rPr>
            </a:br>
            <a:r>
              <a:rPr lang="hu-HU" sz="2000" i="0" strike="noStrike" cap="none" dirty="0">
                <a:solidFill>
                  <a:schemeClr val="dk2"/>
                </a:solidFill>
                <a:latin typeface="Arial"/>
                <a:ea typeface="Arial"/>
                <a:cs typeface="Arial"/>
                <a:sym typeface="Arial"/>
              </a:rPr>
              <a:t>Chat GPT</a:t>
            </a:r>
            <a:br>
              <a:rPr lang="hu-HU" sz="2000" i="0" strike="noStrike" cap="none" dirty="0">
                <a:solidFill>
                  <a:schemeClr val="dk2"/>
                </a:solidFill>
                <a:latin typeface="Arial"/>
                <a:ea typeface="Arial"/>
                <a:cs typeface="Arial"/>
                <a:sym typeface="Arial"/>
              </a:rPr>
            </a:br>
            <a:r>
              <a:rPr lang="hu-HU" sz="2000" i="0" strike="noStrike" cap="none" dirty="0">
                <a:solidFill>
                  <a:schemeClr val="dk2"/>
                </a:solidFill>
                <a:latin typeface="Arial"/>
                <a:ea typeface="Arial"/>
                <a:cs typeface="Arial"/>
                <a:sym typeface="Arial"/>
              </a:rPr>
              <a:t>Babel</a:t>
            </a:r>
            <a:br>
              <a:rPr lang="hu-HU" sz="4000" b="1" i="0" u="sng" strike="noStrike" cap="none" dirty="0">
                <a:solidFill>
                  <a:schemeClr val="dk2"/>
                </a:solidFill>
                <a:latin typeface="Arial"/>
                <a:ea typeface="Arial"/>
                <a:cs typeface="Arial"/>
                <a:sym typeface="Arial"/>
              </a:rPr>
            </a:br>
            <a:br>
              <a:rPr lang="hu-HU" sz="2000" b="1" i="0" u="none" strike="noStrike" cap="none" dirty="0">
                <a:solidFill>
                  <a:schemeClr val="dk2"/>
                </a:solidFill>
                <a:latin typeface="Arial"/>
                <a:ea typeface="Arial"/>
                <a:cs typeface="Arial"/>
                <a:sym typeface="Arial"/>
              </a:rPr>
            </a:br>
            <a:endParaRPr lang="en-US" sz="3200" b="1" i="0" u="none" strike="noStrike" cap="none" dirty="0">
              <a:solidFill>
                <a:srgbClr val="FF0000"/>
              </a:solidFill>
              <a:sym typeface="Arial"/>
            </a:endParaRPr>
          </a:p>
        </p:txBody>
      </p:sp>
      <p:pic>
        <p:nvPicPr>
          <p:cNvPr id="199" name="Shape 199" descr="portal_top_de"/>
          <p:cNvPicPr preferRelativeResize="0"/>
          <p:nvPr/>
        </p:nvPicPr>
        <p:blipFill rotWithShape="1">
          <a:blip r:embed="rId4">
            <a:alphaModFix/>
          </a:blip>
          <a:srcRect/>
          <a:stretch/>
        </p:blipFill>
        <p:spPr>
          <a:xfrm>
            <a:off x="0" y="0"/>
            <a:ext cx="9144000" cy="1166345"/>
          </a:xfrm>
          <a:prstGeom prst="rect">
            <a:avLst/>
          </a:prstGeom>
          <a:noFill/>
          <a:ln>
            <a:noFill/>
          </a:ln>
        </p:spPr>
      </p:pic>
    </p:spTree>
    <p:extLst>
      <p:ext uri="{BB962C8B-B14F-4D97-AF65-F5344CB8AC3E}">
        <p14:creationId xmlns:p14="http://schemas.microsoft.com/office/powerpoint/2010/main" val="18438540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pic>
        <p:nvPicPr>
          <p:cNvPr id="205" name="Shape 205" descr="centerback"/>
          <p:cNvPicPr preferRelativeResize="0"/>
          <p:nvPr/>
        </p:nvPicPr>
        <p:blipFill rotWithShape="1">
          <a:blip r:embed="rId3">
            <a:alphaModFix/>
          </a:blip>
          <a:srcRect/>
          <a:stretch/>
        </p:blipFill>
        <p:spPr>
          <a:xfrm>
            <a:off x="14446" y="22861"/>
            <a:ext cx="9113519" cy="6835139"/>
          </a:xfrm>
          <a:prstGeom prst="rect">
            <a:avLst/>
          </a:prstGeom>
          <a:noFill/>
          <a:ln>
            <a:noFill/>
          </a:ln>
        </p:spPr>
      </p:pic>
      <p:sp>
        <p:nvSpPr>
          <p:cNvPr id="206" name="Shape 206"/>
          <p:cNvSpPr txBox="1">
            <a:spLocks noGrp="1"/>
          </p:cNvSpPr>
          <p:nvPr>
            <p:ph type="ctrTitle"/>
          </p:nvPr>
        </p:nvSpPr>
        <p:spPr>
          <a:xfrm>
            <a:off x="463550" y="1268412"/>
            <a:ext cx="8215312" cy="1150936"/>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br>
              <a:rPr lang="en-US" sz="2000" b="1" i="0" u="sng" strike="noStrike" cap="none" dirty="0">
                <a:solidFill>
                  <a:schemeClr val="dk2"/>
                </a:solidFill>
                <a:latin typeface="Arial"/>
                <a:ea typeface="Arial"/>
                <a:cs typeface="Arial"/>
                <a:sym typeface="Arial"/>
              </a:rPr>
            </a:br>
            <a:br>
              <a:rPr lang="en-US" sz="2000" b="1" i="0" u="sng" strike="noStrike" cap="none" dirty="0">
                <a:solidFill>
                  <a:schemeClr val="dk2"/>
                </a:solidFill>
                <a:latin typeface="Arial"/>
                <a:ea typeface="Arial"/>
                <a:cs typeface="Arial"/>
                <a:sym typeface="Arial"/>
              </a:rPr>
            </a:br>
            <a:br>
              <a:rPr lang="en-US" sz="2000" b="1" i="0" u="sng" strike="noStrike" cap="none" dirty="0">
                <a:solidFill>
                  <a:schemeClr val="dk2"/>
                </a:solidFill>
                <a:latin typeface="Arial"/>
                <a:ea typeface="Arial"/>
                <a:cs typeface="Arial"/>
                <a:sym typeface="Arial"/>
              </a:rPr>
            </a:br>
            <a:br>
              <a:rPr lang="en-US" sz="2000" b="1" i="0" u="sng" strike="noStrike" cap="none" dirty="0">
                <a:solidFill>
                  <a:schemeClr val="dk2"/>
                </a:solidFill>
                <a:latin typeface="Arial"/>
                <a:ea typeface="Arial"/>
                <a:cs typeface="Arial"/>
                <a:sym typeface="Arial"/>
              </a:rPr>
            </a:br>
            <a:endParaRPr lang="en-US" sz="2000" b="1" i="0" u="sng" strike="noStrike" cap="none" dirty="0">
              <a:solidFill>
                <a:schemeClr val="dk2"/>
              </a:solidFill>
              <a:latin typeface="Arial"/>
              <a:ea typeface="Arial"/>
              <a:cs typeface="Arial"/>
              <a:sym typeface="Arial"/>
            </a:endParaRPr>
          </a:p>
        </p:txBody>
      </p:sp>
      <p:pic>
        <p:nvPicPr>
          <p:cNvPr id="207" name="Shape 207" descr="portal_top_de"/>
          <p:cNvPicPr preferRelativeResize="0"/>
          <p:nvPr/>
        </p:nvPicPr>
        <p:blipFill rotWithShape="1">
          <a:blip r:embed="rId4">
            <a:alphaModFix/>
          </a:blip>
          <a:srcRect/>
          <a:stretch/>
        </p:blipFill>
        <p:spPr>
          <a:xfrm>
            <a:off x="0" y="0"/>
            <a:ext cx="9144000" cy="1166345"/>
          </a:xfrm>
          <a:prstGeom prst="rect">
            <a:avLst/>
          </a:prstGeom>
          <a:noFill/>
          <a:ln>
            <a:noFill/>
          </a:ln>
        </p:spPr>
      </p:pic>
      <p:sp>
        <p:nvSpPr>
          <p:cNvPr id="209" name="Shape 209"/>
          <p:cNvSpPr txBox="1"/>
          <p:nvPr/>
        </p:nvSpPr>
        <p:spPr>
          <a:xfrm>
            <a:off x="164146" y="1166345"/>
            <a:ext cx="8785225" cy="848404"/>
          </a:xfrm>
          <a:prstGeom prst="rect">
            <a:avLst/>
          </a:prstGeom>
          <a:noFill/>
          <a:ln>
            <a:noFill/>
          </a:ln>
        </p:spPr>
        <p:txBody>
          <a:bodyPr wrap="square" lIns="91425" tIns="45700" rIns="91425" bIns="45700" anchor="ctr" anchorCtr="0">
            <a:noAutofit/>
          </a:bodyPr>
          <a:lstStyle/>
          <a:p>
            <a:pPr marL="742950" marR="0" lvl="0" indent="-742950" algn="ctr" rtl="0">
              <a:lnSpc>
                <a:spcPct val="100000"/>
              </a:lnSpc>
              <a:spcBef>
                <a:spcPts val="0"/>
              </a:spcBef>
              <a:spcAft>
                <a:spcPts val="0"/>
              </a:spcAft>
              <a:buClr>
                <a:schemeClr val="dk2"/>
              </a:buClr>
              <a:buSzPct val="25000"/>
              <a:buFont typeface="Arial"/>
              <a:buNone/>
            </a:pPr>
            <a:r>
              <a:rPr lang="hu-HU" sz="4000" b="1" i="0" u="sng" dirty="0" err="1">
                <a:solidFill>
                  <a:schemeClr val="dk2"/>
                </a:solidFill>
                <a:latin typeface="Arial"/>
                <a:ea typeface="Arial"/>
                <a:cs typeface="Arial"/>
                <a:sym typeface="Arial"/>
              </a:rPr>
              <a:t>Objectivity</a:t>
            </a:r>
            <a:endParaRPr lang="hu-HU" sz="2800" b="1" dirty="0">
              <a:solidFill>
                <a:schemeClr val="dk2"/>
              </a:solidFill>
            </a:endParaRPr>
          </a:p>
          <a:p>
            <a:pPr marL="742950" marR="0" lvl="0" indent="-742950" algn="ctr" rtl="0">
              <a:lnSpc>
                <a:spcPct val="100000"/>
              </a:lnSpc>
              <a:spcBef>
                <a:spcPts val="0"/>
              </a:spcBef>
              <a:spcAft>
                <a:spcPts val="0"/>
              </a:spcAft>
              <a:buClr>
                <a:schemeClr val="dk2"/>
              </a:buClr>
              <a:buSzPct val="25000"/>
              <a:buFont typeface="Arial"/>
              <a:buNone/>
            </a:pPr>
            <a:endParaRPr lang="hu-HU" sz="2800" b="1" i="0" u="none" dirty="0">
              <a:solidFill>
                <a:schemeClr val="dk2"/>
              </a:solidFill>
              <a:latin typeface="Arial"/>
              <a:ea typeface="Arial"/>
              <a:cs typeface="Arial"/>
              <a:sym typeface="Arial"/>
            </a:endParaRPr>
          </a:p>
        </p:txBody>
      </p:sp>
      <p:sp>
        <p:nvSpPr>
          <p:cNvPr id="2" name="Szövegdoboz 1">
            <a:extLst>
              <a:ext uri="{FF2B5EF4-FFF2-40B4-BE49-F238E27FC236}">
                <a16:creationId xmlns:a16="http://schemas.microsoft.com/office/drawing/2014/main" id="{1904A4B9-B964-6F35-A4FA-B3A4ADC98E7B}"/>
              </a:ext>
            </a:extLst>
          </p:cNvPr>
          <p:cNvSpPr txBox="1"/>
          <p:nvPr/>
        </p:nvSpPr>
        <p:spPr>
          <a:xfrm>
            <a:off x="2461205" y="2110109"/>
            <a:ext cx="4191104" cy="800219"/>
          </a:xfrm>
          <a:prstGeom prst="rect">
            <a:avLst/>
          </a:prstGeom>
          <a:noFill/>
        </p:spPr>
        <p:txBody>
          <a:bodyPr wrap="square" rtlCol="0">
            <a:spAutoFit/>
          </a:bodyPr>
          <a:lstStyle/>
          <a:p>
            <a:pPr algn="ctr"/>
            <a:r>
              <a:rPr lang="hu-HU" sz="1600" b="1" dirty="0" err="1"/>
              <a:t>Critics</a:t>
            </a:r>
            <a:r>
              <a:rPr lang="hu-HU" sz="1600" b="1" dirty="0"/>
              <a:t> of </a:t>
            </a:r>
            <a:r>
              <a:rPr lang="hu-HU" sz="1600" b="1" dirty="0" err="1"/>
              <a:t>current</a:t>
            </a:r>
            <a:r>
              <a:rPr lang="hu-HU" sz="1600" b="1" dirty="0"/>
              <a:t> </a:t>
            </a:r>
            <a:r>
              <a:rPr lang="hu-HU" sz="1600" b="1" dirty="0" err="1"/>
              <a:t>grade</a:t>
            </a:r>
            <a:r>
              <a:rPr lang="hu-HU" sz="1600" b="1" dirty="0"/>
              <a:t> </a:t>
            </a:r>
            <a:r>
              <a:rPr lang="hu-HU" sz="1600" b="1" dirty="0" err="1"/>
              <a:t>systems</a:t>
            </a:r>
            <a:endParaRPr lang="hu-HU" sz="1600" b="1" dirty="0"/>
          </a:p>
          <a:p>
            <a:pPr algn="ctr"/>
            <a:r>
              <a:rPr lang="hu-HU" sz="1600" dirty="0" err="1"/>
              <a:t>Subjective</a:t>
            </a:r>
            <a:r>
              <a:rPr lang="hu-HU" sz="1600" dirty="0"/>
              <a:t> and </a:t>
            </a:r>
            <a:r>
              <a:rPr lang="hu-HU" sz="1600" dirty="0" err="1"/>
              <a:t>absolute</a:t>
            </a:r>
            <a:endParaRPr lang="hu-HU" sz="1600" dirty="0"/>
          </a:p>
          <a:p>
            <a:endParaRPr lang="hu-HU" dirty="0"/>
          </a:p>
        </p:txBody>
      </p:sp>
      <p:sp>
        <p:nvSpPr>
          <p:cNvPr id="5" name="Szövegdoboz 4">
            <a:extLst>
              <a:ext uri="{FF2B5EF4-FFF2-40B4-BE49-F238E27FC236}">
                <a16:creationId xmlns:a16="http://schemas.microsoft.com/office/drawing/2014/main" id="{095C261F-91E9-41C9-2D09-E6BD1E7C784C}"/>
              </a:ext>
            </a:extLst>
          </p:cNvPr>
          <p:cNvSpPr txBox="1"/>
          <p:nvPr/>
        </p:nvSpPr>
        <p:spPr>
          <a:xfrm>
            <a:off x="1595113" y="5724490"/>
            <a:ext cx="6217657" cy="830997"/>
          </a:xfrm>
          <a:prstGeom prst="rect">
            <a:avLst/>
          </a:prstGeom>
          <a:noFill/>
        </p:spPr>
        <p:txBody>
          <a:bodyPr wrap="square" rtlCol="0">
            <a:spAutoFit/>
          </a:bodyPr>
          <a:lstStyle/>
          <a:p>
            <a:pPr algn="ctr"/>
            <a:r>
              <a:rPr lang="hu-HU" sz="1600" b="1" dirty="0" err="1"/>
              <a:t>Our</a:t>
            </a:r>
            <a:r>
              <a:rPr lang="hu-HU" sz="1600" b="1" dirty="0"/>
              <a:t> </a:t>
            </a:r>
            <a:r>
              <a:rPr lang="hu-HU" sz="1600" b="1" dirty="0" err="1"/>
              <a:t>solution</a:t>
            </a:r>
            <a:endParaRPr lang="hu-HU" sz="1600" b="1" dirty="0"/>
          </a:p>
          <a:p>
            <a:r>
              <a:rPr lang="en-US" sz="1600" dirty="0"/>
              <a:t>AI-based performance evaluation is a kind of anti-discriminative modelling</a:t>
            </a:r>
            <a:endParaRPr lang="hu-HU" sz="1600" dirty="0"/>
          </a:p>
        </p:txBody>
      </p:sp>
      <p:sp>
        <p:nvSpPr>
          <p:cNvPr id="7" name="Szövegdoboz 6">
            <a:extLst>
              <a:ext uri="{FF2B5EF4-FFF2-40B4-BE49-F238E27FC236}">
                <a16:creationId xmlns:a16="http://schemas.microsoft.com/office/drawing/2014/main" id="{394152FF-7F82-FF21-32CB-1CC5C63ED619}"/>
              </a:ext>
            </a:extLst>
          </p:cNvPr>
          <p:cNvSpPr txBox="1"/>
          <p:nvPr/>
        </p:nvSpPr>
        <p:spPr>
          <a:xfrm>
            <a:off x="1595113" y="3000451"/>
            <a:ext cx="6217657" cy="2444387"/>
          </a:xfrm>
          <a:prstGeom prst="rect">
            <a:avLst/>
          </a:prstGeom>
          <a:noFill/>
        </p:spPr>
        <p:txBody>
          <a:bodyPr wrap="square">
            <a:spAutoFit/>
          </a:bodyPr>
          <a:lstStyle/>
          <a:p>
            <a:pPr algn="ctr">
              <a:lnSpc>
                <a:spcPct val="107000"/>
              </a:lnSpc>
            </a:pPr>
            <a:r>
              <a:rPr lang="en-GB" sz="1600" b="1" kern="100" dirty="0">
                <a:effectLst/>
                <a:latin typeface="+mn-lt"/>
                <a:ea typeface="Calibri" panose="020F0502020204030204" pitchFamily="34" charset="0"/>
                <a:cs typeface="Times New Roman" panose="02020603050405020304" pitchFamily="18" charset="0"/>
              </a:rPr>
              <a:t>The reaction of the students and teachers </a:t>
            </a:r>
            <a:endParaRPr lang="hu-HU" sz="1600" b="1" kern="100" dirty="0">
              <a:effectLst/>
              <a:latin typeface="+mn-lt"/>
              <a:ea typeface="Calibri" panose="020F0502020204030204" pitchFamily="34" charset="0"/>
              <a:cs typeface="Times New Roman" panose="02020603050405020304" pitchFamily="18" charset="0"/>
            </a:endParaRPr>
          </a:p>
          <a:p>
            <a:pPr marL="285750" indent="-285750">
              <a:lnSpc>
                <a:spcPct val="107000"/>
              </a:lnSpc>
              <a:buFont typeface="Wingdings" panose="05000000000000000000" pitchFamily="2" charset="2"/>
              <a:buChar char="Ø"/>
            </a:pPr>
            <a:r>
              <a:rPr lang="en-GB" sz="1600" kern="100" dirty="0">
                <a:effectLst/>
                <a:latin typeface="+mn-lt"/>
                <a:ea typeface="Calibri" panose="020F0502020204030204" pitchFamily="34" charset="0"/>
                <a:cs typeface="Times New Roman" panose="02020603050405020304" pitchFamily="18" charset="0"/>
              </a:rPr>
              <a:t>quasi all of them (already from high school on) are as far as contaminated with the subjectivity, that they can not change/want not to change the well-known system around them,</a:t>
            </a:r>
            <a:endParaRPr lang="hu-HU" sz="1600" kern="100" dirty="0">
              <a:effectLst/>
              <a:latin typeface="+mn-lt"/>
              <a:ea typeface="Calibri" panose="020F0502020204030204" pitchFamily="34" charset="0"/>
              <a:cs typeface="Times New Roman" panose="02020603050405020304" pitchFamily="18" charset="0"/>
            </a:endParaRPr>
          </a:p>
          <a:p>
            <a:pPr marL="285750" lvl="0" indent="-285750">
              <a:lnSpc>
                <a:spcPct val="107000"/>
              </a:lnSpc>
              <a:buFont typeface="Wingdings" panose="05000000000000000000" pitchFamily="2" charset="2"/>
              <a:buChar char="Ø"/>
            </a:pPr>
            <a:r>
              <a:rPr lang="en-GB" sz="1600" kern="100" dirty="0">
                <a:effectLst/>
                <a:latin typeface="+mn-lt"/>
                <a:ea typeface="Calibri" panose="020F0502020204030204" pitchFamily="34" charset="0"/>
                <a:cs typeface="Times New Roman" panose="02020603050405020304" pitchFamily="18" charset="0"/>
              </a:rPr>
              <a:t>they are quasi not directly capable of building objective/antidiscrimination-oriented evaluation systems,</a:t>
            </a:r>
            <a:endParaRPr lang="hu-HU" sz="1600" kern="100" dirty="0">
              <a:effectLst/>
              <a:latin typeface="+mn-lt"/>
              <a:ea typeface="Calibri" panose="020F0502020204030204" pitchFamily="34" charset="0"/>
              <a:cs typeface="Times New Roman" panose="02020603050405020304" pitchFamily="18" charset="0"/>
            </a:endParaRPr>
          </a:p>
          <a:p>
            <a:pPr marL="285750" lvl="0" indent="-285750">
              <a:lnSpc>
                <a:spcPct val="107000"/>
              </a:lnSpc>
              <a:buFont typeface="Wingdings" panose="05000000000000000000" pitchFamily="2" charset="2"/>
              <a:buChar char="Ø"/>
            </a:pPr>
            <a:r>
              <a:rPr lang="en-GB" sz="1600" kern="100" dirty="0">
                <a:effectLst/>
                <a:latin typeface="+mn-lt"/>
                <a:ea typeface="Calibri" panose="020F0502020204030204" pitchFamily="34" charset="0"/>
                <a:cs typeface="Times New Roman" panose="02020603050405020304" pitchFamily="18" charset="0"/>
              </a:rPr>
              <a:t>but quasi all persons know the risks and critical aspects of the subjective and absolute approaches…</a:t>
            </a:r>
            <a:endParaRPr lang="hu-HU" sz="1600" kern="100" dirty="0">
              <a:effectLst/>
              <a:latin typeface="+mn-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6879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pic>
        <p:nvPicPr>
          <p:cNvPr id="205" name="Shape 205" descr="centerback"/>
          <p:cNvPicPr preferRelativeResize="0"/>
          <p:nvPr/>
        </p:nvPicPr>
        <p:blipFill rotWithShape="1">
          <a:blip r:embed="rId3">
            <a:alphaModFix/>
          </a:blip>
          <a:srcRect/>
          <a:stretch/>
        </p:blipFill>
        <p:spPr>
          <a:xfrm>
            <a:off x="14445" y="273184"/>
            <a:ext cx="9113519" cy="6835139"/>
          </a:xfrm>
          <a:prstGeom prst="rect">
            <a:avLst/>
          </a:prstGeom>
          <a:noFill/>
          <a:ln>
            <a:noFill/>
          </a:ln>
        </p:spPr>
      </p:pic>
      <p:sp>
        <p:nvSpPr>
          <p:cNvPr id="206" name="Shape 206"/>
          <p:cNvSpPr txBox="1">
            <a:spLocks noGrp="1"/>
          </p:cNvSpPr>
          <p:nvPr>
            <p:ph type="ctrTitle"/>
          </p:nvPr>
        </p:nvSpPr>
        <p:spPr>
          <a:xfrm>
            <a:off x="463550" y="1268412"/>
            <a:ext cx="8215312" cy="1150936"/>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br>
              <a:rPr lang="en-US" sz="2000" b="1" i="0" u="sng" strike="noStrike" cap="none" dirty="0">
                <a:solidFill>
                  <a:schemeClr val="dk2"/>
                </a:solidFill>
                <a:latin typeface="Arial"/>
                <a:ea typeface="Arial"/>
                <a:cs typeface="Arial"/>
                <a:sym typeface="Arial"/>
              </a:rPr>
            </a:br>
            <a:br>
              <a:rPr lang="en-US" sz="2000" b="1" i="0" u="sng" strike="noStrike" cap="none" dirty="0">
                <a:solidFill>
                  <a:schemeClr val="dk2"/>
                </a:solidFill>
                <a:latin typeface="Arial"/>
                <a:ea typeface="Arial"/>
                <a:cs typeface="Arial"/>
                <a:sym typeface="Arial"/>
              </a:rPr>
            </a:br>
            <a:br>
              <a:rPr lang="en-US" sz="2000" b="1" i="0" u="sng" strike="noStrike" cap="none" dirty="0">
                <a:solidFill>
                  <a:schemeClr val="dk2"/>
                </a:solidFill>
                <a:latin typeface="Arial"/>
                <a:ea typeface="Arial"/>
                <a:cs typeface="Arial"/>
                <a:sym typeface="Arial"/>
              </a:rPr>
            </a:br>
            <a:br>
              <a:rPr lang="en-US" sz="2000" b="1" i="0" u="sng" strike="noStrike" cap="none" dirty="0">
                <a:solidFill>
                  <a:schemeClr val="dk2"/>
                </a:solidFill>
                <a:latin typeface="Arial"/>
                <a:ea typeface="Arial"/>
                <a:cs typeface="Arial"/>
                <a:sym typeface="Arial"/>
              </a:rPr>
            </a:br>
            <a:endParaRPr lang="en-US" sz="2000" b="1" i="0" u="sng" strike="noStrike" cap="none" dirty="0">
              <a:solidFill>
                <a:schemeClr val="dk2"/>
              </a:solidFill>
              <a:latin typeface="Arial"/>
              <a:ea typeface="Arial"/>
              <a:cs typeface="Arial"/>
              <a:sym typeface="Arial"/>
            </a:endParaRPr>
          </a:p>
        </p:txBody>
      </p:sp>
      <p:pic>
        <p:nvPicPr>
          <p:cNvPr id="207" name="Shape 207" descr="portal_top_de"/>
          <p:cNvPicPr preferRelativeResize="0"/>
          <p:nvPr/>
        </p:nvPicPr>
        <p:blipFill rotWithShape="1">
          <a:blip r:embed="rId4">
            <a:alphaModFix/>
          </a:blip>
          <a:srcRect/>
          <a:stretch/>
        </p:blipFill>
        <p:spPr>
          <a:xfrm>
            <a:off x="0" y="0"/>
            <a:ext cx="9144000" cy="1166345"/>
          </a:xfrm>
          <a:prstGeom prst="rect">
            <a:avLst/>
          </a:prstGeom>
          <a:noFill/>
          <a:ln>
            <a:noFill/>
          </a:ln>
        </p:spPr>
      </p:pic>
      <p:sp>
        <p:nvSpPr>
          <p:cNvPr id="209" name="Shape 209"/>
          <p:cNvSpPr txBox="1"/>
          <p:nvPr/>
        </p:nvSpPr>
        <p:spPr>
          <a:xfrm>
            <a:off x="178593" y="1103424"/>
            <a:ext cx="8785225" cy="740456"/>
          </a:xfrm>
          <a:prstGeom prst="rect">
            <a:avLst/>
          </a:prstGeom>
          <a:noFill/>
          <a:ln>
            <a:noFill/>
          </a:ln>
        </p:spPr>
        <p:txBody>
          <a:bodyPr wrap="square" lIns="91425" tIns="45700" rIns="91425" bIns="45700" anchor="ctr" anchorCtr="0">
            <a:noAutofit/>
          </a:bodyPr>
          <a:lstStyle/>
          <a:p>
            <a:pPr marL="742950" marR="0" lvl="0" indent="-742950" algn="ctr" rtl="0">
              <a:lnSpc>
                <a:spcPct val="100000"/>
              </a:lnSpc>
              <a:spcBef>
                <a:spcPts val="0"/>
              </a:spcBef>
              <a:spcAft>
                <a:spcPts val="0"/>
              </a:spcAft>
              <a:buClr>
                <a:schemeClr val="dk2"/>
              </a:buClr>
              <a:buSzPct val="25000"/>
              <a:buFont typeface="Arial"/>
              <a:buNone/>
            </a:pPr>
            <a:r>
              <a:rPr lang="hu-HU" sz="4000" b="1" i="0" u="sng" dirty="0">
                <a:solidFill>
                  <a:schemeClr val="dk2"/>
                </a:solidFill>
                <a:latin typeface="Arial"/>
                <a:ea typeface="Arial"/>
                <a:cs typeface="Arial"/>
                <a:sym typeface="Arial"/>
              </a:rPr>
              <a:t>Chat GPT</a:t>
            </a:r>
            <a:endParaRPr lang="hu-HU" sz="3200" b="1" i="0" u="none" dirty="0">
              <a:solidFill>
                <a:schemeClr val="dk2"/>
              </a:solidFill>
              <a:latin typeface="Arial"/>
              <a:ea typeface="Arial"/>
              <a:cs typeface="Arial"/>
              <a:sym typeface="Arial"/>
            </a:endParaRPr>
          </a:p>
        </p:txBody>
      </p:sp>
      <p:sp>
        <p:nvSpPr>
          <p:cNvPr id="3" name="Szövegdoboz 2">
            <a:extLst>
              <a:ext uri="{FF2B5EF4-FFF2-40B4-BE49-F238E27FC236}">
                <a16:creationId xmlns:a16="http://schemas.microsoft.com/office/drawing/2014/main" id="{E7F8B4D6-F968-D071-05B0-80FD6B2652AD}"/>
              </a:ext>
            </a:extLst>
          </p:cNvPr>
          <p:cNvSpPr txBox="1"/>
          <p:nvPr/>
        </p:nvSpPr>
        <p:spPr>
          <a:xfrm>
            <a:off x="836507" y="1945947"/>
            <a:ext cx="7171267" cy="646331"/>
          </a:xfrm>
          <a:prstGeom prst="rect">
            <a:avLst/>
          </a:prstGeom>
          <a:noFill/>
        </p:spPr>
        <p:txBody>
          <a:bodyPr wrap="square" rtlCol="0">
            <a:spAutoFit/>
          </a:bodyPr>
          <a:lstStyle/>
          <a:p>
            <a:r>
              <a:rPr lang="en-GB" sz="1800" dirty="0">
                <a:effectLst/>
                <a:latin typeface="Calibri" panose="020F0502020204030204" pitchFamily="34" charset="0"/>
                <a:ea typeface="Calibri" panose="020F0502020204030204" pitchFamily="34" charset="0"/>
                <a:cs typeface="Times New Roman" panose="02020603050405020304" pitchFamily="18" charset="0"/>
              </a:rPr>
              <a:t>One of the main </a:t>
            </a:r>
            <a:r>
              <a:rPr lang="hu-HU" sz="1800" dirty="0" err="1">
                <a:effectLst/>
                <a:latin typeface="Calibri" panose="020F0502020204030204" pitchFamily="34" charset="0"/>
                <a:ea typeface="Calibri" panose="020F0502020204030204" pitchFamily="34" charset="0"/>
                <a:cs typeface="Times New Roman" panose="02020603050405020304" pitchFamily="18" charset="0"/>
              </a:rPr>
              <a:t>questions</a:t>
            </a:r>
            <a:r>
              <a:rPr lang="en-GB" sz="1800" dirty="0">
                <a:effectLst/>
                <a:latin typeface="Calibri" panose="020F0502020204030204" pitchFamily="34" charset="0"/>
                <a:ea typeface="Calibri" panose="020F0502020204030204" pitchFamily="34" charset="0"/>
                <a:cs typeface="Times New Roman" panose="02020603050405020304" pitchFamily="18" charset="0"/>
              </a:rPr>
              <a:t> involving or avoiding the new services into the education?! </a:t>
            </a:r>
            <a:endParaRPr lang="hu-HU" dirty="0"/>
          </a:p>
        </p:txBody>
      </p:sp>
      <p:sp>
        <p:nvSpPr>
          <p:cNvPr id="5" name="Szövegdoboz 4">
            <a:extLst>
              <a:ext uri="{FF2B5EF4-FFF2-40B4-BE49-F238E27FC236}">
                <a16:creationId xmlns:a16="http://schemas.microsoft.com/office/drawing/2014/main" id="{1EC143DF-B23F-F8B9-BAED-499F738A6C2C}"/>
              </a:ext>
            </a:extLst>
          </p:cNvPr>
          <p:cNvSpPr txBox="1"/>
          <p:nvPr/>
        </p:nvSpPr>
        <p:spPr>
          <a:xfrm>
            <a:off x="2252583" y="3008869"/>
            <a:ext cx="4588933" cy="830997"/>
          </a:xfrm>
          <a:prstGeom prst="rect">
            <a:avLst/>
          </a:prstGeom>
          <a:noFill/>
        </p:spPr>
        <p:txBody>
          <a:bodyPr wrap="square" rtlCol="0">
            <a:spAutoFit/>
          </a:bodyPr>
          <a:lstStyle/>
          <a:p>
            <a:r>
              <a:rPr lang="hu-HU" sz="1600" b="1" dirty="0" err="1"/>
              <a:t>Results</a:t>
            </a:r>
            <a:r>
              <a:rPr lang="hu-HU" sz="1600" b="1" dirty="0"/>
              <a:t> of </a:t>
            </a:r>
            <a:r>
              <a:rPr lang="hu-HU" sz="1600" b="1" dirty="0" err="1"/>
              <a:t>own</a:t>
            </a:r>
            <a:r>
              <a:rPr lang="hu-HU" sz="1600" b="1" dirty="0"/>
              <a:t> </a:t>
            </a:r>
            <a:r>
              <a:rPr lang="hu-HU" sz="1600" b="1" dirty="0" err="1"/>
              <a:t>experiments</a:t>
            </a:r>
            <a:endParaRPr lang="hu-HU" sz="1600" b="1" dirty="0"/>
          </a:p>
          <a:p>
            <a:pPr marL="285750" indent="-285750">
              <a:buFont typeface="Wingdings" panose="05000000000000000000" pitchFamily="2" charset="2"/>
              <a:buChar char="Ø"/>
            </a:pPr>
            <a:r>
              <a:rPr lang="hu-HU" sz="1600" dirty="0"/>
              <a:t>No </a:t>
            </a:r>
            <a:r>
              <a:rPr lang="en-US" sz="1600" dirty="0"/>
              <a:t>contextual Goodness</a:t>
            </a:r>
            <a:endParaRPr lang="hu-HU" sz="1600" dirty="0"/>
          </a:p>
          <a:p>
            <a:pPr marL="285750" indent="-285750">
              <a:buFont typeface="Wingdings" panose="05000000000000000000" pitchFamily="2" charset="2"/>
              <a:buChar char="Ø"/>
            </a:pPr>
            <a:r>
              <a:rPr lang="hu-HU" sz="1600" dirty="0"/>
              <a:t>No</a:t>
            </a:r>
            <a:r>
              <a:rPr lang="en-US" sz="1600" dirty="0"/>
              <a:t> statistical Goodness </a:t>
            </a:r>
            <a:endParaRPr lang="hu-HU" sz="1600" dirty="0"/>
          </a:p>
        </p:txBody>
      </p:sp>
      <p:sp>
        <p:nvSpPr>
          <p:cNvPr id="7" name="Szövegdoboz 6">
            <a:extLst>
              <a:ext uri="{FF2B5EF4-FFF2-40B4-BE49-F238E27FC236}">
                <a16:creationId xmlns:a16="http://schemas.microsoft.com/office/drawing/2014/main" id="{BD674538-DD18-83E3-E4A3-E991FE7F6076}"/>
              </a:ext>
            </a:extLst>
          </p:cNvPr>
          <p:cNvSpPr txBox="1"/>
          <p:nvPr/>
        </p:nvSpPr>
        <p:spPr>
          <a:xfrm>
            <a:off x="2259805" y="4401954"/>
            <a:ext cx="4588933" cy="1815882"/>
          </a:xfrm>
          <a:prstGeom prst="rect">
            <a:avLst/>
          </a:prstGeom>
          <a:noFill/>
        </p:spPr>
        <p:txBody>
          <a:bodyPr wrap="square">
            <a:spAutoFit/>
          </a:bodyPr>
          <a:lstStyle/>
          <a:p>
            <a:r>
              <a:rPr lang="hu-HU" sz="1600" b="1" dirty="0" err="1"/>
              <a:t>Conclusions</a:t>
            </a:r>
            <a:endParaRPr lang="hu-HU" sz="1600" b="1" dirty="0"/>
          </a:p>
          <a:p>
            <a:r>
              <a:rPr lang="en-GB" sz="1600" dirty="0"/>
              <a:t>ChatGPT (as motivator, mediator, facilitator, mentor, teacher, classmate, etc.) should always be involved into the education as a mirror, as an objective evaluator: what kind of minimum performance should be achieved or more exactly what level is already good enough for a diploma.</a:t>
            </a:r>
            <a:endParaRPr lang="hu-HU" sz="1600" dirty="0"/>
          </a:p>
        </p:txBody>
      </p:sp>
    </p:spTree>
    <p:extLst>
      <p:ext uri="{BB962C8B-B14F-4D97-AF65-F5344CB8AC3E}">
        <p14:creationId xmlns:p14="http://schemas.microsoft.com/office/powerpoint/2010/main" val="2560133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pic>
        <p:nvPicPr>
          <p:cNvPr id="205" name="Shape 205" descr="centerback"/>
          <p:cNvPicPr preferRelativeResize="0"/>
          <p:nvPr/>
        </p:nvPicPr>
        <p:blipFill rotWithShape="1">
          <a:blip r:embed="rId3">
            <a:alphaModFix/>
          </a:blip>
          <a:srcRect/>
          <a:stretch/>
        </p:blipFill>
        <p:spPr>
          <a:xfrm>
            <a:off x="14445" y="273184"/>
            <a:ext cx="9113519" cy="6835139"/>
          </a:xfrm>
          <a:prstGeom prst="rect">
            <a:avLst/>
          </a:prstGeom>
          <a:noFill/>
          <a:ln>
            <a:noFill/>
          </a:ln>
        </p:spPr>
      </p:pic>
      <p:sp>
        <p:nvSpPr>
          <p:cNvPr id="206" name="Shape 206"/>
          <p:cNvSpPr txBox="1">
            <a:spLocks noGrp="1"/>
          </p:cNvSpPr>
          <p:nvPr>
            <p:ph type="ctrTitle"/>
          </p:nvPr>
        </p:nvSpPr>
        <p:spPr>
          <a:xfrm>
            <a:off x="463550" y="1268412"/>
            <a:ext cx="8215312" cy="1150936"/>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br>
              <a:rPr lang="en-US" sz="2000" b="1" i="0" u="sng" strike="noStrike" cap="none" dirty="0">
                <a:solidFill>
                  <a:schemeClr val="dk2"/>
                </a:solidFill>
                <a:latin typeface="Arial"/>
                <a:ea typeface="Arial"/>
                <a:cs typeface="Arial"/>
                <a:sym typeface="Arial"/>
              </a:rPr>
            </a:br>
            <a:br>
              <a:rPr lang="en-US" sz="2000" b="1" i="0" u="sng" strike="noStrike" cap="none" dirty="0">
                <a:solidFill>
                  <a:schemeClr val="dk2"/>
                </a:solidFill>
                <a:latin typeface="Arial"/>
                <a:ea typeface="Arial"/>
                <a:cs typeface="Arial"/>
                <a:sym typeface="Arial"/>
              </a:rPr>
            </a:br>
            <a:br>
              <a:rPr lang="en-US" sz="2000" b="1" i="0" u="sng" strike="noStrike" cap="none" dirty="0">
                <a:solidFill>
                  <a:schemeClr val="dk2"/>
                </a:solidFill>
                <a:latin typeface="Arial"/>
                <a:ea typeface="Arial"/>
                <a:cs typeface="Arial"/>
                <a:sym typeface="Arial"/>
              </a:rPr>
            </a:br>
            <a:br>
              <a:rPr lang="en-US" sz="2000" b="1" i="0" u="sng" strike="noStrike" cap="none" dirty="0">
                <a:solidFill>
                  <a:schemeClr val="dk2"/>
                </a:solidFill>
                <a:latin typeface="Arial"/>
                <a:ea typeface="Arial"/>
                <a:cs typeface="Arial"/>
                <a:sym typeface="Arial"/>
              </a:rPr>
            </a:br>
            <a:endParaRPr lang="en-US" sz="2000" b="1" i="0" u="sng" strike="noStrike" cap="none" dirty="0">
              <a:solidFill>
                <a:schemeClr val="dk2"/>
              </a:solidFill>
              <a:latin typeface="Arial"/>
              <a:ea typeface="Arial"/>
              <a:cs typeface="Arial"/>
              <a:sym typeface="Arial"/>
            </a:endParaRPr>
          </a:p>
        </p:txBody>
      </p:sp>
      <p:pic>
        <p:nvPicPr>
          <p:cNvPr id="207" name="Shape 207" descr="portal_top_de"/>
          <p:cNvPicPr preferRelativeResize="0"/>
          <p:nvPr/>
        </p:nvPicPr>
        <p:blipFill rotWithShape="1">
          <a:blip r:embed="rId4">
            <a:alphaModFix/>
          </a:blip>
          <a:srcRect/>
          <a:stretch/>
        </p:blipFill>
        <p:spPr>
          <a:xfrm>
            <a:off x="0" y="0"/>
            <a:ext cx="9144000" cy="1166345"/>
          </a:xfrm>
          <a:prstGeom prst="rect">
            <a:avLst/>
          </a:prstGeom>
          <a:noFill/>
          <a:ln>
            <a:noFill/>
          </a:ln>
        </p:spPr>
      </p:pic>
      <p:sp>
        <p:nvSpPr>
          <p:cNvPr id="209" name="Shape 209"/>
          <p:cNvSpPr txBox="1"/>
          <p:nvPr/>
        </p:nvSpPr>
        <p:spPr>
          <a:xfrm>
            <a:off x="178593" y="1103424"/>
            <a:ext cx="8785225" cy="740456"/>
          </a:xfrm>
          <a:prstGeom prst="rect">
            <a:avLst/>
          </a:prstGeom>
          <a:noFill/>
          <a:ln>
            <a:noFill/>
          </a:ln>
        </p:spPr>
        <p:txBody>
          <a:bodyPr wrap="square" lIns="91425" tIns="45700" rIns="91425" bIns="45700" anchor="ctr" anchorCtr="0">
            <a:noAutofit/>
          </a:bodyPr>
          <a:lstStyle/>
          <a:p>
            <a:pPr marL="742950" marR="0" lvl="0" indent="-742950" algn="ctr" rtl="0">
              <a:lnSpc>
                <a:spcPct val="100000"/>
              </a:lnSpc>
              <a:spcBef>
                <a:spcPts val="0"/>
              </a:spcBef>
              <a:spcAft>
                <a:spcPts val="0"/>
              </a:spcAft>
              <a:buClr>
                <a:schemeClr val="dk2"/>
              </a:buClr>
              <a:buSzPct val="25000"/>
              <a:buFont typeface="Arial"/>
              <a:buNone/>
            </a:pPr>
            <a:r>
              <a:rPr lang="hu-HU" sz="4000" b="1" i="0" u="sng" dirty="0">
                <a:solidFill>
                  <a:schemeClr val="dk2"/>
                </a:solidFill>
                <a:latin typeface="Arial"/>
                <a:ea typeface="Arial"/>
                <a:cs typeface="Arial"/>
                <a:sym typeface="Arial"/>
              </a:rPr>
              <a:t>Babel</a:t>
            </a:r>
            <a:endParaRPr lang="hu-HU" sz="3200" b="1" i="0" u="none" dirty="0">
              <a:solidFill>
                <a:schemeClr val="dk2"/>
              </a:solidFill>
              <a:latin typeface="Arial"/>
              <a:ea typeface="Arial"/>
              <a:cs typeface="Arial"/>
              <a:sym typeface="Arial"/>
            </a:endParaRPr>
          </a:p>
        </p:txBody>
      </p:sp>
      <p:sp>
        <p:nvSpPr>
          <p:cNvPr id="3" name="Szövegdoboz 2">
            <a:extLst>
              <a:ext uri="{FF2B5EF4-FFF2-40B4-BE49-F238E27FC236}">
                <a16:creationId xmlns:a16="http://schemas.microsoft.com/office/drawing/2014/main" id="{E7F8B4D6-F968-D071-05B0-80FD6B2652AD}"/>
              </a:ext>
            </a:extLst>
          </p:cNvPr>
          <p:cNvSpPr txBox="1"/>
          <p:nvPr/>
        </p:nvSpPr>
        <p:spPr>
          <a:xfrm>
            <a:off x="284959" y="1945947"/>
            <a:ext cx="8678859" cy="2800767"/>
          </a:xfrm>
          <a:prstGeom prst="rect">
            <a:avLst/>
          </a:prstGeom>
          <a:noFill/>
        </p:spPr>
        <p:txBody>
          <a:bodyPr wrap="square" rtlCol="0">
            <a:spAutoFit/>
          </a:bodyPr>
          <a:lstStyle/>
          <a:p>
            <a:r>
              <a:rPr lang="en-GB" sz="1800" kern="100" dirty="0">
                <a:effectLst/>
                <a:latin typeface="Calibri" panose="020F0502020204030204" pitchFamily="34" charset="0"/>
                <a:ea typeface="Calibri" panose="020F0502020204030204" pitchFamily="34" charset="0"/>
                <a:cs typeface="Times New Roman" panose="02020603050405020304" pitchFamily="18" charset="0"/>
              </a:rPr>
              <a:t>The word of Babel is a sign for the language-chaos, which makes the magic of words more relevant. </a:t>
            </a:r>
            <a:endParaRPr lang="hu-HU"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hu-HU"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800" kern="100" dirty="0">
                <a:latin typeface="Calibri" panose="020F0502020204030204" pitchFamily="34" charset="0"/>
                <a:ea typeface="Calibri" panose="020F0502020204030204" pitchFamily="34" charset="0"/>
                <a:cs typeface="Times New Roman" panose="02020603050405020304" pitchFamily="18" charset="0"/>
              </a:rPr>
              <a:t>The communication between human beings was/is and will always be a guessing process and not a technical issue where the sent message/content and received message must always be the same. This guessing process produces mostly misunderstandings, and this is a kind of waste of the resources, but this intuitive challenge (the communication on the field of the magic of words) leads to associations being innovative and therefore relevant for the entire society.</a:t>
            </a:r>
            <a:endParaRPr lang="hu-HU" sz="1800" kern="100" dirty="0">
              <a:latin typeface="Calibri" panose="020F0502020204030204" pitchFamily="34" charset="0"/>
              <a:ea typeface="Calibri" panose="020F0502020204030204" pitchFamily="34" charset="0"/>
              <a:cs typeface="Times New Roman" panose="02020603050405020304" pitchFamily="18" charset="0"/>
            </a:endParaRPr>
          </a:p>
          <a:p>
            <a:endParaRPr lang="hu-HU" dirty="0"/>
          </a:p>
        </p:txBody>
      </p:sp>
      <p:sp>
        <p:nvSpPr>
          <p:cNvPr id="7" name="Szövegdoboz 6">
            <a:extLst>
              <a:ext uri="{FF2B5EF4-FFF2-40B4-BE49-F238E27FC236}">
                <a16:creationId xmlns:a16="http://schemas.microsoft.com/office/drawing/2014/main" id="{BD674538-DD18-83E3-E4A3-E991FE7F6076}"/>
              </a:ext>
            </a:extLst>
          </p:cNvPr>
          <p:cNvSpPr txBox="1"/>
          <p:nvPr/>
        </p:nvSpPr>
        <p:spPr>
          <a:xfrm>
            <a:off x="2276737" y="4822518"/>
            <a:ext cx="4588933" cy="1169551"/>
          </a:xfrm>
          <a:prstGeom prst="rect">
            <a:avLst/>
          </a:prstGeom>
          <a:noFill/>
        </p:spPr>
        <p:txBody>
          <a:bodyPr wrap="square">
            <a:spAutoFit/>
          </a:bodyPr>
          <a:lstStyle/>
          <a:p>
            <a:r>
              <a:rPr lang="hu-HU" sz="1600" b="1" dirty="0" err="1"/>
              <a:t>Conclusions</a:t>
            </a:r>
            <a:endParaRPr lang="hu-HU" sz="1600" b="1" dirty="0"/>
          </a:p>
          <a:p>
            <a:r>
              <a:rPr lang="hu-HU" sz="1800" dirty="0">
                <a:latin typeface="Calibri" panose="020F0502020204030204" pitchFamily="34" charset="0"/>
                <a:ea typeface="Calibri" panose="020F0502020204030204" pitchFamily="34" charset="0"/>
                <a:cs typeface="Times New Roman" panose="02020603050405020304" pitchFamily="18" charset="0"/>
              </a:rPr>
              <a:t>T</a:t>
            </a:r>
            <a:r>
              <a:rPr lang="en-GB" sz="1800" dirty="0">
                <a:effectLst/>
                <a:latin typeface="Calibri" panose="020F0502020204030204" pitchFamily="34" charset="0"/>
                <a:ea typeface="Calibri" panose="020F0502020204030204" pitchFamily="34" charset="0"/>
                <a:cs typeface="Times New Roman" panose="02020603050405020304" pitchFamily="18" charset="0"/>
              </a:rPr>
              <a:t>he AI-based education can support the increasing the most conscious text creation competences without needing </a:t>
            </a:r>
            <a:endParaRPr lang="hu-HU" sz="1600" dirty="0"/>
          </a:p>
        </p:txBody>
      </p:sp>
    </p:spTree>
    <p:extLst>
      <p:ext uri="{BB962C8B-B14F-4D97-AF65-F5344CB8AC3E}">
        <p14:creationId xmlns:p14="http://schemas.microsoft.com/office/powerpoint/2010/main" val="3168168223"/>
      </p:ext>
    </p:extLst>
  </p:cSld>
  <p:clrMapOvr>
    <a:masterClrMapping/>
  </p:clrMapOvr>
</p:sld>
</file>

<file path=ppt/theme/theme1.xml><?xml version="1.0" encoding="utf-8"?>
<a:theme xmlns:a="http://schemas.openxmlformats.org/drawingml/2006/main" name="1_Alapértelmezett terv">
  <a:themeElements>
    <a:clrScheme name="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10_Alapértelmezett terv">
  <a:themeElements>
    <a:clrScheme name="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Alapértelmezett terv">
  <a:themeElements>
    <a:clrScheme name="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Alapértelmezett terv">
  <a:themeElements>
    <a:clrScheme name="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4_Alapértelmezett terv">
  <a:themeElements>
    <a:clrScheme name="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5_Alapértelmezett terv">
  <a:themeElements>
    <a:clrScheme name="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6_Alapértelmezett terv">
  <a:themeElements>
    <a:clrScheme name="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7_Alapértelmezett terv">
  <a:themeElements>
    <a:clrScheme name="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8_Alapértelmezett terv">
  <a:themeElements>
    <a:clrScheme name="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9_Alapértelmezett terv">
  <a:themeElements>
    <a:clrScheme name="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2308</Words>
  <Application>Microsoft Office PowerPoint</Application>
  <PresentationFormat>On-screen Show (4:3)</PresentationFormat>
  <Paragraphs>108</Paragraphs>
  <Slides>14</Slides>
  <Notes>14</Notes>
  <HiddenSlides>0</HiddenSlides>
  <MMClips>0</MMClips>
  <ScaleCrop>false</ScaleCrop>
  <HeadingPairs>
    <vt:vector size="6" baseType="variant">
      <vt:variant>
        <vt:lpstr>Fonts Used</vt:lpstr>
      </vt:variant>
      <vt:variant>
        <vt:i4>4</vt:i4>
      </vt:variant>
      <vt:variant>
        <vt:lpstr>Theme</vt:lpstr>
      </vt:variant>
      <vt:variant>
        <vt:i4>10</vt:i4>
      </vt:variant>
      <vt:variant>
        <vt:lpstr>Slide Titles</vt:lpstr>
      </vt:variant>
      <vt:variant>
        <vt:i4>14</vt:i4>
      </vt:variant>
    </vt:vector>
  </HeadingPairs>
  <TitlesOfParts>
    <vt:vector size="28" baseType="lpstr">
      <vt:lpstr>Arial</vt:lpstr>
      <vt:lpstr>Calibri</vt:lpstr>
      <vt:lpstr>Symbol</vt:lpstr>
      <vt:lpstr>Wingdings</vt:lpstr>
      <vt:lpstr>1_Alapértelmezett terv</vt:lpstr>
      <vt:lpstr>2_Alapértelmezett terv</vt:lpstr>
      <vt:lpstr>3_Alapértelmezett terv</vt:lpstr>
      <vt:lpstr>4_Alapértelmezett terv</vt:lpstr>
      <vt:lpstr>5_Alapértelmezett terv</vt:lpstr>
      <vt:lpstr>6_Alapértelmezett terv</vt:lpstr>
      <vt:lpstr>7_Alapértelmezett terv</vt:lpstr>
      <vt:lpstr>8_Alapértelmezett terv</vt:lpstr>
      <vt:lpstr>9_Alapértelmezett terv</vt:lpstr>
      <vt:lpstr>10_Alapértelmezett terv</vt:lpstr>
      <vt:lpstr>PowerPoint Presentation</vt:lpstr>
      <vt:lpstr>Experiments  in artificial intelligence-based  educational methodology  (case study presentations)  </vt:lpstr>
      <vt:lpstr>Content  About us  Case studies  Discussion / Conclusion / Future    </vt:lpstr>
      <vt:lpstr> About us    </vt:lpstr>
      <vt:lpstr>    </vt:lpstr>
      <vt:lpstr> Case studies  Objectivity Chat GPT Babel  </vt:lpstr>
      <vt:lpstr>    </vt:lpstr>
      <vt:lpstr>    </vt:lpstr>
      <vt:lpstr>    </vt:lpstr>
      <vt:lpstr>    </vt:lpstr>
      <vt:lpstr>    </vt:lpstr>
      <vt:lpstr>    </vt:lpstr>
      <vt:lpstr>    </vt:lpstr>
      <vt:lpstr>Thank you for your attention!  Email:  pitlik@my-x.hu   Details: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PowerPoint-bemutató</dc:title>
  <dc:creator>Latitude</dc:creator>
  <cp:lastModifiedBy>Lttd</cp:lastModifiedBy>
  <cp:revision>49</cp:revision>
  <dcterms:modified xsi:type="dcterms:W3CDTF">2023-08-19T16:32:10Z</dcterms:modified>
</cp:coreProperties>
</file>