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  <p:sldMasterId id="2147483661" r:id="rId2"/>
    <p:sldMasterId id="2147483662" r:id="rId3"/>
    <p:sldMasterId id="2147483663" r:id="rId4"/>
    <p:sldMasterId id="2147483664" r:id="rId5"/>
    <p:sldMasterId id="2147483665" r:id="rId6"/>
    <p:sldMasterId id="2147483666" r:id="rId7"/>
    <p:sldMasterId id="2147483667" r:id="rId8"/>
    <p:sldMasterId id="2147483668" r:id="rId9"/>
    <p:sldMasterId id="2147483669" r:id="rId10"/>
  </p:sldMasterIdLst>
  <p:notesMasterIdLst>
    <p:notesMasterId r:id="rId27"/>
  </p:notesMasterIdLst>
  <p:sldIdLst>
    <p:sldId id="271" r:id="rId11"/>
    <p:sldId id="257" r:id="rId12"/>
    <p:sldId id="258" r:id="rId13"/>
    <p:sldId id="262" r:id="rId14"/>
    <p:sldId id="263" r:id="rId15"/>
    <p:sldId id="279" r:id="rId16"/>
    <p:sldId id="280" r:id="rId17"/>
    <p:sldId id="278" r:id="rId18"/>
    <p:sldId id="264" r:id="rId19"/>
    <p:sldId id="273" r:id="rId20"/>
    <p:sldId id="274" r:id="rId21"/>
    <p:sldId id="275" r:id="rId22"/>
    <p:sldId id="276" r:id="rId23"/>
    <p:sldId id="277" r:id="rId24"/>
    <p:sldId id="265" r:id="rId25"/>
    <p:sldId id="270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65" autoAdjust="0"/>
  </p:normalViewPr>
  <p:slideViewPr>
    <p:cSldViewPr snapToGrid="0">
      <p:cViewPr varScale="1">
        <p:scale>
          <a:sx n="70" d="100"/>
          <a:sy n="70" d="100"/>
        </p:scale>
        <p:origin x="18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har char="●"/>
              <a:defRPr sz="1800" b="0" i="0" u="none" strike="noStrike" cap="none"/>
            </a:lvl1pPr>
            <a:lvl2pPr marL="0" marR="0" lvl="1" indent="0" algn="l" rtl="0">
              <a:spcBef>
                <a:spcPts val="0"/>
              </a:spcBef>
              <a:buChar char="○"/>
              <a:defRPr sz="1800" b="0" i="0" u="none" strike="noStrike" cap="none"/>
            </a:lvl2pPr>
            <a:lvl3pPr marL="0" marR="0" lvl="2" indent="0" algn="l" rtl="0">
              <a:spcBef>
                <a:spcPts val="0"/>
              </a:spcBef>
              <a:buChar char="■"/>
              <a:defRPr sz="1800" b="0" i="0" u="none" strike="noStrike" cap="none"/>
            </a:lvl3pPr>
            <a:lvl4pPr marL="0" marR="0" lvl="3" indent="0" algn="l" rtl="0">
              <a:spcBef>
                <a:spcPts val="0"/>
              </a:spcBef>
              <a:buChar char="●"/>
              <a:defRPr sz="1800" b="0" i="0" u="none" strike="noStrike" cap="none"/>
            </a:lvl4pPr>
            <a:lvl5pPr marL="0" marR="0" lvl="4" indent="0" algn="l" rtl="0">
              <a:spcBef>
                <a:spcPts val="0"/>
              </a:spcBef>
              <a:buChar char="○"/>
              <a:defRPr sz="1800" b="0" i="0" u="none" strike="noStrike" cap="none"/>
            </a:lvl5pPr>
            <a:lvl6pPr marL="0" marR="0" lvl="5" indent="0" algn="l" rtl="0">
              <a:spcBef>
                <a:spcPts val="0"/>
              </a:spcBef>
              <a:buChar char="■"/>
              <a:defRPr sz="1800" b="0" i="0" u="none" strike="noStrike" cap="none"/>
            </a:lvl6pPr>
            <a:lvl7pPr marL="0" marR="0" lvl="6" indent="0" algn="l" rtl="0">
              <a:spcBef>
                <a:spcPts val="0"/>
              </a:spcBef>
              <a:buChar char="●"/>
              <a:defRPr sz="1800" b="0" i="0" u="none" strike="noStrike" cap="none"/>
            </a:lvl7pPr>
            <a:lvl8pPr marL="0" marR="0" lvl="7" indent="0" algn="l" rtl="0">
              <a:spcBef>
                <a:spcPts val="0"/>
              </a:spcBef>
              <a:buChar char="○"/>
              <a:defRPr sz="1800" b="0" i="0" u="none" strike="noStrike" cap="none"/>
            </a:lvl8pPr>
            <a:lvl9pPr marL="0" marR="0" lvl="8" indent="0" algn="l" rtl="0">
              <a:spcBef>
                <a:spcPts val="0"/>
              </a:spcBef>
              <a:buChar char="■"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/>
              <a:t>Thank</a:t>
            </a:r>
            <a:r>
              <a:rPr lang="hu-HU" dirty="0"/>
              <a:t> </a:t>
            </a:r>
            <a:r>
              <a:rPr lang="hu-HU" dirty="0" err="1"/>
              <a:t>you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possibility</a:t>
            </a:r>
            <a:r>
              <a:rPr lang="hu-HU" dirty="0"/>
              <a:t>…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lang="en-US"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719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u-HU" dirty="0"/>
              <a:t>The </a:t>
            </a:r>
            <a:r>
              <a:rPr lang="hu-HU" dirty="0" err="1"/>
              <a:t>quasi</a:t>
            </a:r>
            <a:r>
              <a:rPr lang="hu-HU" dirty="0"/>
              <a:t> </a:t>
            </a:r>
            <a:r>
              <a:rPr lang="hu-HU" dirty="0" err="1"/>
              <a:t>universal</a:t>
            </a:r>
            <a:r>
              <a:rPr lang="hu-HU" dirty="0"/>
              <a:t> </a:t>
            </a:r>
            <a:r>
              <a:rPr lang="hu-HU" dirty="0" err="1"/>
              <a:t>way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pixel-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transformation</a:t>
            </a:r>
            <a:r>
              <a:rPr lang="hu-HU" dirty="0"/>
              <a:t> is a </a:t>
            </a:r>
            <a:r>
              <a:rPr lang="hu-HU" dirty="0" err="1"/>
              <a:t>hidden</a:t>
            </a:r>
            <a:r>
              <a:rPr lang="hu-HU" dirty="0"/>
              <a:t> </a:t>
            </a:r>
            <a:r>
              <a:rPr lang="hu-HU" dirty="0" err="1"/>
              <a:t>code-table</a:t>
            </a:r>
            <a:r>
              <a:rPr lang="hu-HU" dirty="0"/>
              <a:t> (</a:t>
            </a:r>
            <a:r>
              <a:rPr lang="hu-HU" dirty="0" err="1"/>
              <a:t>derived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original</a:t>
            </a:r>
            <a:r>
              <a:rPr lang="hu-HU" dirty="0"/>
              <a:t> </a:t>
            </a:r>
            <a:r>
              <a:rPr lang="hu-HU" dirty="0" err="1"/>
              <a:t>values</a:t>
            </a:r>
            <a:r>
              <a:rPr lang="hu-HU" dirty="0"/>
              <a:t> of </a:t>
            </a:r>
            <a:r>
              <a:rPr lang="hu-HU" dirty="0" err="1"/>
              <a:t>thedot-matirices</a:t>
            </a:r>
            <a:r>
              <a:rPr lang="hu-HU" dirty="0"/>
              <a:t>). The </a:t>
            </a:r>
            <a:r>
              <a:rPr lang="hu-HU" dirty="0" err="1"/>
              <a:t>transformations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be </a:t>
            </a:r>
            <a:r>
              <a:rPr lang="hu-HU" dirty="0" err="1"/>
              <a:t>repeated</a:t>
            </a:r>
            <a:r>
              <a:rPr lang="hu-HU" dirty="0"/>
              <a:t> and </a:t>
            </a:r>
            <a:r>
              <a:rPr lang="hu-HU" dirty="0" err="1"/>
              <a:t>this</a:t>
            </a:r>
            <a:r>
              <a:rPr lang="hu-HU" dirty="0"/>
              <a:t> </a:t>
            </a:r>
            <a:r>
              <a:rPr lang="hu-HU" dirty="0" err="1"/>
              <a:t>step</a:t>
            </a:r>
            <a:r>
              <a:rPr lang="hu-HU" dirty="0"/>
              <a:t> is a part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code-rules</a:t>
            </a:r>
            <a:r>
              <a:rPr lang="hu-HU" dirty="0"/>
              <a:t>…</a:t>
            </a:r>
            <a:endParaRPr dirty="0"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56259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u-HU" dirty="0" err="1"/>
              <a:t>Pixels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have</a:t>
            </a:r>
            <a:r>
              <a:rPr lang="hu-HU" dirty="0"/>
              <a:t> </a:t>
            </a:r>
            <a:r>
              <a:rPr lang="hu-HU" dirty="0" err="1"/>
              <a:t>binary</a:t>
            </a:r>
            <a:r>
              <a:rPr lang="hu-HU" dirty="0"/>
              <a:t> </a:t>
            </a:r>
            <a:r>
              <a:rPr lang="hu-HU" dirty="0" err="1"/>
              <a:t>values</a:t>
            </a:r>
            <a:r>
              <a:rPr lang="hu-HU" dirty="0"/>
              <a:t>: </a:t>
            </a:r>
            <a:r>
              <a:rPr lang="hu-HU" dirty="0" err="1"/>
              <a:t>they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also</a:t>
            </a:r>
            <a:r>
              <a:rPr lang="hu-HU" dirty="0"/>
              <a:t> </a:t>
            </a:r>
            <a:r>
              <a:rPr lang="hu-HU" dirty="0" err="1"/>
              <a:t>have</a:t>
            </a:r>
            <a:r>
              <a:rPr lang="hu-HU" dirty="0"/>
              <a:t> </a:t>
            </a:r>
            <a:r>
              <a:rPr lang="hu-HU" dirty="0" err="1"/>
              <a:t>numeric</a:t>
            </a:r>
            <a:r>
              <a:rPr lang="hu-HU" dirty="0"/>
              <a:t> </a:t>
            </a:r>
            <a:r>
              <a:rPr lang="hu-HU" dirty="0" err="1"/>
              <a:t>values</a:t>
            </a:r>
            <a:r>
              <a:rPr lang="hu-HU" dirty="0"/>
              <a:t>, </a:t>
            </a:r>
            <a:r>
              <a:rPr lang="hu-HU" dirty="0" err="1"/>
              <a:t>where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numeric</a:t>
            </a:r>
            <a:r>
              <a:rPr lang="hu-HU" dirty="0"/>
              <a:t> </a:t>
            </a:r>
            <a:r>
              <a:rPr lang="hu-HU" dirty="0" err="1"/>
              <a:t>values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derived</a:t>
            </a:r>
            <a:r>
              <a:rPr lang="hu-HU" dirty="0"/>
              <a:t>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original</a:t>
            </a:r>
            <a:r>
              <a:rPr lang="hu-HU" dirty="0"/>
              <a:t> </a:t>
            </a:r>
            <a:r>
              <a:rPr lang="hu-HU" dirty="0" err="1"/>
              <a:t>values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pixels</a:t>
            </a:r>
            <a:r>
              <a:rPr lang="hu-HU" dirty="0"/>
              <a:t>… </a:t>
            </a:r>
            <a:r>
              <a:rPr lang="hu-HU" dirty="0" err="1"/>
              <a:t>If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rules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using</a:t>
            </a:r>
            <a:r>
              <a:rPr lang="hu-HU" dirty="0"/>
              <a:t> more </a:t>
            </a:r>
            <a:r>
              <a:rPr lang="hu-HU" dirty="0" err="1"/>
              <a:t>than</a:t>
            </a:r>
            <a:r>
              <a:rPr lang="hu-HU" dirty="0"/>
              <a:t> 1 pixel-</a:t>
            </a:r>
            <a:r>
              <a:rPr lang="hu-HU" dirty="0" err="1"/>
              <a:t>value</a:t>
            </a:r>
            <a:r>
              <a:rPr lang="hu-HU" dirty="0"/>
              <a:t>, </a:t>
            </a:r>
            <a:r>
              <a:rPr lang="hu-HU" dirty="0" err="1"/>
              <a:t>then</a:t>
            </a:r>
            <a:r>
              <a:rPr lang="hu-HU" dirty="0"/>
              <a:t> </a:t>
            </a:r>
            <a:r>
              <a:rPr lang="hu-HU" dirty="0" err="1"/>
              <a:t>we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speak</a:t>
            </a:r>
            <a:r>
              <a:rPr lang="hu-HU" dirty="0"/>
              <a:t> </a:t>
            </a:r>
            <a:r>
              <a:rPr lang="hu-HU" dirty="0" err="1"/>
              <a:t>about</a:t>
            </a:r>
            <a:r>
              <a:rPr lang="hu-HU" dirty="0"/>
              <a:t> </a:t>
            </a:r>
            <a:r>
              <a:rPr lang="hu-HU" dirty="0" err="1"/>
              <a:t>cellular</a:t>
            </a:r>
            <a:r>
              <a:rPr lang="hu-HU" dirty="0"/>
              <a:t> automata…</a:t>
            </a:r>
            <a:endParaRPr dirty="0"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44868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u-HU" dirty="0" err="1"/>
              <a:t>There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rules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decoding</a:t>
            </a:r>
            <a:r>
              <a:rPr lang="hu-HU" dirty="0"/>
              <a:t> and </a:t>
            </a:r>
            <a:r>
              <a:rPr lang="hu-HU" dirty="0" err="1"/>
              <a:t>there</a:t>
            </a:r>
            <a:r>
              <a:rPr lang="hu-HU" dirty="0"/>
              <a:t> </a:t>
            </a:r>
            <a:r>
              <a:rPr lang="hu-HU" dirty="0" err="1"/>
              <a:t>are</a:t>
            </a:r>
            <a:r>
              <a:rPr lang="hu-HU" dirty="0"/>
              <a:t> </a:t>
            </a:r>
            <a:r>
              <a:rPr lang="hu-HU" dirty="0" err="1"/>
              <a:t>rules</a:t>
            </a:r>
            <a:r>
              <a:rPr lang="hu-HU" dirty="0"/>
              <a:t>, </a:t>
            </a:r>
            <a:r>
              <a:rPr lang="hu-HU" dirty="0" err="1"/>
              <a:t>which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nor</a:t>
            </a:r>
            <a:r>
              <a:rPr lang="hu-HU" dirty="0"/>
              <a:t> be </a:t>
            </a:r>
            <a:r>
              <a:rPr lang="hu-HU" dirty="0" err="1"/>
              <a:t>decoded</a:t>
            </a:r>
            <a:r>
              <a:rPr lang="hu-HU" dirty="0"/>
              <a:t> </a:t>
            </a:r>
            <a:r>
              <a:rPr lang="hu-HU" dirty="0" err="1"/>
              <a:t>due</a:t>
            </a:r>
            <a:r>
              <a:rPr lang="hu-HU" dirty="0"/>
              <a:t> </a:t>
            </a:r>
            <a:r>
              <a:rPr lang="hu-HU" dirty="0" err="1"/>
              <a:t>antagonisms</a:t>
            </a:r>
            <a:r>
              <a:rPr lang="hu-HU" dirty="0"/>
              <a:t> </a:t>
            </a:r>
            <a:r>
              <a:rPr lang="hu-HU" dirty="0" err="1"/>
              <a:t>between</a:t>
            </a:r>
            <a:r>
              <a:rPr lang="hu-HU" dirty="0"/>
              <a:t> </a:t>
            </a:r>
            <a:r>
              <a:rPr lang="hu-HU" dirty="0" err="1"/>
              <a:t>inputs</a:t>
            </a:r>
            <a:r>
              <a:rPr lang="hu-HU" dirty="0"/>
              <a:t> and </a:t>
            </a:r>
            <a:r>
              <a:rPr lang="hu-HU" dirty="0" err="1"/>
              <a:t>outputs</a:t>
            </a:r>
            <a:r>
              <a:rPr lang="hu-HU" dirty="0"/>
              <a:t>…</a:t>
            </a:r>
            <a:endParaRPr dirty="0"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4717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u-HU" dirty="0" err="1"/>
              <a:t>Transformations</a:t>
            </a:r>
            <a:r>
              <a:rPr lang="hu-HU" dirty="0"/>
              <a:t> in a </a:t>
            </a:r>
            <a:r>
              <a:rPr lang="hu-HU" dirty="0" err="1"/>
              <a:t>dot-matrix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follow</a:t>
            </a:r>
            <a:r>
              <a:rPr lang="hu-HU" dirty="0"/>
              <a:t> </a:t>
            </a:r>
            <a:r>
              <a:rPr lang="hu-HU" dirty="0" err="1"/>
              <a:t>partial</a:t>
            </a:r>
            <a:r>
              <a:rPr lang="hu-HU" dirty="0"/>
              <a:t> </a:t>
            </a:r>
            <a:r>
              <a:rPr lang="hu-HU" dirty="0" err="1"/>
              <a:t>patterns</a:t>
            </a:r>
            <a:r>
              <a:rPr lang="hu-HU" dirty="0"/>
              <a:t>: </a:t>
            </a:r>
            <a:r>
              <a:rPr lang="hu-HU" dirty="0" err="1"/>
              <a:t>see</a:t>
            </a:r>
            <a:r>
              <a:rPr lang="hu-HU" dirty="0"/>
              <a:t> 2*2 </a:t>
            </a:r>
            <a:r>
              <a:rPr lang="hu-HU" dirty="0" err="1"/>
              <a:t>or</a:t>
            </a:r>
            <a:r>
              <a:rPr lang="hu-HU" dirty="0"/>
              <a:t> 4*4 (</a:t>
            </a:r>
            <a:r>
              <a:rPr lang="hu-HU" dirty="0" err="1"/>
              <a:t>with</a:t>
            </a:r>
            <a:r>
              <a:rPr lang="hu-HU" dirty="0"/>
              <a:t> and </a:t>
            </a:r>
            <a:r>
              <a:rPr lang="hu-HU" dirty="0" err="1"/>
              <a:t>without</a:t>
            </a:r>
            <a:r>
              <a:rPr lang="hu-HU" dirty="0"/>
              <a:t> </a:t>
            </a:r>
            <a:r>
              <a:rPr lang="hu-HU" dirty="0" err="1"/>
              <a:t>tranposed</a:t>
            </a:r>
            <a:r>
              <a:rPr lang="hu-HU" dirty="0"/>
              <a:t> </a:t>
            </a:r>
            <a:r>
              <a:rPr lang="hu-HU" dirty="0" err="1"/>
              <a:t>transformations</a:t>
            </a:r>
            <a:r>
              <a:rPr lang="hu-HU" dirty="0"/>
              <a:t>)… </a:t>
            </a:r>
            <a:r>
              <a:rPr lang="hu-HU" dirty="0" err="1"/>
              <a:t>These</a:t>
            </a:r>
            <a:r>
              <a:rPr lang="hu-HU" dirty="0"/>
              <a:t> </a:t>
            </a:r>
            <a:r>
              <a:rPr lang="hu-HU" dirty="0" err="1"/>
              <a:t>patterns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also</a:t>
            </a:r>
            <a:r>
              <a:rPr lang="hu-HU" dirty="0"/>
              <a:t> be </a:t>
            </a:r>
            <a:r>
              <a:rPr lang="hu-HU" dirty="0" err="1"/>
              <a:t>inerpreted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mutations</a:t>
            </a:r>
            <a:r>
              <a:rPr lang="hu-HU" dirty="0"/>
              <a:t> and/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crossing</a:t>
            </a:r>
            <a:r>
              <a:rPr lang="hu-HU" dirty="0"/>
              <a:t>… </a:t>
            </a:r>
            <a:endParaRPr dirty="0"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4060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u-HU" dirty="0"/>
              <a:t>Grey-</a:t>
            </a:r>
            <a:r>
              <a:rPr lang="hu-HU" dirty="0" err="1"/>
              <a:t>scaled</a:t>
            </a:r>
            <a:r>
              <a:rPr lang="hu-HU" dirty="0"/>
              <a:t> pixel-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pictures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be </a:t>
            </a:r>
            <a:r>
              <a:rPr lang="hu-HU" dirty="0" err="1"/>
              <a:t>derived</a:t>
            </a:r>
            <a:r>
              <a:rPr lang="hu-HU" dirty="0"/>
              <a:t>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more </a:t>
            </a:r>
            <a:r>
              <a:rPr lang="hu-HU" dirty="0" err="1"/>
              <a:t>layers</a:t>
            </a:r>
            <a:r>
              <a:rPr lang="hu-HU" dirty="0"/>
              <a:t>, </a:t>
            </a:r>
            <a:r>
              <a:rPr lang="hu-HU" dirty="0" err="1"/>
              <a:t>where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pixel-</a:t>
            </a:r>
            <a:r>
              <a:rPr lang="hu-HU" dirty="0" err="1"/>
              <a:t>values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layer</a:t>
            </a:r>
            <a:r>
              <a:rPr lang="hu-HU" dirty="0"/>
              <a:t> must be </a:t>
            </a:r>
            <a:r>
              <a:rPr lang="hu-HU" dirty="0" err="1"/>
              <a:t>aggregeted</a:t>
            </a:r>
            <a:r>
              <a:rPr lang="hu-HU" dirty="0"/>
              <a:t>…</a:t>
            </a:r>
            <a:endParaRPr dirty="0"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054096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1" name="Shape 2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/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lang="en-US"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hu-HU" sz="1800" b="0" i="0" u="none" strike="noStrike" cap="none" dirty="0"/>
              <a:t>The MY-X </a:t>
            </a:r>
            <a:r>
              <a:rPr lang="hu-HU" sz="1800" b="0" i="0" u="none" strike="noStrike" cap="none" dirty="0" err="1"/>
              <a:t>research</a:t>
            </a:r>
            <a:r>
              <a:rPr lang="hu-HU" sz="1800" b="0" i="0" u="none" strike="noStrike" cap="none" dirty="0"/>
              <a:t> team is a </a:t>
            </a:r>
            <a:r>
              <a:rPr lang="hu-HU" sz="1800" b="0" i="0" u="none" strike="noStrike" cap="none" dirty="0" err="1"/>
              <a:t>trans-institutional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organisation</a:t>
            </a:r>
            <a:r>
              <a:rPr lang="hu-HU" sz="1800" b="0" i="0" u="none" strike="noStrike" cap="none" dirty="0"/>
              <a:t>. </a:t>
            </a:r>
            <a:r>
              <a:rPr lang="hu-HU" sz="1800" b="0" i="0" u="none" strike="noStrike" cap="none" dirty="0" err="1"/>
              <a:t>One</a:t>
            </a:r>
            <a:r>
              <a:rPr lang="hu-HU" sz="1800" b="0" i="0" u="none" strike="noStrike" cap="none" dirty="0"/>
              <a:t> of </a:t>
            </a:r>
            <a:r>
              <a:rPr lang="hu-HU" sz="1800" b="0" i="0" u="none" strike="noStrike" cap="none" dirty="0" err="1"/>
              <a:t>the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important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objectives</a:t>
            </a:r>
            <a:r>
              <a:rPr lang="hu-HU" sz="1800" b="0" i="0" u="none" strike="noStrike" cap="none" dirty="0"/>
              <a:t> is </a:t>
            </a:r>
            <a:r>
              <a:rPr lang="hu-HU" sz="1800" b="0" i="0" u="none" strike="noStrike" cap="none" dirty="0" err="1"/>
              <a:t>to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support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Students</a:t>
            </a:r>
            <a:r>
              <a:rPr lang="hu-HU" sz="1800" b="0" i="0" u="none" strike="noStrike" cap="none" dirty="0"/>
              <a:t> and/</a:t>
            </a:r>
            <a:r>
              <a:rPr lang="hu-HU" sz="1800" b="0" i="0" u="none" strike="noStrike" cap="none" dirty="0" err="1"/>
              <a:t>or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young</a:t>
            </a:r>
            <a:r>
              <a:rPr lang="hu-HU" sz="1800" b="0" i="0" u="none" strike="noStrike" cap="none" dirty="0"/>
              <a:t> </a:t>
            </a:r>
            <a:r>
              <a:rPr lang="hu-HU" sz="1800" b="0" i="0" u="none" strike="noStrike" cap="none" dirty="0" err="1"/>
              <a:t>researchers</a:t>
            </a:r>
            <a:r>
              <a:rPr lang="hu-HU" sz="1800" b="0" i="0" u="none" strike="noStrike" cap="none" dirty="0"/>
              <a:t>.</a:t>
            </a:r>
            <a:endParaRPr sz="1800" b="0" i="0" u="none" strike="noStrike" cap="non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u-HU" dirty="0"/>
              <a:t>The </a:t>
            </a:r>
            <a:r>
              <a:rPr lang="hu-HU" dirty="0" err="1"/>
              <a:t>presentation</a:t>
            </a:r>
            <a:r>
              <a:rPr lang="hu-HU" dirty="0"/>
              <a:t> </a:t>
            </a:r>
            <a:r>
              <a:rPr lang="hu-HU" dirty="0" err="1"/>
              <a:t>will</a:t>
            </a:r>
            <a:r>
              <a:rPr lang="hu-HU" dirty="0"/>
              <a:t> </a:t>
            </a:r>
            <a:r>
              <a:rPr lang="hu-HU" dirty="0" err="1"/>
              <a:t>have</a:t>
            </a:r>
            <a:r>
              <a:rPr lang="hu-HU" dirty="0"/>
              <a:t> 3 main </a:t>
            </a:r>
            <a:r>
              <a:rPr lang="hu-HU" dirty="0" err="1"/>
              <a:t>units</a:t>
            </a:r>
            <a:r>
              <a:rPr lang="hu-HU" dirty="0"/>
              <a:t>…</a:t>
            </a:r>
            <a:endParaRPr dirty="0"/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u-HU" dirty="0"/>
              <a:t>The </a:t>
            </a:r>
            <a:r>
              <a:rPr lang="hu-HU" dirty="0" err="1"/>
              <a:t>abstract</a:t>
            </a:r>
            <a:r>
              <a:rPr lang="hu-HU" dirty="0"/>
              <a:t> </a:t>
            </a:r>
            <a:r>
              <a:rPr lang="hu-HU" dirty="0" err="1"/>
              <a:t>term</a:t>
            </a:r>
            <a:r>
              <a:rPr lang="hu-HU" dirty="0"/>
              <a:t> of BEAUTY </a:t>
            </a:r>
            <a:r>
              <a:rPr lang="hu-HU" dirty="0" err="1"/>
              <a:t>can</a:t>
            </a:r>
            <a:r>
              <a:rPr lang="hu-HU" dirty="0"/>
              <a:t> be </a:t>
            </a:r>
            <a:r>
              <a:rPr lang="hu-HU" dirty="0" err="1"/>
              <a:t>interpreted</a:t>
            </a:r>
            <a:r>
              <a:rPr lang="hu-HU" dirty="0"/>
              <a:t> pixel-</a:t>
            </a:r>
            <a:r>
              <a:rPr lang="hu-HU" dirty="0" err="1"/>
              <a:t>oriented</a:t>
            </a:r>
            <a:r>
              <a:rPr lang="hu-HU" dirty="0"/>
              <a:t> </a:t>
            </a:r>
            <a:r>
              <a:rPr lang="hu-HU" dirty="0" err="1"/>
              <a:t>with</a:t>
            </a:r>
            <a:r>
              <a:rPr lang="hu-HU" dirty="0"/>
              <a:t> </a:t>
            </a:r>
            <a:r>
              <a:rPr lang="hu-HU" dirty="0" err="1"/>
              <a:t>similarity</a:t>
            </a:r>
            <a:r>
              <a:rPr lang="hu-HU" dirty="0"/>
              <a:t> </a:t>
            </a:r>
            <a:r>
              <a:rPr lang="hu-HU" dirty="0" err="1"/>
              <a:t>analysis</a:t>
            </a:r>
            <a:r>
              <a:rPr lang="hu-HU" dirty="0"/>
              <a:t> (AI), </a:t>
            </a:r>
            <a:r>
              <a:rPr lang="hu-HU" dirty="0" err="1"/>
              <a:t>where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rationality</a:t>
            </a:r>
            <a:r>
              <a:rPr lang="hu-HU" dirty="0"/>
              <a:t> of a pixel-</a:t>
            </a:r>
            <a:r>
              <a:rPr lang="hu-HU" dirty="0" err="1"/>
              <a:t>value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be </a:t>
            </a:r>
            <a:r>
              <a:rPr lang="hu-HU" dirty="0" err="1"/>
              <a:t>derived</a:t>
            </a:r>
            <a:r>
              <a:rPr lang="hu-HU" dirty="0"/>
              <a:t>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other</a:t>
            </a:r>
            <a:r>
              <a:rPr lang="hu-HU" dirty="0"/>
              <a:t> pixel-</a:t>
            </a:r>
            <a:r>
              <a:rPr lang="hu-HU" dirty="0" err="1"/>
              <a:t>values</a:t>
            </a:r>
            <a:r>
              <a:rPr lang="hu-HU" dirty="0"/>
              <a:t>. The </a:t>
            </a:r>
            <a:r>
              <a:rPr lang="hu-HU" dirty="0" err="1"/>
              <a:t>scale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beauty</a:t>
            </a:r>
            <a:r>
              <a:rPr lang="hu-HU" dirty="0"/>
              <a:t> is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amount</a:t>
            </a:r>
            <a:r>
              <a:rPr lang="hu-HU" dirty="0"/>
              <a:t> of </a:t>
            </a:r>
            <a:r>
              <a:rPr lang="hu-HU" dirty="0" err="1"/>
              <a:t>enexpected</a:t>
            </a:r>
            <a:r>
              <a:rPr lang="hu-HU" dirty="0"/>
              <a:t> (random-like) </a:t>
            </a:r>
            <a:r>
              <a:rPr lang="hu-HU" dirty="0" err="1"/>
              <a:t>pixels</a:t>
            </a:r>
            <a:r>
              <a:rPr lang="hu-HU" dirty="0"/>
              <a:t>: </a:t>
            </a:r>
            <a:r>
              <a:rPr lang="hu-HU" dirty="0" err="1"/>
              <a:t>the</a:t>
            </a:r>
            <a:r>
              <a:rPr lang="hu-HU" dirty="0"/>
              <a:t> less </a:t>
            </a:r>
            <a:r>
              <a:rPr lang="hu-HU" dirty="0" err="1"/>
              <a:t>randomized</a:t>
            </a:r>
            <a:r>
              <a:rPr lang="hu-HU" dirty="0"/>
              <a:t> a </a:t>
            </a:r>
            <a:r>
              <a:rPr lang="hu-HU" dirty="0" err="1"/>
              <a:t>picture</a:t>
            </a:r>
            <a:r>
              <a:rPr lang="hu-HU" dirty="0"/>
              <a:t> is, </a:t>
            </a:r>
            <a:r>
              <a:rPr lang="hu-HU" dirty="0" err="1"/>
              <a:t>the</a:t>
            </a:r>
            <a:r>
              <a:rPr lang="hu-HU" dirty="0"/>
              <a:t> most </a:t>
            </a:r>
            <a:r>
              <a:rPr lang="hu-HU" dirty="0" err="1"/>
              <a:t>beautyful</a:t>
            </a:r>
            <a:r>
              <a:rPr lang="hu-HU" dirty="0"/>
              <a:t> </a:t>
            </a:r>
            <a:r>
              <a:rPr lang="hu-HU" dirty="0" err="1"/>
              <a:t>may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picture</a:t>
            </a:r>
            <a:r>
              <a:rPr lang="hu-HU" dirty="0"/>
              <a:t> be </a:t>
            </a:r>
            <a:r>
              <a:rPr lang="hu-HU" dirty="0" err="1"/>
              <a:t>evaluated</a:t>
            </a:r>
            <a:r>
              <a:rPr lang="hu-HU" dirty="0"/>
              <a:t>…</a:t>
            </a:r>
          </a:p>
          <a:p>
            <a:pPr lvl="0">
              <a:spcBef>
                <a:spcPts val="0"/>
              </a:spcBef>
              <a:buNone/>
            </a:pPr>
            <a:r>
              <a:rPr lang="hu-HU" dirty="0" err="1"/>
              <a:t>Cellular</a:t>
            </a:r>
            <a:r>
              <a:rPr lang="hu-HU" dirty="0"/>
              <a:t> automata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modify</a:t>
            </a:r>
            <a:r>
              <a:rPr lang="hu-HU" dirty="0"/>
              <a:t> pixel-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structures</a:t>
            </a:r>
            <a:r>
              <a:rPr lang="hu-HU" dirty="0"/>
              <a:t>. </a:t>
            </a:r>
            <a:r>
              <a:rPr lang="hu-HU" dirty="0" err="1"/>
              <a:t>Genetic</a:t>
            </a:r>
            <a:r>
              <a:rPr lang="hu-HU" dirty="0"/>
              <a:t> </a:t>
            </a:r>
            <a:r>
              <a:rPr lang="hu-HU" dirty="0" err="1"/>
              <a:t>algorithms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also</a:t>
            </a:r>
            <a:r>
              <a:rPr lang="hu-HU" dirty="0"/>
              <a:t> </a:t>
            </a:r>
            <a:r>
              <a:rPr lang="hu-HU" dirty="0" err="1"/>
              <a:t>modify</a:t>
            </a:r>
            <a:r>
              <a:rPr lang="hu-HU" dirty="0"/>
              <a:t> </a:t>
            </a:r>
            <a:r>
              <a:rPr lang="hu-HU" dirty="0" err="1"/>
              <a:t>binary</a:t>
            </a:r>
            <a:r>
              <a:rPr lang="hu-HU" dirty="0"/>
              <a:t> </a:t>
            </a:r>
            <a:r>
              <a:rPr lang="hu-HU" dirty="0" err="1"/>
              <a:t>structures</a:t>
            </a:r>
            <a:r>
              <a:rPr lang="hu-HU" dirty="0"/>
              <a:t>. </a:t>
            </a:r>
            <a:endParaRPr dirty="0"/>
          </a:p>
        </p:txBody>
      </p:sp>
      <p:sp>
        <p:nvSpPr>
          <p:cNvPr id="195" name="Shape 1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672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53923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u-HU" dirty="0"/>
              <a:t>A </a:t>
            </a:r>
            <a:r>
              <a:rPr lang="hu-HU" dirty="0" err="1"/>
              <a:t>letter</a:t>
            </a:r>
            <a:r>
              <a:rPr lang="hu-HU" dirty="0"/>
              <a:t> and/</a:t>
            </a:r>
            <a:r>
              <a:rPr lang="hu-HU" dirty="0" err="1"/>
              <a:t>or</a:t>
            </a:r>
            <a:r>
              <a:rPr lang="hu-HU" dirty="0"/>
              <a:t> a </a:t>
            </a:r>
            <a:r>
              <a:rPr lang="hu-HU" dirty="0" err="1"/>
              <a:t>number</a:t>
            </a:r>
            <a:r>
              <a:rPr lang="hu-HU" dirty="0"/>
              <a:t> (a </a:t>
            </a:r>
            <a:r>
              <a:rPr lang="hu-HU" dirty="0" err="1"/>
              <a:t>sign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human </a:t>
            </a:r>
            <a:r>
              <a:rPr lang="hu-HU" dirty="0" err="1"/>
              <a:t>eyes</a:t>
            </a:r>
            <a:r>
              <a:rPr lang="hu-HU" dirty="0"/>
              <a:t>) </a:t>
            </a:r>
            <a:r>
              <a:rPr lang="hu-HU" dirty="0" err="1"/>
              <a:t>can</a:t>
            </a:r>
            <a:r>
              <a:rPr lang="hu-HU" dirty="0"/>
              <a:t> be </a:t>
            </a:r>
            <a:r>
              <a:rPr lang="hu-HU" dirty="0" err="1"/>
              <a:t>represented</a:t>
            </a:r>
            <a:r>
              <a:rPr lang="hu-HU" dirty="0"/>
              <a:t> </a:t>
            </a:r>
            <a:r>
              <a:rPr lang="hu-HU" dirty="0" err="1"/>
              <a:t>based</a:t>
            </a:r>
            <a:r>
              <a:rPr lang="hu-HU" dirty="0"/>
              <a:t> </a:t>
            </a:r>
            <a:r>
              <a:rPr lang="hu-HU" dirty="0" err="1"/>
              <a:t>on</a:t>
            </a:r>
            <a:r>
              <a:rPr lang="hu-HU" dirty="0"/>
              <a:t> (</a:t>
            </a:r>
            <a:r>
              <a:rPr lang="hu-HU" dirty="0" err="1"/>
              <a:t>binary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/>
              <a:t>numeric</a:t>
            </a:r>
            <a:r>
              <a:rPr lang="hu-HU" dirty="0"/>
              <a:t>) </a:t>
            </a:r>
            <a:r>
              <a:rPr lang="hu-HU" dirty="0" err="1"/>
              <a:t>values</a:t>
            </a:r>
            <a:r>
              <a:rPr lang="hu-HU" dirty="0"/>
              <a:t> in a </a:t>
            </a:r>
            <a:r>
              <a:rPr lang="hu-HU" dirty="0" err="1"/>
              <a:t>dot-matrix</a:t>
            </a:r>
            <a:r>
              <a:rPr lang="hu-HU" dirty="0"/>
              <a:t>. The </a:t>
            </a:r>
            <a:r>
              <a:rPr lang="hu-HU" dirty="0" err="1"/>
              <a:t>challenge</a:t>
            </a:r>
            <a:r>
              <a:rPr lang="hu-HU" dirty="0"/>
              <a:t> is </a:t>
            </a:r>
            <a:r>
              <a:rPr lang="hu-HU" dirty="0" err="1"/>
              <a:t>simple</a:t>
            </a:r>
            <a:r>
              <a:rPr lang="hu-HU" dirty="0"/>
              <a:t> </a:t>
            </a:r>
            <a:r>
              <a:rPr lang="hu-HU" dirty="0" err="1"/>
              <a:t>from</a:t>
            </a:r>
            <a:r>
              <a:rPr lang="hu-HU" dirty="0"/>
              <a:t> </a:t>
            </a:r>
            <a:r>
              <a:rPr lang="hu-HU" dirty="0" err="1"/>
              <a:t>point</a:t>
            </a:r>
            <a:r>
              <a:rPr lang="hu-HU" dirty="0"/>
              <a:t> of </a:t>
            </a:r>
            <a:r>
              <a:rPr lang="hu-HU" dirty="0" err="1"/>
              <a:t>view</a:t>
            </a:r>
            <a:r>
              <a:rPr lang="hu-HU" dirty="0"/>
              <a:t> of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cryptography</a:t>
            </a:r>
            <a:r>
              <a:rPr lang="hu-HU" dirty="0"/>
              <a:t>: </a:t>
            </a:r>
            <a:r>
              <a:rPr lang="hu-HU" dirty="0" err="1"/>
              <a:t>how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we</a:t>
            </a:r>
            <a:r>
              <a:rPr lang="hu-HU" dirty="0"/>
              <a:t> </a:t>
            </a:r>
            <a:r>
              <a:rPr lang="hu-HU" dirty="0" err="1"/>
              <a:t>transform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pixel-</a:t>
            </a:r>
            <a:r>
              <a:rPr lang="hu-HU" dirty="0" err="1"/>
              <a:t>values</a:t>
            </a:r>
            <a:r>
              <a:rPr lang="hu-HU" dirty="0"/>
              <a:t> in a </a:t>
            </a:r>
            <a:r>
              <a:rPr lang="hu-HU" dirty="0" err="1"/>
              <a:t>way</a:t>
            </a:r>
            <a:r>
              <a:rPr lang="hu-HU" dirty="0"/>
              <a:t> </a:t>
            </a:r>
            <a:r>
              <a:rPr lang="hu-HU" dirty="0" err="1"/>
              <a:t>where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new</a:t>
            </a:r>
            <a:r>
              <a:rPr lang="hu-HU" dirty="0"/>
              <a:t> </a:t>
            </a:r>
            <a:r>
              <a:rPr lang="hu-HU" dirty="0" err="1"/>
              <a:t>picture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</a:t>
            </a:r>
            <a:r>
              <a:rPr lang="hu-HU" dirty="0" err="1"/>
              <a:t>not</a:t>
            </a:r>
            <a:r>
              <a:rPr lang="hu-HU" dirty="0"/>
              <a:t> be </a:t>
            </a:r>
            <a:r>
              <a:rPr lang="hu-HU" dirty="0" err="1"/>
              <a:t>read</a:t>
            </a:r>
            <a:r>
              <a:rPr lang="hu-HU" dirty="0"/>
              <a:t>, </a:t>
            </a:r>
            <a:r>
              <a:rPr lang="hu-HU" dirty="0" err="1"/>
              <a:t>but</a:t>
            </a:r>
            <a:r>
              <a:rPr lang="hu-HU" dirty="0"/>
              <a:t> </a:t>
            </a:r>
            <a:r>
              <a:rPr lang="hu-HU" dirty="0" err="1"/>
              <a:t>the</a:t>
            </a:r>
            <a:r>
              <a:rPr lang="hu-HU" dirty="0"/>
              <a:t> </a:t>
            </a:r>
            <a:r>
              <a:rPr lang="hu-HU" dirty="0" err="1"/>
              <a:t>decoding</a:t>
            </a:r>
            <a:r>
              <a:rPr lang="hu-HU" dirty="0"/>
              <a:t> </a:t>
            </a:r>
            <a:r>
              <a:rPr lang="hu-HU" dirty="0" err="1"/>
              <a:t>process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be </a:t>
            </a:r>
            <a:r>
              <a:rPr lang="hu-HU" dirty="0" err="1"/>
              <a:t>executed</a:t>
            </a:r>
            <a:r>
              <a:rPr lang="hu-HU" dirty="0"/>
              <a:t>…</a:t>
            </a:r>
            <a:endParaRPr dirty="0"/>
          </a:p>
        </p:txBody>
      </p:sp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22167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hu-HU" dirty="0"/>
              <a:t>The most </a:t>
            </a:r>
            <a:r>
              <a:rPr lang="hu-HU" dirty="0" err="1"/>
              <a:t>simple</a:t>
            </a:r>
            <a:r>
              <a:rPr lang="hu-HU" dirty="0"/>
              <a:t> </a:t>
            </a:r>
            <a:r>
              <a:rPr lang="hu-HU" dirty="0" err="1"/>
              <a:t>transformation</a:t>
            </a:r>
            <a:r>
              <a:rPr lang="hu-HU" dirty="0"/>
              <a:t> is a </a:t>
            </a:r>
            <a:r>
              <a:rPr lang="hu-HU" dirty="0" err="1"/>
              <a:t>quasi</a:t>
            </a:r>
            <a:r>
              <a:rPr lang="hu-HU" dirty="0"/>
              <a:t> </a:t>
            </a:r>
            <a:r>
              <a:rPr lang="hu-HU" dirty="0" err="1"/>
              <a:t>Caeser-code</a:t>
            </a:r>
            <a:r>
              <a:rPr lang="hu-HU" dirty="0"/>
              <a:t> – </a:t>
            </a:r>
            <a:r>
              <a:rPr lang="hu-HU" dirty="0" err="1"/>
              <a:t>just</a:t>
            </a:r>
            <a:r>
              <a:rPr lang="hu-HU" dirty="0"/>
              <a:t> </a:t>
            </a:r>
            <a:r>
              <a:rPr lang="hu-HU" dirty="0" err="1"/>
              <a:t>for</a:t>
            </a:r>
            <a:r>
              <a:rPr lang="hu-HU" dirty="0"/>
              <a:t> pixel-</a:t>
            </a:r>
            <a:r>
              <a:rPr lang="hu-HU" dirty="0" err="1"/>
              <a:t>circles</a:t>
            </a:r>
            <a:r>
              <a:rPr lang="hu-HU" dirty="0"/>
              <a:t>. </a:t>
            </a:r>
            <a:r>
              <a:rPr lang="hu-HU" dirty="0" err="1"/>
              <a:t>Circles</a:t>
            </a:r>
            <a:r>
              <a:rPr lang="hu-HU" dirty="0"/>
              <a:t> </a:t>
            </a:r>
            <a:r>
              <a:rPr lang="hu-HU" dirty="0" err="1"/>
              <a:t>can</a:t>
            </a:r>
            <a:r>
              <a:rPr lang="hu-HU" dirty="0"/>
              <a:t> be </a:t>
            </a:r>
            <a:r>
              <a:rPr lang="hu-HU" dirty="0" err="1"/>
              <a:t>built</a:t>
            </a:r>
            <a:r>
              <a:rPr lang="hu-HU" dirty="0"/>
              <a:t> in </a:t>
            </a:r>
            <a:r>
              <a:rPr lang="hu-HU" dirty="0" err="1"/>
              <a:t>different</a:t>
            </a:r>
            <a:r>
              <a:rPr lang="hu-HU" dirty="0"/>
              <a:t> </a:t>
            </a:r>
            <a:r>
              <a:rPr lang="hu-HU" dirty="0" err="1"/>
              <a:t>ways</a:t>
            </a:r>
            <a:r>
              <a:rPr lang="hu-HU" dirty="0"/>
              <a:t>: </a:t>
            </a:r>
            <a:r>
              <a:rPr lang="hu-HU" dirty="0" err="1"/>
              <a:t>e.g</a:t>
            </a:r>
            <a:r>
              <a:rPr lang="hu-HU" dirty="0"/>
              <a:t>., </a:t>
            </a:r>
            <a:r>
              <a:rPr lang="hu-HU" dirty="0" err="1"/>
              <a:t>not</a:t>
            </a:r>
            <a:r>
              <a:rPr lang="hu-HU" dirty="0"/>
              <a:t> </a:t>
            </a:r>
            <a:r>
              <a:rPr lang="hu-HU" dirty="0" err="1"/>
              <a:t>only</a:t>
            </a:r>
            <a:r>
              <a:rPr lang="hu-HU" dirty="0"/>
              <a:t> </a:t>
            </a:r>
            <a:r>
              <a:rPr lang="hu-HU" dirty="0" err="1"/>
              <a:t>one</a:t>
            </a:r>
            <a:r>
              <a:rPr lang="hu-HU" dirty="0"/>
              <a:t> </a:t>
            </a:r>
            <a:r>
              <a:rPr lang="hu-HU" dirty="0" err="1"/>
              <a:t>letter</a:t>
            </a:r>
            <a:r>
              <a:rPr lang="hu-HU" dirty="0"/>
              <a:t> </a:t>
            </a:r>
            <a:r>
              <a:rPr lang="hu-HU" dirty="0" err="1"/>
              <a:t>may</a:t>
            </a:r>
            <a:r>
              <a:rPr lang="hu-HU" dirty="0"/>
              <a:t> be </a:t>
            </a:r>
            <a:r>
              <a:rPr lang="hu-HU" dirty="0" err="1"/>
              <a:t>seen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one</a:t>
            </a:r>
            <a:r>
              <a:rPr lang="hu-HU" dirty="0"/>
              <a:t> </a:t>
            </a:r>
            <a:r>
              <a:rPr lang="hu-HU" dirty="0" err="1"/>
              <a:t>structural</a:t>
            </a:r>
            <a:r>
              <a:rPr lang="hu-HU" dirty="0"/>
              <a:t> unit </a:t>
            </a:r>
            <a:r>
              <a:rPr lang="hu-HU" dirty="0" err="1"/>
              <a:t>for</a:t>
            </a:r>
            <a:r>
              <a:rPr lang="hu-HU" dirty="0"/>
              <a:t> </a:t>
            </a:r>
            <a:r>
              <a:rPr lang="hu-HU" dirty="0" err="1"/>
              <a:t>circle</a:t>
            </a:r>
            <a:r>
              <a:rPr lang="hu-HU" dirty="0"/>
              <a:t>-building…</a:t>
            </a:r>
            <a:endParaRPr dirty="0"/>
          </a:p>
        </p:txBody>
      </p:sp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Shape 11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Shape 11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Shape 1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7" name="Shape 9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2" name="Shape 1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Shape 12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Shape 12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emf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3.jpg"/><Relationship Id="rId7" Type="http://schemas.openxmlformats.org/officeDocument/2006/relationships/hyperlink" Target="https://miau.my-x.hu/miau/303/full_pixel_based_cryptography_ankara.doc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au.my-x.hu/miau/303/crypt1.xlsx" TargetMode="External"/><Relationship Id="rId5" Type="http://schemas.openxmlformats.org/officeDocument/2006/relationships/hyperlink" Target="https://miau.my-x.hu/miau/303/ankara2023_pixel_based_cryptogrphy.pptx" TargetMode="External"/><Relationship Id="rId4" Type="http://schemas.openxmlformats.org/officeDocument/2006/relationships/hyperlink" Target="mailto:pitlik@my-x.h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emf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7AF79D-DCAB-4B44-9C93-4A19AF5EBB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87F883F-D59D-43F6-B669-68AD670040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796D6BF7-28DB-99CE-9F87-B086058D9E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04" y="2038351"/>
            <a:ext cx="4048243" cy="360044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31759F-F9CB-E199-C0E2-7FBF74D1E5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4043" y="729343"/>
            <a:ext cx="3629692" cy="5519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52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Shape 214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6" name="Shape 21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-231006" y="2181992"/>
            <a:ext cx="9344525" cy="3637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4000" b="1" u="sng" dirty="0">
                <a:solidFill>
                  <a:schemeClr val="dk2"/>
                </a:solidFill>
              </a:rPr>
              <a:t>Pixel-</a:t>
            </a:r>
            <a:r>
              <a:rPr lang="hu-HU" sz="4000" b="1" u="sng" dirty="0" err="1">
                <a:solidFill>
                  <a:schemeClr val="dk2"/>
                </a:solidFill>
              </a:rPr>
              <a:t>based</a:t>
            </a:r>
            <a:r>
              <a:rPr lang="hu-HU" sz="4000" b="1" u="sng" dirty="0">
                <a:solidFill>
                  <a:schemeClr val="dk2"/>
                </a:solidFill>
              </a:rPr>
              <a:t> </a:t>
            </a:r>
            <a:r>
              <a:rPr lang="hu-HU" sz="4000" b="1" u="sng" dirty="0" err="1">
                <a:solidFill>
                  <a:schemeClr val="dk2"/>
                </a:solidFill>
              </a:rPr>
              <a:t>transformations</a:t>
            </a:r>
            <a:r>
              <a:rPr lang="hu-HU" sz="4000" b="1" u="sng" dirty="0">
                <a:solidFill>
                  <a:schemeClr val="dk2"/>
                </a:solidFill>
              </a:rPr>
              <a:t> #2</a:t>
            </a: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u="sng" dirty="0">
                <a:solidFill>
                  <a:schemeClr val="dk2"/>
                </a:solidFill>
              </a:rPr>
              <a:t>The most </a:t>
            </a:r>
            <a:r>
              <a:rPr lang="hu-HU" sz="2400" u="sng" dirty="0" err="1">
                <a:solidFill>
                  <a:schemeClr val="dk2"/>
                </a:solidFill>
              </a:rPr>
              <a:t>universel</a:t>
            </a:r>
            <a:r>
              <a:rPr lang="hu-HU" sz="2400" u="sng" dirty="0">
                <a:solidFill>
                  <a:schemeClr val="dk2"/>
                </a:solidFill>
              </a:rPr>
              <a:t> Caesar-</a:t>
            </a:r>
            <a:r>
              <a:rPr lang="hu-HU" sz="2400" u="sng" dirty="0" err="1">
                <a:solidFill>
                  <a:schemeClr val="dk2"/>
                </a:solidFill>
              </a:rPr>
              <a:t>code</a:t>
            </a:r>
            <a:r>
              <a:rPr lang="hu-HU" sz="2400" u="sng" dirty="0">
                <a:solidFill>
                  <a:schemeClr val="dk2"/>
                </a:solidFill>
              </a:rPr>
              <a:t>-like </a:t>
            </a:r>
            <a:r>
              <a:rPr lang="hu-HU" sz="2400" u="sng" dirty="0" err="1">
                <a:solidFill>
                  <a:schemeClr val="dk2"/>
                </a:solidFill>
              </a:rPr>
              <a:t>approach</a:t>
            </a:r>
            <a:endParaRPr lang="hu-HU" sz="40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2400" b="1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Grafik 1">
            <a:extLst>
              <a:ext uri="{FF2B5EF4-FFF2-40B4-BE49-F238E27FC236}">
                <a16:creationId xmlns:a16="http://schemas.microsoft.com/office/drawing/2014/main" id="{85ECFECA-C1CA-E60B-434D-3896CB5D3F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90" y="2828926"/>
            <a:ext cx="8896137" cy="13620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4582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Shape 214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6" name="Shape 21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-231006" y="2181992"/>
            <a:ext cx="9344525" cy="3637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4000" b="1" u="sng" dirty="0">
                <a:solidFill>
                  <a:schemeClr val="dk2"/>
                </a:solidFill>
              </a:rPr>
              <a:t>Pixel-</a:t>
            </a:r>
            <a:r>
              <a:rPr lang="hu-HU" sz="4000" b="1" u="sng" dirty="0" err="1">
                <a:solidFill>
                  <a:schemeClr val="dk2"/>
                </a:solidFill>
              </a:rPr>
              <a:t>based</a:t>
            </a:r>
            <a:r>
              <a:rPr lang="hu-HU" sz="4000" b="1" u="sng" dirty="0">
                <a:solidFill>
                  <a:schemeClr val="dk2"/>
                </a:solidFill>
              </a:rPr>
              <a:t> </a:t>
            </a:r>
            <a:r>
              <a:rPr lang="hu-HU" sz="4000" b="1" u="sng" dirty="0" err="1">
                <a:solidFill>
                  <a:schemeClr val="dk2"/>
                </a:solidFill>
              </a:rPr>
              <a:t>transformations</a:t>
            </a:r>
            <a:r>
              <a:rPr lang="hu-HU" sz="4000" b="1" u="sng" dirty="0">
                <a:solidFill>
                  <a:schemeClr val="dk2"/>
                </a:solidFill>
              </a:rPr>
              <a:t> #3</a:t>
            </a: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u="sng" dirty="0" err="1">
                <a:solidFill>
                  <a:schemeClr val="dk2"/>
                </a:solidFill>
              </a:rPr>
              <a:t>Decodable</a:t>
            </a:r>
            <a:r>
              <a:rPr lang="hu-HU" sz="2400" u="sng" dirty="0">
                <a:solidFill>
                  <a:schemeClr val="dk2"/>
                </a:solidFill>
              </a:rPr>
              <a:t> </a:t>
            </a:r>
            <a:r>
              <a:rPr lang="hu-HU" sz="2400" u="sng" dirty="0" err="1">
                <a:solidFill>
                  <a:schemeClr val="dk2"/>
                </a:solidFill>
              </a:rPr>
              <a:t>cellular</a:t>
            </a:r>
            <a:r>
              <a:rPr lang="hu-HU" sz="2400" u="sng" dirty="0">
                <a:solidFill>
                  <a:schemeClr val="dk2"/>
                </a:solidFill>
              </a:rPr>
              <a:t> </a:t>
            </a:r>
            <a:r>
              <a:rPr lang="hu-HU" sz="2400" u="sng" dirty="0" err="1">
                <a:solidFill>
                  <a:schemeClr val="dk2"/>
                </a:solidFill>
              </a:rPr>
              <a:t>automaton</a:t>
            </a:r>
            <a:endParaRPr lang="hu-HU" sz="40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2400" b="1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BEC6823-C29B-440F-CD55-0FE6233D2A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0618" y="2667000"/>
            <a:ext cx="9184138" cy="15074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0197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Shape 214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6" name="Shape 21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-231006" y="2181992"/>
            <a:ext cx="9344525" cy="3637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4000" b="1" u="sng" dirty="0">
                <a:solidFill>
                  <a:schemeClr val="dk2"/>
                </a:solidFill>
              </a:rPr>
              <a:t>Pixel-</a:t>
            </a:r>
            <a:r>
              <a:rPr lang="hu-HU" sz="4000" b="1" u="sng" dirty="0" err="1">
                <a:solidFill>
                  <a:schemeClr val="dk2"/>
                </a:solidFill>
              </a:rPr>
              <a:t>based</a:t>
            </a:r>
            <a:r>
              <a:rPr lang="hu-HU" sz="4000" b="1" u="sng" dirty="0">
                <a:solidFill>
                  <a:schemeClr val="dk2"/>
                </a:solidFill>
              </a:rPr>
              <a:t> </a:t>
            </a:r>
            <a:r>
              <a:rPr lang="hu-HU" sz="4000" b="1" u="sng" dirty="0" err="1">
                <a:solidFill>
                  <a:schemeClr val="dk2"/>
                </a:solidFill>
              </a:rPr>
              <a:t>transformations</a:t>
            </a:r>
            <a:r>
              <a:rPr lang="hu-HU" sz="4000" b="1" u="sng" dirty="0">
                <a:solidFill>
                  <a:schemeClr val="dk2"/>
                </a:solidFill>
              </a:rPr>
              <a:t> #4</a:t>
            </a: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u="sng" dirty="0">
                <a:solidFill>
                  <a:schemeClr val="dk2"/>
                </a:solidFill>
              </a:rPr>
              <a:t>Non-</a:t>
            </a:r>
            <a:r>
              <a:rPr lang="hu-HU" sz="2400" u="sng" dirty="0" err="1">
                <a:solidFill>
                  <a:schemeClr val="dk2"/>
                </a:solidFill>
              </a:rPr>
              <a:t>decodable</a:t>
            </a:r>
            <a:r>
              <a:rPr lang="hu-HU" sz="2400" u="sng" dirty="0">
                <a:solidFill>
                  <a:schemeClr val="dk2"/>
                </a:solidFill>
              </a:rPr>
              <a:t> </a:t>
            </a:r>
            <a:r>
              <a:rPr lang="hu-HU" sz="2400" u="sng" dirty="0" err="1">
                <a:solidFill>
                  <a:schemeClr val="dk2"/>
                </a:solidFill>
              </a:rPr>
              <a:t>cellular</a:t>
            </a:r>
            <a:r>
              <a:rPr lang="hu-HU" sz="2400" u="sng" dirty="0">
                <a:solidFill>
                  <a:schemeClr val="dk2"/>
                </a:solidFill>
              </a:rPr>
              <a:t> automata</a:t>
            </a:r>
            <a:endParaRPr lang="hu-HU" sz="40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2400" b="1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744080-38CE-B4CD-022D-ABE39AD767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9291" y="2079925"/>
            <a:ext cx="7574936" cy="296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21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Shape 214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6" name="Shape 21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1905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-231006" y="2181992"/>
            <a:ext cx="9344525" cy="3637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4000" b="1" u="sng" dirty="0">
                <a:solidFill>
                  <a:schemeClr val="dk2"/>
                </a:solidFill>
              </a:rPr>
              <a:t>Pixel-</a:t>
            </a:r>
            <a:r>
              <a:rPr lang="hu-HU" sz="4000" b="1" u="sng" dirty="0" err="1">
                <a:solidFill>
                  <a:schemeClr val="dk2"/>
                </a:solidFill>
              </a:rPr>
              <a:t>based</a:t>
            </a:r>
            <a:r>
              <a:rPr lang="hu-HU" sz="4000" b="1" u="sng" dirty="0">
                <a:solidFill>
                  <a:schemeClr val="dk2"/>
                </a:solidFill>
              </a:rPr>
              <a:t> </a:t>
            </a:r>
            <a:r>
              <a:rPr lang="hu-HU" sz="4000" b="1" u="sng" dirty="0" err="1">
                <a:solidFill>
                  <a:schemeClr val="dk2"/>
                </a:solidFill>
              </a:rPr>
              <a:t>transformations</a:t>
            </a:r>
            <a:r>
              <a:rPr lang="hu-HU" sz="4000" b="1" u="sng" dirty="0">
                <a:solidFill>
                  <a:schemeClr val="dk2"/>
                </a:solidFill>
              </a:rPr>
              <a:t> #5</a:t>
            </a: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u="sng" dirty="0" err="1">
                <a:solidFill>
                  <a:schemeClr val="dk2"/>
                </a:solidFill>
              </a:rPr>
              <a:t>Mutation</a:t>
            </a:r>
            <a:r>
              <a:rPr lang="hu-HU" sz="2400" u="sng" dirty="0">
                <a:solidFill>
                  <a:schemeClr val="dk2"/>
                </a:solidFill>
              </a:rPr>
              <a:t> and </a:t>
            </a:r>
            <a:r>
              <a:rPr lang="hu-HU" sz="2400" u="sng" dirty="0" err="1">
                <a:solidFill>
                  <a:schemeClr val="dk2"/>
                </a:solidFill>
              </a:rPr>
              <a:t>crossing</a:t>
            </a:r>
            <a:r>
              <a:rPr lang="hu-HU" sz="2400" u="sng" dirty="0">
                <a:solidFill>
                  <a:schemeClr val="dk2"/>
                </a:solidFill>
              </a:rPr>
              <a:t> (</a:t>
            </a:r>
            <a:r>
              <a:rPr lang="hu-HU" sz="2400" u="sng" dirty="0" err="1">
                <a:solidFill>
                  <a:schemeClr val="dk2"/>
                </a:solidFill>
              </a:rPr>
              <a:t>genetic</a:t>
            </a:r>
            <a:r>
              <a:rPr lang="hu-HU" sz="2400" u="sng" dirty="0">
                <a:solidFill>
                  <a:schemeClr val="dk2"/>
                </a:solidFill>
              </a:rPr>
              <a:t> </a:t>
            </a:r>
            <a:r>
              <a:rPr lang="hu-HU" sz="2400" u="sng" dirty="0" err="1">
                <a:solidFill>
                  <a:schemeClr val="dk2"/>
                </a:solidFill>
              </a:rPr>
              <a:t>algorithm</a:t>
            </a:r>
            <a:r>
              <a:rPr lang="hu-HU" sz="2400" u="sng" dirty="0">
                <a:solidFill>
                  <a:schemeClr val="dk2"/>
                </a:solidFill>
              </a:rPr>
              <a:t>-like </a:t>
            </a:r>
            <a:r>
              <a:rPr lang="hu-HU" sz="2400" u="sng" dirty="0" err="1">
                <a:solidFill>
                  <a:schemeClr val="dk2"/>
                </a:solidFill>
              </a:rPr>
              <a:t>approaches</a:t>
            </a:r>
            <a:r>
              <a:rPr lang="hu-HU" sz="2400" u="sng" dirty="0">
                <a:solidFill>
                  <a:schemeClr val="dk2"/>
                </a:solidFill>
              </a:rPr>
              <a:t>)</a:t>
            </a:r>
            <a:endParaRPr lang="hu-HU" sz="40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2400" b="1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12A477-9923-DACD-A5BD-F76544BDAB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9112" y="1739933"/>
            <a:ext cx="5435293" cy="415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612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Shape 214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6" name="Shape 21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1905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-231006" y="2181992"/>
            <a:ext cx="9344525" cy="3637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4000" b="1" u="sng" dirty="0">
                <a:solidFill>
                  <a:schemeClr val="dk2"/>
                </a:solidFill>
              </a:rPr>
              <a:t>Pixel-</a:t>
            </a:r>
            <a:r>
              <a:rPr lang="hu-HU" sz="4000" b="1" u="sng" dirty="0" err="1">
                <a:solidFill>
                  <a:schemeClr val="dk2"/>
                </a:solidFill>
              </a:rPr>
              <a:t>based</a:t>
            </a:r>
            <a:r>
              <a:rPr lang="hu-HU" sz="4000" b="1" u="sng" dirty="0">
                <a:solidFill>
                  <a:schemeClr val="dk2"/>
                </a:solidFill>
              </a:rPr>
              <a:t> </a:t>
            </a:r>
            <a:r>
              <a:rPr lang="hu-HU" sz="4000" b="1" u="sng" dirty="0" err="1">
                <a:solidFill>
                  <a:schemeClr val="dk2"/>
                </a:solidFill>
              </a:rPr>
              <a:t>transformations</a:t>
            </a:r>
            <a:r>
              <a:rPr lang="hu-HU" sz="4000" b="1" u="sng" dirty="0">
                <a:solidFill>
                  <a:schemeClr val="dk2"/>
                </a:solidFill>
              </a:rPr>
              <a:t> #6</a:t>
            </a: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24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u="sng" dirty="0">
                <a:solidFill>
                  <a:schemeClr val="dk2"/>
                </a:solidFill>
              </a:rPr>
              <a:t>Multi-</a:t>
            </a:r>
            <a:r>
              <a:rPr lang="hu-HU" sz="2400" u="sng" dirty="0" err="1">
                <a:solidFill>
                  <a:schemeClr val="dk2"/>
                </a:solidFill>
              </a:rPr>
              <a:t>layered</a:t>
            </a:r>
            <a:r>
              <a:rPr lang="hu-HU" sz="2400" u="sng" dirty="0">
                <a:solidFill>
                  <a:schemeClr val="dk2"/>
                </a:solidFill>
              </a:rPr>
              <a:t> (</a:t>
            </a:r>
            <a:r>
              <a:rPr lang="hu-HU" sz="2400" u="sng" dirty="0" err="1">
                <a:solidFill>
                  <a:schemeClr val="dk2"/>
                </a:solidFill>
              </a:rPr>
              <a:t>decomposed</a:t>
            </a:r>
            <a:r>
              <a:rPr lang="hu-HU" sz="2400" u="sng" dirty="0">
                <a:solidFill>
                  <a:schemeClr val="dk2"/>
                </a:solidFill>
              </a:rPr>
              <a:t>) </a:t>
            </a:r>
            <a:r>
              <a:rPr lang="hu-HU" sz="2400" u="sng" dirty="0" err="1">
                <a:solidFill>
                  <a:schemeClr val="dk2"/>
                </a:solidFill>
              </a:rPr>
              <a:t>messaging</a:t>
            </a:r>
            <a:endParaRPr lang="hu-HU" sz="40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2400" b="1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049A948-EC9B-1CA5-60F0-F4A618972C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3449" y="1752600"/>
            <a:ext cx="7058025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911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3" name="Shape 22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Shape 224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5" name="Shape 225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Shape 226"/>
          <p:cNvSpPr txBox="1"/>
          <p:nvPr/>
        </p:nvSpPr>
        <p:spPr>
          <a:xfrm>
            <a:off x="30480" y="1844674"/>
            <a:ext cx="9005569" cy="394973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hu-HU" sz="4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r>
              <a:rPr lang="hu-HU" sz="4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hu-HU" sz="4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Future</a:t>
            </a: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dirty="0">
                <a:solidFill>
                  <a:schemeClr val="dk2"/>
                </a:solidFill>
              </a:rPr>
              <a:t>The pixel-</a:t>
            </a:r>
            <a:r>
              <a:rPr lang="hu-HU" sz="2800" dirty="0" err="1">
                <a:solidFill>
                  <a:schemeClr val="dk2"/>
                </a:solidFill>
              </a:rPr>
              <a:t>based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techniques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are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rel</a:t>
            </a:r>
            <a:r>
              <a:rPr lang="hu-HU" sz="2800" dirty="0">
                <a:solidFill>
                  <a:schemeClr val="dk2"/>
                </a:solidFill>
              </a:rPr>
              <a:t>. </a:t>
            </a:r>
            <a:r>
              <a:rPr lang="hu-HU" sz="2800" dirty="0" err="1">
                <a:solidFill>
                  <a:schemeClr val="dk2"/>
                </a:solidFill>
              </a:rPr>
              <a:t>resource-intensive</a:t>
            </a:r>
            <a:r>
              <a:rPr lang="hu-HU" sz="2800" dirty="0">
                <a:solidFill>
                  <a:schemeClr val="dk2"/>
                </a:solidFill>
              </a:rPr>
              <a:t>, </a:t>
            </a:r>
            <a:r>
              <a:rPr lang="hu-HU" sz="2800" dirty="0" err="1">
                <a:solidFill>
                  <a:schemeClr val="dk2"/>
                </a:solidFill>
              </a:rPr>
              <a:t>but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high-levelled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innovative</a:t>
            </a:r>
            <a:r>
              <a:rPr lang="hu-HU" sz="2800" dirty="0">
                <a:solidFill>
                  <a:schemeClr val="dk2"/>
                </a:solidFill>
              </a:rPr>
              <a:t>/</a:t>
            </a:r>
            <a:r>
              <a:rPr lang="hu-HU" sz="2800" dirty="0" err="1">
                <a:solidFill>
                  <a:schemeClr val="dk2"/>
                </a:solidFill>
              </a:rPr>
              <a:t>creative</a:t>
            </a:r>
            <a:r>
              <a:rPr lang="hu-HU" sz="2800" dirty="0">
                <a:solidFill>
                  <a:schemeClr val="dk2"/>
                </a:solidFill>
              </a:rPr>
              <a:t>…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800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dirty="0">
                <a:solidFill>
                  <a:schemeClr val="dk2"/>
                </a:solidFill>
              </a:rPr>
              <a:t>SMS-like </a:t>
            </a:r>
            <a:r>
              <a:rPr lang="hu-HU" sz="2800" dirty="0" err="1">
                <a:solidFill>
                  <a:schemeClr val="dk2"/>
                </a:solidFill>
              </a:rPr>
              <a:t>communication</a:t>
            </a:r>
            <a:r>
              <a:rPr lang="hu-HU" sz="2800" dirty="0">
                <a:solidFill>
                  <a:schemeClr val="dk2"/>
                </a:solidFill>
              </a:rPr>
              <a:t> and/</a:t>
            </a:r>
            <a:r>
              <a:rPr lang="hu-HU" sz="2800" dirty="0" err="1">
                <a:solidFill>
                  <a:schemeClr val="dk2"/>
                </a:solidFill>
              </a:rPr>
              <a:t>or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communication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with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pictures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can</a:t>
            </a:r>
            <a:r>
              <a:rPr lang="hu-HU" sz="2800" dirty="0">
                <a:solidFill>
                  <a:schemeClr val="dk2"/>
                </a:solidFill>
              </a:rPr>
              <a:t> be </a:t>
            </a:r>
            <a:r>
              <a:rPr lang="hu-HU" sz="2800" dirty="0" err="1">
                <a:solidFill>
                  <a:schemeClr val="dk2"/>
                </a:solidFill>
              </a:rPr>
              <a:t>supported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through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the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above-mentioned</a:t>
            </a:r>
            <a:r>
              <a:rPr lang="hu-HU" sz="2800" dirty="0">
                <a:solidFill>
                  <a:schemeClr val="dk2"/>
                </a:solidFill>
              </a:rPr>
              <a:t> </a:t>
            </a:r>
            <a:r>
              <a:rPr lang="hu-HU" sz="2800" dirty="0" err="1">
                <a:solidFill>
                  <a:schemeClr val="dk2"/>
                </a:solidFill>
              </a:rPr>
              <a:t>solutions</a:t>
            </a:r>
            <a:r>
              <a:rPr lang="hu-HU" sz="2800" dirty="0">
                <a:solidFill>
                  <a:schemeClr val="dk2"/>
                </a:solidFill>
              </a:rPr>
              <a:t>.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8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800" b="1" dirty="0">
                <a:solidFill>
                  <a:schemeClr val="dk2"/>
                </a:solidFill>
              </a:rPr>
              <a:t>The </a:t>
            </a:r>
            <a:r>
              <a:rPr lang="hu-HU" sz="2800" b="1" dirty="0" err="1">
                <a:solidFill>
                  <a:schemeClr val="dk2"/>
                </a:solidFill>
              </a:rPr>
              <a:t>transformations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as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such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are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challenges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for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Students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learning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code-writing</a:t>
            </a:r>
            <a:r>
              <a:rPr lang="hu-HU" sz="2800" b="1" dirty="0">
                <a:solidFill>
                  <a:schemeClr val="dk2"/>
                </a:solidFill>
              </a:rPr>
              <a:t> and </a:t>
            </a:r>
            <a:r>
              <a:rPr lang="hu-HU" sz="2800" b="1" dirty="0" err="1">
                <a:solidFill>
                  <a:schemeClr val="dk2"/>
                </a:solidFill>
              </a:rPr>
              <a:t>having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on</a:t>
            </a:r>
            <a:r>
              <a:rPr lang="hu-HU" sz="2800" b="1" dirty="0">
                <a:solidFill>
                  <a:schemeClr val="dk2"/>
                </a:solidFill>
              </a:rPr>
              <a:t> IT-</a:t>
            </a:r>
            <a:r>
              <a:rPr lang="hu-HU" sz="2800" b="1" dirty="0" err="1">
                <a:solidFill>
                  <a:schemeClr val="dk2"/>
                </a:solidFill>
              </a:rPr>
              <a:t>security</a:t>
            </a:r>
            <a:r>
              <a:rPr lang="hu-HU" sz="2800" b="1" dirty="0">
                <a:solidFill>
                  <a:schemeClr val="dk2"/>
                </a:solidFill>
              </a:rPr>
              <a:t> </a:t>
            </a:r>
            <a:r>
              <a:rPr lang="hu-HU" sz="2800" b="1" dirty="0" err="1">
                <a:solidFill>
                  <a:schemeClr val="dk2"/>
                </a:solidFill>
              </a:rPr>
              <a:t>focus</a:t>
            </a:r>
            <a:r>
              <a:rPr lang="hu-HU" sz="2800" b="1" dirty="0">
                <a:solidFill>
                  <a:schemeClr val="dk2"/>
                </a:solidFill>
              </a:rPr>
              <a:t>…</a:t>
            </a:r>
            <a:br>
              <a:rPr lang="en-US" sz="24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Shape 268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69" name="Shape 269"/>
          <p:cNvSpPr txBox="1">
            <a:spLocks noGrp="1"/>
          </p:cNvSpPr>
          <p:nvPr>
            <p:ph type="ctrTitle"/>
          </p:nvPr>
        </p:nvSpPr>
        <p:spPr>
          <a:xfrm>
            <a:off x="179386" y="3141661"/>
            <a:ext cx="8713786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hu-HU" sz="4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Thank</a:t>
            </a:r>
            <a:r>
              <a:rPr lang="hu-HU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4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you</a:t>
            </a:r>
            <a:r>
              <a:rPr lang="hu-HU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4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hu-HU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4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your</a:t>
            </a:r>
            <a:r>
              <a:rPr lang="hu-HU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4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attention</a:t>
            </a:r>
            <a:r>
              <a:rPr lang="hu-HU" sz="4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Email: 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pitlik@my-x.hu</a:t>
            </a: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4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Details</a:t>
            </a:r>
            <a:r>
              <a:rPr lang="hu-HU" sz="24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br>
              <a:rPr lang="hu-HU" sz="2800" b="1" dirty="0"/>
            </a:br>
            <a:r>
              <a:rPr lang="hu-HU" sz="1800" b="1" dirty="0">
                <a:hlinkClick r:id="rId5"/>
              </a:rPr>
              <a:t>https://miau.my-x.hu/miau/303/ankara2023_pixel_based_cryptogrphy.pptx</a:t>
            </a:r>
            <a:br>
              <a:rPr lang="hu-HU" sz="1800" b="1" dirty="0"/>
            </a:br>
            <a:br>
              <a:rPr lang="hu-HU" sz="1800" b="1" dirty="0"/>
            </a:br>
            <a:r>
              <a:rPr lang="hu-HU" sz="1800" b="1" dirty="0">
                <a:hlinkClick r:id="rId6"/>
              </a:rPr>
              <a:t>https://miau.my-x.hu/miau/303/crypt1.xlsx</a:t>
            </a:r>
            <a:r>
              <a:rPr lang="hu-HU" sz="1800" b="1" dirty="0"/>
              <a:t> </a:t>
            </a:r>
            <a:br>
              <a:rPr lang="hu-HU" sz="1800" b="1" dirty="0"/>
            </a:br>
            <a:br>
              <a:rPr lang="hu-HU" sz="1800" b="1" dirty="0"/>
            </a:br>
            <a:r>
              <a:rPr lang="hu-HU" sz="1800" b="1" dirty="0">
                <a:hlinkClick r:id="rId7"/>
              </a:rPr>
              <a:t>https://miau.my-x.hu/miau/303/full_pixel_based_cryptography_ankara.docx</a:t>
            </a:r>
            <a:r>
              <a:rPr lang="hu-HU" sz="1800" b="1" dirty="0"/>
              <a:t> </a:t>
            </a:r>
            <a:endParaRPr lang="en-US" sz="28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Shape 270"/>
          <p:cNvSpPr txBox="1">
            <a:spLocks noGrp="1"/>
          </p:cNvSpPr>
          <p:nvPr>
            <p:ph type="subTitle" idx="1"/>
          </p:nvPr>
        </p:nvSpPr>
        <p:spPr>
          <a:xfrm>
            <a:off x="1371600" y="4797425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lang="en-US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1" name="Shape 271" descr="portal_top_de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hape 15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761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Shape 156"/>
          <p:cNvSpPr txBox="1">
            <a:spLocks noGrp="1"/>
          </p:cNvSpPr>
          <p:nvPr>
            <p:ph type="ctrTitle"/>
          </p:nvPr>
        </p:nvSpPr>
        <p:spPr>
          <a:xfrm>
            <a:off x="0" y="2070112"/>
            <a:ext cx="8856600" cy="237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en-GB" b="1" dirty="0"/>
              <a:t>NEW POSSIBILITIES </a:t>
            </a:r>
            <a:br>
              <a:rPr lang="hu-HU" b="1" dirty="0"/>
            </a:br>
            <a:r>
              <a:rPr lang="en-GB" b="1" dirty="0"/>
              <a:t>IN THE PIXEL-BASED CRYPTOGRAPHY</a:t>
            </a:r>
            <a:br>
              <a:rPr lang="en-US" sz="72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36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6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subTitle" idx="1"/>
          </p:nvPr>
        </p:nvSpPr>
        <p:spPr>
          <a:xfrm>
            <a:off x="0" y="4444912"/>
            <a:ext cx="9108758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Dr. László 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Pitlik</a:t>
            </a:r>
            <a:r>
              <a:rPr lang="hu-H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László</a:t>
            </a:r>
            <a:r>
              <a:rPr lang="hu-HU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Pitlik (</a:t>
            </a:r>
            <a:r>
              <a:rPr lang="hu-HU" sz="2400" b="1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Jr</a:t>
            </a:r>
            <a:r>
              <a:rPr lang="hu-HU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.)</a:t>
            </a:r>
            <a:r>
              <a:rPr lang="hu-HU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hu-HU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Mátyás Pitlik</a:t>
            </a:r>
            <a:endParaRPr lang="hu-HU" sz="2400"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2400" dirty="0"/>
              <a:t>Kodolányi János University, MY-X </a:t>
            </a:r>
            <a:r>
              <a:rPr lang="hu-HU" sz="2400" dirty="0" err="1"/>
              <a:t>research</a:t>
            </a:r>
            <a:r>
              <a:rPr lang="hu-HU" sz="2400" dirty="0"/>
              <a:t> team, Hungary</a:t>
            </a:r>
            <a:endParaRPr lang="en-US"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2023.VIII.18.</a:t>
            </a:r>
            <a:endParaRPr sz="1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spcBef>
                <a:spcPts val="280"/>
              </a:spcBef>
              <a:buSzPct val="25000"/>
            </a:pPr>
            <a:endParaRPr lang="en-US" sz="1400" dirty="0"/>
          </a:p>
          <a:p>
            <a:pPr lvl="0">
              <a:spcBef>
                <a:spcPts val="280"/>
              </a:spcBef>
              <a:buSzPct val="25000"/>
            </a:pPr>
            <a:r>
              <a:rPr lang="en-US"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                         </a:t>
            </a:r>
          </a:p>
        </p:txBody>
      </p:sp>
      <p:pic>
        <p:nvPicPr>
          <p:cNvPr id="158" name="Shape 158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Shape 163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9878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Shape 164"/>
          <p:cNvSpPr txBox="1">
            <a:spLocks noGrp="1"/>
          </p:cNvSpPr>
          <p:nvPr>
            <p:ph type="ctrTitle"/>
          </p:nvPr>
        </p:nvSpPr>
        <p:spPr>
          <a:xfrm>
            <a:off x="463550" y="3563937"/>
            <a:ext cx="8215312" cy="1470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800" b="1" i="0" u="sng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Content</a:t>
            </a:r>
            <a:br>
              <a:rPr lang="hu-HU" sz="28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Previous</a:t>
            </a: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activities</a:t>
            </a: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hu-HU" sz="2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backgrounds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Pixel-</a:t>
            </a:r>
            <a:r>
              <a:rPr lang="hu-HU" sz="2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based</a:t>
            </a: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transformations</a:t>
            </a: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hu-HU" sz="2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r>
              <a:rPr lang="hu-HU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hu-HU" sz="28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Future</a:t>
            </a:r>
            <a:br>
              <a:rPr lang="hu-HU" sz="2800" b="1" dirty="0"/>
            </a:br>
            <a: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8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800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type="subTitle" idx="1"/>
          </p:nvPr>
        </p:nvSpPr>
        <p:spPr>
          <a:xfrm>
            <a:off x="1370012" y="5916612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lang="en-US" sz="1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Shape 16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Shape 197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Shape 198"/>
          <p:cNvSpPr txBox="1">
            <a:spLocks noGrp="1"/>
          </p:cNvSpPr>
          <p:nvPr>
            <p:ph type="ctrTitle"/>
          </p:nvPr>
        </p:nvSpPr>
        <p:spPr>
          <a:xfrm>
            <a:off x="30481" y="1844675"/>
            <a:ext cx="8724581" cy="40267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>
              <a:buClr>
                <a:schemeClr val="dk2"/>
              </a:buClr>
              <a:buSzPct val="25000"/>
            </a:pPr>
            <a:br>
              <a:rPr lang="hu-HU" sz="4000" b="1" dirty="0"/>
            </a:br>
            <a:r>
              <a:rPr lang="hu-HU" sz="4000" b="1" i="0" u="sng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Previous</a:t>
            </a:r>
            <a: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4000" b="1" i="0" u="sng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activites</a:t>
            </a:r>
            <a:br>
              <a:rPr lang="hu-HU" sz="4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0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Mathematics</a:t>
            </a:r>
            <a: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of BEAUTY</a:t>
            </a: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0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Cellular</a:t>
            </a:r>
            <a: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automata</a:t>
            </a: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hu-HU" sz="20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Genetic</a:t>
            </a:r>
            <a: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000" b="1" i="0" u="none" strike="noStrike" cap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algoritms</a:t>
            </a: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hu-HU" sz="2000" b="1" i="0" u="none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3200" b="1" i="0" u="none" strike="noStrike" cap="none" dirty="0">
              <a:solidFill>
                <a:srgbClr val="FF0000"/>
              </a:solidFill>
              <a:sym typeface="Arial"/>
            </a:endParaRPr>
          </a:p>
        </p:txBody>
      </p:sp>
      <p:pic>
        <p:nvPicPr>
          <p:cNvPr id="199" name="Shape 199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64146" y="2419348"/>
            <a:ext cx="8785225" cy="4990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Backgrounds</a:t>
            </a:r>
            <a:br>
              <a:rPr lang="en-US" sz="32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Keyword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Caesar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cipher</a:t>
            </a: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Summary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substitution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cypher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widely-known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encryption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technique</a:t>
            </a: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dirty="0" err="1">
                <a:solidFill>
                  <a:schemeClr val="dk2"/>
                </a:solidFill>
              </a:rPr>
              <a:t>Cipher</a:t>
            </a:r>
            <a:r>
              <a:rPr lang="hu-HU" sz="2000" b="1" dirty="0">
                <a:solidFill>
                  <a:schemeClr val="dk2"/>
                </a:solidFill>
              </a:rPr>
              <a:t> </a:t>
            </a:r>
            <a:r>
              <a:rPr lang="hu-HU" sz="2000" b="1" dirty="0" err="1">
                <a:solidFill>
                  <a:schemeClr val="dk2"/>
                </a:solidFill>
              </a:rPr>
              <a:t>alphabet</a:t>
            </a:r>
            <a:r>
              <a:rPr lang="hu-HU" sz="2000" b="1" dirty="0">
                <a:solidFill>
                  <a:schemeClr val="dk2"/>
                </a:solidFill>
              </a:rPr>
              <a:t> is a </a:t>
            </a:r>
            <a:r>
              <a:rPr lang="hu-HU" sz="2000" b="1" dirty="0" err="1">
                <a:solidFill>
                  <a:schemeClr val="dk2"/>
                </a:solidFill>
              </a:rPr>
              <a:t>simple</a:t>
            </a:r>
            <a:r>
              <a:rPr lang="hu-HU" sz="2000" b="1" dirty="0">
                <a:solidFill>
                  <a:schemeClr val="dk2"/>
                </a:solidFill>
              </a:rPr>
              <a:t> shift </a:t>
            </a:r>
            <a:r>
              <a:rPr lang="hu-HU" sz="2000" b="1" dirty="0" err="1">
                <a:solidFill>
                  <a:schemeClr val="dk2"/>
                </a:solidFill>
              </a:rPr>
              <a:t>permutation</a:t>
            </a:r>
            <a:r>
              <a:rPr lang="hu-HU" sz="2000" b="1" dirty="0">
                <a:solidFill>
                  <a:schemeClr val="dk2"/>
                </a:solidFill>
              </a:rPr>
              <a:t> of </a:t>
            </a:r>
            <a:r>
              <a:rPr lang="hu-HU" sz="2000" b="1" dirty="0" err="1">
                <a:solidFill>
                  <a:schemeClr val="dk2"/>
                </a:solidFill>
              </a:rPr>
              <a:t>the</a:t>
            </a:r>
            <a:r>
              <a:rPr lang="hu-HU" sz="2000" b="1" dirty="0">
                <a:solidFill>
                  <a:schemeClr val="dk2"/>
                </a:solidFill>
              </a:rPr>
              <a:t> </a:t>
            </a:r>
            <a:r>
              <a:rPr lang="hu-HU" sz="2000" b="1" dirty="0" err="1">
                <a:solidFill>
                  <a:schemeClr val="dk2"/>
                </a:solidFill>
              </a:rPr>
              <a:t>alphabet</a:t>
            </a: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7567B5-E2D3-6B6B-30EF-4F5F102907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621" y="3617874"/>
            <a:ext cx="7659169" cy="76210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AA047AF-8ED3-FCBD-2792-AA686C2722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5119" y="4725042"/>
            <a:ext cx="7393762" cy="76210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64146" y="2419348"/>
            <a:ext cx="8785225" cy="4990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Backgrounds</a:t>
            </a:r>
            <a:br>
              <a:rPr lang="en-US" sz="32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Keyword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Caesar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cipher</a:t>
            </a: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Creative</a:t>
            </a:r>
            <a:r>
              <a:rPr lang="hu-HU" sz="2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extension</a:t>
            </a:r>
            <a:r>
              <a:rPr lang="hu-HU" sz="2000" b="1" i="0" u="sng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hu-HU" sz="20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000" b="1" i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20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000" b="1" i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permutation</a:t>
            </a:r>
            <a:r>
              <a:rPr lang="hu-HU" sz="20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hu-HU" sz="2000" b="1" i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hu-HU" sz="2000" b="1" i="0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ASCII </a:t>
            </a:r>
            <a:r>
              <a:rPr lang="hu-HU" sz="2000" b="1" i="0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codes</a:t>
            </a: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31BEBD-96BD-8AAF-CF98-4E2E12BD7C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877986"/>
            <a:ext cx="9144000" cy="1540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333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3D543C-B392-7F13-2E42-FED1127D66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755790"/>
            <a:ext cx="9144000" cy="256265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4684BD8-DB27-1693-CB90-139564E512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23495" y="4756267"/>
            <a:ext cx="6697010" cy="159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244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Shape 205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Shape 206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Shape 207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Shape 209"/>
          <p:cNvSpPr txBox="1"/>
          <p:nvPr/>
        </p:nvSpPr>
        <p:spPr>
          <a:xfrm>
            <a:off x="164146" y="2419348"/>
            <a:ext cx="8785225" cy="4990464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4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Backgrounds</a:t>
            </a:r>
            <a:br>
              <a:rPr lang="en-US" sz="32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32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Keyword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dot-matrix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r>
              <a:rPr lang="hu-HU" sz="2000" b="1" i="0" u="sng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Challenge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deriving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quasi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unlimited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Caesar-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code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-like-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transformations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case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hu-HU" sz="2000" b="1" i="0" u="none" dirty="0" err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pixels</a:t>
            </a:r>
            <a:r>
              <a:rPr lang="hu-HU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4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800" b="1" dirty="0">
              <a:solidFill>
                <a:schemeClr val="dk2"/>
              </a:solidFill>
            </a:endParaRPr>
          </a:p>
          <a:p>
            <a:pPr marL="742950" marR="0" lvl="0" indent="-7429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endParaRPr lang="hu-HU" sz="28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50888D3-A8F8-972F-70B8-412203F2E3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87277" y="3298787"/>
            <a:ext cx="3167857" cy="265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400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4" name="Shape 214" descr="centerbac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13519" cy="683513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Shape 215"/>
          <p:cNvSpPr txBox="1">
            <a:spLocks noGrp="1"/>
          </p:cNvSpPr>
          <p:nvPr>
            <p:ph type="ctrTitle"/>
          </p:nvPr>
        </p:nvSpPr>
        <p:spPr>
          <a:xfrm>
            <a:off x="463550" y="1268412"/>
            <a:ext cx="8215312" cy="115093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sng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2000" b="1" i="0" u="sng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6" name="Shape 216" descr="portal_top_d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0"/>
            <a:ext cx="9144000" cy="1166345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Shape 217"/>
          <p:cNvSpPr txBox="1"/>
          <p:nvPr/>
        </p:nvSpPr>
        <p:spPr>
          <a:xfrm>
            <a:off x="-231006" y="2181992"/>
            <a:ext cx="9344525" cy="36374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4000" b="1" u="sng" dirty="0">
                <a:solidFill>
                  <a:schemeClr val="dk2"/>
                </a:solidFill>
              </a:rPr>
              <a:t>Pixel-</a:t>
            </a:r>
            <a:r>
              <a:rPr lang="hu-HU" sz="4000" b="1" u="sng" dirty="0" err="1">
                <a:solidFill>
                  <a:schemeClr val="dk2"/>
                </a:solidFill>
              </a:rPr>
              <a:t>based</a:t>
            </a:r>
            <a:r>
              <a:rPr lang="hu-HU" sz="4000" b="1" u="sng" dirty="0">
                <a:solidFill>
                  <a:schemeClr val="dk2"/>
                </a:solidFill>
              </a:rPr>
              <a:t> </a:t>
            </a:r>
            <a:r>
              <a:rPr lang="hu-HU" sz="4000" b="1" u="sng" dirty="0" err="1">
                <a:solidFill>
                  <a:schemeClr val="dk2"/>
                </a:solidFill>
              </a:rPr>
              <a:t>transformations</a:t>
            </a:r>
            <a:r>
              <a:rPr lang="hu-HU" sz="4000" b="1" u="sng" dirty="0">
                <a:solidFill>
                  <a:schemeClr val="dk2"/>
                </a:solidFill>
              </a:rPr>
              <a:t> #1</a:t>
            </a: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i="0" u="sng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hu-HU" sz="4000" b="1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r>
              <a:rPr lang="hu-HU" sz="2400" u="sng" dirty="0">
                <a:solidFill>
                  <a:schemeClr val="dk2"/>
                </a:solidFill>
              </a:rPr>
              <a:t>The </a:t>
            </a:r>
            <a:r>
              <a:rPr lang="hu-HU" sz="2400" u="sng" dirty="0" err="1">
                <a:solidFill>
                  <a:schemeClr val="dk2"/>
                </a:solidFill>
              </a:rPr>
              <a:t>simplest</a:t>
            </a:r>
            <a:r>
              <a:rPr lang="hu-HU" sz="2400" u="sng" dirty="0">
                <a:solidFill>
                  <a:schemeClr val="dk2"/>
                </a:solidFill>
              </a:rPr>
              <a:t> Caesar-</a:t>
            </a:r>
            <a:r>
              <a:rPr lang="hu-HU" sz="2400" u="sng" dirty="0" err="1">
                <a:solidFill>
                  <a:schemeClr val="dk2"/>
                </a:solidFill>
              </a:rPr>
              <a:t>code</a:t>
            </a:r>
            <a:r>
              <a:rPr lang="hu-HU" sz="2400" u="sng" dirty="0">
                <a:solidFill>
                  <a:schemeClr val="dk2"/>
                </a:solidFill>
              </a:rPr>
              <a:t>-like </a:t>
            </a:r>
            <a:r>
              <a:rPr lang="hu-HU" sz="2400" u="sng" dirty="0" err="1">
                <a:solidFill>
                  <a:schemeClr val="dk2"/>
                </a:solidFill>
              </a:rPr>
              <a:t>approach</a:t>
            </a:r>
            <a:r>
              <a:rPr lang="hu-HU" sz="2400" u="sng" dirty="0">
                <a:solidFill>
                  <a:schemeClr val="dk2"/>
                </a:solidFill>
              </a:rPr>
              <a:t> – </a:t>
            </a:r>
            <a:r>
              <a:rPr lang="hu-HU" sz="2400" u="sng" dirty="0" err="1">
                <a:solidFill>
                  <a:schemeClr val="dk2"/>
                </a:solidFill>
              </a:rPr>
              <a:t>with</a:t>
            </a:r>
            <a:r>
              <a:rPr lang="hu-HU" sz="2400" u="sng" dirty="0">
                <a:solidFill>
                  <a:schemeClr val="dk2"/>
                </a:solidFill>
              </a:rPr>
              <a:t> </a:t>
            </a:r>
            <a:r>
              <a:rPr lang="hu-HU" sz="2400" u="sng" dirty="0" err="1">
                <a:solidFill>
                  <a:schemeClr val="dk2"/>
                </a:solidFill>
              </a:rPr>
              <a:t>hughe</a:t>
            </a:r>
            <a:r>
              <a:rPr lang="hu-HU" sz="2400" u="sng" dirty="0">
                <a:solidFill>
                  <a:schemeClr val="dk2"/>
                </a:solidFill>
              </a:rPr>
              <a:t> </a:t>
            </a:r>
            <a:r>
              <a:rPr lang="hu-HU" sz="2400" u="sng" dirty="0" err="1">
                <a:solidFill>
                  <a:schemeClr val="dk2"/>
                </a:solidFill>
              </a:rPr>
              <a:t>risks</a:t>
            </a:r>
            <a:endParaRPr lang="hu-HU" sz="4000" u="sng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n-US" sz="2000" b="1" i="0" u="none" dirty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</a:br>
            <a:endParaRPr lang="hu-HU" sz="2400" b="1" dirty="0">
              <a:solidFill>
                <a:schemeClr val="dk2"/>
              </a:solidFill>
            </a:endParaRPr>
          </a:p>
          <a:p>
            <a:pPr marL="742950" lvl="0" indent="-742950" algn="ctr">
              <a:buClr>
                <a:schemeClr val="dk2"/>
              </a:buClr>
              <a:buSzPct val="25000"/>
            </a:pPr>
            <a:endParaRPr lang="en-US" sz="2000" b="1" i="0" u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rafik 2">
            <a:extLst>
              <a:ext uri="{FF2B5EF4-FFF2-40B4-BE49-F238E27FC236}">
                <a16:creationId xmlns:a16="http://schemas.microsoft.com/office/drawing/2014/main" id="{00BA464B-A5A7-C243-B8A5-3222B94FC5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2" y="2800348"/>
            <a:ext cx="9048413" cy="14811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0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6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7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8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Alapértelmezett terv">
  <a:themeElements>
    <a:clrScheme name="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767</Words>
  <Application>Microsoft Office PowerPoint</Application>
  <PresentationFormat>On-screen Show (4:3)</PresentationFormat>
  <Paragraphs>142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Arial</vt:lpstr>
      <vt:lpstr>1_Alapértelmezett terv</vt:lpstr>
      <vt:lpstr>2_Alapértelmezett terv</vt:lpstr>
      <vt:lpstr>3_Alapértelmezett terv</vt:lpstr>
      <vt:lpstr>4_Alapértelmezett terv</vt:lpstr>
      <vt:lpstr>5_Alapértelmezett terv</vt:lpstr>
      <vt:lpstr>6_Alapértelmezett terv</vt:lpstr>
      <vt:lpstr>7_Alapértelmezett terv</vt:lpstr>
      <vt:lpstr>8_Alapértelmezett terv</vt:lpstr>
      <vt:lpstr>9_Alapértelmezett terv</vt:lpstr>
      <vt:lpstr>10_Alapértelmezett terv</vt:lpstr>
      <vt:lpstr>PowerPoint Presentation</vt:lpstr>
      <vt:lpstr>NEW POSSIBILITIES  IN THE PIXEL-BASED CRYPTOGRAPHY  </vt:lpstr>
      <vt:lpstr>Content  Previous activities, backgrounds  Pixel-based transformations  Discussion / Conclusion / Future    </vt:lpstr>
      <vt:lpstr> Previous activites  Mathematics of BEAUTY  Cellular automata  Genetic algoritms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Thank you for your attention!  Email:  pitlik@my-x.hu   Details: https://miau.my-x.hu/miau/303/ankara2023_pixel_based_cryptogrphy.pptx  https://miau.my-x.hu/miau/303/crypt1.xlsx   https://miau.my-x.hu/miau/303/full_pixel_based_cryptography_ankara.docx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Latitude</dc:creator>
  <cp:lastModifiedBy>Lttd</cp:lastModifiedBy>
  <cp:revision>45</cp:revision>
  <dcterms:modified xsi:type="dcterms:W3CDTF">2023-08-19T16:32:31Z</dcterms:modified>
</cp:coreProperties>
</file>