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1" r:id="rId2"/>
    <p:sldMasterId id="2147483662" r:id="rId3"/>
    <p:sldMasterId id="2147483663" r:id="rId4"/>
    <p:sldMasterId id="2147483664" r:id="rId5"/>
    <p:sldMasterId id="2147483665" r:id="rId6"/>
    <p:sldMasterId id="2147483666" r:id="rId7"/>
    <p:sldMasterId id="2147483667" r:id="rId8"/>
    <p:sldMasterId id="2147483668" r:id="rId9"/>
    <p:sldMasterId id="2147483669" r:id="rId10"/>
  </p:sldMasterIdLst>
  <p:notesMasterIdLst>
    <p:notesMasterId r:id="rId26"/>
  </p:notesMasterIdLst>
  <p:sldIdLst>
    <p:sldId id="271" r:id="rId11"/>
    <p:sldId id="257" r:id="rId12"/>
    <p:sldId id="258" r:id="rId13"/>
    <p:sldId id="262" r:id="rId14"/>
    <p:sldId id="263" r:id="rId15"/>
    <p:sldId id="278" r:id="rId16"/>
    <p:sldId id="279" r:id="rId17"/>
    <p:sldId id="280" r:id="rId18"/>
    <p:sldId id="281" r:id="rId19"/>
    <p:sldId id="282" r:id="rId20"/>
    <p:sldId id="283" r:id="rId21"/>
    <p:sldId id="284" r:id="rId22"/>
    <p:sldId id="285" r:id="rId23"/>
    <p:sldId id="265" r:id="rId24"/>
    <p:sldId id="270"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8" autoAdjust="0"/>
  </p:normalViewPr>
  <p:slideViewPr>
    <p:cSldViewPr snapToGrid="0">
      <p:cViewPr varScale="1">
        <p:scale>
          <a:sx n="72" d="100"/>
          <a:sy n="72" d="100"/>
        </p:scale>
        <p:origin x="17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7:15:56.580"/>
    </inkml:context>
    <inkml:brush xml:id="br0">
      <inkml:brushProperty name="width" value="0.05" units="cm"/>
      <inkml:brushProperty name="height" value="0.05" units="cm"/>
      <inkml:brushProperty name="color" value="#FF0066"/>
    </inkml:brush>
  </inkml:definitions>
  <inkml:trace contextRef="#ctx0" brushRef="#br0">641 2 24575,'-110'-2'0,"-116"5"0,212 0 0,1 0 0,0 1 0,0 1 0,0 0 0,0 0 0,1 2 0,-19 12 0,2-3 0,21-10 0,0-1 0,0 2 0,1-1 0,-1 1 0,2 0 0,-1 0 0,1 1 0,0-1 0,1 2 0,-6 9 0,2-3 0,-1-2 0,-15 19 0,22-27 0,0-1 0,0 0 0,0 1 0,0 0 0,1-1 0,0 1 0,0 0 0,0 0 0,1 0 0,0 1 0,0-1 0,0 0 0,0 6 0,0 13 0,3 40 0,1-20 0,-4-35 0,1 0 0,1 1 0,-1-1 0,2 0 0,-1 0 0,1 0 0,1 0 0,0 0 0,0 0 0,0-1 0,7 12 0,1-1 0,-8-10 0,1-1 0,1-1 0,0 1 0,0 0 0,0-1 0,1 0 0,0 0 0,0-1 0,0 0 0,10 7 0,-8-7 0,0-1 0,1 0 0,0 0 0,0-1 0,1 0 0,-1 0 0,1-1 0,0 0 0,0-1 0,0 0 0,0-1 0,0 0 0,0 0 0,18-2 0,-22 1 0,37-1 0,82-12 0,-112 11 0,-1-1 0,1-1 0,-1 1 0,0-2 0,0 0 0,-1 0 0,0-2 0,1 1 0,-2-1 0,1 0 0,9-10 0,-7 6 0,0 2 0,0-1 0,0 2 0,1 0 0,16-6 0,-17 8 0,1-1 0,-1 0 0,0-1 0,-1-1 0,21-18 0,-6 4 0,-20 18 0,-1 0 0,-1 0 0,1-1 0,9-10 0,-9 8 0,-1 1 0,1-1 0,-1 0 0,0 0 0,-1 0 0,0-1 0,0 0 0,-1 1 0,0-1 0,-1 0 0,0-1 0,0 1 0,0-12 0,-4-163 0,2 180 0,-1 1 0,1 0 0,-1 0 0,0 0 0,0 0 0,0 0 0,-1 0 0,1 0 0,-1 1 0,1-1 0,-1 0 0,0 1 0,0-1 0,0 1 0,0 0 0,-1 0 0,1 0 0,-1 0 0,-4-3 0,-5-2 0,1 2 0,-1 0 0,-21-6 0,4 0 0,19 8-195,1 1 0,-1 0 0,1 0 0,-1 1 0,0 0 0,-10 0 0,5 1-6631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iau.my-x.hu/miau/298/qua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the</a:t>
            </a:r>
            <a:r>
              <a:rPr lang="hu-HU" dirty="0"/>
              <a:t> </a:t>
            </a:r>
            <a:r>
              <a:rPr lang="hu-HU" dirty="0" err="1"/>
              <a:t>possibility</a:t>
            </a:r>
            <a:r>
              <a:rPr lang="hu-HU" dirty="0"/>
              <a:t>…</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271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X-attributes: 12 months with 4-4 weather-characteristics (such as average temperature, maximum temperature, minimum temperature, and precipitation) = 12*4=48 direct (the more X, the more Y) attributes and further 48 inverse attributes (the less X, the more Y). Y variables: raw yields and transformed yields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raw_yield-trend_yield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9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8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Non-causal models are Excel Solver-based models, which, in this case, are following a simple logic and pattern on forecasting the sum average weather conditions for the second half of the year 2022, which were missing in the given dataset. This model takes into consideration the correlation between time (years – as a kind of specific dependent variable/Y) and the sum average values per month and year of the known and missing average, minimum, maximum, precipitation values. To make the model more consistent (more restrictive) we also included the average, std. deviations. Of course, a part of this, we also implemented the logical patterns as between average, minimum, maximum values. When looking at the visualisation of the results (see Figure#18 and Figure#19) the output values are integrating “perfectly” (it means: Turing-test-based) into a reasonable interval, even in the case of month 11.2022 and 12.2022 where the output results in many cases were 0. Meanwhile testing these results with COCO-STD OAM the dataset with the technology and weather effects(Y) were error free. Those datasets where the Y values were not containing the weather/technology effects were not error free but forecasted a massive rise from 2021 to 2022.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95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simulations tried to interpret following hypotheses: Whether it is possible, that the weather-patterns the yields and/or the weather-impacts are capable of modelling in an error-free way?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50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1" i="0" u="none" strike="noStrike" cap="none">
                <a:solidFill>
                  <a:srgbClr val="000000"/>
                </a:solidFill>
                <a:latin typeface="Arial"/>
                <a:ea typeface="Arial"/>
                <a:cs typeface="Arial"/>
                <a:sym typeface="Arial"/>
              </a:rPr>
              <a:t>2</a:t>
            </a:fld>
            <a:endParaRPr lang="en-US" sz="1800" b="1" i="0" u="none" strike="noStrike" cap="none">
              <a:solidFill>
                <a:srgbClr val="000000"/>
              </a:solidFill>
              <a:latin typeface="Arial"/>
              <a:ea typeface="Arial"/>
              <a:cs typeface="Arial"/>
              <a:sym typeface="Arial"/>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hu-HU" sz="1800" b="0" i="0" u="none" strike="noStrike" cap="none" dirty="0"/>
              <a:t>The MY-X </a:t>
            </a:r>
            <a:r>
              <a:rPr lang="hu-HU" sz="1800" b="0" i="0" u="none" strike="noStrike" cap="none" dirty="0" err="1"/>
              <a:t>research</a:t>
            </a:r>
            <a:r>
              <a:rPr lang="hu-HU" sz="1800" b="0" i="0" u="none" strike="noStrike" cap="none" dirty="0"/>
              <a:t> team is a </a:t>
            </a:r>
            <a:r>
              <a:rPr lang="hu-HU" sz="1800" b="0" i="0" u="none" strike="noStrike" cap="none" dirty="0" err="1"/>
              <a:t>trans-institutional</a:t>
            </a:r>
            <a:r>
              <a:rPr lang="hu-HU" sz="1800" b="0" i="0" u="none" strike="noStrike" cap="none" dirty="0"/>
              <a:t> </a:t>
            </a:r>
            <a:r>
              <a:rPr lang="hu-HU" sz="1800" b="0" i="0" u="none" strike="noStrike" cap="none" dirty="0" err="1"/>
              <a:t>organisation</a:t>
            </a:r>
            <a:r>
              <a:rPr lang="hu-HU" sz="1800" b="0" i="0" u="none" strike="noStrike" cap="none" dirty="0"/>
              <a:t>. </a:t>
            </a:r>
            <a:r>
              <a:rPr lang="hu-HU" sz="1800" b="0" i="0" u="none" strike="noStrike" cap="none" dirty="0" err="1"/>
              <a:t>One</a:t>
            </a:r>
            <a:r>
              <a:rPr lang="hu-HU" sz="1800" b="0" i="0" u="none" strike="noStrike" cap="none" dirty="0"/>
              <a:t> of </a:t>
            </a:r>
            <a:r>
              <a:rPr lang="hu-HU" sz="1800" b="0" i="0" u="none" strike="noStrike" cap="none" dirty="0" err="1"/>
              <a:t>the</a:t>
            </a:r>
            <a:r>
              <a:rPr lang="hu-HU" sz="1800" b="0" i="0" u="none" strike="noStrike" cap="none" dirty="0"/>
              <a:t> </a:t>
            </a:r>
            <a:r>
              <a:rPr lang="hu-HU" sz="1800" b="0" i="0" u="none" strike="noStrike" cap="none" dirty="0" err="1"/>
              <a:t>important</a:t>
            </a:r>
            <a:r>
              <a:rPr lang="hu-HU" sz="1800" b="0" i="0" u="none" strike="noStrike" cap="none" dirty="0"/>
              <a:t> </a:t>
            </a:r>
            <a:r>
              <a:rPr lang="hu-HU" sz="1800" b="0" i="0" u="none" strike="noStrike" cap="none" dirty="0" err="1"/>
              <a:t>objectives</a:t>
            </a:r>
            <a:r>
              <a:rPr lang="hu-HU" sz="1800" b="0" i="0" u="none" strike="noStrike" cap="none" dirty="0"/>
              <a:t> is </a:t>
            </a:r>
            <a:r>
              <a:rPr lang="hu-HU" sz="1800" b="0" i="0" u="none" strike="noStrike" cap="none" dirty="0" err="1"/>
              <a:t>to</a:t>
            </a:r>
            <a:r>
              <a:rPr lang="hu-HU" sz="1800" b="0" i="0" u="none" strike="noStrike" cap="none" dirty="0"/>
              <a:t> </a:t>
            </a:r>
            <a:r>
              <a:rPr lang="hu-HU" sz="1800" b="0" i="0" u="none" strike="noStrike" cap="none" dirty="0" err="1"/>
              <a:t>support</a:t>
            </a:r>
            <a:r>
              <a:rPr lang="hu-HU" sz="1800" b="0" i="0" u="none" strike="noStrike" cap="none" dirty="0"/>
              <a:t> </a:t>
            </a:r>
            <a:r>
              <a:rPr lang="hu-HU" sz="1800" b="0" i="0" u="none" strike="noStrike" cap="none" dirty="0" err="1"/>
              <a:t>Students</a:t>
            </a:r>
            <a:r>
              <a:rPr lang="hu-HU" sz="1800" b="0" i="0" u="none" strike="noStrike" cap="none" dirty="0"/>
              <a:t> and/</a:t>
            </a:r>
            <a:r>
              <a:rPr lang="hu-HU" sz="1800" b="0" i="0" u="none" strike="noStrike" cap="none" dirty="0" err="1"/>
              <a:t>or</a:t>
            </a:r>
            <a:r>
              <a:rPr lang="hu-HU" sz="1800" b="0" i="0" u="none" strike="noStrike" cap="none" dirty="0"/>
              <a:t> </a:t>
            </a:r>
            <a:r>
              <a:rPr lang="hu-HU" sz="1800" b="0" i="0" u="none" strike="noStrike" cap="none" dirty="0" err="1"/>
              <a:t>young</a:t>
            </a:r>
            <a:r>
              <a:rPr lang="hu-HU" sz="1800" b="0" i="0" u="none" strike="noStrike" cap="none" dirty="0"/>
              <a:t> </a:t>
            </a:r>
            <a:r>
              <a:rPr lang="hu-HU" sz="1800" b="0" i="0" u="none" strike="noStrike" cap="none" dirty="0" err="1"/>
              <a:t>researchers</a:t>
            </a:r>
            <a:r>
              <a:rPr lang="hu-HU" sz="1800" b="0" i="0" u="none" strike="noStrike" cap="none" dirty="0"/>
              <a:t>.</a:t>
            </a:r>
            <a:endParaRPr sz="1800" b="0" i="0" u="none" strike="noStrike" cap="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hu-HU" dirty="0"/>
              <a:t>The </a:t>
            </a:r>
            <a:r>
              <a:rPr lang="hu-HU" dirty="0" err="1"/>
              <a:t>presentation</a:t>
            </a:r>
            <a:r>
              <a:rPr lang="hu-HU" dirty="0"/>
              <a:t> </a:t>
            </a:r>
            <a:r>
              <a:rPr lang="hu-HU" dirty="0" err="1"/>
              <a:t>will</a:t>
            </a:r>
            <a:r>
              <a:rPr lang="hu-HU" dirty="0"/>
              <a:t> </a:t>
            </a:r>
            <a:r>
              <a:rPr lang="hu-HU" dirty="0" err="1"/>
              <a:t>have</a:t>
            </a:r>
            <a:r>
              <a:rPr lang="hu-HU" dirty="0"/>
              <a:t> 3 main </a:t>
            </a:r>
            <a:r>
              <a:rPr lang="hu-HU" dirty="0" err="1"/>
              <a:t>units</a:t>
            </a:r>
            <a:r>
              <a:rPr lang="hu-HU" dirty="0"/>
              <a:t>…</a:t>
            </a:r>
            <a:endParaRPr dirty="0"/>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given information units about yields and weather constellations. The yields and weather data are available for well-known regions for more than 100 years. Yields are annual data, the weather is descripted in daily rhythm (through average temperature, minimum, maximum temperature, and precipitation). All time-series have different lacks: e.g., not all the plants were produced in all regions in all years and/or weather data could not be measured for each day - therefore the daily weather data are in general not given for all the days. This situation should be accepted as a real data management situation. The region (US-state) is Minnesota with a lot of counties as production areas. Weather stations are given more than production areas, and the GPS-coordinates of production areas and weather stations present arbitrary differences.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task is simple: a simulator should be developed where yields of the plants (at first corn, oats, soybean) can be derived based on weather data. The developer is free: the developer may decide about the model inputs (based on the prepared data assets: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https://miau.my-x.hu/miau/298/quant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test of the simulator is also simple: there are 198 regions (without GPS co-ordinates but with differently completed weather data, it means for different years and with different lack in the time-series). The simulator should deliver yields for the unknown regions based only on their weather data for each year where at least one single weather data is given.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GPS-coordinates are given for 87 production areas (c.f. counties) and for 97 weather-stations</a:t>
            </a: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presents the hunting process in case of a seemingly unknown regions (e.g., KJMR0 +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ACAvNTuEuFWcmwms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based on 1 random chosen file of 198 so-called trigger files about weather data of an unknown region and known production region near/next to the localized weather-station).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shows the localized region (Kanabec – red highlighted in the middle of the map). Above the localized region, there are 3 further points. They are the most similar points concerning their weather. Below the red-highlighted point, there are 3 other points. They are the less similar ones.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2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f</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igure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presents the coordinates for the most similar weather-station among the known objects.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02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buNone/>
            </a:pP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a map, where the localized unknown region and the opposite of it can be seen: More (Kanabec) and Minneapolis ca. 80 miles difference, incl. height-difference (ca. 300 foots) and the Mississippi-effect as such.</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43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58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ímdia">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Függőleges cím és szöve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0" name="Shape 140"/>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zakaszfejléc">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2 tartalomrész">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Összehasonlítás">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Csak cím">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Üres">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Tartalomrész képaláírással">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Kép képaláírással">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5" name="Shape 115"/>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Cím és függőleges szöve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body" idx="1"/>
          </p:nvPr>
        </p:nvSpPr>
        <p:spPr>
          <a:xfrm rot="5400000">
            <a:off x="2309018" y="-251619"/>
            <a:ext cx="4525961"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miau.my-x.hu/miau/298/Simulator%20development%20for%20yield%20estimation_2.docx" TargetMode="External"/><Relationship Id="rId4" Type="http://schemas.openxmlformats.org/officeDocument/2006/relationships/hyperlink" Target="mailto:pitlik@my-x.h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7AF79D-DCAB-4B44-9C93-4A19AF5EBBA8}"/>
              </a:ext>
            </a:extLst>
          </p:cNvPr>
          <p:cNvSpPr>
            <a:spLocks noGrp="1"/>
          </p:cNvSpPr>
          <p:nvPr>
            <p:ph type="ctrTitle"/>
          </p:nvPr>
        </p:nvSpPr>
        <p:spPr/>
        <p:txBody>
          <a:bodyPr/>
          <a:lstStyle/>
          <a:p>
            <a:endParaRPr lang="hu-HU" dirty="0"/>
          </a:p>
        </p:txBody>
      </p:sp>
      <p:sp>
        <p:nvSpPr>
          <p:cNvPr id="3" name="Alcím 2">
            <a:extLst>
              <a:ext uri="{FF2B5EF4-FFF2-40B4-BE49-F238E27FC236}">
                <a16:creationId xmlns:a16="http://schemas.microsoft.com/office/drawing/2014/main" id="{E87F883F-D59D-43F6-B669-68AD670040D4}"/>
              </a:ext>
            </a:extLst>
          </p:cNvPr>
          <p:cNvSpPr>
            <a:spLocks noGrp="1"/>
          </p:cNvSpPr>
          <p:nvPr>
            <p:ph type="subTitle" idx="1"/>
          </p:nvPr>
        </p:nvSpPr>
        <p:spPr/>
        <p:txBody>
          <a:bodyPr/>
          <a:lstStyle/>
          <a:p>
            <a:endParaRPr lang="hu-HU"/>
          </a:p>
        </p:txBody>
      </p:sp>
      <p:pic>
        <p:nvPicPr>
          <p:cNvPr id="6" name="Grafik 5">
            <a:extLst>
              <a:ext uri="{FF2B5EF4-FFF2-40B4-BE49-F238E27FC236}">
                <a16:creationId xmlns:a16="http://schemas.microsoft.com/office/drawing/2014/main" id="{796D6BF7-28DB-99CE-9F87-B086058D9E3F}"/>
              </a:ext>
            </a:extLst>
          </p:cNvPr>
          <p:cNvPicPr>
            <a:picLocks noChangeAspect="1"/>
          </p:cNvPicPr>
          <p:nvPr/>
        </p:nvPicPr>
        <p:blipFill rotWithShape="1">
          <a:blip r:embed="rId3"/>
          <a:srcRect b="37906"/>
          <a:stretch/>
        </p:blipFill>
        <p:spPr>
          <a:xfrm>
            <a:off x="261878" y="1766887"/>
            <a:ext cx="8620244" cy="4760555"/>
          </a:xfrm>
          <a:prstGeom prst="rect">
            <a:avLst/>
          </a:prstGeom>
        </p:spPr>
      </p:pic>
    </p:spTree>
    <p:extLst>
      <p:ext uri="{BB962C8B-B14F-4D97-AF65-F5344CB8AC3E}">
        <p14:creationId xmlns:p14="http://schemas.microsoft.com/office/powerpoint/2010/main" val="139452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198" name="Shape 198"/>
          <p:cNvSpPr txBox="1">
            <a:spLocks noGrp="1"/>
          </p:cNvSpPr>
          <p:nvPr>
            <p:ph type="ctrTitle"/>
          </p:nvPr>
        </p:nvSpPr>
        <p:spPr>
          <a:xfrm>
            <a:off x="30481" y="1844675"/>
            <a:ext cx="8724581" cy="4026736"/>
          </a:xfrm>
          <a:prstGeom prst="rect">
            <a:avLst/>
          </a:prstGeom>
          <a:noFill/>
          <a:ln>
            <a:noFill/>
          </a:ln>
        </p:spPr>
        <p:txBody>
          <a:bodyPr wrap="square" lIns="91425" tIns="45700" rIns="91425" bIns="45700" anchor="ctr" anchorCtr="0">
            <a:noAutofit/>
          </a:bodyPr>
          <a:lstStyle/>
          <a:p>
            <a:pPr marL="742950" lvl="0" indent="-742950">
              <a:buClr>
                <a:schemeClr val="dk2"/>
              </a:buClr>
              <a:buSzPct val="25000"/>
            </a:pPr>
            <a:br>
              <a:rPr lang="hu-HU" sz="4000" b="1" dirty="0"/>
            </a:br>
            <a:r>
              <a:rPr lang="hu-HU" sz="4000" b="1" i="0" u="sng" strike="noStrike" cap="none" dirty="0" err="1">
                <a:solidFill>
                  <a:schemeClr val="dk2"/>
                </a:solidFill>
                <a:latin typeface="Arial"/>
                <a:ea typeface="Arial"/>
                <a:cs typeface="Arial"/>
                <a:sym typeface="Arial"/>
              </a:rPr>
              <a:t>Experiments</a:t>
            </a:r>
            <a:br>
              <a:rPr lang="hu-HU" sz="4000" b="1" i="0" u="sng" strike="noStrike" cap="none" dirty="0">
                <a:solidFill>
                  <a:schemeClr val="dk2"/>
                </a:solidFill>
                <a:latin typeface="Arial"/>
                <a:ea typeface="Arial"/>
                <a:cs typeface="Arial"/>
                <a:sym typeface="Arial"/>
              </a:rPr>
            </a:br>
            <a:br>
              <a:rPr lang="hu-HU" sz="2000" b="1" i="0" u="sng"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endParaRPr lang="en-US" sz="3200" b="1" i="0" u="none" strike="noStrike" cap="none" dirty="0">
              <a:solidFill>
                <a:srgbClr val="FF0000"/>
              </a:solidFill>
              <a:sym typeface="Arial"/>
            </a:endParaRPr>
          </a:p>
        </p:txBody>
      </p:sp>
      <p:pic>
        <p:nvPicPr>
          <p:cNvPr id="199" name="Shape 199"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extLst>
      <p:ext uri="{BB962C8B-B14F-4D97-AF65-F5344CB8AC3E}">
        <p14:creationId xmlns:p14="http://schemas.microsoft.com/office/powerpoint/2010/main" val="70495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745116"/>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3600" b="1" i="0" u="sng" dirty="0" err="1">
                <a:solidFill>
                  <a:schemeClr val="dk2"/>
                </a:solidFill>
                <a:latin typeface="Arial"/>
                <a:ea typeface="Arial"/>
                <a:cs typeface="Arial"/>
                <a:sym typeface="Arial"/>
              </a:rPr>
              <a:t>Error</a:t>
            </a:r>
            <a:r>
              <a:rPr lang="hu-HU" sz="3600" b="1" i="0" u="sng" dirty="0">
                <a:solidFill>
                  <a:schemeClr val="dk2"/>
                </a:solidFill>
                <a:latin typeface="Arial"/>
                <a:ea typeface="Arial"/>
                <a:cs typeface="Arial"/>
                <a:sym typeface="Arial"/>
              </a:rPr>
              <a:t>-free </a:t>
            </a:r>
            <a:r>
              <a:rPr lang="hu-HU" sz="3600" b="1" i="0" u="sng" dirty="0" err="1">
                <a:solidFill>
                  <a:schemeClr val="dk2"/>
                </a:solidFill>
                <a:latin typeface="Arial"/>
                <a:ea typeface="Arial"/>
                <a:cs typeface="Arial"/>
                <a:sym typeface="Arial"/>
              </a:rPr>
              <a:t>antidiscriminative</a:t>
            </a:r>
            <a:r>
              <a:rPr lang="hu-HU" sz="3600" b="1" i="0" u="sng" dirty="0">
                <a:solidFill>
                  <a:schemeClr val="dk2"/>
                </a:solidFill>
                <a:latin typeface="Arial"/>
                <a:ea typeface="Arial"/>
                <a:cs typeface="Arial"/>
                <a:sym typeface="Arial"/>
              </a:rPr>
              <a:t> </a:t>
            </a:r>
            <a:r>
              <a:rPr lang="hu-HU" sz="3600" b="1" i="0" u="sng" dirty="0" err="1">
                <a:solidFill>
                  <a:schemeClr val="dk2"/>
                </a:solidFill>
                <a:latin typeface="Arial"/>
                <a:ea typeface="Arial"/>
                <a:cs typeface="Arial"/>
                <a:sym typeface="Arial"/>
              </a:rPr>
              <a:t>models</a:t>
            </a: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Corn, 2*48 X-attributes,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Corn, 2*48 X-attributes, transformed yields as Y (see Figure#3)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Corn, 2*48+2 X attributes (incl. time direct and invers views),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Corn, 2*48+2 X attributes (incl. time direct and invers views), transformed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Oats, 2*48 X-attributes,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Oats, 2*48 X-attributes, transformed yields as Y (see Figure#3)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Oats, 2*48+2 X attributes (incl. time direct and invers views),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Oats, 2*48+2 X attributes (incl. time direct and invers views), transformed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Soybean, 2*48 X-attributes,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Soybean, 2*48 X-attributes, transformed yields as Y (see Figure#3)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Soybean, 2*48+2 X attributes (incl. time direct and invers views), raw yields as 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Soybean, 2*48+2 X attributes (incl. time direct and invers views), transformed yields as Y</a:t>
            </a: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r>
              <a:rPr lang="hu-HU" sz="2400" b="1" i="0" u="none" dirty="0" err="1">
                <a:solidFill>
                  <a:srgbClr val="FF0000"/>
                </a:solidFill>
                <a:latin typeface="Arial"/>
                <a:ea typeface="Arial"/>
                <a:cs typeface="Arial"/>
                <a:sym typeface="Arial"/>
              </a:rPr>
              <a:t>All</a:t>
            </a:r>
            <a:r>
              <a:rPr lang="hu-HU" sz="2400" b="1" i="0" u="none" dirty="0">
                <a:solidFill>
                  <a:srgbClr val="FF0000"/>
                </a:solidFill>
                <a:latin typeface="Arial"/>
                <a:ea typeface="Arial"/>
                <a:cs typeface="Arial"/>
                <a:sym typeface="Arial"/>
              </a:rPr>
              <a:t> </a:t>
            </a:r>
            <a:r>
              <a:rPr lang="hu-HU" sz="2400" b="1" i="0" u="none" dirty="0" err="1">
                <a:solidFill>
                  <a:srgbClr val="FF0000"/>
                </a:solidFill>
                <a:latin typeface="Arial"/>
                <a:ea typeface="Arial"/>
                <a:cs typeface="Arial"/>
                <a:sym typeface="Arial"/>
              </a:rPr>
              <a:t>models</a:t>
            </a:r>
            <a:r>
              <a:rPr lang="hu-HU" sz="2400" b="1" i="0" u="none" dirty="0">
                <a:solidFill>
                  <a:srgbClr val="FF0000"/>
                </a:solidFill>
                <a:latin typeface="Arial"/>
                <a:ea typeface="Arial"/>
                <a:cs typeface="Arial"/>
                <a:sym typeface="Arial"/>
              </a:rPr>
              <a:t> </a:t>
            </a:r>
            <a:r>
              <a:rPr lang="hu-HU" sz="2400" b="1" i="0" u="none" dirty="0" err="1">
                <a:solidFill>
                  <a:srgbClr val="FF0000"/>
                </a:solidFill>
                <a:latin typeface="Arial"/>
                <a:ea typeface="Arial"/>
                <a:cs typeface="Arial"/>
                <a:sym typeface="Arial"/>
              </a:rPr>
              <a:t>were</a:t>
            </a:r>
            <a:r>
              <a:rPr lang="hu-HU" sz="2400" b="1" i="0" u="none" dirty="0">
                <a:solidFill>
                  <a:srgbClr val="FF0000"/>
                </a:solidFill>
                <a:latin typeface="Arial"/>
                <a:ea typeface="Arial"/>
                <a:cs typeface="Arial"/>
                <a:sym typeface="Arial"/>
              </a:rPr>
              <a:t> </a:t>
            </a:r>
            <a:r>
              <a:rPr lang="hu-HU" sz="2400" b="1" i="0" u="none" dirty="0" err="1">
                <a:solidFill>
                  <a:srgbClr val="FF0000"/>
                </a:solidFill>
                <a:latin typeface="Arial"/>
                <a:ea typeface="Arial"/>
                <a:cs typeface="Arial"/>
                <a:sym typeface="Arial"/>
              </a:rPr>
              <a:t>error</a:t>
            </a:r>
            <a:r>
              <a:rPr lang="hu-HU" sz="2400" b="1" dirty="0">
                <a:solidFill>
                  <a:srgbClr val="FF0000"/>
                </a:solidFill>
              </a:rPr>
              <a:t>-</a:t>
            </a:r>
            <a:r>
              <a:rPr lang="hu-HU" sz="2400" b="1" i="0" u="none" dirty="0">
                <a:solidFill>
                  <a:srgbClr val="FF0000"/>
                </a:solidFill>
                <a:latin typeface="Arial"/>
                <a:ea typeface="Arial"/>
                <a:cs typeface="Arial"/>
                <a:sym typeface="Arial"/>
              </a:rPr>
              <a:t>free</a:t>
            </a: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87627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457781"/>
            <a:ext cx="8785225" cy="776299"/>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Non-</a:t>
            </a:r>
            <a:r>
              <a:rPr lang="hu-HU" sz="4000" b="1" i="0" u="sng" dirty="0" err="1">
                <a:solidFill>
                  <a:schemeClr val="dk2"/>
                </a:solidFill>
                <a:latin typeface="Arial"/>
                <a:ea typeface="Arial"/>
                <a:cs typeface="Arial"/>
                <a:sym typeface="Arial"/>
              </a:rPr>
              <a:t>causal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Model</a:t>
            </a:r>
            <a:r>
              <a:rPr lang="hu-HU" sz="4000" b="1" i="0" u="sng" dirty="0">
                <a:solidFill>
                  <a:schemeClr val="dk2"/>
                </a:solidFill>
                <a:latin typeface="Arial"/>
                <a:ea typeface="Arial"/>
                <a:cs typeface="Arial"/>
                <a:sym typeface="Arial"/>
              </a:rPr>
              <a:t> (NCM)</a:t>
            </a: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Kép 2">
            <a:extLst>
              <a:ext uri="{FF2B5EF4-FFF2-40B4-BE49-F238E27FC236}">
                <a16:creationId xmlns:a16="http://schemas.microsoft.com/office/drawing/2014/main" id="{7AD1EECF-CC57-73B2-B4F8-B9314333B242}"/>
              </a:ext>
            </a:extLst>
          </p:cNvPr>
          <p:cNvPicPr>
            <a:picLocks noChangeAspect="1"/>
          </p:cNvPicPr>
          <p:nvPr/>
        </p:nvPicPr>
        <p:blipFill>
          <a:blip r:embed="rId5"/>
          <a:stretch>
            <a:fillRect/>
          </a:stretch>
        </p:blipFill>
        <p:spPr>
          <a:xfrm>
            <a:off x="193833" y="1731336"/>
            <a:ext cx="8785225" cy="2555064"/>
          </a:xfrm>
          <a:prstGeom prst="rect">
            <a:avLst/>
          </a:prstGeom>
        </p:spPr>
      </p:pic>
      <p:pic>
        <p:nvPicPr>
          <p:cNvPr id="5" name="Kép 4">
            <a:extLst>
              <a:ext uri="{FF2B5EF4-FFF2-40B4-BE49-F238E27FC236}">
                <a16:creationId xmlns:a16="http://schemas.microsoft.com/office/drawing/2014/main" id="{5FB36068-94D3-C18B-4473-2F4F4400F2A5}"/>
              </a:ext>
            </a:extLst>
          </p:cNvPr>
          <p:cNvPicPr>
            <a:picLocks noChangeAspect="1"/>
          </p:cNvPicPr>
          <p:nvPr/>
        </p:nvPicPr>
        <p:blipFill>
          <a:blip r:embed="rId6"/>
          <a:stretch>
            <a:fillRect/>
          </a:stretch>
        </p:blipFill>
        <p:spPr>
          <a:xfrm>
            <a:off x="193832" y="4318298"/>
            <a:ext cx="8769985" cy="2511770"/>
          </a:xfrm>
          <a:prstGeom prst="rect">
            <a:avLst/>
          </a:prstGeom>
        </p:spPr>
      </p:pic>
    </p:spTree>
    <p:extLst>
      <p:ext uri="{BB962C8B-B14F-4D97-AF65-F5344CB8AC3E}">
        <p14:creationId xmlns:p14="http://schemas.microsoft.com/office/powerpoint/2010/main" val="240955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457781"/>
            <a:ext cx="8785225" cy="776299"/>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en-US" sz="3200" b="1" i="0" u="sng" dirty="0">
                <a:solidFill>
                  <a:schemeClr val="dk2"/>
                </a:solidFill>
                <a:latin typeface="Arial"/>
                <a:ea typeface="Arial"/>
                <a:cs typeface="Arial"/>
                <a:sym typeface="Arial"/>
              </a:rPr>
              <a:t>Simulations based on similarity analyses</a:t>
            </a: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sp>
        <p:nvSpPr>
          <p:cNvPr id="4" name="Szövegdoboz 3">
            <a:extLst>
              <a:ext uri="{FF2B5EF4-FFF2-40B4-BE49-F238E27FC236}">
                <a16:creationId xmlns:a16="http://schemas.microsoft.com/office/drawing/2014/main" id="{AE2F34B7-DD31-9D48-389A-1E9EA86C7042}"/>
              </a:ext>
            </a:extLst>
          </p:cNvPr>
          <p:cNvSpPr txBox="1"/>
          <p:nvPr/>
        </p:nvSpPr>
        <p:spPr>
          <a:xfrm>
            <a:off x="28892" y="2419348"/>
            <a:ext cx="4434648" cy="3642407"/>
          </a:xfrm>
          <a:prstGeom prst="rect">
            <a:avLst/>
          </a:prstGeom>
          <a:noFill/>
        </p:spPr>
        <p:txBody>
          <a:bodyPr wrap="square">
            <a:spAutoFit/>
          </a:bodyPr>
          <a:lstStyle/>
          <a:p>
            <a:pPr marL="228600" algn="just">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YES-layers:</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(2022)&gt;known maximum yield</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(1*48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(1*48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(1*48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(2022)&gt;known maximum yield</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Soybean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Soybean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Soybean (2*48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(2022)&gt;known maximum yield</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Soybean (1*48 X-attributes):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kern="100" dirty="0">
                <a:latin typeface="Calibri" panose="020F0502020204030204" pitchFamily="34" charset="0"/>
                <a:ea typeface="Calibri" panose="020F0502020204030204" pitchFamily="34" charset="0"/>
                <a:cs typeface="Times New Roman" panose="02020603050405020304" pitchFamily="18" charset="0"/>
              </a:rPr>
              <a:t>…..</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zövegdoboz 6">
            <a:extLst>
              <a:ext uri="{FF2B5EF4-FFF2-40B4-BE49-F238E27FC236}">
                <a16:creationId xmlns:a16="http://schemas.microsoft.com/office/drawing/2014/main" id="{D829D09C-3838-D75D-F7C3-6B0ECD4BF25D}"/>
              </a:ext>
            </a:extLst>
          </p:cNvPr>
          <p:cNvSpPr txBox="1"/>
          <p:nvPr/>
        </p:nvSpPr>
        <p:spPr>
          <a:xfrm>
            <a:off x="4403270" y="2419348"/>
            <a:ext cx="4642756" cy="2950872"/>
          </a:xfrm>
          <a:prstGeom prst="rect">
            <a:avLst/>
          </a:prstGeom>
          <a:noFill/>
        </p:spPr>
        <p:txBody>
          <a:bodyPr wrap="square">
            <a:spAutoFit/>
          </a:bodyPr>
          <a:lstStyle/>
          <a:p>
            <a:pPr algn="just">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NO-layers:</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Corn (1*48 X-attributes - direct):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Y(2022)&gt;Y(2021), instead of -12% rather not irrational a top yield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reality=top yield</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Soybean ((1*48 X-attributes - direct):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Y(2022)&gt;Y(2021), instead of -2% rather -8/+10%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reality = soft yield increasing</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Oats ((1*48 X-attributes - direct):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transformedY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Y(2022)&gt;Y(2021), instead of -3% rather -2% or even not irrational a top yield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reality = soft yield increasing </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descr="centerback"/>
          <p:cNvPicPr preferRelativeResize="0"/>
          <p:nvPr/>
        </p:nvPicPr>
        <p:blipFill rotWithShape="1">
          <a:blip r:embed="rId3">
            <a:alphaModFix/>
          </a:blip>
          <a:srcRect/>
          <a:stretch/>
        </p:blipFill>
        <p:spPr>
          <a:xfrm>
            <a:off x="15241" y="0"/>
            <a:ext cx="9113519" cy="6835139"/>
          </a:xfrm>
          <a:prstGeom prst="rect">
            <a:avLst/>
          </a:prstGeom>
          <a:noFill/>
          <a:ln>
            <a:noFill/>
          </a:ln>
        </p:spPr>
      </p:pic>
      <p:sp>
        <p:nvSpPr>
          <p:cNvPr id="224" name="Shape 224"/>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endParaRPr lang="en-US" sz="2000" b="1" i="0" u="sng" strike="noStrike" cap="none">
              <a:solidFill>
                <a:schemeClr val="dk2"/>
              </a:solidFill>
              <a:latin typeface="Arial"/>
              <a:ea typeface="Arial"/>
              <a:cs typeface="Arial"/>
              <a:sym typeface="Arial"/>
            </a:endParaRPr>
          </a:p>
        </p:txBody>
      </p:sp>
      <p:pic>
        <p:nvPicPr>
          <p:cNvPr id="225" name="Shape 225"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26" name="Shape 226"/>
          <p:cNvSpPr txBox="1"/>
          <p:nvPr/>
        </p:nvSpPr>
        <p:spPr>
          <a:xfrm>
            <a:off x="123190" y="1539874"/>
            <a:ext cx="9005569" cy="3949733"/>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r>
              <a:rPr lang="hu-HU" sz="4000" b="1" i="0" u="sng" dirty="0" err="1">
                <a:solidFill>
                  <a:schemeClr val="dk2"/>
                </a:solidFill>
                <a:latin typeface="Arial"/>
                <a:ea typeface="Arial"/>
                <a:cs typeface="Arial"/>
                <a:sym typeface="Arial"/>
              </a:rPr>
              <a:t>Discussion</a:t>
            </a:r>
            <a:r>
              <a:rPr lang="hu-HU" sz="4000" b="1" i="0" u="sng" dirty="0">
                <a:solidFill>
                  <a:schemeClr val="dk2"/>
                </a:solidFill>
                <a:latin typeface="Arial"/>
                <a:ea typeface="Arial"/>
                <a:cs typeface="Arial"/>
                <a:sym typeface="Arial"/>
              </a:rPr>
              <a:t> / </a:t>
            </a:r>
            <a:r>
              <a:rPr lang="hu-HU" sz="4000" b="1" i="0" u="sng" dirty="0" err="1">
                <a:solidFill>
                  <a:schemeClr val="dk2"/>
                </a:solidFill>
                <a:latin typeface="Arial"/>
                <a:ea typeface="Arial"/>
                <a:cs typeface="Arial"/>
                <a:sym typeface="Arial"/>
              </a:rPr>
              <a:t>Conclusion</a:t>
            </a:r>
            <a:r>
              <a:rPr lang="hu-HU" sz="4000" b="1" i="0" u="sng" dirty="0">
                <a:solidFill>
                  <a:schemeClr val="dk2"/>
                </a:solidFill>
                <a:latin typeface="Arial"/>
                <a:ea typeface="Arial"/>
                <a:cs typeface="Arial"/>
                <a:sym typeface="Arial"/>
              </a:rPr>
              <a:t> / </a:t>
            </a:r>
            <a:r>
              <a:rPr lang="hu-HU" sz="4000" b="1" i="0" u="sng" dirty="0" err="1">
                <a:solidFill>
                  <a:schemeClr val="dk2"/>
                </a:solidFill>
                <a:latin typeface="Arial"/>
                <a:ea typeface="Arial"/>
                <a:cs typeface="Arial"/>
                <a:sym typeface="Arial"/>
              </a:rPr>
              <a:t>Future</a:t>
            </a: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4000" b="1" u="sng"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r>
              <a:rPr lang="en-US" sz="2000" dirty="0">
                <a:solidFill>
                  <a:schemeClr val="dk2"/>
                </a:solidFill>
                <a:latin typeface="Calibri" panose="020F0502020204030204" pitchFamily="34" charset="0"/>
                <a:ea typeface="Calibri" panose="020F0502020204030204" pitchFamily="34" charset="0"/>
                <a:cs typeface="Calibri" panose="020F0502020204030204" pitchFamily="34" charset="0"/>
              </a:rPr>
              <a:t>The Costumers seem to need a simulator which is working based only on weather data – with a risk of the lack of an explainable system. The presented elements (approaches) promise an alternative system, where the locations are relevant. The first tests let assume, that this location-driven approach with real forecasting potential (for 2022) can be interpreted as LEGO-pieces for a new estimation system.</a:t>
            </a:r>
            <a:endPar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742950" marR="0" lvl="0" indent="-742950" algn="ctr" rtl="0">
              <a:lnSpc>
                <a:spcPct val="100000"/>
              </a:lnSpc>
              <a:spcBef>
                <a:spcPts val="0"/>
              </a:spcBef>
              <a:spcAft>
                <a:spcPts val="0"/>
              </a:spcAft>
              <a:buClr>
                <a:schemeClr val="dk2"/>
              </a:buClr>
              <a:buSzPct val="25000"/>
              <a:buFont typeface="Arial"/>
              <a:buNone/>
            </a:pPr>
            <a:endParaRPr lang="hu-HU"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endParaRPr>
          </a:p>
          <a:p>
            <a:pPr marL="742950" marR="0" lvl="0" indent="-742950" algn="ctr" rtl="0">
              <a:lnSpc>
                <a:spcPct val="100000"/>
              </a:lnSpc>
              <a:spcBef>
                <a:spcPts val="0"/>
              </a:spcBef>
              <a:spcAft>
                <a:spcPts val="0"/>
              </a:spcAft>
              <a:buClr>
                <a:schemeClr val="dk2"/>
              </a:buClr>
              <a:buSzPct val="25000"/>
              <a:buFont typeface="Arial"/>
              <a:buNone/>
            </a:pPr>
            <a:r>
              <a:rPr lang="en-US"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The construction processes based on the presented LEGO-pieces can be automated, but it is a kind of optimization challenge. It should be known e.g., what kind of errors which financial consequences will cause?! The available data quality is quite low, e.g., the USDA seems to have better a data asset. </a:t>
            </a:r>
          </a:p>
          <a:p>
            <a:pPr marL="742950" marR="0" lvl="0" indent="-742950" algn="ctr" rtl="0">
              <a:lnSpc>
                <a:spcPct val="100000"/>
              </a:lnSpc>
              <a:spcBef>
                <a:spcPts val="0"/>
              </a:spcBef>
              <a:spcAft>
                <a:spcPts val="0"/>
              </a:spcAft>
              <a:buClr>
                <a:schemeClr val="dk2"/>
              </a:buClr>
              <a:buSzPct val="25000"/>
              <a:buFont typeface="Arial"/>
              <a:buNone/>
            </a:pPr>
            <a:r>
              <a:rPr lang="en-US"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The most robust challenge in the future would be to integrate data for the most similar (known) regions, because the one-region-one-model-logic can lead to rel. small OAMs…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69" name="Shape 269"/>
          <p:cNvSpPr txBox="1">
            <a:spLocks noGrp="1"/>
          </p:cNvSpPr>
          <p:nvPr>
            <p:ph type="ctrTitle"/>
          </p:nvPr>
        </p:nvSpPr>
        <p:spPr>
          <a:xfrm>
            <a:off x="179386" y="3141661"/>
            <a:ext cx="8713786" cy="1470024"/>
          </a:xfrm>
          <a:prstGeom prst="rect">
            <a:avLst/>
          </a:prstGeom>
          <a:noFill/>
          <a:ln>
            <a:noFill/>
          </a:ln>
        </p:spPr>
        <p:txBody>
          <a:bodyPr wrap="square" lIns="91425" tIns="45700" rIns="91425" bIns="45700" anchor="ctr" anchorCtr="0">
            <a:noAutofit/>
          </a:bodyPr>
          <a:lstStyle/>
          <a:p>
            <a:pPr lvl="0">
              <a:buClr>
                <a:schemeClr val="dk2"/>
              </a:buClr>
              <a:buSzPct val="25000"/>
            </a:pPr>
            <a:r>
              <a:rPr lang="hu-HU" sz="4800" b="1" i="0" u="none" strike="noStrike" cap="none" dirty="0" err="1">
                <a:solidFill>
                  <a:schemeClr val="dk2"/>
                </a:solidFill>
                <a:latin typeface="Arial"/>
                <a:ea typeface="Arial"/>
                <a:cs typeface="Arial"/>
                <a:sym typeface="Arial"/>
              </a:rPr>
              <a:t>Thank</a:t>
            </a:r>
            <a:r>
              <a:rPr lang="hu-HU" sz="4800" b="1" i="0" u="none" strike="noStrike" cap="none" dirty="0">
                <a:solidFill>
                  <a:schemeClr val="dk2"/>
                </a:solidFill>
                <a:latin typeface="Arial"/>
                <a:ea typeface="Arial"/>
                <a:cs typeface="Arial"/>
                <a:sym typeface="Arial"/>
              </a:rPr>
              <a:t> </a:t>
            </a:r>
            <a:r>
              <a:rPr lang="hu-HU" sz="4800" b="1" i="0" u="none" strike="noStrike" cap="none" dirty="0" err="1">
                <a:solidFill>
                  <a:schemeClr val="dk2"/>
                </a:solidFill>
                <a:latin typeface="Arial"/>
                <a:ea typeface="Arial"/>
                <a:cs typeface="Arial"/>
                <a:sym typeface="Arial"/>
              </a:rPr>
              <a:t>you</a:t>
            </a:r>
            <a:r>
              <a:rPr lang="hu-HU" sz="4800" b="1" i="0" u="none" strike="noStrike" cap="none" dirty="0">
                <a:solidFill>
                  <a:schemeClr val="dk2"/>
                </a:solidFill>
                <a:latin typeface="Arial"/>
                <a:ea typeface="Arial"/>
                <a:cs typeface="Arial"/>
                <a:sym typeface="Arial"/>
              </a:rPr>
              <a:t> </a:t>
            </a:r>
            <a:r>
              <a:rPr lang="hu-HU" sz="4800" b="1" i="0" u="none" strike="noStrike" cap="none" dirty="0" err="1">
                <a:solidFill>
                  <a:schemeClr val="dk2"/>
                </a:solidFill>
                <a:latin typeface="Arial"/>
                <a:ea typeface="Arial"/>
                <a:cs typeface="Arial"/>
                <a:sym typeface="Arial"/>
              </a:rPr>
              <a:t>for</a:t>
            </a:r>
            <a:r>
              <a:rPr lang="hu-HU" sz="4800" b="1" i="0" u="none" strike="noStrike" cap="none" dirty="0">
                <a:solidFill>
                  <a:schemeClr val="dk2"/>
                </a:solidFill>
                <a:latin typeface="Arial"/>
                <a:ea typeface="Arial"/>
                <a:cs typeface="Arial"/>
                <a:sym typeface="Arial"/>
              </a:rPr>
              <a:t> </a:t>
            </a:r>
            <a:r>
              <a:rPr lang="hu-HU" sz="4800" b="1" i="0" u="none" strike="noStrike" cap="none" dirty="0" err="1">
                <a:solidFill>
                  <a:schemeClr val="dk2"/>
                </a:solidFill>
                <a:latin typeface="Arial"/>
                <a:ea typeface="Arial"/>
                <a:cs typeface="Arial"/>
                <a:sym typeface="Arial"/>
              </a:rPr>
              <a:t>your</a:t>
            </a:r>
            <a:r>
              <a:rPr lang="hu-HU" sz="4800" b="1" i="0" u="none" strike="noStrike" cap="none" dirty="0">
                <a:solidFill>
                  <a:schemeClr val="dk2"/>
                </a:solidFill>
                <a:latin typeface="Arial"/>
                <a:ea typeface="Arial"/>
                <a:cs typeface="Arial"/>
                <a:sym typeface="Arial"/>
              </a:rPr>
              <a:t> </a:t>
            </a:r>
            <a:r>
              <a:rPr lang="hu-HU" sz="4800" b="1" i="0" u="none" strike="noStrike" cap="none" dirty="0" err="1">
                <a:solidFill>
                  <a:schemeClr val="dk2"/>
                </a:solidFill>
                <a:latin typeface="Arial"/>
                <a:ea typeface="Arial"/>
                <a:cs typeface="Arial"/>
                <a:sym typeface="Arial"/>
              </a:rPr>
              <a:t>attention</a:t>
            </a:r>
            <a:r>
              <a:rPr lang="hu-HU" sz="4800" b="1" i="0" u="none" strike="noStrike" cap="none" dirty="0">
                <a:solidFill>
                  <a:schemeClr val="dk2"/>
                </a:solidFill>
                <a:latin typeface="Arial"/>
                <a:ea typeface="Arial"/>
                <a:cs typeface="Arial"/>
                <a:sym typeface="Arial"/>
              </a:rPr>
              <a:t>!</a:t>
            </a:r>
            <a:br>
              <a:rPr lang="en-US"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400" b="1" i="0" u="none" strike="noStrike" cap="none" dirty="0">
                <a:solidFill>
                  <a:schemeClr val="dk2"/>
                </a:solidFill>
                <a:latin typeface="Arial"/>
                <a:ea typeface="Arial"/>
                <a:cs typeface="Arial"/>
                <a:sym typeface="Arial"/>
              </a:rPr>
              <a:t>Email: </a:t>
            </a:r>
            <a:br>
              <a:rPr lang="hu-HU" sz="2400" b="1" i="0" u="none" strike="noStrike" cap="none" dirty="0">
                <a:solidFill>
                  <a:schemeClr val="dk2"/>
                </a:solidFill>
                <a:latin typeface="Arial"/>
                <a:ea typeface="Arial"/>
                <a:cs typeface="Arial"/>
                <a:sym typeface="Arial"/>
              </a:rPr>
            </a:br>
            <a:r>
              <a:rPr lang="hu-HU" sz="2400" b="1" i="0" u="none" strike="noStrike" cap="none" dirty="0">
                <a:solidFill>
                  <a:schemeClr val="dk2"/>
                </a:solidFill>
                <a:latin typeface="Arial"/>
                <a:ea typeface="Arial"/>
                <a:cs typeface="Arial"/>
                <a:sym typeface="Arial"/>
                <a:hlinkClick r:id="rId4"/>
              </a:rPr>
              <a:t>pitlik@my-x.hu</a:t>
            </a:r>
            <a:r>
              <a:rPr lang="hu-HU" sz="2400" b="1" i="0" u="none" strike="noStrike" cap="none" dirty="0">
                <a:solidFill>
                  <a:schemeClr val="dk2"/>
                </a:solidFill>
                <a:latin typeface="Arial"/>
                <a:ea typeface="Arial"/>
                <a:cs typeface="Arial"/>
                <a:sym typeface="Arial"/>
              </a:rPr>
              <a:t> </a:t>
            </a:r>
            <a:br>
              <a:rPr lang="hu-HU" sz="2400" b="1" i="0" u="none" strike="noStrike" cap="none" dirty="0">
                <a:solidFill>
                  <a:schemeClr val="dk2"/>
                </a:solidFill>
                <a:latin typeface="Arial"/>
                <a:ea typeface="Arial"/>
                <a:cs typeface="Arial"/>
                <a:sym typeface="Arial"/>
              </a:rPr>
            </a:br>
            <a:br>
              <a:rPr lang="hu-HU" sz="2400" b="1" i="0" u="none" strike="noStrike" cap="none" dirty="0">
                <a:solidFill>
                  <a:schemeClr val="dk2"/>
                </a:solidFill>
                <a:latin typeface="Arial"/>
                <a:ea typeface="Arial"/>
                <a:cs typeface="Arial"/>
                <a:sym typeface="Arial"/>
              </a:rPr>
            </a:br>
            <a:r>
              <a:rPr lang="hu-HU" sz="2400" b="1" i="0" u="none" strike="noStrike" cap="none" dirty="0" err="1">
                <a:solidFill>
                  <a:schemeClr val="dk2"/>
                </a:solidFill>
                <a:latin typeface="Arial"/>
                <a:ea typeface="Arial"/>
                <a:cs typeface="Arial"/>
                <a:sym typeface="Arial"/>
              </a:rPr>
              <a:t>Details</a:t>
            </a:r>
            <a:r>
              <a:rPr lang="hu-HU" sz="2400" b="1" i="0" u="none" strike="noStrike" cap="none" dirty="0">
                <a:solidFill>
                  <a:schemeClr val="dk2"/>
                </a:solidFill>
                <a:latin typeface="Arial"/>
                <a:ea typeface="Arial"/>
                <a:cs typeface="Arial"/>
                <a:sym typeface="Arial"/>
              </a:rPr>
              <a:t>:</a:t>
            </a:r>
            <a:br>
              <a:rPr lang="hu-HU" sz="2800" b="1" dirty="0"/>
            </a:br>
            <a:r>
              <a:rPr lang="hu-HU" sz="2400" b="1" dirty="0">
                <a:hlinkClick r:id="rId5"/>
              </a:rPr>
              <a:t>https://miau.my-x.hu/miau/298/Simulator%20development%20for%20yield%20estimation_2.docx</a:t>
            </a:r>
            <a:r>
              <a:rPr lang="hu-HU" sz="2400" b="1" dirty="0"/>
              <a:t> </a:t>
            </a:r>
            <a:endParaRPr lang="en-US" sz="2400" b="1" dirty="0"/>
          </a:p>
        </p:txBody>
      </p:sp>
      <p:sp>
        <p:nvSpPr>
          <p:cNvPr id="270" name="Shape 270"/>
          <p:cNvSpPr txBox="1">
            <a:spLocks noGrp="1"/>
          </p:cNvSpPr>
          <p:nvPr>
            <p:ph type="subTitle" idx="1"/>
          </p:nvPr>
        </p:nvSpPr>
        <p:spPr>
          <a:xfrm>
            <a:off x="1371600" y="4797425"/>
            <a:ext cx="6400799"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br>
              <a:rPr lang="en-US" sz="2400" b="1" dirty="0">
                <a:solidFill>
                  <a:schemeClr val="dk2"/>
                </a:solidFill>
              </a:rPr>
            </a:br>
            <a:endParaRPr lang="en-US" sz="2400" b="1" dirty="0">
              <a:solidFill>
                <a:schemeClr val="dk2"/>
              </a:solidFill>
            </a:endParaRPr>
          </a:p>
        </p:txBody>
      </p:sp>
      <p:pic>
        <p:nvPicPr>
          <p:cNvPr id="271" name="Shape 271" descr="portal_top_de"/>
          <p:cNvPicPr preferRelativeResize="0"/>
          <p:nvPr/>
        </p:nvPicPr>
        <p:blipFill rotWithShape="1">
          <a:blip r:embed="rId6">
            <a:alphaModFix/>
          </a:blip>
          <a:srcRect/>
          <a:stretch/>
        </p:blipFill>
        <p:spPr>
          <a:xfrm>
            <a:off x="0" y="0"/>
            <a:ext cx="9144000" cy="1166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descr="centerback"/>
          <p:cNvPicPr preferRelativeResize="0"/>
          <p:nvPr/>
        </p:nvPicPr>
        <p:blipFill rotWithShape="1">
          <a:blip r:embed="rId3">
            <a:alphaModFix/>
          </a:blip>
          <a:srcRect/>
          <a:stretch/>
        </p:blipFill>
        <p:spPr>
          <a:xfrm>
            <a:off x="-4761" y="0"/>
            <a:ext cx="9113519" cy="6835139"/>
          </a:xfrm>
          <a:prstGeom prst="rect">
            <a:avLst/>
          </a:prstGeom>
          <a:noFill/>
          <a:ln>
            <a:noFill/>
          </a:ln>
        </p:spPr>
      </p:pic>
      <p:sp>
        <p:nvSpPr>
          <p:cNvPr id="156" name="Shape 156"/>
          <p:cNvSpPr txBox="1">
            <a:spLocks noGrp="1"/>
          </p:cNvSpPr>
          <p:nvPr>
            <p:ph type="ctrTitle"/>
          </p:nvPr>
        </p:nvSpPr>
        <p:spPr>
          <a:xfrm>
            <a:off x="0" y="2070112"/>
            <a:ext cx="8856600" cy="2374800"/>
          </a:xfrm>
          <a:prstGeom prst="rect">
            <a:avLst/>
          </a:prstGeom>
          <a:noFill/>
          <a:ln>
            <a:noFill/>
          </a:ln>
        </p:spPr>
        <p:txBody>
          <a:bodyPr wrap="square" lIns="91425" tIns="45700" rIns="91425" bIns="45700" anchor="ctr" anchorCtr="0">
            <a:noAutofit/>
          </a:bodyPr>
          <a:lstStyle/>
          <a:p>
            <a:pPr lvl="0">
              <a:buClr>
                <a:schemeClr val="dk2"/>
              </a:buClr>
              <a:buSzPct val="25000"/>
            </a:pPr>
            <a:r>
              <a:rPr lang="en-US" b="1" dirty="0"/>
              <a:t>Simulator development </a:t>
            </a:r>
            <a:br>
              <a:rPr lang="hu-HU" b="1" dirty="0"/>
            </a:br>
            <a:r>
              <a:rPr lang="en-US" b="1" dirty="0"/>
              <a:t>for yield estimation </a:t>
            </a:r>
            <a:br>
              <a:rPr lang="hu-HU" b="1" dirty="0"/>
            </a:br>
            <a:r>
              <a:rPr lang="en-US" b="1" dirty="0"/>
              <a:t>(in case of corn, oats, soybean) based on weather-data</a:t>
            </a:r>
            <a:br>
              <a:rPr lang="en-US" sz="7200" b="1" i="0" u="none" strike="noStrike" cap="none" dirty="0">
                <a:solidFill>
                  <a:schemeClr val="dk2"/>
                </a:solidFill>
                <a:latin typeface="Arial"/>
                <a:ea typeface="Arial"/>
                <a:cs typeface="Arial"/>
                <a:sym typeface="Arial"/>
              </a:rPr>
            </a:br>
            <a:br>
              <a:rPr lang="en-US" sz="3600" b="1" i="0" u="none" strike="noStrike" cap="none" dirty="0">
                <a:solidFill>
                  <a:schemeClr val="dk2"/>
                </a:solidFill>
                <a:latin typeface="Arial"/>
                <a:ea typeface="Arial"/>
                <a:cs typeface="Arial"/>
                <a:sym typeface="Arial"/>
              </a:rPr>
            </a:br>
            <a:endParaRPr lang="en-US" sz="3600" b="1" i="0" u="none" strike="noStrike" cap="none" dirty="0">
              <a:solidFill>
                <a:schemeClr val="dk2"/>
              </a:solidFill>
              <a:latin typeface="Arial"/>
              <a:ea typeface="Arial"/>
              <a:cs typeface="Arial"/>
              <a:sym typeface="Arial"/>
            </a:endParaRPr>
          </a:p>
        </p:txBody>
      </p:sp>
      <p:sp>
        <p:nvSpPr>
          <p:cNvPr id="157" name="Shape 157"/>
          <p:cNvSpPr txBox="1">
            <a:spLocks noGrp="1"/>
          </p:cNvSpPr>
          <p:nvPr>
            <p:ph type="subTitle" idx="1"/>
          </p:nvPr>
        </p:nvSpPr>
        <p:spPr>
          <a:xfrm>
            <a:off x="0" y="4444912"/>
            <a:ext cx="9108758"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hu-HU" sz="2400" b="0" i="0" u="none" strike="noStrike" cap="none" dirty="0">
                <a:solidFill>
                  <a:schemeClr val="dk1"/>
                </a:solidFill>
                <a:latin typeface="Arial"/>
                <a:ea typeface="Arial"/>
                <a:cs typeface="Arial"/>
                <a:sym typeface="Arial"/>
              </a:rPr>
              <a:t>Dr. László </a:t>
            </a:r>
            <a:r>
              <a:rPr lang="en-US" sz="2400" b="0" i="0" u="none" strike="noStrike" cap="none" dirty="0">
                <a:solidFill>
                  <a:schemeClr val="dk1"/>
                </a:solidFill>
                <a:latin typeface="Arial"/>
                <a:ea typeface="Arial"/>
                <a:cs typeface="Arial"/>
                <a:sym typeface="Arial"/>
              </a:rPr>
              <a:t>Pitlik</a:t>
            </a:r>
            <a:r>
              <a:rPr lang="hu-HU" sz="2400" b="0" i="0" u="none" strike="noStrike" cap="none" dirty="0">
                <a:solidFill>
                  <a:schemeClr val="dk1"/>
                </a:solidFill>
                <a:latin typeface="Arial"/>
                <a:ea typeface="Arial"/>
                <a:cs typeface="Arial"/>
                <a:sym typeface="Arial"/>
              </a:rPr>
              <a:t>,</a:t>
            </a:r>
            <a:r>
              <a:rPr lang="en-US" sz="2400" b="0" i="0" u="none" strike="noStrike" cap="none" dirty="0">
                <a:solidFill>
                  <a:schemeClr val="dk1"/>
                </a:solidFill>
                <a:latin typeface="Arial"/>
                <a:ea typeface="Arial"/>
                <a:cs typeface="Arial"/>
                <a:sym typeface="Arial"/>
              </a:rPr>
              <a:t> </a:t>
            </a:r>
            <a:r>
              <a:rPr lang="hu-HU" sz="2400" i="0" u="none" strike="noStrike" cap="none">
                <a:solidFill>
                  <a:schemeClr val="dk1"/>
                </a:solidFill>
                <a:latin typeface="Arial"/>
                <a:ea typeface="Arial"/>
                <a:cs typeface="Arial"/>
                <a:sym typeface="Arial"/>
              </a:rPr>
              <a:t>Marcell Pitlik, </a:t>
            </a:r>
            <a:r>
              <a:rPr lang="hu-HU" sz="2400" b="1" i="0" u="none" strike="noStrike" cap="none" dirty="0">
                <a:solidFill>
                  <a:schemeClr val="dk1"/>
                </a:solidFill>
                <a:latin typeface="Arial"/>
                <a:ea typeface="Arial"/>
                <a:cs typeface="Arial"/>
                <a:sym typeface="Arial"/>
              </a:rPr>
              <a:t>Dániel Váradi</a:t>
            </a:r>
            <a:endParaRPr lang="hu-HU" sz="2400" b="1" dirty="0"/>
          </a:p>
          <a:p>
            <a:pPr marL="0" marR="0" lvl="0" indent="0" algn="ctr" rtl="0">
              <a:lnSpc>
                <a:spcPct val="100000"/>
              </a:lnSpc>
              <a:spcBef>
                <a:spcPts val="0"/>
              </a:spcBef>
              <a:spcAft>
                <a:spcPts val="0"/>
              </a:spcAft>
              <a:buClr>
                <a:schemeClr val="dk1"/>
              </a:buClr>
              <a:buSzPct val="25000"/>
              <a:buFont typeface="Arial"/>
              <a:buNone/>
            </a:pPr>
            <a:r>
              <a:rPr lang="hu-HU" sz="2400" dirty="0"/>
              <a:t>Kodolányi János University, MY-X </a:t>
            </a:r>
            <a:r>
              <a:rPr lang="hu-HU" sz="2400" dirty="0" err="1"/>
              <a:t>research</a:t>
            </a:r>
            <a:r>
              <a:rPr lang="hu-HU" sz="2400" dirty="0"/>
              <a:t> team, Hungary</a:t>
            </a:r>
            <a:endParaRPr lang="en-US" sz="24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ct val="25000"/>
              <a:buFont typeface="Arial"/>
              <a:buNone/>
            </a:pPr>
            <a:r>
              <a:rPr lang="hu-HU" sz="1800" b="0" i="0" u="none" strike="noStrike" cap="none" dirty="0">
                <a:solidFill>
                  <a:schemeClr val="dk1"/>
                </a:solidFill>
                <a:latin typeface="Arial"/>
                <a:ea typeface="Arial"/>
                <a:cs typeface="Arial"/>
                <a:sym typeface="Arial"/>
              </a:rPr>
              <a:t>2023.VIII.18.</a:t>
            </a:r>
            <a:endParaRPr sz="1800" b="0" i="0" u="none" strike="noStrike" cap="none" dirty="0">
              <a:solidFill>
                <a:schemeClr val="dk1"/>
              </a:solidFill>
              <a:latin typeface="Arial"/>
              <a:ea typeface="Arial"/>
              <a:cs typeface="Arial"/>
              <a:sym typeface="Arial"/>
            </a:endParaRPr>
          </a:p>
          <a:p>
            <a:pPr lvl="0">
              <a:spcBef>
                <a:spcPts val="280"/>
              </a:spcBef>
              <a:buSzPct val="25000"/>
            </a:pPr>
            <a:endParaRPr lang="en-US" sz="1400" dirty="0"/>
          </a:p>
          <a:p>
            <a:pPr lvl="0">
              <a:spcBef>
                <a:spcPts val="280"/>
              </a:spcBef>
              <a:buSzPct val="25000"/>
            </a:pPr>
            <a:r>
              <a:rPr lang="en-US" sz="1400" b="0" i="0" u="none" strike="noStrike" cap="none" dirty="0">
                <a:solidFill>
                  <a:schemeClr val="dk1"/>
                </a:solidFill>
                <a:latin typeface="Arial"/>
                <a:ea typeface="Arial"/>
                <a:cs typeface="Arial"/>
                <a:sym typeface="Arial"/>
              </a:rPr>
              <a:t>                                                                                     </a:t>
            </a:r>
          </a:p>
        </p:txBody>
      </p:sp>
      <p:pic>
        <p:nvPicPr>
          <p:cNvPr id="158" name="Shape 158"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centerback"/>
          <p:cNvPicPr preferRelativeResize="0"/>
          <p:nvPr/>
        </p:nvPicPr>
        <p:blipFill rotWithShape="1">
          <a:blip r:embed="rId3">
            <a:alphaModFix/>
          </a:blip>
          <a:srcRect/>
          <a:stretch/>
        </p:blipFill>
        <p:spPr>
          <a:xfrm>
            <a:off x="0" y="19878"/>
            <a:ext cx="9113519" cy="6835139"/>
          </a:xfrm>
          <a:prstGeom prst="rect">
            <a:avLst/>
          </a:prstGeom>
          <a:noFill/>
          <a:ln>
            <a:noFill/>
          </a:ln>
        </p:spPr>
      </p:pic>
      <p:sp>
        <p:nvSpPr>
          <p:cNvPr id="164" name="Shape 164"/>
          <p:cNvSpPr txBox="1">
            <a:spLocks noGrp="1"/>
          </p:cNvSpPr>
          <p:nvPr>
            <p:ph type="ctrTitle"/>
          </p:nvPr>
        </p:nvSpPr>
        <p:spPr>
          <a:xfrm>
            <a:off x="463550" y="3563937"/>
            <a:ext cx="8215312" cy="1470024"/>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hu-HU" sz="4800" b="1" i="0" u="sng" strike="noStrike" cap="none" dirty="0" err="1">
                <a:solidFill>
                  <a:schemeClr val="dk2"/>
                </a:solidFill>
                <a:latin typeface="Arial"/>
                <a:ea typeface="Arial"/>
                <a:cs typeface="Arial"/>
                <a:sym typeface="Arial"/>
              </a:rPr>
              <a:t>Content</a:t>
            </a:r>
            <a:br>
              <a:rPr lang="hu-HU" sz="2800" b="1" i="0" u="sng" strike="noStrike" cap="none" dirty="0">
                <a:solidFill>
                  <a:schemeClr val="dk2"/>
                </a:solidFill>
                <a:latin typeface="Arial"/>
                <a:ea typeface="Arial"/>
                <a:cs typeface="Arial"/>
                <a:sym typeface="Arial"/>
              </a:rPr>
            </a:br>
            <a:br>
              <a:rPr lang="en-US" sz="2800" b="1" i="0" u="none" strike="noStrike" cap="none" dirty="0">
                <a:solidFill>
                  <a:schemeClr val="dk2"/>
                </a:solidFill>
                <a:latin typeface="Arial"/>
                <a:ea typeface="Arial"/>
                <a:cs typeface="Arial"/>
                <a:sym typeface="Arial"/>
              </a:rPr>
            </a:br>
            <a:r>
              <a:rPr lang="hu-HU" sz="2800" b="1" i="0" u="none" strike="noStrike" cap="none" dirty="0">
                <a:solidFill>
                  <a:schemeClr val="dk2"/>
                </a:solidFill>
                <a:latin typeface="Arial"/>
                <a:ea typeface="Arial"/>
                <a:cs typeface="Arial"/>
                <a:sym typeface="Arial"/>
              </a:rPr>
              <a:t>The </a:t>
            </a:r>
            <a:r>
              <a:rPr lang="hu-HU" sz="2800" b="1" i="0" u="none" strike="noStrike" cap="none" dirty="0" err="1">
                <a:solidFill>
                  <a:schemeClr val="dk2"/>
                </a:solidFill>
                <a:latin typeface="Arial"/>
                <a:ea typeface="Arial"/>
                <a:cs typeface="Arial"/>
                <a:sym typeface="Arial"/>
              </a:rPr>
              <a:t>task</a:t>
            </a:r>
            <a:br>
              <a:rPr lang="hu-HU"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800" b="1" dirty="0" err="1"/>
              <a:t>Experiments</a:t>
            </a:r>
            <a:br>
              <a:rPr lang="hu-HU"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800" b="1" i="0" u="none" strike="noStrike" cap="none" dirty="0" err="1">
                <a:solidFill>
                  <a:schemeClr val="dk2"/>
                </a:solidFill>
                <a:latin typeface="Arial"/>
                <a:ea typeface="Arial"/>
                <a:cs typeface="Arial"/>
                <a:sym typeface="Arial"/>
              </a:rPr>
              <a:t>Discussion</a:t>
            </a:r>
            <a:r>
              <a:rPr lang="hu-HU" sz="2800" b="1" i="0" u="none" strike="noStrike" cap="none" dirty="0">
                <a:solidFill>
                  <a:schemeClr val="dk2"/>
                </a:solidFill>
                <a:latin typeface="Arial"/>
                <a:ea typeface="Arial"/>
                <a:cs typeface="Arial"/>
                <a:sym typeface="Arial"/>
              </a:rPr>
              <a:t> / </a:t>
            </a:r>
            <a:r>
              <a:rPr lang="hu-HU" sz="2800" b="1" i="0" u="none" strike="noStrike" cap="none" dirty="0" err="1">
                <a:solidFill>
                  <a:schemeClr val="dk2"/>
                </a:solidFill>
                <a:latin typeface="Arial"/>
                <a:ea typeface="Arial"/>
                <a:cs typeface="Arial"/>
                <a:sym typeface="Arial"/>
              </a:rPr>
              <a:t>Conclusion</a:t>
            </a:r>
            <a:r>
              <a:rPr lang="hu-HU" sz="2800" b="1" i="0" u="none" strike="noStrike" cap="none" dirty="0">
                <a:solidFill>
                  <a:schemeClr val="dk2"/>
                </a:solidFill>
                <a:latin typeface="Arial"/>
                <a:ea typeface="Arial"/>
                <a:cs typeface="Arial"/>
                <a:sym typeface="Arial"/>
              </a:rPr>
              <a:t> / </a:t>
            </a:r>
            <a:r>
              <a:rPr lang="hu-HU" sz="2800" b="1" i="0" u="none" strike="noStrike" cap="none" dirty="0" err="1">
                <a:solidFill>
                  <a:schemeClr val="dk2"/>
                </a:solidFill>
                <a:latin typeface="Arial"/>
                <a:ea typeface="Arial"/>
                <a:cs typeface="Arial"/>
                <a:sym typeface="Arial"/>
              </a:rPr>
              <a:t>Future</a:t>
            </a:r>
            <a:br>
              <a:rPr lang="hu-HU" sz="2800" b="1" dirty="0"/>
            </a:br>
            <a:r>
              <a:rPr lang="en-US" sz="2800" b="1" i="0" u="none" strike="noStrike" cap="none" dirty="0">
                <a:solidFill>
                  <a:schemeClr val="dk2"/>
                </a:solidFill>
                <a:latin typeface="Arial"/>
                <a:ea typeface="Arial"/>
                <a:cs typeface="Arial"/>
                <a:sym typeface="Arial"/>
              </a:rPr>
              <a:t> </a:t>
            </a:r>
            <a:br>
              <a:rPr lang="en-US" sz="2800" b="1" i="0" u="none" strike="noStrike" cap="none" dirty="0">
                <a:solidFill>
                  <a:schemeClr val="dk2"/>
                </a:solidFill>
                <a:latin typeface="Arial"/>
                <a:ea typeface="Arial"/>
                <a:cs typeface="Arial"/>
                <a:sym typeface="Arial"/>
              </a:rPr>
            </a:br>
            <a:br>
              <a:rPr lang="en-US" sz="2800" b="1" i="0" u="none" strike="noStrike" cap="none" dirty="0">
                <a:solidFill>
                  <a:schemeClr val="dk2"/>
                </a:solidFill>
                <a:latin typeface="Arial"/>
                <a:ea typeface="Arial"/>
                <a:cs typeface="Arial"/>
                <a:sym typeface="Arial"/>
              </a:rPr>
            </a:br>
            <a:endParaRPr lang="en-US" sz="2800" b="1" i="0" u="none" strike="noStrike" cap="none" dirty="0">
              <a:solidFill>
                <a:schemeClr val="dk2"/>
              </a:solidFill>
              <a:latin typeface="Arial"/>
              <a:ea typeface="Arial"/>
              <a:cs typeface="Arial"/>
              <a:sym typeface="Arial"/>
            </a:endParaRPr>
          </a:p>
        </p:txBody>
      </p:sp>
      <p:sp>
        <p:nvSpPr>
          <p:cNvPr id="165" name="Shape 165"/>
          <p:cNvSpPr txBox="1">
            <a:spLocks noGrp="1"/>
          </p:cNvSpPr>
          <p:nvPr>
            <p:ph type="subTitle" idx="1"/>
          </p:nvPr>
        </p:nvSpPr>
        <p:spPr>
          <a:xfrm>
            <a:off x="1370012" y="5916612"/>
            <a:ext cx="6400799"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br>
              <a:rPr lang="en-US" sz="1400" b="1" i="0" u="none" strike="noStrike" cap="none" dirty="0">
                <a:solidFill>
                  <a:schemeClr val="dk1"/>
                </a:solidFill>
                <a:latin typeface="Arial"/>
                <a:ea typeface="Arial"/>
                <a:cs typeface="Arial"/>
                <a:sym typeface="Arial"/>
              </a:rPr>
            </a:br>
            <a:endParaRPr lang="en-US" sz="1400" b="1" i="0" u="none" strike="noStrike" cap="none" dirty="0">
              <a:solidFill>
                <a:schemeClr val="dk1"/>
              </a:solidFill>
              <a:latin typeface="Arial"/>
              <a:ea typeface="Arial"/>
              <a:cs typeface="Arial"/>
              <a:sym typeface="Arial"/>
            </a:endParaRPr>
          </a:p>
        </p:txBody>
      </p:sp>
      <p:pic>
        <p:nvPicPr>
          <p:cNvPr id="166" name="Shape 166"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198" name="Shape 198"/>
          <p:cNvSpPr txBox="1">
            <a:spLocks noGrp="1"/>
          </p:cNvSpPr>
          <p:nvPr>
            <p:ph type="ctrTitle"/>
          </p:nvPr>
        </p:nvSpPr>
        <p:spPr>
          <a:xfrm>
            <a:off x="30481" y="1844675"/>
            <a:ext cx="8724581" cy="4026736"/>
          </a:xfrm>
          <a:prstGeom prst="rect">
            <a:avLst/>
          </a:prstGeom>
          <a:noFill/>
          <a:ln>
            <a:noFill/>
          </a:ln>
        </p:spPr>
        <p:txBody>
          <a:bodyPr wrap="square" lIns="91425" tIns="45700" rIns="91425" bIns="45700" anchor="ctr" anchorCtr="0">
            <a:noAutofit/>
          </a:bodyPr>
          <a:lstStyle/>
          <a:p>
            <a:pPr marL="742950" lvl="0" indent="-742950">
              <a:buClr>
                <a:schemeClr val="dk2"/>
              </a:buClr>
              <a:buSzPct val="25000"/>
            </a:pPr>
            <a:br>
              <a:rPr lang="hu-HU" sz="4000" b="1" dirty="0"/>
            </a:br>
            <a:r>
              <a:rPr lang="hu-HU" sz="4000" b="1" i="0" u="sng" strike="noStrike" cap="none" dirty="0">
                <a:solidFill>
                  <a:schemeClr val="dk2"/>
                </a:solidFill>
                <a:latin typeface="Arial"/>
                <a:ea typeface="Arial"/>
                <a:cs typeface="Arial"/>
                <a:sym typeface="Arial"/>
              </a:rPr>
              <a:t>The </a:t>
            </a:r>
            <a:r>
              <a:rPr lang="hu-HU" sz="4000" b="1" i="0" u="sng" strike="noStrike" cap="none" dirty="0" err="1">
                <a:solidFill>
                  <a:schemeClr val="dk2"/>
                </a:solidFill>
                <a:latin typeface="Arial"/>
                <a:ea typeface="Arial"/>
                <a:cs typeface="Arial"/>
                <a:sym typeface="Arial"/>
              </a:rPr>
              <a:t>task</a:t>
            </a:r>
            <a:br>
              <a:rPr lang="hu-HU" sz="4000" b="1" i="0" u="sng" strike="noStrike" cap="none" dirty="0">
                <a:solidFill>
                  <a:schemeClr val="dk2"/>
                </a:solidFill>
                <a:latin typeface="Arial"/>
                <a:ea typeface="Arial"/>
                <a:cs typeface="Arial"/>
                <a:sym typeface="Arial"/>
              </a:rPr>
            </a:br>
            <a:br>
              <a:rPr lang="hu-HU" sz="2000" b="1" i="0" u="sng" strike="noStrike" cap="none" dirty="0">
                <a:solidFill>
                  <a:schemeClr val="dk2"/>
                </a:solidFill>
                <a:latin typeface="Arial"/>
                <a:ea typeface="Arial"/>
                <a:cs typeface="Arial"/>
                <a:sym typeface="Arial"/>
              </a:rPr>
            </a:br>
            <a:r>
              <a:rPr lang="hu-HU" sz="2000" b="1" i="0" strike="noStrike" cap="none" dirty="0" err="1">
                <a:solidFill>
                  <a:schemeClr val="dk2"/>
                </a:solidFill>
                <a:latin typeface="Arial"/>
                <a:ea typeface="Arial"/>
                <a:cs typeface="Arial"/>
                <a:sym typeface="Arial"/>
              </a:rPr>
              <a:t>Pre-analytical</a:t>
            </a:r>
            <a:r>
              <a:rPr lang="hu-HU" sz="2000" b="1" i="0" strike="noStrike" cap="none" dirty="0">
                <a:solidFill>
                  <a:schemeClr val="dk2"/>
                </a:solidFill>
                <a:latin typeface="Arial"/>
                <a:ea typeface="Arial"/>
                <a:cs typeface="Arial"/>
                <a:sym typeface="Arial"/>
              </a:rPr>
              <a:t> </a:t>
            </a:r>
            <a:r>
              <a:rPr lang="hu-HU" sz="2000" b="1" i="0" strike="noStrike" cap="none" dirty="0" err="1">
                <a:solidFill>
                  <a:schemeClr val="dk2"/>
                </a:solidFill>
                <a:latin typeface="Arial"/>
                <a:ea typeface="Arial"/>
                <a:cs typeface="Arial"/>
                <a:sym typeface="Arial"/>
              </a:rPr>
              <a:t>process</a:t>
            </a:r>
            <a:br>
              <a:rPr lang="hu-HU" sz="2000" b="1" i="0" strike="noStrike" cap="none" dirty="0">
                <a:solidFill>
                  <a:schemeClr val="dk2"/>
                </a:solidFill>
                <a:latin typeface="Arial"/>
                <a:ea typeface="Arial"/>
                <a:cs typeface="Arial"/>
                <a:sym typeface="Arial"/>
              </a:rPr>
            </a:br>
            <a:br>
              <a:rPr lang="hu-HU" sz="2000" b="1" i="0" strike="noStrike" cap="none" dirty="0">
                <a:solidFill>
                  <a:schemeClr val="dk2"/>
                </a:solidFill>
                <a:latin typeface="Arial"/>
                <a:ea typeface="Arial"/>
                <a:cs typeface="Arial"/>
                <a:sym typeface="Arial"/>
              </a:rPr>
            </a:br>
            <a:r>
              <a:rPr lang="hu-HU" sz="2000" b="1" i="0" strike="noStrike" cap="none" dirty="0">
                <a:solidFill>
                  <a:schemeClr val="dk2"/>
                </a:solidFill>
                <a:latin typeface="Arial"/>
                <a:ea typeface="Arial"/>
                <a:cs typeface="Arial"/>
                <a:sym typeface="Arial"/>
              </a:rPr>
              <a:t>Key </a:t>
            </a:r>
            <a:r>
              <a:rPr lang="hu-HU" sz="2000" b="1" i="0" strike="noStrike" cap="none" dirty="0" err="1">
                <a:solidFill>
                  <a:schemeClr val="dk2"/>
                </a:solidFill>
                <a:latin typeface="Arial"/>
                <a:ea typeface="Arial"/>
                <a:cs typeface="Arial"/>
                <a:sym typeface="Arial"/>
              </a:rPr>
              <a:t>learnings</a:t>
            </a: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endParaRPr lang="en-US" sz="3200" b="1" i="0" u="none" strike="noStrike" cap="none" dirty="0">
              <a:solidFill>
                <a:srgbClr val="FF0000"/>
              </a:solidFill>
              <a:sym typeface="Arial"/>
            </a:endParaRPr>
          </a:p>
        </p:txBody>
      </p:sp>
      <p:pic>
        <p:nvPicPr>
          <p:cNvPr id="199" name="Shape 199"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err="1">
                <a:solidFill>
                  <a:schemeClr val="dk2"/>
                </a:solidFill>
                <a:latin typeface="Arial"/>
                <a:ea typeface="Arial"/>
                <a:cs typeface="Arial"/>
                <a:sym typeface="Arial"/>
              </a:rPr>
              <a:t>Pre-analytical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process</a:t>
            </a: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2" name="Kép 1" descr="A képen térkép látható&#10;&#10;Automatikusan generált leírás">
            <a:extLst>
              <a:ext uri="{FF2B5EF4-FFF2-40B4-BE49-F238E27FC236}">
                <a16:creationId xmlns:a16="http://schemas.microsoft.com/office/drawing/2014/main" id="{6CF2F656-EEAC-8483-61F4-8FC99C3429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757"/>
          <a:stretch/>
        </p:blipFill>
        <p:spPr bwMode="auto">
          <a:xfrm>
            <a:off x="944741" y="2415322"/>
            <a:ext cx="7552648" cy="42829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err="1">
                <a:solidFill>
                  <a:schemeClr val="dk2"/>
                </a:solidFill>
                <a:latin typeface="Arial"/>
                <a:ea typeface="Arial"/>
                <a:cs typeface="Arial"/>
                <a:sym typeface="Arial"/>
              </a:rPr>
              <a:t>Pre-analytical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process</a:t>
            </a: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Grafik 1">
            <a:extLst>
              <a:ext uri="{FF2B5EF4-FFF2-40B4-BE49-F238E27FC236}">
                <a16:creationId xmlns:a16="http://schemas.microsoft.com/office/drawing/2014/main" id="{148D5978-3231-8E06-8330-1F07B2BA76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41" y="2415722"/>
            <a:ext cx="7912327" cy="4404586"/>
          </a:xfrm>
          <a:prstGeom prst="rect">
            <a:avLst/>
          </a:prstGeom>
          <a:noFill/>
        </p:spPr>
      </p:pic>
      <mc:AlternateContent xmlns:mc="http://schemas.openxmlformats.org/markup-compatibility/2006" xmlns:p14="http://schemas.microsoft.com/office/powerpoint/2010/main">
        <mc:Choice Requires="p14">
          <p:contentPart p14:bwMode="auto" r:id="rId6">
            <p14:nvContentPartPr>
              <p14:cNvPr id="4" name="Freihand 2">
                <a:extLst>
                  <a:ext uri="{FF2B5EF4-FFF2-40B4-BE49-F238E27FC236}">
                    <a16:creationId xmlns:a16="http://schemas.microsoft.com/office/drawing/2014/main" id="{3EF51537-EB9E-3103-7190-D6B7EEC4D5B9}"/>
                  </a:ext>
                </a:extLst>
              </p14:cNvPr>
              <p14:cNvContentPartPr/>
              <p14:nvPr/>
            </p14:nvContentPartPr>
            <p14:xfrm>
              <a:off x="5116377" y="4599622"/>
              <a:ext cx="326390" cy="249555"/>
            </p14:xfrm>
          </p:contentPart>
        </mc:Choice>
        <mc:Fallback xmlns="">
          <p:pic>
            <p:nvPicPr>
              <p:cNvPr id="4" name="Freihand 2">
                <a:extLst>
                  <a:ext uri="{FF2B5EF4-FFF2-40B4-BE49-F238E27FC236}">
                    <a16:creationId xmlns:a16="http://schemas.microsoft.com/office/drawing/2014/main" id="{3EF51537-EB9E-3103-7190-D6B7EEC4D5B9}"/>
                  </a:ext>
                </a:extLst>
              </p:cNvPr>
              <p:cNvPicPr/>
              <p:nvPr/>
            </p:nvPicPr>
            <p:blipFill>
              <a:blip r:embed="rId7"/>
              <a:stretch>
                <a:fillRect/>
              </a:stretch>
            </p:blipFill>
            <p:spPr>
              <a:xfrm>
                <a:off x="5107381" y="4590632"/>
                <a:ext cx="344023" cy="267175"/>
              </a:xfrm>
              <a:prstGeom prst="rect">
                <a:avLst/>
              </a:prstGeom>
            </p:spPr>
          </p:pic>
        </mc:Fallback>
      </mc:AlternateContent>
    </p:spTree>
    <p:extLst>
      <p:ext uri="{BB962C8B-B14F-4D97-AF65-F5344CB8AC3E}">
        <p14:creationId xmlns:p14="http://schemas.microsoft.com/office/powerpoint/2010/main" val="27687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err="1">
                <a:solidFill>
                  <a:schemeClr val="dk2"/>
                </a:solidFill>
                <a:latin typeface="Arial"/>
                <a:ea typeface="Arial"/>
                <a:cs typeface="Arial"/>
                <a:sym typeface="Arial"/>
              </a:rPr>
              <a:t>Pre-analytical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process</a:t>
            </a: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2" name="Grafik 3">
            <a:extLst>
              <a:ext uri="{FF2B5EF4-FFF2-40B4-BE49-F238E27FC236}">
                <a16:creationId xmlns:a16="http://schemas.microsoft.com/office/drawing/2014/main" id="{FB7E1EAC-09A8-D849-1A94-3163808933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07" y="2381888"/>
            <a:ext cx="9179926" cy="4331923"/>
          </a:xfrm>
          <a:prstGeom prst="rect">
            <a:avLst/>
          </a:prstGeom>
          <a:noFill/>
        </p:spPr>
      </p:pic>
    </p:spTree>
    <p:extLst>
      <p:ext uri="{BB962C8B-B14F-4D97-AF65-F5344CB8AC3E}">
        <p14:creationId xmlns:p14="http://schemas.microsoft.com/office/powerpoint/2010/main" val="256013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err="1">
                <a:solidFill>
                  <a:schemeClr val="dk2"/>
                </a:solidFill>
                <a:latin typeface="Arial"/>
                <a:ea typeface="Arial"/>
                <a:cs typeface="Arial"/>
                <a:sym typeface="Arial"/>
              </a:rPr>
              <a:t>Pre-analytical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process</a:t>
            </a: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Grafik 4" descr="Ein Bild, das Karte enthält.&#10;&#10;Automatisch generierte Beschreibung">
            <a:extLst>
              <a:ext uri="{FF2B5EF4-FFF2-40B4-BE49-F238E27FC236}">
                <a16:creationId xmlns:a16="http://schemas.microsoft.com/office/drawing/2014/main" id="{12585238-13D4-24D4-3138-C7FAC3D70B2D}"/>
              </a:ext>
            </a:extLst>
          </p:cNvPr>
          <p:cNvPicPr>
            <a:picLocks noChangeAspect="1"/>
          </p:cNvPicPr>
          <p:nvPr/>
        </p:nvPicPr>
        <p:blipFill>
          <a:blip r:embed="rId5"/>
          <a:stretch>
            <a:fillRect/>
          </a:stretch>
        </p:blipFill>
        <p:spPr>
          <a:xfrm>
            <a:off x="-30481" y="2508715"/>
            <a:ext cx="4572000" cy="3973830"/>
          </a:xfrm>
          <a:prstGeom prst="rect">
            <a:avLst/>
          </a:prstGeom>
        </p:spPr>
      </p:pic>
      <p:pic>
        <p:nvPicPr>
          <p:cNvPr id="4" name="Grafik 4">
            <a:extLst>
              <a:ext uri="{FF2B5EF4-FFF2-40B4-BE49-F238E27FC236}">
                <a16:creationId xmlns:a16="http://schemas.microsoft.com/office/drawing/2014/main" id="{8094B627-526C-8EDC-267D-F3E0209AA6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518" y="2521415"/>
            <a:ext cx="4541519" cy="3961130"/>
          </a:xfrm>
          <a:prstGeom prst="rect">
            <a:avLst/>
          </a:prstGeom>
          <a:noFill/>
        </p:spPr>
      </p:pic>
    </p:spTree>
    <p:extLst>
      <p:ext uri="{BB962C8B-B14F-4D97-AF65-F5344CB8AC3E}">
        <p14:creationId xmlns:p14="http://schemas.microsoft.com/office/powerpoint/2010/main" val="17918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166345"/>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Key </a:t>
            </a:r>
            <a:r>
              <a:rPr lang="hu-HU" sz="4000" b="1" i="0" u="sng" dirty="0" err="1">
                <a:solidFill>
                  <a:schemeClr val="dk2"/>
                </a:solidFill>
                <a:latin typeface="Arial"/>
                <a:ea typeface="Arial"/>
                <a:cs typeface="Arial"/>
                <a:sym typeface="Arial"/>
              </a:rPr>
              <a:t>learnings</a:t>
            </a:r>
            <a:r>
              <a:rPr lang="hu-HU" sz="4000" b="1" i="0" u="sng" dirty="0">
                <a:solidFill>
                  <a:schemeClr val="dk2"/>
                </a:solidFill>
                <a:latin typeface="Arial"/>
                <a:ea typeface="Arial"/>
                <a:cs typeface="Arial"/>
                <a:sym typeface="Arial"/>
              </a:rPr>
              <a:t> </a:t>
            </a:r>
            <a:endParaRPr lang="hu-HU" sz="3200" b="1" i="0" u="none" dirty="0">
              <a:solidFill>
                <a:schemeClr val="dk2"/>
              </a:solidFill>
              <a:latin typeface="Arial"/>
              <a:ea typeface="Arial"/>
              <a:cs typeface="Arial"/>
              <a:sym typeface="Arial"/>
            </a:endParaRPr>
          </a:p>
          <a:p>
            <a:pPr marL="457200" marR="0" lvl="0" indent="-457200" algn="ctr" rtl="0">
              <a:lnSpc>
                <a:spcPct val="100000"/>
              </a:lnSpc>
              <a:spcBef>
                <a:spcPts val="0"/>
              </a:spcBef>
              <a:spcAft>
                <a:spcPts val="0"/>
              </a:spcAft>
              <a:buClr>
                <a:schemeClr val="dk2"/>
              </a:buClr>
              <a:buSzPct val="25000"/>
              <a:buFont typeface="+mj-lt"/>
              <a:buAutoNum type="arabicPeriod"/>
            </a:pPr>
            <a:endParaRPr lang="hu-HU" sz="2000" b="1" i="0" u="none" dirty="0">
              <a:solidFill>
                <a:schemeClr val="dk2"/>
              </a:solidFill>
              <a:latin typeface="Arial"/>
              <a:ea typeface="Arial"/>
              <a:cs typeface="Arial"/>
              <a:sym typeface="Arial"/>
            </a:endParaRPr>
          </a:p>
          <a:p>
            <a:pPr marL="457200" indent="-457200" algn="just">
              <a:lnSpc>
                <a:spcPct val="107000"/>
              </a:lnSpc>
              <a:spcAft>
                <a:spcPts val="800"/>
              </a:spcAft>
              <a:buFont typeface="+mj-lt"/>
              <a:buAutoNum type="arabicPeriod"/>
            </a:pPr>
            <a:r>
              <a:rPr lang="hu-HU" sz="2000" kern="100" dirty="0">
                <a:latin typeface="Calibri" panose="020F0502020204030204" pitchFamily="34" charset="0"/>
                <a:ea typeface="Calibri" panose="020F0502020204030204" pitchFamily="34" charset="0"/>
                <a:cs typeface="Times New Roman" panose="02020603050405020304" pitchFamily="18" charset="0"/>
              </a:rPr>
              <a:t>E</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ach of the 198 trigger-dataset could be localized in an automated process, if the Customer’s expectation let derive information added-values for this kind of software development.</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testing process for the above-mentioned steps can not be holistic because the real GPS-coordinates are not public. This is the decision of the so-called “Customers” of this development project.</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On the other hand: the map-oriented relationships of the massive similar and the massive non-similar objects seems to be rational (consistent).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It is not trivial after comparing </a:t>
            </a:r>
            <a:r>
              <a:rPr lang="hu-HU" sz="2000" dirty="0" err="1">
                <a:latin typeface="Calibri" panose="020F0502020204030204" pitchFamily="34" charset="0"/>
                <a:ea typeface="Calibri" panose="020F0502020204030204" pitchFamily="34" charset="0"/>
                <a:cs typeface="Times New Roman" panose="02020603050405020304" pitchFamily="18" charset="0"/>
              </a:rPr>
              <a:t>pattern</a:t>
            </a:r>
            <a:r>
              <a:rPr lang="hu-HU" sz="2000" dirty="0">
                <a:latin typeface="Calibri" panose="020F0502020204030204" pitchFamily="34" charset="0"/>
                <a:ea typeface="Calibri" panose="020F0502020204030204" pitchFamily="34" charset="0"/>
                <a:cs typeface="Times New Roman" panose="02020603050405020304" pitchFamily="18" charset="0"/>
              </a:rPr>
              <a:t> </a:t>
            </a:r>
            <a:r>
              <a:rPr lang="hu-HU" sz="2000" dirty="0" err="1">
                <a:latin typeface="Calibri" panose="020F0502020204030204" pitchFamily="34" charset="0"/>
                <a:ea typeface="Calibri" panose="020F0502020204030204" pitchFamily="34" charset="0"/>
                <a:cs typeface="Times New Roman" panose="02020603050405020304" pitchFamily="18" charset="0"/>
              </a:rPr>
              <a:t>figures</a:t>
            </a:r>
            <a:r>
              <a:rPr lang="hu-HU"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whether the climate change as such could be derived (in form of higher frequencies and higher amplitudes along the time).</a:t>
            </a:r>
            <a:endParaRPr lang="hu-H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34457"/>
      </p:ext>
    </p:extLst>
  </p:cSld>
  <p:clrMapOvr>
    <a:masterClrMapping/>
  </p:clrMapOvr>
</p:sld>
</file>

<file path=ppt/theme/theme1.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1766</Words>
  <Application>Microsoft Office PowerPoint</Application>
  <PresentationFormat>On-screen Show (4:3)</PresentationFormat>
  <Paragraphs>123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15</vt:i4>
      </vt:variant>
    </vt:vector>
  </HeadingPairs>
  <TitlesOfParts>
    <vt:vector size="28" baseType="lpstr">
      <vt:lpstr>Arial</vt:lpstr>
      <vt:lpstr>Calibri</vt:lpstr>
      <vt:lpstr>Symbol</vt:lpstr>
      <vt:lpstr>1_Alapértelmezett terv</vt:lpstr>
      <vt:lpstr>2_Alapértelmezett terv</vt:lpstr>
      <vt:lpstr>3_Alapértelmezett terv</vt:lpstr>
      <vt:lpstr>4_Alapértelmezett terv</vt:lpstr>
      <vt:lpstr>5_Alapértelmezett terv</vt:lpstr>
      <vt:lpstr>6_Alapértelmezett terv</vt:lpstr>
      <vt:lpstr>7_Alapértelmezett terv</vt:lpstr>
      <vt:lpstr>8_Alapértelmezett terv</vt:lpstr>
      <vt:lpstr>9_Alapértelmezett terv</vt:lpstr>
      <vt:lpstr>10_Alapértelmezett terv</vt:lpstr>
      <vt:lpstr>PowerPoint Presentation</vt:lpstr>
      <vt:lpstr>Simulator development  for yield estimation  (in case of corn, oats, soybean) based on weather-data  </vt:lpstr>
      <vt:lpstr>Content  The task  Experiments  Discussion / Conclusion / Future    </vt:lpstr>
      <vt:lpstr> The task  Pre-analytical process  Key learnings   </vt:lpstr>
      <vt:lpstr>    </vt:lpstr>
      <vt:lpstr>    </vt:lpstr>
      <vt:lpstr>    </vt:lpstr>
      <vt:lpstr>    </vt:lpstr>
      <vt:lpstr>    </vt:lpstr>
      <vt:lpstr> Experiments     </vt:lpstr>
      <vt:lpstr>    </vt:lpstr>
      <vt:lpstr>    </vt:lpstr>
      <vt:lpstr>    </vt:lpstr>
      <vt:lpstr>    </vt:lpstr>
      <vt:lpstr>Thank you for your attention!  Email:  pitlik@my-x.hu   Details: https://miau.my-x.hu/miau/298/Simulator%20development%20for%20yield%20estimation_2.docx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Latitude</dc:creator>
  <cp:lastModifiedBy>Lttd</cp:lastModifiedBy>
  <cp:revision>46</cp:revision>
  <dcterms:modified xsi:type="dcterms:W3CDTF">2023-08-19T16:32:53Z</dcterms:modified>
</cp:coreProperties>
</file>