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  <p:sldMasterId id="2147483661" r:id="rId2"/>
    <p:sldMasterId id="2147483662" r:id="rId3"/>
    <p:sldMasterId id="2147483663" r:id="rId4"/>
    <p:sldMasterId id="2147483664" r:id="rId5"/>
    <p:sldMasterId id="2147483665" r:id="rId6"/>
    <p:sldMasterId id="2147483666" r:id="rId7"/>
    <p:sldMasterId id="2147483667" r:id="rId8"/>
    <p:sldMasterId id="2147483668" r:id="rId9"/>
    <p:sldMasterId id="2147483669" r:id="rId10"/>
  </p:sldMasterIdLst>
  <p:notesMasterIdLst>
    <p:notesMasterId r:id="rId19"/>
  </p:notesMasterIdLst>
  <p:sldIdLst>
    <p:sldId id="271" r:id="rId11"/>
    <p:sldId id="257" r:id="rId12"/>
    <p:sldId id="258" r:id="rId13"/>
    <p:sldId id="262" r:id="rId14"/>
    <p:sldId id="286" r:id="rId15"/>
    <p:sldId id="287" r:id="rId16"/>
    <p:sldId id="265" r:id="rId17"/>
    <p:sldId id="270" r:id="rId18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098" autoAdjust="0"/>
  </p:normalViewPr>
  <p:slideViewPr>
    <p:cSldViewPr snapToGrid="0">
      <p:cViewPr varScale="1">
        <p:scale>
          <a:sx n="70" d="100"/>
          <a:sy n="70" d="100"/>
        </p:scale>
        <p:origin x="181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har char="●"/>
              <a:defRPr sz="1800" b="0" i="0" u="none" strike="noStrike" cap="none"/>
            </a:lvl1pPr>
            <a:lvl2pPr marL="0" marR="0" lvl="1" indent="0" algn="l" rtl="0">
              <a:spcBef>
                <a:spcPts val="0"/>
              </a:spcBef>
              <a:buChar char="○"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buChar char="■"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buChar char="●"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buChar char="○"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buChar char="■"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buChar char="●"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buChar char="○"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buChar char="■"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Thank</a:t>
            </a:r>
            <a:r>
              <a:rPr lang="hu-HU" dirty="0"/>
              <a:t> </a:t>
            </a:r>
            <a:r>
              <a:rPr lang="hu-HU" dirty="0" err="1"/>
              <a:t>you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possibility</a:t>
            </a:r>
            <a:r>
              <a:rPr lang="hu-HU" dirty="0"/>
              <a:t>…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lang="en-US"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2719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lang="en-US"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98047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1" name="Shape 22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6" name="Shape 2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Függőleges cím és szöveg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1" name="Shape 14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2" name="Shape 14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3" name="Shape 14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zakaszfejléc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4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 tartalomrész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Összehasonlítás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58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58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Csak cím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Üre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Tartalomrész képaláírással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Kép képaláírással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5" name="Shape 115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Cím és függőleges szöveg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1" cy="8229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0" name="Shape 13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1" name="Shape 13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6" name="Shape 13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7" name="Shape 13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hyperlink" Target="https://miau.my-x.hu/mediawiki/index.php/ChatGPT_cyborg-etology_human-machine-interaction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3.jpg"/><Relationship Id="rId7" Type="http://schemas.openxmlformats.org/officeDocument/2006/relationships/hyperlink" Target="https://miau.my-x.hu/miau2009/index.php3?x=e0&amp;string=intelligence-based.education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miau.my-x.hu/miau/305/?C=N;O=A" TargetMode="External"/><Relationship Id="rId5" Type="http://schemas.openxmlformats.org/officeDocument/2006/relationships/hyperlink" Target="https://miau.my-x.hu/miau/304/20231107.docx" TargetMode="External"/><Relationship Id="rId4" Type="http://schemas.openxmlformats.org/officeDocument/2006/relationships/hyperlink" Target="mailto:pitlik@my-x.h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77AF79D-DCAB-4B44-9C93-4A19AF5EBB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E87F883F-D59D-43F6-B669-68AD670040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303FEC-CB96-A79F-69FC-88F5F6019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5790"/>
            <a:ext cx="3891224" cy="53792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1B4A9B-A8AA-310C-B738-E2AD9ECB57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1224" y="2394857"/>
            <a:ext cx="5252776" cy="446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522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Shape 155" descr="centerbac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761" y="0"/>
            <a:ext cx="9113519" cy="6835139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Shape 156"/>
          <p:cNvSpPr txBox="1">
            <a:spLocks noGrp="1"/>
          </p:cNvSpPr>
          <p:nvPr>
            <p:ph type="ctrTitle"/>
          </p:nvPr>
        </p:nvSpPr>
        <p:spPr>
          <a:xfrm>
            <a:off x="-1" y="2070112"/>
            <a:ext cx="9108757" cy="237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Clr>
                <a:schemeClr val="dk2"/>
              </a:buClr>
              <a:buSzPct val="25000"/>
            </a:pPr>
            <a:br>
              <a:rPr lang="hu-HU" sz="3600" b="1" dirty="0"/>
            </a:br>
            <a:r>
              <a:rPr lang="hu-HU" sz="3600" b="1" dirty="0"/>
              <a:t>A </a:t>
            </a:r>
            <a:r>
              <a:rPr lang="hu-HU" sz="3600" b="1" dirty="0" err="1"/>
              <a:t>chatGPT</a:t>
            </a:r>
            <a:r>
              <a:rPr lang="hu-HU" sz="3600" b="1" dirty="0"/>
              <a:t> szerepe </a:t>
            </a:r>
            <a:br>
              <a:rPr lang="hu-HU" sz="3600" b="1" dirty="0"/>
            </a:br>
            <a:r>
              <a:rPr lang="hu-HU" sz="3600" b="1" dirty="0"/>
              <a:t>a tudásmenedzsmentben</a:t>
            </a:r>
            <a:r>
              <a:rPr lang="en-GB" sz="3600" b="1" dirty="0"/>
              <a:t> </a:t>
            </a:r>
            <a:br>
              <a:rPr lang="hu-HU" sz="3600" b="1" dirty="0"/>
            </a:br>
            <a:br>
              <a:rPr lang="en-US" sz="6000" b="1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3600" b="1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3600" b="1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Shape 157"/>
          <p:cNvSpPr txBox="1">
            <a:spLocks noGrp="1"/>
          </p:cNvSpPr>
          <p:nvPr>
            <p:ph type="subTitle" idx="1"/>
          </p:nvPr>
        </p:nvSpPr>
        <p:spPr>
          <a:xfrm>
            <a:off x="0" y="4444912"/>
            <a:ext cx="9108758" cy="175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Pitlik</a:t>
            </a:r>
            <a:r>
              <a:rPr lang="hu-HU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László</a:t>
            </a:r>
            <a:endParaRPr lang="hu-HU" sz="24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hu-HU" sz="2400" dirty="0"/>
              <a:t>Kodolányi János Egyetem, MY-X kutatócsoport </a:t>
            </a:r>
            <a:endParaRPr lang="en-US"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hu-HU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2023.XI.07. – Budapest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spcBef>
                <a:spcPts val="280"/>
              </a:spcBef>
              <a:buSzPct val="25000"/>
            </a:pPr>
            <a:endParaRPr lang="en-US" sz="1400" dirty="0"/>
          </a:p>
          <a:p>
            <a:pPr lvl="0">
              <a:spcBef>
                <a:spcPts val="280"/>
              </a:spcBef>
              <a:buSzPct val="25000"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                                          </a:t>
            </a:r>
          </a:p>
        </p:txBody>
      </p:sp>
      <p:pic>
        <p:nvPicPr>
          <p:cNvPr id="158" name="Shape 158" descr="portal_top_d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1166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Shape 163" descr="centerbac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9878"/>
            <a:ext cx="9113519" cy="6835139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Shape 164"/>
          <p:cNvSpPr txBox="1">
            <a:spLocks noGrp="1"/>
          </p:cNvSpPr>
          <p:nvPr>
            <p:ph type="ctrTitle"/>
          </p:nvPr>
        </p:nvSpPr>
        <p:spPr>
          <a:xfrm>
            <a:off x="463550" y="3563937"/>
            <a:ext cx="8215312" cy="147002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hu-HU" sz="4800" b="1" i="0" u="sng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Tartalomjegyzék</a:t>
            </a:r>
            <a:br>
              <a:rPr lang="hu-HU" sz="2800" b="1" i="0" u="sng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2800" b="1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hu-HU" sz="2800" b="1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Bevezetés: Elméleti alapok</a:t>
            </a:r>
            <a:br>
              <a:rPr lang="hu-HU" sz="2800" b="1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hu-HU" sz="2800" b="1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hu-HU" sz="2800" b="1" dirty="0"/>
              <a:t>Saját kísérletek</a:t>
            </a:r>
            <a:br>
              <a:rPr lang="hu-HU" sz="2800" b="1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hu-HU" sz="2800" b="1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hu-HU" sz="2800" b="1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Vita / Következmények / Jövőkép</a:t>
            </a:r>
            <a:br>
              <a:rPr lang="hu-HU" sz="2800" b="1" dirty="0"/>
            </a:br>
            <a:r>
              <a:rPr lang="en-US" sz="2800" b="1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br>
              <a:rPr lang="en-US" sz="2800" b="1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2800" b="1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2800" b="1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Shape 165"/>
          <p:cNvSpPr txBox="1">
            <a:spLocks noGrp="1"/>
          </p:cNvSpPr>
          <p:nvPr>
            <p:ph type="subTitle" idx="1"/>
          </p:nvPr>
        </p:nvSpPr>
        <p:spPr>
          <a:xfrm>
            <a:off x="1370012" y="5916612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br>
              <a:rPr lang="en-US" sz="1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1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6" name="Shape 166" descr="portal_top_d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1166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Shape 197" descr="centerbac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13519" cy="6835139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Shape 198"/>
          <p:cNvSpPr txBox="1">
            <a:spLocks noGrp="1"/>
          </p:cNvSpPr>
          <p:nvPr>
            <p:ph type="ctrTitle"/>
          </p:nvPr>
        </p:nvSpPr>
        <p:spPr>
          <a:xfrm>
            <a:off x="30481" y="1844675"/>
            <a:ext cx="9083038" cy="402673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Clr>
                <a:schemeClr val="dk2"/>
              </a:buClr>
              <a:buSzPct val="25000"/>
            </a:pPr>
            <a:r>
              <a:rPr lang="hu-HU" sz="4000" b="1" u="sng" dirty="0"/>
              <a:t>Bevezetés: </a:t>
            </a:r>
            <a:r>
              <a:rPr lang="hu-HU" sz="4000" b="1" i="0" u="sng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Elméleti alapok</a:t>
            </a:r>
            <a:br>
              <a:rPr lang="hu-HU" sz="4000" b="1" i="0" u="sng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hu-HU" sz="2000" b="1" i="0" u="sng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hu-HU" sz="2400" b="1" i="0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Szómágia – büfészak – tudás – ember-gép szimbiózis</a:t>
            </a:r>
            <a:br>
              <a:rPr lang="hu-HU" sz="2400" b="1" i="0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hu-HU" sz="2400" b="1" i="0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hu-HU" sz="2400" b="1" i="0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Menedzsment – hatékonyság – KNUTH</a:t>
            </a:r>
            <a:br>
              <a:rPr lang="hu-HU" sz="2400" b="1" i="0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hu-HU" sz="2400" b="1" i="0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hu-HU" sz="2400" b="1" i="0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Mesterséges intelligencia &gt; </a:t>
            </a:r>
            <a:r>
              <a:rPr lang="hu-HU" sz="2400" b="1" i="0" strike="noStrike" cap="none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chatGPT</a:t>
            </a:r>
            <a:br>
              <a:rPr lang="hu-HU" sz="2400" b="1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hu-HU" sz="2400" b="1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hu-HU" sz="2400" b="1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hu-HU" sz="2400" b="1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Referenciák: IKSAD-konferencia, ELTE-konferencia, </a:t>
            </a:r>
            <a:br>
              <a:rPr lang="hu-HU" sz="2400" b="1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hu-HU" sz="2400" b="1" i="0" u="none" strike="noStrike" cap="none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chatGPT</a:t>
            </a:r>
            <a:r>
              <a:rPr lang="hu-HU" sz="2400" b="1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bevonása az oktatásba</a:t>
            </a:r>
            <a:br>
              <a:rPr lang="hu-HU" sz="1800" b="1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hu-HU" sz="1800" b="1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3200" b="1" i="0" u="none" strike="noStrike" cap="none" dirty="0">
              <a:solidFill>
                <a:srgbClr val="FF0000"/>
              </a:solidFill>
              <a:sym typeface="Arial"/>
            </a:endParaRPr>
          </a:p>
        </p:txBody>
      </p:sp>
      <p:pic>
        <p:nvPicPr>
          <p:cNvPr id="199" name="Shape 199" descr="portal_top_d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1166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Shape 197" descr="centerbac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13519" cy="6835139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Shape 198"/>
          <p:cNvSpPr txBox="1">
            <a:spLocks noGrp="1"/>
          </p:cNvSpPr>
          <p:nvPr>
            <p:ph type="ctrTitle"/>
          </p:nvPr>
        </p:nvSpPr>
        <p:spPr>
          <a:xfrm>
            <a:off x="30481" y="1844675"/>
            <a:ext cx="9083038" cy="402673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Clr>
                <a:schemeClr val="dk2"/>
              </a:buClr>
              <a:buSzPct val="25000"/>
            </a:pPr>
            <a:br>
              <a:rPr lang="hu-HU" sz="4000" b="1" dirty="0"/>
            </a:br>
            <a:r>
              <a:rPr lang="hu-HU" sz="4000" b="1" u="sng" dirty="0"/>
              <a:t>Saját kísérletek</a:t>
            </a:r>
            <a:br>
              <a:rPr lang="hu-HU" sz="4000" b="1" u="sng" dirty="0"/>
            </a:br>
            <a:br>
              <a:rPr lang="hu-HU" sz="4000" b="1" u="sng" dirty="0"/>
            </a:br>
            <a:r>
              <a:rPr lang="hu-HU" sz="3600" b="1" dirty="0"/>
              <a:t>Hipotézis-alapú </a:t>
            </a:r>
            <a:r>
              <a:rPr lang="hu-HU" sz="3600" b="1" dirty="0" err="1"/>
              <a:t>chatGPT</a:t>
            </a:r>
            <a:r>
              <a:rPr lang="hu-HU" sz="3600" b="1" dirty="0"/>
              <a:t>-tesztek</a:t>
            </a:r>
            <a:br>
              <a:rPr lang="hu-HU" sz="3600" b="1" dirty="0"/>
            </a:br>
            <a:br>
              <a:rPr lang="hu-HU" sz="3600" b="1" dirty="0"/>
            </a:br>
            <a:r>
              <a:rPr lang="hu-HU" sz="1400" b="1" dirty="0">
                <a:hlinkClick r:id="rId4"/>
              </a:rPr>
              <a:t>https://miau.my-x.hu/mediawiki/index.php/ChatGPT_cyborg-etology_human-machine-interactions</a:t>
            </a:r>
            <a:r>
              <a:rPr lang="hu-HU" sz="1400" b="1" dirty="0"/>
              <a:t> </a:t>
            </a:r>
            <a:br>
              <a:rPr lang="hu-HU" sz="1000" b="1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hu-HU" sz="2000" b="1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3200" b="1" i="0" u="none" strike="noStrike" cap="none" dirty="0">
              <a:solidFill>
                <a:srgbClr val="FF0000"/>
              </a:solidFill>
              <a:sym typeface="Arial"/>
            </a:endParaRPr>
          </a:p>
        </p:txBody>
      </p:sp>
      <p:pic>
        <p:nvPicPr>
          <p:cNvPr id="199" name="Shape 199" descr="portal_top_d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4000" cy="11663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6870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E21E0-D655-C6EF-9504-BB12A4A582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812AA6-C6EE-4BDE-339F-589FBACDFA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Meeting with Pitlik László-20231102_080312-Értekezletről készült felvétel">
            <a:hlinkClick r:id="" action="ppaction://media"/>
            <a:extLst>
              <a:ext uri="{FF2B5EF4-FFF2-40B4-BE49-F238E27FC236}">
                <a16:creationId xmlns:a16="http://schemas.microsoft.com/office/drawing/2014/main" id="{4EC51F13-96AE-7841-6C3E-DF528F9636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47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Shape 223" descr="centerbac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1" y="0"/>
            <a:ext cx="9113519" cy="6835139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Shape 224"/>
          <p:cNvSpPr txBox="1">
            <a:spLocks noGrp="1"/>
          </p:cNvSpPr>
          <p:nvPr>
            <p:ph type="ctrTitle"/>
          </p:nvPr>
        </p:nvSpPr>
        <p:spPr>
          <a:xfrm>
            <a:off x="463550" y="1268412"/>
            <a:ext cx="8215312" cy="115093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br>
              <a:rPr lang="en-US" sz="2000" b="1" i="0" u="sng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2000" b="1" i="0" u="sng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2000" b="1" i="0" u="sng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2000" b="1" i="0" u="sng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2000" b="1" i="0" u="sng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5" name="Shape 225" descr="portal_top_d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1166345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Shape 226"/>
          <p:cNvSpPr txBox="1"/>
          <p:nvPr/>
        </p:nvSpPr>
        <p:spPr>
          <a:xfrm>
            <a:off x="123190" y="1539874"/>
            <a:ext cx="9005569" cy="394973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742950" marR="0" lvl="0" indent="-7429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endParaRPr lang="hu-HU" sz="4000" b="1" i="0" u="sng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0" indent="-7429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hu-HU" sz="4000" b="1" i="0" u="sng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Vita / Következmények / Jövőkép</a:t>
            </a:r>
          </a:p>
          <a:p>
            <a:pPr marL="742950" marR="0" lvl="0" indent="-7429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endParaRPr lang="hu-HU" sz="2000" i="0" u="none" dirty="0">
              <a:solidFill>
                <a:schemeClr val="dk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</a:pPr>
            <a:r>
              <a:rPr lang="hu-HU" sz="2000" i="0" u="none" dirty="0">
                <a:solidFill>
                  <a:schemeClr val="dk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 </a:t>
            </a:r>
            <a:r>
              <a:rPr lang="hu-HU" sz="2000" i="0" u="none" dirty="0" err="1">
                <a:solidFill>
                  <a:schemeClr val="dk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chatGPT</a:t>
            </a:r>
            <a:r>
              <a:rPr lang="hu-HU" sz="2000" i="0" u="none" dirty="0">
                <a:solidFill>
                  <a:schemeClr val="dk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bevonása a tanításba/tanulásba/munkába KÖTELEZŐ/AJÁNLOTT!</a:t>
            </a:r>
          </a:p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</a:pPr>
            <a:endParaRPr lang="hu-HU" sz="2000" i="0" u="none" dirty="0">
              <a:solidFill>
                <a:schemeClr val="dk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</a:pPr>
            <a:r>
              <a:rPr lang="hu-HU" sz="2000" dirty="0">
                <a:solidFill>
                  <a:schemeClr val="dk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Az MI személyes TAPASZTALAT-alapú kiismerése mindenki számára releváns kihívás!</a:t>
            </a:r>
          </a:p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</a:pPr>
            <a:endParaRPr lang="hu-HU" sz="2000" dirty="0">
              <a:solidFill>
                <a:schemeClr val="dk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</a:pPr>
            <a:r>
              <a:rPr lang="hu-HU" sz="2000" dirty="0">
                <a:solidFill>
                  <a:schemeClr val="dk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Aki NEM rendelkezik személyes tapasztalatokkal, az jobb, ha nem nyilatkozik…</a:t>
            </a:r>
          </a:p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</a:pPr>
            <a:endParaRPr lang="hu-HU" sz="2000" i="0" u="none" dirty="0">
              <a:solidFill>
                <a:schemeClr val="dk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</a:pPr>
            <a:r>
              <a:rPr lang="hu-HU" sz="2000" i="0" u="none" dirty="0">
                <a:solidFill>
                  <a:schemeClr val="dk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Az ember feladata mindenkor JOBBNAK lenni / JOBBÁ válni tudni a </a:t>
            </a:r>
            <a:r>
              <a:rPr lang="hu-HU" sz="2000" i="0" u="none" dirty="0" err="1">
                <a:solidFill>
                  <a:schemeClr val="dk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chatGPT</a:t>
            </a:r>
            <a:r>
              <a:rPr lang="hu-HU" sz="2000" i="0" u="none" dirty="0">
                <a:solidFill>
                  <a:schemeClr val="dk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-nél!</a:t>
            </a:r>
          </a:p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</a:pPr>
            <a:endParaRPr lang="hu-HU" sz="2000" i="0" u="none" dirty="0">
              <a:solidFill>
                <a:schemeClr val="dk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</a:pPr>
            <a:r>
              <a:rPr lang="hu-HU" sz="2000" dirty="0">
                <a:solidFill>
                  <a:schemeClr val="dk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hu-HU" sz="2000" dirty="0" err="1">
                <a:solidFill>
                  <a:schemeClr val="dk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chatGPT</a:t>
            </a:r>
            <a:r>
              <a:rPr lang="hu-HU" sz="2000" dirty="0">
                <a:solidFill>
                  <a:schemeClr val="dk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-vel való interakciók LOG-állományai digitális személyiség-lenyomatok!</a:t>
            </a:r>
          </a:p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</a:pPr>
            <a:endParaRPr lang="hu-HU" sz="2000" i="0" u="none" dirty="0">
              <a:solidFill>
                <a:schemeClr val="dk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</a:pPr>
            <a:r>
              <a:rPr lang="hu-HU" sz="2000" dirty="0">
                <a:solidFill>
                  <a:schemeClr val="dk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hu-HU" sz="2000" dirty="0" err="1">
                <a:solidFill>
                  <a:schemeClr val="dk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chatGPT</a:t>
            </a:r>
            <a:r>
              <a:rPr lang="hu-HU" sz="2000" dirty="0">
                <a:solidFill>
                  <a:schemeClr val="dk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képes (</a:t>
            </a:r>
            <a:r>
              <a:rPr lang="hu-HU" sz="2000" dirty="0" err="1">
                <a:solidFill>
                  <a:schemeClr val="dk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quasi</a:t>
            </a:r>
            <a:r>
              <a:rPr lang="hu-HU" sz="2000" dirty="0">
                <a:solidFill>
                  <a:schemeClr val="dk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CSAK) a felhasználó által kreált univerzumban alkotni…</a:t>
            </a:r>
          </a:p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</a:pPr>
            <a:endParaRPr lang="hu-HU" sz="2000" i="0" u="none" dirty="0">
              <a:solidFill>
                <a:schemeClr val="dk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742950" marR="0" lvl="0" indent="-7429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hu-HU" sz="2000" dirty="0">
                <a:solidFill>
                  <a:schemeClr val="dk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CYBORG-lét nem lehet megalázóbb, mint a repetitív feladatokra kényszerülés…</a:t>
            </a:r>
            <a:endParaRPr lang="en-US" sz="2000" i="0" u="none" dirty="0">
              <a:solidFill>
                <a:schemeClr val="dk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Shape 268" descr="centerbac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13519" cy="6835139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Shape 269"/>
          <p:cNvSpPr txBox="1">
            <a:spLocks noGrp="1"/>
          </p:cNvSpPr>
          <p:nvPr>
            <p:ph type="ctrTitle"/>
          </p:nvPr>
        </p:nvSpPr>
        <p:spPr>
          <a:xfrm>
            <a:off x="179386" y="3141661"/>
            <a:ext cx="8713786" cy="147002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Clr>
                <a:schemeClr val="dk2"/>
              </a:buClr>
              <a:buSzPct val="25000"/>
            </a:pPr>
            <a:r>
              <a:rPr lang="hu-HU" sz="4800" b="1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Köszönöm a figyelmet!</a:t>
            </a:r>
            <a:br>
              <a:rPr lang="en-US" sz="2800" b="1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hu-HU" sz="2800" b="1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hu-HU" sz="2400" b="1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Email: </a:t>
            </a:r>
            <a:br>
              <a:rPr lang="hu-HU" sz="2400" b="1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hu-HU" sz="2400" b="1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pitlik@my-x.hu</a:t>
            </a:r>
            <a:r>
              <a:rPr lang="hu-HU" sz="2400" b="1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hu-HU" sz="2400" b="1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hu-HU" sz="2400" b="1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hu-HU" sz="2400" b="1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Részletek:</a:t>
            </a:r>
            <a:br>
              <a:rPr lang="hu-HU" sz="2400" b="1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hu-HU" sz="2800" b="1" dirty="0"/>
            </a:br>
            <a:r>
              <a:rPr lang="hu-HU" sz="1600" b="1" dirty="0">
                <a:hlinkClick r:id="rId5"/>
              </a:rPr>
              <a:t>https://miau.my-x.hu/miau/304/20231107.docx</a:t>
            </a:r>
            <a:br>
              <a:rPr lang="hu-HU" sz="1600" b="1" dirty="0"/>
            </a:br>
            <a:br>
              <a:rPr lang="hu-HU" sz="1600" b="1" dirty="0"/>
            </a:br>
            <a:r>
              <a:rPr lang="hu-HU" sz="1600" b="1" dirty="0">
                <a:hlinkClick r:id="rId6"/>
              </a:rPr>
              <a:t>https://miau.my-x.hu/miau/305/?C=N;O=A</a:t>
            </a:r>
            <a:r>
              <a:rPr lang="hu-HU" sz="1600" b="1" dirty="0"/>
              <a:t> (*</a:t>
            </a:r>
            <a:r>
              <a:rPr lang="hu-HU" sz="1600" b="1" dirty="0" err="1"/>
              <a:t>elte</a:t>
            </a:r>
            <a:r>
              <a:rPr lang="hu-HU" sz="1600" b="1" dirty="0"/>
              <a:t>*.*)</a:t>
            </a:r>
            <a:br>
              <a:rPr lang="hu-HU" sz="1600" b="1" dirty="0"/>
            </a:br>
            <a:br>
              <a:rPr lang="hu-HU" sz="1600" b="1" dirty="0"/>
            </a:br>
            <a:r>
              <a:rPr lang="hu-HU" sz="1600" b="1" dirty="0">
                <a:hlinkClick r:id="rId7"/>
              </a:rPr>
              <a:t>https://miau.my-x.hu/miau2009/index.php3?x=e0&amp;string=intelligence-based.education</a:t>
            </a:r>
            <a:r>
              <a:rPr lang="hu-HU" sz="1600" b="1" dirty="0"/>
              <a:t>  </a:t>
            </a:r>
            <a:endParaRPr lang="en-US" sz="2400" b="1" dirty="0"/>
          </a:p>
        </p:txBody>
      </p:sp>
      <p:sp>
        <p:nvSpPr>
          <p:cNvPr id="270" name="Shape 270"/>
          <p:cNvSpPr txBox="1">
            <a:spLocks noGrp="1"/>
          </p:cNvSpPr>
          <p:nvPr>
            <p:ph type="subTitle" idx="1"/>
          </p:nvPr>
        </p:nvSpPr>
        <p:spPr>
          <a:xfrm>
            <a:off x="1371600" y="4797425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br>
              <a:rPr lang="en-US" sz="2400" b="1" dirty="0">
                <a:solidFill>
                  <a:schemeClr val="dk2"/>
                </a:solidFill>
              </a:rPr>
            </a:br>
            <a:endParaRPr lang="en-US" sz="2400" b="1" dirty="0">
              <a:solidFill>
                <a:schemeClr val="dk2"/>
              </a:solidFill>
            </a:endParaRPr>
          </a:p>
        </p:txBody>
      </p:sp>
      <p:pic>
        <p:nvPicPr>
          <p:cNvPr id="271" name="Shape 271" descr="portal_top_d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0"/>
            <a:ext cx="9144000" cy="1166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0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850</TotalTime>
  <Words>306</Words>
  <Application>Microsoft Office PowerPoint</Application>
  <PresentationFormat>On-screen Show (4:3)</PresentationFormat>
  <Paragraphs>33</Paragraphs>
  <Slides>8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8</vt:i4>
      </vt:variant>
    </vt:vector>
  </HeadingPairs>
  <TitlesOfParts>
    <vt:vector size="20" baseType="lpstr">
      <vt:lpstr>Arial</vt:lpstr>
      <vt:lpstr>Calibri</vt:lpstr>
      <vt:lpstr>1_Alapértelmezett terv</vt:lpstr>
      <vt:lpstr>2_Alapértelmezett terv</vt:lpstr>
      <vt:lpstr>3_Alapértelmezett terv</vt:lpstr>
      <vt:lpstr>4_Alapértelmezett terv</vt:lpstr>
      <vt:lpstr>5_Alapértelmezett terv</vt:lpstr>
      <vt:lpstr>6_Alapértelmezett terv</vt:lpstr>
      <vt:lpstr>7_Alapértelmezett terv</vt:lpstr>
      <vt:lpstr>8_Alapértelmezett terv</vt:lpstr>
      <vt:lpstr>9_Alapértelmezett terv</vt:lpstr>
      <vt:lpstr>10_Alapértelmezett terv</vt:lpstr>
      <vt:lpstr>PowerPoint Presentation</vt:lpstr>
      <vt:lpstr> A chatGPT szerepe  a tudásmenedzsmentben    </vt:lpstr>
      <vt:lpstr>Tartalomjegyzék  Bevezetés: Elméleti alapok  Saját kísérletek  Vita / Következmények / Jövőkép    </vt:lpstr>
      <vt:lpstr>Bevezetés: Elméleti alapok  Szómágia – büfészak – tudás – ember-gép szimbiózis  Menedzsment – hatékonyság – KNUTH  Mesterséges intelligencia &gt; chatGPT   Referenciák: IKSAD-konferencia, ELTE-konferencia,  chatGPT bevonása az oktatásba  </vt:lpstr>
      <vt:lpstr> Saját kísérletek  Hipotézis-alapú chatGPT-tesztek  https://miau.my-x.hu/mediawiki/index.php/ChatGPT_cyborg-etology_human-machine-interactions   </vt:lpstr>
      <vt:lpstr>PowerPoint Presentation</vt:lpstr>
      <vt:lpstr>    </vt:lpstr>
      <vt:lpstr>Köszönöm a figyelmet!  Email:  pitlik@my-x.hu   Részletek:  https://miau.my-x.hu/miau/304/20231107.docx  https://miau.my-x.hu/miau/305/?C=N;O=A (*elte*.*)  https://miau.my-x.hu/miau2009/index.php3?x=e0&amp;string=intelligence-based.education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Latitude</dc:creator>
  <cp:lastModifiedBy>Lttd</cp:lastModifiedBy>
  <cp:revision>85</cp:revision>
  <dcterms:modified xsi:type="dcterms:W3CDTF">2023-11-02T07:15:56Z</dcterms:modified>
</cp:coreProperties>
</file>