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2440FF-D7DF-479B-9C3B-84EB3144C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chatGPT</a:t>
            </a:r>
            <a:r>
              <a:rPr lang="hu-HU" dirty="0"/>
              <a:t> szerepe a jövő munkaerő piacán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0ABE76E-8009-4407-8E52-EEFD4E616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Tantárgy: NFM019 A </a:t>
            </a:r>
            <a:r>
              <a:rPr lang="hu-HU" dirty="0" err="1"/>
              <a:t>chatGPT</a:t>
            </a:r>
            <a:r>
              <a:rPr lang="hu-HU" dirty="0"/>
              <a:t> szerepe a jövő munkaerő piacán</a:t>
            </a:r>
          </a:p>
          <a:p>
            <a:r>
              <a:rPr lang="hu-HU" dirty="0"/>
              <a:t>Oktató: Dr. Pitlik </a:t>
            </a:r>
            <a:r>
              <a:rPr lang="hu-HU" dirty="0" err="1"/>
              <a:t>lászló</a:t>
            </a:r>
            <a:endParaRPr lang="hu-HU" dirty="0"/>
          </a:p>
          <a:p>
            <a:r>
              <a:rPr lang="hu-HU" dirty="0"/>
              <a:t>Készítette: Bolya László, Kodolányi János Egyetem, </a:t>
            </a:r>
            <a:r>
              <a:rPr lang="hu-HU" dirty="0" err="1"/>
              <a:t>neptun</a:t>
            </a:r>
            <a:r>
              <a:rPr lang="hu-HU" dirty="0"/>
              <a:t>: bf9V71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40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24AFBB-848C-4DB1-8BCA-9C015F64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Tanulmány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4B2524-397F-4081-B34F-C67FD1B5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728311" cy="354171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Hipotézis: a </a:t>
            </a:r>
            <a:r>
              <a:rPr lang="hu-HU" dirty="0" err="1"/>
              <a:t>chatGPT</a:t>
            </a:r>
            <a:r>
              <a:rPr lang="hu-HU" dirty="0"/>
              <a:t> </a:t>
            </a:r>
            <a:r>
              <a:rPr lang="hu-HU" b="1" dirty="0"/>
              <a:t>egy Junior fejlesztő </a:t>
            </a:r>
            <a:r>
              <a:rPr lang="hu-HU" dirty="0"/>
              <a:t>szintjét eléri </a:t>
            </a:r>
            <a:r>
              <a:rPr lang="hu-HU" dirty="0" err="1"/>
              <a:t>ServiceNow</a:t>
            </a:r>
            <a:r>
              <a:rPr lang="hu-HU" dirty="0"/>
              <a:t> fejlesztésben</a:t>
            </a:r>
          </a:p>
          <a:p>
            <a:r>
              <a:rPr lang="hu-HU" dirty="0"/>
              <a:t>Vélelem: nem igaz</a:t>
            </a:r>
          </a:p>
          <a:p>
            <a:r>
              <a:rPr lang="hu-HU" dirty="0"/>
              <a:t>Bizonyítás: 1: A </a:t>
            </a:r>
            <a:r>
              <a:rPr lang="hu-HU" dirty="0" err="1"/>
              <a:t>chatGPT-nek</a:t>
            </a:r>
            <a:r>
              <a:rPr lang="hu-HU" dirty="0"/>
              <a:t> megadunk egy valós, interjún elhangzó </a:t>
            </a:r>
            <a:r>
              <a:rPr lang="hu-HU" b="1" dirty="0"/>
              <a:t>fejlesztési feladatot </a:t>
            </a:r>
            <a:r>
              <a:rPr lang="hu-HU" dirty="0"/>
              <a:t>és arra kérjük csinálja meg.</a:t>
            </a:r>
          </a:p>
          <a:p>
            <a:pPr fontAlgn="ctr"/>
            <a:r>
              <a:rPr lang="hu-HU" dirty="0"/>
              <a:t>Bizonyítás 2: A </a:t>
            </a:r>
            <a:r>
              <a:rPr lang="hu-HU" dirty="0" err="1"/>
              <a:t>chatGPT-nek</a:t>
            </a:r>
            <a:r>
              <a:rPr lang="hu-HU" dirty="0"/>
              <a:t> egy </a:t>
            </a:r>
            <a:r>
              <a:rPr lang="hu-HU" b="1" dirty="0"/>
              <a:t>hibás kódot </a:t>
            </a:r>
            <a:r>
              <a:rPr lang="hu-HU" dirty="0"/>
              <a:t>adunk meg javításra és optimalizálásra kérjük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5B9F62-198B-40AF-8693-960377BF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91" y="933101"/>
            <a:ext cx="5096586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1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07F6AC-3090-4E63-96AC-D94156CA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2703"/>
            <a:ext cx="9905998" cy="606544"/>
          </a:xfrm>
        </p:spPr>
        <p:txBody>
          <a:bodyPr/>
          <a:lstStyle/>
          <a:p>
            <a:r>
              <a:rPr lang="hu-HU" dirty="0"/>
              <a:t>A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D160A6-A0AF-42AA-98CC-927411E30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797" y="1546103"/>
            <a:ext cx="4531491" cy="3541714"/>
          </a:xfrm>
        </p:spPr>
        <p:txBody>
          <a:bodyPr>
            <a:normAutofit fontScale="92500"/>
          </a:bodyPr>
          <a:lstStyle/>
          <a:p>
            <a:r>
              <a:rPr lang="hu-HU" dirty="0"/>
              <a:t>Elvárás: A feladatot egy egyéves tapasztalattal rendelkező </a:t>
            </a:r>
            <a:r>
              <a:rPr lang="hu-HU" dirty="0" err="1"/>
              <a:t>ServiceNow</a:t>
            </a:r>
            <a:r>
              <a:rPr lang="hu-HU" dirty="0"/>
              <a:t> fejlesztőnek meg kell tudni oldania.</a:t>
            </a:r>
          </a:p>
          <a:p>
            <a:endParaRPr lang="hu-HU" dirty="0"/>
          </a:p>
          <a:p>
            <a:r>
              <a:rPr lang="hu-HU" dirty="0"/>
              <a:t>A hallgatóság érthetősége miatt a feladatot megmutatom a rendszerben külön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83C2467-07BB-4DEF-80F1-171A7DEE6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96" y="1066799"/>
            <a:ext cx="5363228" cy="54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3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D074237-020A-4E02-B713-25925B70DED0}"/>
              </a:ext>
            </a:extLst>
          </p:cNvPr>
          <p:cNvSpPr txBox="1">
            <a:spLocks/>
          </p:cNvSpPr>
          <p:nvPr/>
        </p:nvSpPr>
        <p:spPr>
          <a:xfrm>
            <a:off x="1141412" y="102703"/>
            <a:ext cx="9905998" cy="1098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 kód</a:t>
            </a:r>
          </a:p>
          <a:p>
            <a:r>
              <a:rPr lang="hu-HU" sz="1000" dirty="0"/>
              <a:t>https://chat.openai.com/c/acdc00f0-21cd-463f-b64d-0465a004c868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8843AAD-7C18-4192-B5FA-413CB9BC7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40" y="1008184"/>
            <a:ext cx="4383752" cy="515229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BCF3ED1-6F22-4207-9DD2-E20837A8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497" y="1008184"/>
            <a:ext cx="4561783" cy="379827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F5A96E9-16FA-49DB-B1BF-059272AAF9E0}"/>
              </a:ext>
            </a:extLst>
          </p:cNvPr>
          <p:cNvSpPr txBox="1"/>
          <p:nvPr/>
        </p:nvSpPr>
        <p:spPr>
          <a:xfrm>
            <a:off x="5329497" y="5029200"/>
            <a:ext cx="5983271" cy="64633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Megjegyzés: A kód első látásra </a:t>
            </a:r>
            <a:r>
              <a:rPr lang="hu-HU" b="1" dirty="0">
                <a:solidFill>
                  <a:schemeClr val="bg1"/>
                </a:solidFill>
              </a:rPr>
              <a:t>„nem rossz”, </a:t>
            </a:r>
            <a:r>
              <a:rPr lang="hu-HU" dirty="0">
                <a:solidFill>
                  <a:schemeClr val="bg1"/>
                </a:solidFill>
              </a:rPr>
              <a:t>mindenképpen pozitívum, hogy jó irányba indul el – „</a:t>
            </a:r>
            <a:r>
              <a:rPr lang="hu-HU" dirty="0" err="1">
                <a:solidFill>
                  <a:schemeClr val="bg1"/>
                </a:solidFill>
              </a:rPr>
              <a:t>Create</a:t>
            </a:r>
            <a:r>
              <a:rPr lang="hu-HU" dirty="0">
                <a:solidFill>
                  <a:schemeClr val="bg1"/>
                </a:solidFill>
              </a:rPr>
              <a:t> a Business </a:t>
            </a:r>
            <a:r>
              <a:rPr lang="hu-HU" dirty="0" err="1">
                <a:solidFill>
                  <a:schemeClr val="bg1"/>
                </a:solidFill>
              </a:rPr>
              <a:t>Rule</a:t>
            </a:r>
            <a:r>
              <a:rPr lang="hu-HU" dirty="0">
                <a:solidFill>
                  <a:schemeClr val="bg1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38200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D074237-020A-4E02-B713-25925B70DED0}"/>
              </a:ext>
            </a:extLst>
          </p:cNvPr>
          <p:cNvSpPr txBox="1">
            <a:spLocks/>
          </p:cNvSpPr>
          <p:nvPr/>
        </p:nvSpPr>
        <p:spPr>
          <a:xfrm>
            <a:off x="1141412" y="102703"/>
            <a:ext cx="9905998" cy="1098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 kód részletesen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F5A96E9-16FA-49DB-B1BF-059272AAF9E0}"/>
              </a:ext>
            </a:extLst>
          </p:cNvPr>
          <p:cNvSpPr txBox="1"/>
          <p:nvPr/>
        </p:nvSpPr>
        <p:spPr>
          <a:xfrm>
            <a:off x="8025807" y="1344107"/>
            <a:ext cx="3603486" cy="258532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Megjegyzés: A helyes megoldást én előre ismertem, ezért </a:t>
            </a:r>
            <a:r>
              <a:rPr lang="hu-HU" dirty="0">
                <a:solidFill>
                  <a:schemeClr val="bg1"/>
                </a:solidFill>
                <a:highlight>
                  <a:srgbClr val="FF0000"/>
                </a:highlight>
              </a:rPr>
              <a:t>pirossal</a:t>
            </a:r>
            <a:r>
              <a:rPr lang="hu-HU" dirty="0">
                <a:solidFill>
                  <a:schemeClr val="bg1"/>
                </a:solidFill>
              </a:rPr>
              <a:t> tudtam jelölni azt, amiről vagy nem tett említést, vagy olyan kódrészlet ami rossz, hiányos, néha teljesen értelmetlenség. </a:t>
            </a:r>
            <a:r>
              <a:rPr lang="hu-HU" dirty="0">
                <a:solidFill>
                  <a:schemeClr val="bg1"/>
                </a:solidFill>
                <a:highlight>
                  <a:srgbClr val="FFFF00"/>
                </a:highlight>
              </a:rPr>
              <a:t>Sárgával</a:t>
            </a:r>
            <a:r>
              <a:rPr lang="hu-HU" dirty="0">
                <a:solidFill>
                  <a:schemeClr val="bg1"/>
                </a:solidFill>
              </a:rPr>
              <a:t> ami nem reménytelen, de rossz.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Összegzés: a kód nem működik így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7ED6CBA-5BF0-4384-B985-E07B091E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919453"/>
            <a:ext cx="7168662" cy="333713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8C5BBE4-9895-4C33-9E65-006CA607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4298404"/>
            <a:ext cx="7176844" cy="250684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D99B465-7009-4BD6-9DC6-6B2F1A7BA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650" y="4754440"/>
            <a:ext cx="2209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6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D074237-020A-4E02-B713-25925B70DED0}"/>
              </a:ext>
            </a:extLst>
          </p:cNvPr>
          <p:cNvSpPr txBox="1">
            <a:spLocks/>
          </p:cNvSpPr>
          <p:nvPr/>
        </p:nvSpPr>
        <p:spPr>
          <a:xfrm>
            <a:off x="1141412" y="102703"/>
            <a:ext cx="9905998" cy="1098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Egyszerűsítsük a kódot!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F5A96E9-16FA-49DB-B1BF-059272AAF9E0}"/>
              </a:ext>
            </a:extLst>
          </p:cNvPr>
          <p:cNvSpPr txBox="1"/>
          <p:nvPr/>
        </p:nvSpPr>
        <p:spPr>
          <a:xfrm>
            <a:off x="6459277" y="926691"/>
            <a:ext cx="3603486" cy="313932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Megjegyzés: Átírtam a kérdést, </a:t>
            </a:r>
            <a:r>
              <a:rPr lang="hu-HU" b="1" dirty="0">
                <a:solidFill>
                  <a:schemeClr val="bg1"/>
                </a:solidFill>
              </a:rPr>
              <a:t>leegyszerűsítettem</a:t>
            </a:r>
            <a:r>
              <a:rPr lang="hu-HU" dirty="0">
                <a:solidFill>
                  <a:schemeClr val="bg1"/>
                </a:solidFill>
              </a:rPr>
              <a:t>, csak a fő funkcióra – adjon hozzá egy </a:t>
            </a:r>
            <a:r>
              <a:rPr lang="hu-HU" dirty="0" err="1">
                <a:solidFill>
                  <a:schemeClr val="bg1"/>
                </a:solidFill>
              </a:rPr>
              <a:t>work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note</a:t>
            </a:r>
            <a:r>
              <a:rPr lang="hu-HU" dirty="0">
                <a:solidFill>
                  <a:schemeClr val="bg1"/>
                </a:solidFill>
              </a:rPr>
              <a:t>-ot a PRB </a:t>
            </a:r>
            <a:r>
              <a:rPr lang="hu-HU" dirty="0" err="1">
                <a:solidFill>
                  <a:schemeClr val="bg1"/>
                </a:solidFill>
              </a:rPr>
              <a:t>recordhoz</a:t>
            </a:r>
            <a:r>
              <a:rPr lang="hu-HU" dirty="0">
                <a:solidFill>
                  <a:schemeClr val="bg1"/>
                </a:solidFill>
              </a:rPr>
              <a:t> – fókuszáltam.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ChatGPT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tökéletes</a:t>
            </a:r>
            <a:r>
              <a:rPr lang="hu-HU" dirty="0">
                <a:solidFill>
                  <a:schemeClr val="bg1"/>
                </a:solidFill>
              </a:rPr>
              <a:t> kódot adott!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Furcsa, hogy nagyon sok butaságot írt az előző kódban, az egyszerűsített kód viszont ment neki.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67CCE08-9D8A-4BCC-8F0A-D6D7C85E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57" y="984739"/>
            <a:ext cx="4266473" cy="567396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70E65AD-2036-4B6B-B870-EEEF68A6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445" y="4145687"/>
            <a:ext cx="6411770" cy="77533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9A3EED3-CB8E-4B91-81D6-E5E1A6106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255" y="5085557"/>
            <a:ext cx="2181529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D074237-020A-4E02-B713-25925B70DED0}"/>
              </a:ext>
            </a:extLst>
          </p:cNvPr>
          <p:cNvSpPr txBox="1">
            <a:spLocks/>
          </p:cNvSpPr>
          <p:nvPr/>
        </p:nvSpPr>
        <p:spPr>
          <a:xfrm>
            <a:off x="1141412" y="102703"/>
            <a:ext cx="9905998" cy="1098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Bugfix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F5A96E9-16FA-49DB-B1BF-059272AAF9E0}"/>
              </a:ext>
            </a:extLst>
          </p:cNvPr>
          <p:cNvSpPr txBox="1"/>
          <p:nvPr/>
        </p:nvSpPr>
        <p:spPr>
          <a:xfrm>
            <a:off x="7860185" y="845585"/>
            <a:ext cx="3603486" cy="424731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Megjegyzés: Egy egyszerű kódot adtam neki, amiből hiányzik egy </a:t>
            </a:r>
            <a:r>
              <a:rPr lang="hu-HU" dirty="0" err="1">
                <a:solidFill>
                  <a:schemeClr val="bg1"/>
                </a:solidFill>
              </a:rPr>
              <a:t>best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practice</a:t>
            </a:r>
            <a:r>
              <a:rPr lang="hu-HU" dirty="0">
                <a:solidFill>
                  <a:schemeClr val="bg1"/>
                </a:solidFill>
              </a:rPr>
              <a:t> lépés (</a:t>
            </a:r>
            <a:r>
              <a:rPr lang="hu-HU" dirty="0" err="1">
                <a:solidFill>
                  <a:schemeClr val="bg1"/>
                </a:solidFill>
              </a:rPr>
              <a:t>initialize</a:t>
            </a:r>
            <a:r>
              <a:rPr lang="hu-HU" dirty="0">
                <a:solidFill>
                  <a:schemeClr val="bg1"/>
                </a:solidFill>
              </a:rPr>
              <a:t>()és egy </a:t>
            </a:r>
            <a:r>
              <a:rPr lang="hu-HU" dirty="0" err="1">
                <a:solidFill>
                  <a:schemeClr val="bg1"/>
                </a:solidFill>
              </a:rPr>
              <a:t>typo</a:t>
            </a:r>
            <a:r>
              <a:rPr lang="hu-HU" dirty="0">
                <a:solidFill>
                  <a:schemeClr val="bg1"/>
                </a:solidFill>
              </a:rPr>
              <a:t>-t is hagytam benne</a:t>
            </a:r>
            <a:r>
              <a:rPr lang="hu-HU" b="1" dirty="0">
                <a:solidFill>
                  <a:schemeClr val="bg1"/>
                </a:solidFill>
              </a:rPr>
              <a:t>. Kétszer </a:t>
            </a:r>
            <a:r>
              <a:rPr lang="hu-HU" dirty="0">
                <a:solidFill>
                  <a:schemeClr val="bg1"/>
                </a:solidFill>
              </a:rPr>
              <a:t>is beküldtem ugyanazt, csak a kód előtt kérés volt máshogy formázva, mégis mást adott.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ChatGPT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jól megoldotta a feladatot</a:t>
            </a:r>
          </a:p>
          <a:p>
            <a:endParaRPr lang="hu-HU" b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Az egyik megoldás teljesen jó bár túlbonyolított, a másikban a </a:t>
            </a:r>
            <a:r>
              <a:rPr lang="hu-HU" dirty="0" err="1">
                <a:solidFill>
                  <a:schemeClr val="bg1"/>
                </a:solidFill>
              </a:rPr>
              <a:t>caller_id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field</a:t>
            </a:r>
            <a:r>
              <a:rPr lang="hu-HU" dirty="0">
                <a:solidFill>
                  <a:schemeClr val="bg1"/>
                </a:solidFill>
              </a:rPr>
              <a:t> így nem jó.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0EE80F6-4202-425D-BCA6-0F664EB66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04" y="926691"/>
            <a:ext cx="4693545" cy="536860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C678F4A-00AA-46D1-ABAB-21A9A7B3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50" y="4736871"/>
            <a:ext cx="3245009" cy="201842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296FD0F-AED4-4286-8D1F-8140F82AB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871" y="5311836"/>
            <a:ext cx="223868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1B1183-29A0-40BC-AE5C-EB7C6D67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167" y="44087"/>
            <a:ext cx="9905998" cy="975821"/>
          </a:xfrm>
        </p:spPr>
        <p:txBody>
          <a:bodyPr/>
          <a:lstStyle/>
          <a:p>
            <a:r>
              <a:rPr lang="hu-HU" dirty="0"/>
              <a:t>Értékelés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4785C3-4894-4355-90F9-450A6B9A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037" y="1484493"/>
            <a:ext cx="6259939" cy="474821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0B766F3-FF8D-47D2-8DE2-32466FB5A417}"/>
              </a:ext>
            </a:extLst>
          </p:cNvPr>
          <p:cNvSpPr txBox="1"/>
          <p:nvPr/>
        </p:nvSpPr>
        <p:spPr>
          <a:xfrm>
            <a:off x="1119415" y="1484493"/>
            <a:ext cx="3603486" cy="480131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ChatGPT</a:t>
            </a:r>
            <a:r>
              <a:rPr lang="hu-HU" dirty="0">
                <a:solidFill>
                  <a:schemeClr val="bg1"/>
                </a:solidFill>
              </a:rPr>
              <a:t> tisztábban van a </a:t>
            </a:r>
            <a:r>
              <a:rPr lang="hu-HU" dirty="0" err="1">
                <a:solidFill>
                  <a:schemeClr val="bg1"/>
                </a:solidFill>
              </a:rPr>
              <a:t>ServiceNow</a:t>
            </a:r>
            <a:r>
              <a:rPr lang="hu-HU" dirty="0">
                <a:solidFill>
                  <a:schemeClr val="bg1"/>
                </a:solidFill>
              </a:rPr>
              <a:t> fejlesztés alapvető lépéseivel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Képes értelmezni a feladatokat és arra irányba mutató válaszokat adni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Jó segítség lehet bármilyen </a:t>
            </a:r>
            <a:r>
              <a:rPr lang="hu-HU" dirty="0" err="1">
                <a:solidFill>
                  <a:schemeClr val="bg1"/>
                </a:solidFill>
              </a:rPr>
              <a:t>ServiceNow</a:t>
            </a:r>
            <a:r>
              <a:rPr lang="hu-HU" dirty="0">
                <a:solidFill>
                  <a:schemeClr val="bg1"/>
                </a:solidFill>
              </a:rPr>
              <a:t> fejlesztőnek milyen irányban induljon el, </a:t>
            </a:r>
            <a:r>
              <a:rPr lang="hu-HU" dirty="0" err="1">
                <a:solidFill>
                  <a:schemeClr val="bg1"/>
                </a:solidFill>
              </a:rPr>
              <a:t>pszeudokód</a:t>
            </a:r>
            <a:r>
              <a:rPr lang="hu-HU" dirty="0">
                <a:solidFill>
                  <a:schemeClr val="bg1"/>
                </a:solidFill>
              </a:rPr>
              <a:t> megírására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A részletek viszont kifognak rajta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Teljesen értelmetlen kódrészleteket is tud írni</a:t>
            </a:r>
          </a:p>
          <a:p>
            <a:pPr marL="285750" indent="-285750">
              <a:buFontTx/>
              <a:buChar char="-"/>
            </a:pPr>
            <a:r>
              <a:rPr lang="hu-HU" dirty="0" err="1">
                <a:solidFill>
                  <a:schemeClr val="bg1"/>
                </a:solidFill>
              </a:rPr>
              <a:t>Debuggolni</a:t>
            </a:r>
            <a:r>
              <a:rPr lang="hu-HU" dirty="0">
                <a:solidFill>
                  <a:schemeClr val="bg1"/>
                </a:solidFill>
              </a:rPr>
              <a:t> és átnézni mindenképp kell a kódjait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8" name="Picture 4" descr="Hired - Free people icons">
            <a:extLst>
              <a:ext uri="{FF2B5EF4-FFF2-40B4-BE49-F238E27FC236}">
                <a16:creationId xmlns:a16="http://schemas.microsoft.com/office/drawing/2014/main" id="{17F3CBC8-22E0-4D9B-A1E5-BDFE6B6B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54" y="4849588"/>
            <a:ext cx="2008412" cy="20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40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912</TotalTime>
  <Words>372</Words>
  <Application>Microsoft Office PowerPoint</Application>
  <PresentationFormat>Szélesvásznú</PresentationFormat>
  <Paragraphs>40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Áramkör</vt:lpstr>
      <vt:lpstr>A chatGPT szerepe a jövő munkaerő piacán</vt:lpstr>
      <vt:lpstr>Tanulmány</vt:lpstr>
      <vt:lpstr>A feladat</vt:lpstr>
      <vt:lpstr>PowerPoint-bemutató</vt:lpstr>
      <vt:lpstr>PowerPoint-bemutató</vt:lpstr>
      <vt:lpstr>PowerPoint-bemutató</vt:lpstr>
      <vt:lpstr>PowerPoint-bemutató</vt:lpstr>
      <vt:lpstr>Értékelés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szerepe</dc:title>
  <dc:creator>Laci</dc:creator>
  <cp:lastModifiedBy>Laci</cp:lastModifiedBy>
  <cp:revision>12</cp:revision>
  <dcterms:created xsi:type="dcterms:W3CDTF">2023-12-05T17:45:04Z</dcterms:created>
  <dcterms:modified xsi:type="dcterms:W3CDTF">2023-12-06T08:57:51Z</dcterms:modified>
</cp:coreProperties>
</file>