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 rtl="0">
      <a:defRPr lang="h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A576E5D-E233-405F-B141-E281E98AA7ED}" type="datetime1">
              <a:rPr lang="hu-HU" smtClean="0"/>
              <a:t>2023. 10. 25.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28E3B9-20FD-4A66-B01D-2BA689DD37BB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873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9123C-01C0-42F1-8CA2-F349A2A9B1B8}" type="datetime1">
              <a:rPr lang="hu-HU" smtClean="0"/>
              <a:pPr/>
              <a:t>2023. 10. 25.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275CD8D-B1D9-4658-A4F0-38CA8D83ED5D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275CD8D-B1D9-4658-A4F0-38CA8D83ED5D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19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Kép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Csoport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Téglalap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Szabadkézi sokszög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Szabadkézi sokszög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Téglalap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Szabadkézi sokszög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Szabadkézi sokszög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Szabadkézi sokszög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Szabadkézi sokszög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Szabadkézi sokszög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Szabadkézi sokszög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Szabadkézi sokszög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Szabadkézi sokszög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Szabadkézi sokszög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Szabadkézi sokszög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Szabadkézi sokszög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Szabadkézi sokszög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Szabadkézi sokszög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Szabadkézi sokszög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Szabadkézi sokszög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Szabadkézi sokszög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Szabadkézi sokszög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Szabadkézi sokszög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Szabadkézi sokszög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Szabadkézi sokszög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Szabadkézi sokszög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Szabadkézi sokszög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Szabadkézi sokszög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Szabadkézi sokszög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Téglalap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Szabadkézi sokszög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Szabadkézi sokszög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Szabadkézi sokszög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Szabadkézi sokszög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Szabadkézi sokszög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Szabadkézi sokszög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Szabadkézi sokszög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Szabadkézi sokszög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Szabadkézi sokszög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Szabadkézi sokszög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Szabadkézi sokszög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Téglalap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Szabadkézi sokszög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Szabadkézi sokszög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Szabadkézi sokszög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Szabadkézi sokszög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Szabadkézi sokszög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Szabadkézi sokszög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Szabadkézi sokszög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Szabadkézi sokszög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Szabadkézi sokszög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Szabadkézi sokszög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Szabadkézi sokszög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Szabadkézi sokszög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Szabadkézi sokszög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5BFFE5A4-2590-4442-9B73-A64FE5B69CCC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5ED132-FAA0-4FC7-A355-25BD22FD00C2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feli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A75913-0F82-4A0A-A764-4D9216B826F2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12" name="Szöveg helye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9162C2-60AA-457B-A57B-4B862F32CF63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60" name="Szövegdoboz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u-HU" sz="8000" noProof="0" dirty="0">
                <a:solidFill>
                  <a:schemeClr val="tx1"/>
                </a:solidFill>
                <a:effectLst/>
              </a:rPr>
              <a:t>„</a:t>
            </a:r>
          </a:p>
        </p:txBody>
      </p:sp>
      <p:sp>
        <p:nvSpPr>
          <p:cNvPr id="61" name="Szövegdoboz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u-HU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j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92B8BC-5546-4678-8FBC-11599ABAAF3F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ím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7" name="Szöveg helye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8" name="Szöveg helye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9" name="Szöveg helye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10" name="Szöveg helye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11" name="Szöveg helye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12" name="Szöveg helye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BCD6C0-DD29-4D3D-BF28-A601F5CA3A9E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m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19" name="Szöveg helye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20" name="Kép helyőrzője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1" name="Szöveg helye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22" name="Szöveg helye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23" name="Kép helyőrzője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4" name="Szöveg helye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25" name="Szöveg helye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26" name="Kép helyőrzője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7" name="Szöveg helye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6B6D00-F017-4A47-996E-A3BBB3DF4D10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FD135D-0768-4EF0-BBEF-433D75551534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8B56AC-1916-45D9-8064-40E67A5DC94F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C89959-4FCC-4818-A0F9-02CCE213E470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B42FE1-D740-47A6-A754-32A1C824BCFD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36BC2B-D015-4B87-A1B6-7EF213DC3FCA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119150-6DD5-4B32-A7FD-40AAD70B159F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B18283-4CF6-402F-A2F7-8AC4EC17E7CC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3D2E02-463D-43A1-BCB6-61EC41F48406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273139-CC1E-4C4F-8BC2-FB45BC740333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4B9A18-17C9-44D6-A65D-05B302FFE0B5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Csoport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Téglalap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Szabadkézi sokszög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Szabadkézi sokszög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Szabadkézi sokszög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Szabadkézi sokszög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Szabadkézi sokszög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Szabadkézi sokszög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Szabadkézi sokszög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Szabadkézi sokszög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Szabadkézi sokszög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Szabadkézi sokszög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Vonal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Szabadkézi sokszög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Szabadkézi sokszög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Szabadkézi sokszög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Szabadkézi sokszög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Téglalap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Szabadkézi sokszög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Szabadkézi sokszög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Szabadkézi sokszög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Szabadkézi sokszög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Szabadkézi sokszög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Szabadkézi sokszög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Szabadkézi sokszög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Szabadkézi sokszög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Szabadkézi sokszög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Szabadkézi sokszög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Csoport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Szabadkézi sokszög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Szabadkézi sokszög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Szabadkézi sokszög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Szabadkézi sokszög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Szabadkézi sokszög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Szabadkézi sokszög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Szabadkézi sokszög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Szabadkézi sokszög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Szabadkézi sokszög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Téglalap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0A604F-9C9E-405A-B297-28ADAF16B98D}" type="datetime1">
              <a:rPr lang="hu-HU" noProof="0" smtClean="0"/>
              <a:t>2023. 10. 25.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Csoport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Téglalap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pic>
          <p:nvPicPr>
            <p:cNvPr id="79" name="Kép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Kép 4" descr="áramkör közelképe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</a:blip>
          <a:srcRect t="6504" b="9202"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81" name="Csoport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Átellenes sarkain kerekített téglalap 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grpSp>
          <p:nvGrpSpPr>
            <p:cNvPr id="83" name="Csoport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Szabadkézi sokszög 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5" name="Szabadkézi sokszög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6" name="Szabadkézi sokszög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7" name="Szabadkézi sokszög 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8" name="Szabadkézi sokszög 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9" name="Szabadkézi sokszög 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0" name="Szabadkézi sokszög 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1" name="Szabadkézi sokszög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2" name="Szabadkézi sokszög 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" name="Téglalap 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4" name="Szabadkézi sokszög 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5" name="Szabadkézi sokszög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6" name="Szabadkézi sokszög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7" name="Szabadkézi sokszög 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8" name="Szabadkézi sokszög 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9" name="Szabadkézi sokszög 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0" name="Szabadkézi sokszög 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1" name="Szabadkézi sokszög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2" name="Szabadkézi sokszög 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03" name="Téglalap 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rtlCol="0">
            <a:normAutofit fontScale="90000"/>
          </a:bodyPr>
          <a:lstStyle/>
          <a:p>
            <a:pPr algn="ctr"/>
            <a:br>
              <a:rPr lang="hu-HU" dirty="0"/>
            </a:br>
            <a:br>
              <a:rPr lang="hu-HU" dirty="0"/>
            </a:br>
            <a:r>
              <a:rPr lang="hu-HU" dirty="0"/>
              <a:t>A ChatGPT és a pedagógia kapcsolata.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1F013D4-CBD9-4FC1-AF91-2301A7044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 rtlCol="0">
            <a:normAutofit/>
          </a:bodyPr>
          <a:lstStyle/>
          <a:p>
            <a:pPr algn="ctr" rtl="0"/>
            <a:r>
              <a:rPr lang="hu-HU" dirty="0"/>
              <a:t>Rácz </a:t>
            </a:r>
            <a:r>
              <a:rPr lang="hu-HU"/>
              <a:t>Lívia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08CA3D-12D1-4053-9153-30C1909D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01679"/>
            <a:ext cx="9905998" cy="1107003"/>
          </a:xfrm>
        </p:spPr>
        <p:txBody>
          <a:bodyPr/>
          <a:lstStyle/>
          <a:p>
            <a:pPr algn="ctr"/>
            <a:r>
              <a:rPr lang="hu-HU" dirty="0"/>
              <a:t>Összefoglalás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7FD2976-4306-4498-BB67-48C3642BD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52" y="1392572"/>
            <a:ext cx="11283192" cy="5054024"/>
          </a:xfrm>
        </p:spPr>
        <p:txBody>
          <a:bodyPr>
            <a:normAutofit lnSpcReduction="10000"/>
          </a:bodyPr>
          <a:lstStyle/>
          <a:p>
            <a:r>
              <a:rPr lang="hu-HU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„AI” és a humán intelligencia összehangolása minden területen kulcsfontosságú</a:t>
            </a:r>
            <a:endParaRPr lang="hu-HU" dirty="0"/>
          </a:p>
          <a:p>
            <a:r>
              <a:rPr lang="hu-H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hu-HU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övőnk sikere, a pedagógusok és az ágazatot irányítók közös együttműködése</a:t>
            </a:r>
            <a:endParaRPr lang="hu-HU" dirty="0"/>
          </a:p>
          <a:p>
            <a:r>
              <a:rPr lang="hu-HU" dirty="0"/>
              <a:t>Az „AI”-</a:t>
            </a:r>
            <a:r>
              <a:rPr lang="hu-HU" dirty="0" err="1"/>
              <a:t>val</a:t>
            </a:r>
            <a:r>
              <a:rPr lang="hu-HU" dirty="0"/>
              <a:t> a tanítás könnyebb lesz, a nevelés és oktatás nagyobb hangsúlyt kap</a:t>
            </a:r>
          </a:p>
          <a:p>
            <a:r>
              <a:rPr lang="hu-HU" dirty="0"/>
              <a:t>Folyamatos képzés és önképzés elvárt, lépést kell tartani a fejlődéssel</a:t>
            </a:r>
          </a:p>
          <a:p>
            <a:r>
              <a:rPr lang="hu-HU" dirty="0"/>
              <a:t>A pedagógus személyisége felértékelődik, az EQ és IQ egyensúlyba kerülhet</a:t>
            </a:r>
          </a:p>
          <a:p>
            <a:r>
              <a:rPr lang="hu-HU" dirty="0"/>
              <a:t>A gépek lexikális tudást tudnak csak adni és a pedagógus kelti életre az adathalmazt </a:t>
            </a:r>
          </a:p>
          <a:p>
            <a:r>
              <a:rPr lang="hu-HU" dirty="0"/>
              <a:t>A gépek által biztosított feladatmegoldó kényelem, visszahozhatja a pedagógus lét valódi örömeit, a hivatás mára elfeledett, sikerekben tündöklő szépségeit! </a:t>
            </a:r>
          </a:p>
          <a:p>
            <a:r>
              <a:rPr lang="hu-HU" dirty="0"/>
              <a:t>Az átállás után, az előnyök folyamatos érzékelésénél, majd úgy emlékeznek vissza erre az időpontra is, mint fontos őstörténeti időszakra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053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07E7D4-0C38-4ADE-AB4C-255EE8777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97512"/>
            <a:ext cx="9905998" cy="1478570"/>
          </a:xfrm>
        </p:spPr>
        <p:txBody>
          <a:bodyPr/>
          <a:lstStyle/>
          <a:p>
            <a:pPr algn="ctr"/>
            <a:r>
              <a:rPr lang="hu-HU" dirty="0"/>
              <a:t>Történelmet írunk! </a:t>
            </a:r>
            <a:br>
              <a:rPr lang="hu-HU" dirty="0"/>
            </a:br>
            <a:r>
              <a:rPr lang="hu-HU" dirty="0"/>
              <a:t>„Az útkeresés – jövőkutatás”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693E1E-F1B1-49B8-9A4E-392D94EA0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0078" y="1810306"/>
            <a:ext cx="8972600" cy="8070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200" dirty="0">
                <a:solidFill>
                  <a:srgbClr val="002060"/>
                </a:solidFill>
              </a:rPr>
              <a:t>Építsük fel együtt a jövőt!</a:t>
            </a:r>
            <a:r>
              <a:rPr lang="hu-HU" sz="3200" dirty="0"/>
              <a:t> </a:t>
            </a:r>
            <a:endParaRPr lang="hu-H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B6A9F6-039F-B9C5-A40C-DDD16A039F8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34" y="2617365"/>
            <a:ext cx="7662731" cy="424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02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07E7D4-0C38-4ADE-AB4C-255EE877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0212" y="610634"/>
            <a:ext cx="8791575" cy="2387600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693E1E-F1B1-49B8-9A4E-392D94EA0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212" y="3643983"/>
            <a:ext cx="8791575" cy="1655762"/>
          </a:xfrm>
        </p:spPr>
        <p:txBody>
          <a:bodyPr>
            <a:normAutofit/>
          </a:bodyPr>
          <a:lstStyle/>
          <a:p>
            <a:pPr algn="ctr"/>
            <a:r>
              <a:rPr lang="hu-HU" sz="5400" dirty="0">
                <a:solidFill>
                  <a:srgbClr val="002060"/>
                </a:solidFill>
              </a:rPr>
              <a:t>Rácz Lívia </a:t>
            </a:r>
          </a:p>
        </p:txBody>
      </p:sp>
    </p:spTree>
    <p:extLst>
      <p:ext uri="{BB962C8B-B14F-4D97-AF65-F5344CB8AC3E}">
        <p14:creationId xmlns:p14="http://schemas.microsoft.com/office/powerpoint/2010/main" val="62088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0556F5-BE6A-48C8-976B-E69F051AA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7797" y="1468073"/>
            <a:ext cx="10217791" cy="5217953"/>
          </a:xfrm>
        </p:spPr>
        <p:txBody>
          <a:bodyPr>
            <a:noAutofit/>
          </a:bodyPr>
          <a:lstStyle/>
          <a:p>
            <a:pPr algn="ctr"/>
            <a: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életünk elkerülhetetlen szereplőjévé vált </a:t>
            </a:r>
            <a:b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Tanulóink zsebébe, otthonába már beköltözött</a:t>
            </a:r>
            <a:b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paradigmaváltásra késztetve a szakmát</a:t>
            </a:r>
            <a:b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Kulcsszerepet játszik a jövő generáció felkészítésében</a:t>
            </a:r>
            <a:b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kiegészülve „</a:t>
            </a:r>
            <a:r>
              <a:rPr lang="hu-H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-</a:t>
            </a:r>
            <a:r>
              <a:rPr lang="hu-H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val</a:t>
            </a:r>
            <a: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segíti a pedagógusokat </a:t>
            </a:r>
            <a:b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szereplők gyorsabban jutnak adatokhoz eredményekhez, információhoz, tudáshoz</a:t>
            </a:r>
            <a:endParaRPr lang="hu-HU" sz="28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D547095-9418-4EB0-9D99-0AB9F3935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4069" y="171974"/>
            <a:ext cx="8791575" cy="129609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hu-HU" sz="3200" dirty="0">
                <a:solidFill>
                  <a:srgbClr val="002060"/>
                </a:solidFill>
              </a:rPr>
              <a:t>A „</a:t>
            </a:r>
            <a:r>
              <a:rPr lang="hu-HU" sz="3200" dirty="0" err="1">
                <a:solidFill>
                  <a:srgbClr val="002060"/>
                </a:solidFill>
              </a:rPr>
              <a:t>ChatGPT</a:t>
            </a:r>
            <a:r>
              <a:rPr lang="hu-HU" sz="3200" dirty="0">
                <a:solidFill>
                  <a:srgbClr val="002060"/>
                </a:solidFill>
              </a:rPr>
              <a:t>” és az „AI” szerepe a </a:t>
            </a:r>
            <a:r>
              <a:rPr lang="hu-HU" sz="4000" dirty="0">
                <a:solidFill>
                  <a:srgbClr val="002060"/>
                </a:solidFill>
              </a:rPr>
              <a:t>mindennapjainkban</a:t>
            </a:r>
            <a:r>
              <a:rPr lang="hu-HU" sz="3200" dirty="0">
                <a:solidFill>
                  <a:srgbClr val="002060"/>
                </a:solidFill>
              </a:rPr>
              <a:t> és az </a:t>
            </a:r>
            <a:r>
              <a:rPr lang="hu-HU" sz="4000" dirty="0">
                <a:solidFill>
                  <a:srgbClr val="002060"/>
                </a:solidFill>
              </a:rPr>
              <a:t>oktatásban</a:t>
            </a:r>
          </a:p>
          <a:p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1576858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FF3ED0-124F-4103-854C-03FB818CC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„</a:t>
            </a:r>
            <a:r>
              <a:rPr lang="hu-HU" dirty="0" err="1"/>
              <a:t>ChatGPT</a:t>
            </a:r>
            <a:r>
              <a:rPr lang="hu-HU" dirty="0"/>
              <a:t>” és az oktatás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BED66F-C074-48AB-B5EC-6157692D0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894" y="2181138"/>
            <a:ext cx="5939077" cy="4058344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A hagyományos oktatás modell átalakul</a:t>
            </a:r>
          </a:p>
          <a:p>
            <a:pPr lvl="1"/>
            <a:r>
              <a:rPr lang="hu-HU" dirty="0"/>
              <a:t>Digitális technológiák </a:t>
            </a:r>
          </a:p>
          <a:p>
            <a:pPr lvl="1"/>
            <a:r>
              <a:rPr lang="hu-HU" dirty="0"/>
              <a:t>Új kompetenciák elsajátítása</a:t>
            </a:r>
          </a:p>
          <a:p>
            <a:pPr lvl="1"/>
            <a:r>
              <a:rPr lang="hu-HU" dirty="0"/>
              <a:t>A tanítás modellváltása</a:t>
            </a:r>
          </a:p>
          <a:p>
            <a:pPr lvl="1"/>
            <a:endParaRPr lang="hu-HU" dirty="0"/>
          </a:p>
          <a:p>
            <a:r>
              <a:rPr lang="hu-HU" dirty="0"/>
              <a:t>A ChatGPT és AI az oktatás átalakításában</a:t>
            </a:r>
          </a:p>
          <a:p>
            <a:pPr lvl="1"/>
            <a:r>
              <a:rPr lang="hu-HU" dirty="0"/>
              <a:t>Egyéni fejlesztés megvalósítása</a:t>
            </a:r>
          </a:p>
          <a:p>
            <a:pPr lvl="1"/>
            <a:r>
              <a:rPr lang="hu-HU" dirty="0"/>
              <a:t>Személyre szabott haladás</a:t>
            </a:r>
          </a:p>
          <a:p>
            <a:pPr lvl="1"/>
            <a:r>
              <a:rPr lang="hu-HU" dirty="0"/>
              <a:t>Diák interakciók lokalizálása</a:t>
            </a:r>
          </a:p>
          <a:p>
            <a:pPr lvl="1"/>
            <a:r>
              <a:rPr lang="hu-HU" dirty="0"/>
              <a:t>Több öröm az órán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5329CED-F85C-4B88-B3D4-1356050DA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94" y="2249487"/>
            <a:ext cx="4679852" cy="37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5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2F18AC-E98D-4B78-AC93-7A28F1D49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pedagógusok szerepe a jövőben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188927-732B-4A75-A027-E1AE1AC43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013" y="2030552"/>
            <a:ext cx="6224631" cy="4208929"/>
          </a:xfrm>
        </p:spPr>
        <p:txBody>
          <a:bodyPr>
            <a:normAutofit/>
          </a:bodyPr>
          <a:lstStyle/>
          <a:p>
            <a:pPr lvl="1"/>
            <a:r>
              <a:rPr lang="hu-HU" dirty="0"/>
              <a:t>A pedagógus státusz megváltozott </a:t>
            </a:r>
          </a:p>
          <a:p>
            <a:pPr lvl="1"/>
            <a:r>
              <a:rPr lang="hu-HU" dirty="0"/>
              <a:t>Anomáliák,  ellenállások feloldása pozitívumokkal</a:t>
            </a:r>
          </a:p>
          <a:p>
            <a:pPr lvl="1"/>
            <a:r>
              <a:rPr lang="hu-HU" dirty="0"/>
              <a:t>Szerepük, jelentőségük megkérdőjelezhetetlen</a:t>
            </a:r>
          </a:p>
          <a:p>
            <a:pPr lvl="1"/>
            <a:r>
              <a:rPr lang="hu-HU" dirty="0"/>
              <a:t>Az új technológiák között is stabil a státuszuk  </a:t>
            </a:r>
          </a:p>
          <a:p>
            <a:pPr lvl="1"/>
            <a:r>
              <a:rPr lang="hu-HU" dirty="0"/>
              <a:t>Kiegészítik, megkönnyítik a felkészülést, segítik a gyakorlatot, a differenciálást, a repetitív adminisztrációs munkát és a szülői kapcsolattartást</a:t>
            </a:r>
          </a:p>
          <a:p>
            <a:pPr lvl="1"/>
            <a:r>
              <a:rPr lang="hu-HU" dirty="0"/>
              <a:t> A tanár személyisége, értékrendje, nevelő ereje újra fontossá válik, önképzése elengedhetetlen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EB7C0DB-1EBB-420A-A014-AF8AD51F4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08" y="2030553"/>
            <a:ext cx="5549176" cy="42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96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44AA9D-C7A8-4E8E-96A6-FF9B10AC0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Az oktatási intézmények felelőssége és szerepe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9A85FD-84B1-4251-A529-60BE0BD5D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8679" y="2111981"/>
            <a:ext cx="6080783" cy="3679220"/>
          </a:xfrm>
        </p:spPr>
        <p:txBody>
          <a:bodyPr>
            <a:normAutofit/>
          </a:bodyPr>
          <a:lstStyle/>
          <a:p>
            <a:r>
              <a:rPr lang="hu-HU" dirty="0"/>
              <a:t>Minden eszköz és támogatás biztosítása</a:t>
            </a:r>
          </a:p>
          <a:p>
            <a:pPr lvl="1"/>
            <a:r>
              <a:rPr lang="hu-HU" dirty="0"/>
              <a:t>Valós együttműködés a pedagógusokkal</a:t>
            </a:r>
          </a:p>
          <a:p>
            <a:pPr lvl="1"/>
            <a:r>
              <a:rPr lang="hu-HU" dirty="0"/>
              <a:t>Új tanári, tanulói, „</a:t>
            </a:r>
            <a:r>
              <a:rPr lang="hu-HU" dirty="0" err="1"/>
              <a:t>digi</a:t>
            </a:r>
            <a:r>
              <a:rPr lang="hu-HU" dirty="0"/>
              <a:t>” környezet megteremtése</a:t>
            </a:r>
          </a:p>
          <a:p>
            <a:pPr lvl="1"/>
            <a:r>
              <a:rPr lang="hu-HU" dirty="0"/>
              <a:t>Pedagógus szerep újraértékelése</a:t>
            </a:r>
          </a:p>
          <a:p>
            <a:pPr lvl="1"/>
            <a:r>
              <a:rPr lang="hu-HU" dirty="0"/>
              <a:t>Intézményi szinergiák felerősítése, új egység</a:t>
            </a:r>
          </a:p>
          <a:p>
            <a:pPr lvl="1"/>
            <a:r>
              <a:rPr lang="hu-HU" dirty="0"/>
              <a:t>A generációk felkészítése a jövő tudására</a:t>
            </a:r>
          </a:p>
          <a:p>
            <a:pPr lvl="1"/>
            <a:r>
              <a:rPr lang="hu-HU" dirty="0"/>
              <a:t>A generációk érzelmi, értelmi, szellemi és lelki nevelése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F1ED3C3-4B3C-4BBC-9BAD-84F3E6BAD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37" y="2097088"/>
            <a:ext cx="4962252" cy="36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42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15ABC8-7957-4FF2-AE87-916299D95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90680"/>
            <a:ext cx="9905998" cy="1894522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A „</a:t>
            </a:r>
            <a:r>
              <a:rPr lang="hu-HU" dirty="0" err="1"/>
              <a:t>ChatGPT</a:t>
            </a:r>
            <a:r>
              <a:rPr lang="hu-HU" dirty="0"/>
              <a:t>” az „AI” és az emberi intelligencia összefüggései </a:t>
            </a:r>
            <a:br>
              <a:rPr lang="hu-HU" dirty="0"/>
            </a:br>
            <a:r>
              <a:rPr lang="hu-HU" dirty="0"/>
              <a:t>”</a:t>
            </a:r>
            <a:r>
              <a:rPr lang="hu-HU" dirty="0" err="1"/>
              <a:t>Yuval</a:t>
            </a:r>
            <a:r>
              <a:rPr lang="hu-HU" dirty="0"/>
              <a:t> </a:t>
            </a:r>
            <a:r>
              <a:rPr lang="hu-HU" dirty="0" err="1"/>
              <a:t>Noah</a:t>
            </a:r>
            <a:r>
              <a:rPr lang="hu-HU" dirty="0"/>
              <a:t> </a:t>
            </a:r>
            <a:r>
              <a:rPr lang="hu-HU" dirty="0" err="1"/>
              <a:t>Harari</a:t>
            </a:r>
            <a:r>
              <a:rPr lang="hu-HU" dirty="0"/>
              <a:t>: Homo Deus”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7FE80B-1757-4B39-A03B-38174ABA8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5643" y="2172749"/>
            <a:ext cx="5913167" cy="4261767"/>
          </a:xfrm>
        </p:spPr>
        <p:txBody>
          <a:bodyPr>
            <a:normAutofit lnSpcReduction="10000"/>
          </a:bodyPr>
          <a:lstStyle/>
          <a:p>
            <a:r>
              <a:rPr lang="hu-HU" dirty="0"/>
              <a:t>Az élet minden területét segíti</a:t>
            </a:r>
          </a:p>
          <a:p>
            <a:r>
              <a:rPr lang="hu-HU" dirty="0" err="1"/>
              <a:t>Korlátai</a:t>
            </a:r>
            <a:r>
              <a:rPr lang="hu-HU" dirty="0"/>
              <a:t>, az EQ és az öntudat hiánya</a:t>
            </a:r>
          </a:p>
          <a:p>
            <a:r>
              <a:rPr lang="hu-HU" dirty="0"/>
              <a:t>A komplex emberi IQ többlete</a:t>
            </a:r>
          </a:p>
          <a:p>
            <a:r>
              <a:rPr lang="hu-HU" dirty="0"/>
              <a:t>Eszközként, segítőként a leghasznosabb</a:t>
            </a:r>
          </a:p>
          <a:p>
            <a:r>
              <a:rPr lang="hu-HU" dirty="0"/>
              <a:t>A „</a:t>
            </a:r>
            <a:r>
              <a:rPr lang="hu-HU" dirty="0" err="1"/>
              <a:t>ChatGPT</a:t>
            </a:r>
            <a:r>
              <a:rPr lang="hu-HU" dirty="0"/>
              <a:t>” tévedései</a:t>
            </a:r>
          </a:p>
          <a:p>
            <a:r>
              <a:rPr lang="hu-HU" dirty="0"/>
              <a:t>Tanári felügyeletet igényel</a:t>
            </a:r>
          </a:p>
          <a:p>
            <a:r>
              <a:rPr lang="hu-HU" dirty="0"/>
              <a:t>Az ember és gép közötti együttműködés további lehetőségei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C8365A2-FE99-4FE4-A5E8-2E1A692E9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97" y="2172749"/>
            <a:ext cx="5312710" cy="40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77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F6D2E7-08B7-4EDA-BECA-EC8821D22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Oktatási paradigma megváltoztatása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CB3A745-C598-42CA-A312-D1C519DA7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552" y="1979642"/>
            <a:ext cx="5955423" cy="4580550"/>
          </a:xfrm>
        </p:spPr>
        <p:txBody>
          <a:bodyPr>
            <a:normAutofit lnSpcReduction="10000"/>
          </a:bodyPr>
          <a:lstStyle/>
          <a:p>
            <a:r>
              <a:rPr lang="hu-HU" dirty="0"/>
              <a:t>Terjedésük előfeltételezte az igényt</a:t>
            </a:r>
          </a:p>
          <a:p>
            <a:r>
              <a:rPr lang="hu-HU" dirty="0"/>
              <a:t>A tanítási folyamat határai kiterjednek</a:t>
            </a:r>
          </a:p>
          <a:p>
            <a:r>
              <a:rPr lang="hu-HU" dirty="0"/>
              <a:t>Már nem a tanár a tudás egyetlen birtokosa</a:t>
            </a:r>
          </a:p>
          <a:p>
            <a:r>
              <a:rPr lang="hu-HU" dirty="0"/>
              <a:t>Felgyorsult megoldás, elérés, idősíkok </a:t>
            </a:r>
          </a:p>
          <a:p>
            <a:r>
              <a:rPr lang="hu-HU" dirty="0"/>
              <a:t>A tanulás ismert struktúrája átrendeződik</a:t>
            </a:r>
          </a:p>
          <a:p>
            <a:r>
              <a:rPr lang="hu-HU" dirty="0"/>
              <a:t>A technológia és az emberi tudás összehangolása, szinergiája</a:t>
            </a:r>
          </a:p>
          <a:p>
            <a:r>
              <a:rPr lang="hu-H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problémamegoldás,  kritikus gondolkodás, „LLL”  és induktív gondolkodás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BD165A9-2547-4178-A545-E21EB4FAD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77" y="1979642"/>
            <a:ext cx="5427675" cy="434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92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154B3F-84C9-4057-BB94-B0B9724B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dirty="0"/>
              <a:t>A pedagógus felkészülése, jövőnk sikerének kulcsa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E088173-3C06-4DA3-8366-B5B9517F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511" y="2283042"/>
            <a:ext cx="6252348" cy="3956439"/>
          </a:xfrm>
        </p:spPr>
        <p:txBody>
          <a:bodyPr>
            <a:normAutofit/>
          </a:bodyPr>
          <a:lstStyle/>
          <a:p>
            <a:r>
              <a:rPr lang="hu-HU" dirty="0"/>
              <a:t>Oktatási programok és módszertani átképzések</a:t>
            </a:r>
          </a:p>
          <a:p>
            <a:r>
              <a:rPr lang="hu-HU" dirty="0"/>
              <a:t>Cél: fogadják el, értsék, alkalmazzák</a:t>
            </a:r>
          </a:p>
          <a:p>
            <a:r>
              <a:rPr lang="hu-HU" dirty="0"/>
              <a:t>A „</a:t>
            </a:r>
            <a:r>
              <a:rPr lang="hu-HU" dirty="0" err="1"/>
              <a:t>ChatGPT</a:t>
            </a:r>
            <a:r>
              <a:rPr lang="hu-HU" dirty="0"/>
              <a:t>” és az „AI” képzési potenciái </a:t>
            </a:r>
          </a:p>
          <a:p>
            <a:r>
              <a:rPr lang="hu-HU" dirty="0"/>
              <a:t>Önművelés és az útkeresés lehetőségei</a:t>
            </a:r>
          </a:p>
          <a:p>
            <a:r>
              <a:rPr lang="hu-HU" dirty="0" err="1"/>
              <a:t>Újragondolt</a:t>
            </a:r>
            <a:r>
              <a:rPr lang="hu-HU" dirty="0"/>
              <a:t> didaktika és kimeneti követelmény</a:t>
            </a:r>
          </a:p>
          <a:p>
            <a:r>
              <a:rPr lang="hu-HU" dirty="0"/>
              <a:t>A diák korszerű, alkalmazkodni képes tudása  </a:t>
            </a:r>
          </a:p>
          <a:p>
            <a:r>
              <a:rPr lang="hu-HU" dirty="0"/>
              <a:t>Társadalmi változások nemzeti egysége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836BE49-2B68-45EF-BD37-DD05403E1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2" r="-1"/>
          <a:stretch/>
        </p:blipFill>
        <p:spPr>
          <a:xfrm>
            <a:off x="369114" y="2283043"/>
            <a:ext cx="4468783" cy="39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54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25AEC1-1265-4387-9A13-B573362C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131" y="300620"/>
            <a:ext cx="9905998" cy="1478570"/>
          </a:xfrm>
        </p:spPr>
        <p:txBody>
          <a:bodyPr/>
          <a:lstStyle/>
          <a:p>
            <a:r>
              <a:rPr lang="hu-HU" dirty="0"/>
              <a:t>A szülők és a társadalom: mindenki érintett!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C73AE11-9137-4575-89CD-5FEF23964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840" y="1895912"/>
            <a:ext cx="6342076" cy="4661467"/>
          </a:xfrm>
        </p:spPr>
        <p:txBody>
          <a:bodyPr/>
          <a:lstStyle/>
          <a:p>
            <a:r>
              <a:rPr lang="hu-HU" dirty="0"/>
              <a:t>Családi nevelés reorganizációja</a:t>
            </a:r>
          </a:p>
          <a:p>
            <a:r>
              <a:rPr lang="hu-HU" dirty="0"/>
              <a:t>Generációs különbségek felerősödése</a:t>
            </a:r>
          </a:p>
          <a:p>
            <a:r>
              <a:rPr lang="hu-HU" dirty="0"/>
              <a:t>Digitális kompetencia felértékelődése</a:t>
            </a:r>
          </a:p>
          <a:p>
            <a:r>
              <a:rPr lang="hu-HU" dirty="0"/>
              <a:t>Pedagógus diák interakció felértékelődése</a:t>
            </a:r>
          </a:p>
          <a:p>
            <a:r>
              <a:rPr lang="hu-HU" dirty="0"/>
              <a:t>Közvetít, felkészít, összeköt, megold</a:t>
            </a:r>
          </a:p>
          <a:p>
            <a:r>
              <a:rPr lang="hu-HU" dirty="0"/>
              <a:t>Tudását kiterjeszti és eszközöket használ</a:t>
            </a:r>
          </a:p>
          <a:p>
            <a:r>
              <a:rPr lang="hu-HU" dirty="0"/>
              <a:t>Társadalmi folyamatok koordinálása</a:t>
            </a:r>
          </a:p>
          <a:p>
            <a:r>
              <a:rPr lang="hu-HU" dirty="0"/>
              <a:t>Felkészít a technológia által vezérelt világra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28B9BD8-4769-4459-9115-221F9A97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35" y="1895913"/>
            <a:ext cx="4758204" cy="46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946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kör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364_TF45165253.potx" id="{17E1E4B4-27E3-423D-A74E-75A852A6DBB6}" vid="{E50E9FA4-FEC9-446C-916C-718E946F23C9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4C6BCC-A38B-4625-90E6-7D3BBA390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41CBB0-BAA0-4983-8F2B-E10AF3358DA8}">
  <ds:schemaRefs>
    <ds:schemaRef ds:uri="http://purl.org/dc/dcmitype/"/>
    <ds:schemaRef ds:uri="http://schemas.microsoft.com/office/2006/metadata/properties"/>
    <ds:schemaRef ds:uri="http://purl.org/dc/elements/1.1/"/>
    <ds:schemaRef ds:uri="71af3243-3dd4-4a8d-8c0d-dd76da1f02a5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Áramkör arculat</Template>
  <TotalTime>0</TotalTime>
  <Words>583</Words>
  <Application>Microsoft Office PowerPoint</Application>
  <PresentationFormat>Szélesvásznú</PresentationFormat>
  <Paragraphs>78</Paragraphs>
  <Slides>12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Tw Cen MT</vt:lpstr>
      <vt:lpstr>Áramkör</vt:lpstr>
      <vt:lpstr>  A ChatGPT és a pedagógia kapcsolata.</vt:lpstr>
      <vt:lpstr>életünk elkerülhetetlen szereplőjévé vált   Tanulóink zsebébe, otthonába már beköltözött  paradigmaváltásra késztetve a szakmát   Kulcsszerepet játszik a jövő generáció felkészítésében  ,  kiegészülve „aI” -val segíti a pedagógusokat   a szereplők gyorsabban jutnak adatokhoz eredményekhez, információhoz, tudáshoz</vt:lpstr>
      <vt:lpstr>A „ChatGPT” és az oktatás </vt:lpstr>
      <vt:lpstr>A pedagógusok szerepe a jövőben</vt:lpstr>
      <vt:lpstr>Az oktatási intézmények felelőssége és szerepe </vt:lpstr>
      <vt:lpstr>A „ChatGPT” az „AI” és az emberi intelligencia összefüggései  ”Yuval Noah Harari: Homo Deus”</vt:lpstr>
      <vt:lpstr>Oktatási paradigma megváltoztatása </vt:lpstr>
      <vt:lpstr>A pedagógus felkészülése, jövőnk sikerének kulcsa</vt:lpstr>
      <vt:lpstr>A szülők és a társadalom: mindenki érintett!</vt:lpstr>
      <vt:lpstr>Összefoglalás</vt:lpstr>
      <vt:lpstr>Történelmet írunk!  „Az útkeresés – jövőkutatás”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2023-10-23T17:14:14Z</dcterms:created>
  <dcterms:modified xsi:type="dcterms:W3CDTF">2023-10-25T05:21:45Z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