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1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  <p:sldMasterId id="2147483668" r:id="rId9"/>
    <p:sldMasterId id="2147483669" r:id="rId10"/>
  </p:sldMasterIdLst>
  <p:notesMasterIdLst>
    <p:notesMasterId r:id="rId24"/>
  </p:notesMasterIdLst>
  <p:sldIdLst>
    <p:sldId id="271" r:id="rId11"/>
    <p:sldId id="257" r:id="rId12"/>
    <p:sldId id="258" r:id="rId13"/>
    <p:sldId id="262" r:id="rId14"/>
    <p:sldId id="286" r:id="rId15"/>
    <p:sldId id="290" r:id="rId16"/>
    <p:sldId id="263" r:id="rId17"/>
    <p:sldId id="278" r:id="rId18"/>
    <p:sldId id="279" r:id="rId19"/>
    <p:sldId id="291" r:id="rId20"/>
    <p:sldId id="292" r:id="rId21"/>
    <p:sldId id="293" r:id="rId22"/>
    <p:sldId id="270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98" autoAdjust="0"/>
  </p:normalViewPr>
  <p:slideViewPr>
    <p:cSldViewPr snapToGrid="0">
      <p:cViewPr varScale="1">
        <p:scale>
          <a:sx n="72" d="100"/>
          <a:sy n="72" d="100"/>
        </p:scale>
        <p:origin x="17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19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33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0364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5390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804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5058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23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302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iau.my-x.hu/miau/304/chatgpt_onvallomas_tudomanyos_ize_retegei.docx" TargetMode="External"/><Relationship Id="rId3" Type="http://schemas.openxmlformats.org/officeDocument/2006/relationships/image" Target="../media/image3.jpg"/><Relationship Id="rId7" Type="http://schemas.openxmlformats.org/officeDocument/2006/relationships/hyperlink" Target="https://miau.my-x.hu/miau/273/Naiv_optimalizalt_verziok2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au.my-x.hu/miau2009/index_tki.php3?_filterText0=*knuth" TargetMode="External"/><Relationship Id="rId11" Type="http://schemas.openxmlformats.org/officeDocument/2006/relationships/image" Target="../media/image4.jpg"/><Relationship Id="rId5" Type="http://schemas.openxmlformats.org/officeDocument/2006/relationships/hyperlink" Target="https://miau.my-x.hu/miau/303/full_Experiments_in_AI-based_educational_methodology_ankara.pdf" TargetMode="External"/><Relationship Id="rId10" Type="http://schemas.openxmlformats.org/officeDocument/2006/relationships/hyperlink" Target="https://miau.my-x.hu/miau2009/index.php3?x=e0&amp;string=quilt" TargetMode="External"/><Relationship Id="rId4" Type="http://schemas.openxmlformats.org/officeDocument/2006/relationships/hyperlink" Target="mailto:pitlik@my-x.hu" TargetMode="External"/><Relationship Id="rId9" Type="http://schemas.openxmlformats.org/officeDocument/2006/relationships/hyperlink" Target="https://miau.my-x.hu/miau2009/index.php3?x=e0&amp;string=20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iau.my-x.hu/miau2009/index.php3?x=e0&amp;string=chat" TargetMode="Externa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iau.my-x.hu/miau2009/index.php3?x=e0&amp;string=2dm" TargetMode="Externa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7AF79D-DCAB-4B44-9C93-4A19AF5EB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7F883F-D59D-43F6-B669-68AD67004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9159C1-8C45-5C13-8E86-757316E03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491" y="956930"/>
            <a:ext cx="5426509" cy="59010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7552DC-5D0C-D1D3-ADC6-747081836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3717491" cy="490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78593" y="1570943"/>
            <a:ext cx="8785225" cy="5264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Bábel-mentes szómágia</a:t>
            </a: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Az oktatásmódszertani kánon: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É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vszázadok óta csak erősíti az anyanyelvi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szómágiát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(s pl. ennek eredménye a fecsegő, hallucináló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chatGPT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megoldás: Az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academich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writing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skills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AWS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Roter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Faden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 logikája sosem tudta átlépni a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knuth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-i univerzum határát, még manuális szakértői rendszerként sem…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indent="-742950" algn="ctr">
              <a:buClr>
                <a:schemeClr val="dk2"/>
              </a:buClr>
              <a:buSzPct val="25000"/>
            </a:pP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Már a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20q.net 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és az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online fordító programok 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is támogatja a minőségi (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körkörös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 szövegalkotást…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539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78593" y="1570943"/>
            <a:ext cx="8785225" cy="510630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Avatar-alapú aszinkron oktatás</a:t>
            </a: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Az oktatásmódszertani kánon: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értelmében fontos, hogy adott gondolatot ki, mikor, hol, miért mondta/publikálta. Az MI világában az az elsődleges: mennyire igaz (konzisztens) a mondás…</a:t>
            </a: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szólásszabadság határa ott van, ahol az ellenzett (zsigeri) véleménynél valaki képes zártabb logikai alakzatot alkotni üzenetként (vö. </a:t>
            </a:r>
            <a:r>
              <a:rPr lang="hu-HU" sz="24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cy</a:t>
            </a:r>
            <a:r>
              <a:rPr lang="hu-HU" sz="2400" b="1" dirty="0" err="1">
                <a:solidFill>
                  <a:schemeClr val="dk2"/>
                </a:solidFill>
              </a:rPr>
              <a:t>borg</a:t>
            </a:r>
            <a:r>
              <a:rPr lang="hu-HU" sz="2400" b="1" dirty="0">
                <a:solidFill>
                  <a:schemeClr val="dk2"/>
                </a:solidFill>
              </a:rPr>
              <a:t>-lét)…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Ha már adott a minőségi üzenet, akkor egy avatár is elég lehet ennek hatásos (hatékony?) közvetítéséhez…</a:t>
            </a: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17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78593" y="1570943"/>
            <a:ext cx="8785225" cy="526419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Vita / Következmény / Jövőkép</a:t>
            </a: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Operatív ajánlások: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az MI-t mindenhol és minden emberi aktivitásba be KELL vonni minél több ember esetén annak érdekében, hogy valós tapasztalatai legyenek mindenkinek minél több aspektusból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dirty="0">
                <a:solidFill>
                  <a:schemeClr val="dk2"/>
                </a:solidFill>
              </a:rPr>
              <a:t>pl. a </a:t>
            </a:r>
            <a:r>
              <a:rPr lang="hu-HU" sz="2000" dirty="0" err="1">
                <a:solidFill>
                  <a:schemeClr val="dk2"/>
                </a:solidFill>
              </a:rPr>
              <a:t>chatGPT</a:t>
            </a:r>
            <a:r>
              <a:rPr lang="hu-HU" sz="2000" dirty="0">
                <a:solidFill>
                  <a:schemeClr val="dk2"/>
                </a:solidFill>
              </a:rPr>
              <a:t>-t nem tiltani, hanem integrálni kell az oktatásba, aki tiltja, vélhetően súlyosan hibázik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dirty="0">
                <a:solidFill>
                  <a:schemeClr val="dk2"/>
                </a:solidFill>
              </a:rPr>
              <a:t>p</a:t>
            </a:r>
            <a:r>
              <a:rPr lang="hu-HU" sz="20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l. a szubjektivitást (önkényes vélemény-képzés) tiltani nem kell, de bizonyításra kell ösztönözni mindenkit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dirty="0">
                <a:solidFill>
                  <a:schemeClr val="dk2"/>
                </a:solidFill>
              </a:rPr>
              <a:t>pl. a körbefordításra alkalmas nyelvhasználatot preferálni kell (ez is egy fajtája a </a:t>
            </a:r>
            <a:r>
              <a:rPr lang="hu-HU" sz="2000" dirty="0" err="1">
                <a:solidFill>
                  <a:schemeClr val="dk2"/>
                </a:solidFill>
              </a:rPr>
              <a:t>pszeudo</a:t>
            </a:r>
            <a:r>
              <a:rPr lang="hu-HU" sz="2000">
                <a:solidFill>
                  <a:schemeClr val="dk2"/>
                </a:solidFill>
              </a:rPr>
              <a:t>-kódnak</a:t>
            </a:r>
            <a:r>
              <a:rPr lang="hu-HU" sz="2000" dirty="0">
                <a:solidFill>
                  <a:schemeClr val="dk2"/>
                </a:solidFill>
              </a:rPr>
              <a:t>, ami alapja a programozásnak) </a:t>
            </a:r>
            <a:endParaRPr lang="hu-HU" sz="2000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0017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Shape 268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ctrTitle"/>
          </p:nvPr>
        </p:nvSpPr>
        <p:spPr>
          <a:xfrm>
            <a:off x="179386" y="3141661"/>
            <a:ext cx="8713786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Köszönöm a figyelmet!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pitlik@my-x.hu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Részletek: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https://miau.my-x.hu/miau/303/full_Experiments_in_AI-based_educational_methodology_ankara.pdf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dirty="0"/>
            </a:br>
            <a:r>
              <a:rPr lang="hu-HU" sz="2000" b="1" dirty="0">
                <a:hlinkClick r:id="rId6"/>
              </a:rPr>
              <a:t>https://miau.my-x.hu/miau2009/index_tki.php3?_filterText0=*knuth</a:t>
            </a:r>
            <a:br>
              <a:rPr lang="hu-HU" sz="2000" b="1" dirty="0"/>
            </a:br>
            <a:r>
              <a:rPr lang="hu-HU" sz="2000" b="1" dirty="0">
                <a:hlinkClick r:id="rId7"/>
              </a:rPr>
              <a:t>https://miau.my-x.hu/miau/273/Naiv_optimalizalt_verziok2.docx</a:t>
            </a:r>
            <a:br>
              <a:rPr lang="hu-HU" sz="2000" b="1" dirty="0"/>
            </a:br>
            <a:r>
              <a:rPr lang="hu-HU" sz="2000" b="1" dirty="0">
                <a:hlinkClick r:id="rId8"/>
              </a:rPr>
              <a:t>https://miau.my-x.hu/miau/304/chatgpt_onvallomas_tudomanyos_ize_retegei.docx</a:t>
            </a:r>
            <a:r>
              <a:rPr lang="hu-HU" sz="2000" b="1" dirty="0"/>
              <a:t> </a:t>
            </a:r>
            <a:br>
              <a:rPr lang="hu-HU" sz="2000" b="1" dirty="0"/>
            </a:br>
            <a:r>
              <a:rPr lang="hu-HU" sz="2000" b="1" dirty="0">
                <a:hlinkClick r:id="rId9"/>
              </a:rPr>
              <a:t>https://miau.my-x.hu/miau2009/index.php3?x=e0&amp;string=20q</a:t>
            </a:r>
            <a:r>
              <a:rPr lang="hu-HU" sz="2000" b="1" dirty="0"/>
              <a:t>  </a:t>
            </a:r>
            <a:br>
              <a:rPr lang="hu-HU" sz="2000" b="1" dirty="0"/>
            </a:br>
            <a:r>
              <a:rPr lang="hu-HU" sz="2000" b="1" dirty="0">
                <a:hlinkClick r:id="rId10"/>
              </a:rPr>
              <a:t>https://miau.my-x.hu/miau2009/index.php3?x=e0&amp;string=quilt</a:t>
            </a:r>
            <a:r>
              <a:rPr lang="hu-HU" sz="2000" b="1" dirty="0"/>
              <a:t> </a:t>
            </a:r>
            <a:br>
              <a:rPr lang="hu-HU" sz="2000" b="1" dirty="0"/>
            </a:br>
            <a:r>
              <a:rPr lang="hu-HU" sz="2000" b="1" dirty="0"/>
              <a:t> </a:t>
            </a:r>
            <a:endParaRPr lang="en-US" sz="2400" b="1" dirty="0"/>
          </a:p>
        </p:txBody>
      </p:sp>
      <p:sp>
        <p:nvSpPr>
          <p:cNvPr id="270" name="Shape 270"/>
          <p:cNvSpPr txBox="1">
            <a:spLocks noGrp="1"/>
          </p:cNvSpPr>
          <p:nvPr>
            <p:ph type="subTitle" idx="1"/>
          </p:nvPr>
        </p:nvSpPr>
        <p:spPr>
          <a:xfrm>
            <a:off x="1371600" y="4797425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2400" b="1" dirty="0">
                <a:solidFill>
                  <a:schemeClr val="dk2"/>
                </a:solidFill>
              </a:rPr>
            </a:br>
            <a:endParaRPr lang="en-US" sz="2400" b="1" dirty="0">
              <a:solidFill>
                <a:schemeClr val="dk2"/>
              </a:solidFill>
            </a:endParaRPr>
          </a:p>
        </p:txBody>
      </p:sp>
      <p:pic>
        <p:nvPicPr>
          <p:cNvPr id="271" name="Shape 271" descr="portal_top_de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0" y="2070112"/>
            <a:ext cx="8856600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GB" sz="3600" b="1" dirty="0" err="1"/>
              <a:t>Mesterséges</a:t>
            </a:r>
            <a:r>
              <a:rPr lang="en-GB" sz="3600" b="1" dirty="0"/>
              <a:t> </a:t>
            </a:r>
            <a:r>
              <a:rPr lang="en-GB" sz="3600" b="1" dirty="0" err="1"/>
              <a:t>intelligencia</a:t>
            </a:r>
            <a:r>
              <a:rPr lang="hu-HU" sz="3600" b="1" dirty="0"/>
              <a:t>-</a:t>
            </a:r>
            <a:r>
              <a:rPr lang="en-GB" sz="3600" b="1" dirty="0" err="1"/>
              <a:t>alapú</a:t>
            </a:r>
            <a:r>
              <a:rPr lang="en-GB" sz="3600" b="1" dirty="0"/>
              <a:t> </a:t>
            </a:r>
            <a:r>
              <a:rPr lang="en-GB" sz="3600" b="1" dirty="0" err="1"/>
              <a:t>oktatás</a:t>
            </a:r>
            <a:r>
              <a:rPr lang="hu-HU" sz="3600" b="1" dirty="0"/>
              <a:t>-</a:t>
            </a:r>
            <a:r>
              <a:rPr lang="en-GB" sz="3600" b="1" dirty="0" err="1"/>
              <a:t>módszertani</a:t>
            </a:r>
            <a:r>
              <a:rPr lang="en-GB" sz="3600" b="1" dirty="0"/>
              <a:t> </a:t>
            </a:r>
            <a:r>
              <a:rPr lang="en-GB" sz="3600" b="1" dirty="0" err="1"/>
              <a:t>kísérletek</a:t>
            </a:r>
            <a:r>
              <a:rPr lang="en-GB" sz="3600" b="1" dirty="0"/>
              <a:t> </a:t>
            </a:r>
            <a:br>
              <a:rPr lang="hu-HU" sz="3600" b="1" dirty="0"/>
            </a:br>
            <a:r>
              <a:rPr lang="en-GB" sz="3600" b="1" dirty="0"/>
              <a:t>(</a:t>
            </a:r>
            <a:r>
              <a:rPr lang="en-GB" sz="3600" b="1" dirty="0" err="1"/>
              <a:t>esettanulmány</a:t>
            </a:r>
            <a:r>
              <a:rPr lang="hu-HU" sz="3600" b="1" dirty="0"/>
              <a:t>-</a:t>
            </a:r>
            <a:r>
              <a:rPr lang="en-GB" sz="3600" b="1" dirty="0" err="1"/>
              <a:t>részletek</a:t>
            </a:r>
            <a:r>
              <a:rPr lang="en-GB" sz="3600" b="1" dirty="0"/>
              <a:t>)</a:t>
            </a:r>
            <a:br>
              <a:rPr lang="en-US" sz="6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6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László, </a:t>
            </a:r>
            <a:r>
              <a:rPr lang="hu-HU" sz="24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Váradi Dániel, 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ifj. </a:t>
            </a:r>
            <a:r>
              <a:rPr lang="hu-HU" sz="24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 László, </a:t>
            </a:r>
            <a:endParaRPr lang="hu-HU"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dirty="0"/>
              <a:t>Kodolányi János Egyetem, </a:t>
            </a:r>
            <a:r>
              <a:rPr lang="hu-HU" sz="2400"/>
              <a:t>MY-X kutatócsoport 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2023.X.25. – ELTE / Budapest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878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ctrTitle"/>
          </p:nvPr>
        </p:nvSpPr>
        <p:spPr>
          <a:xfrm>
            <a:off x="463550" y="3563937"/>
            <a:ext cx="8215312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Tartalomjegyzék</a:t>
            </a:r>
            <a:br>
              <a:rPr lang="hu-HU" sz="2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MY-X team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dirty="0"/>
              <a:t>Esettanulmányok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Vita / Következmények / Jövőkép</a:t>
            </a:r>
            <a:br>
              <a:rPr lang="hu-HU" sz="2800" b="1" dirty="0"/>
            </a:b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subTitle" idx="1"/>
          </p:nvPr>
        </p:nvSpPr>
        <p:spPr>
          <a:xfrm>
            <a:off x="1370012" y="5916612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Shape 16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8724581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>
              <a:buClr>
                <a:schemeClr val="dk2"/>
              </a:buClr>
              <a:buSzPct val="25000"/>
            </a:pPr>
            <a:br>
              <a:rPr lang="hu-HU" sz="4000" b="1" dirty="0"/>
            </a:br>
            <a: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MY-X team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8724581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>
              <a:spcAft>
                <a:spcPts val="800"/>
              </a:spcAft>
            </a:pPr>
            <a:r>
              <a:rPr lang="hu-HU" sz="4000" b="1" dirty="0"/>
              <a:t>MY-X team</a:t>
            </a:r>
            <a:br>
              <a:rPr lang="hu-HU" sz="4000" b="1" dirty="0"/>
            </a:b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 oktatási tapasztalat (egyetemi, középiskolai, céges, egyéb)</a:t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Solver-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alapú gondolkodásmód az egyik alappillére a kánonon kívüliségnek</a:t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Hazai és nemzetközi publikációk saját, online, </a:t>
            </a:r>
            <a:r>
              <a:rPr lang="hu-H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Solver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-alapú megoldások (1000+) tapasztalatairól</a:t>
            </a: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Érintett egyetemi Hallgató létszám &gt; 5000 fő</a:t>
            </a: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feldolgozott problémák széles spektrumot fednek le </a:t>
            </a:r>
            <a:b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vö. context free, ill. GPS (</a:t>
            </a:r>
            <a:r>
              <a:rPr lang="hu-H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solving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potenciál: pl. mérnöki, közgazdasági, HR, oktatási, kommunikációs, művészeti, stb.</a:t>
            </a: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687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8724581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>
              <a:buClr>
                <a:schemeClr val="dk2"/>
              </a:buClr>
              <a:buSzPct val="25000"/>
            </a:pPr>
            <a:br>
              <a:rPr lang="hu-HU" sz="4000" b="1" dirty="0"/>
            </a:br>
            <a: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Esettanulmányok</a:t>
            </a: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(Felkészülés a Chat-GPT-alapú </a:t>
            </a:r>
            <a:r>
              <a:rPr lang="hu-HU" sz="2800" b="1" i="0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cyborg</a:t>
            </a: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-létre)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(2DM/LOG-alapú elemzések)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Objektivitás/</a:t>
            </a:r>
            <a:r>
              <a:rPr lang="hu-HU" sz="2800" b="1" i="0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Solver</a:t>
            </a: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-alapú kompetenciák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Bábel-mentes szómágia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Avatar-alapú aszinkron oktatás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09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78593" y="1570944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Chat-GPT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dirty="0">
                <a:solidFill>
                  <a:schemeClr val="dk2"/>
                </a:solidFill>
              </a:rPr>
              <a:t>Önálló előadás hangzott el a témában…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https://miau.my-x.hu/miau2009/index.php3?x=e0&amp;string=chat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-30481" y="1666635"/>
            <a:ext cx="9113519" cy="5264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2DM-alapú elemzése</a:t>
            </a:r>
            <a:endParaRPr lang="hu-HU" sz="1600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Önálló előadás hangzott el a témában…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https://miau.my-x.hu/miau2009/index.php3?x=e0&amp;string=2dm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87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78593" y="1570944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Objektivitás-alapú kompetenciák</a:t>
            </a: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Az oktatásmódszertani kánon: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C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sak beszél a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mindenki-másként-egyforma (</a:t>
            </a:r>
            <a:r>
              <a:rPr lang="hu-HU" sz="24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anti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-diszkriminatív) elvről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de nem praktizálja azt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A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KNUTH-i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univerzumról még csak nem is beszél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dirty="0">
                <a:solidFill>
                  <a:schemeClr val="dk2"/>
                </a:solidFill>
              </a:rPr>
              <a:t>A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teljesítmény-értékelés 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holtversenyei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mögött nem akarja, nem képes látni a kompetencia-különbségeket…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r>
              <a:rPr lang="hu-HU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saját online MI-szolgáltatások (miau.my-x.hu)</a:t>
            </a:r>
          </a:p>
        </p:txBody>
      </p:sp>
    </p:spTree>
    <p:extLst>
      <p:ext uri="{BB962C8B-B14F-4D97-AF65-F5344CB8AC3E}">
        <p14:creationId xmlns:p14="http://schemas.microsoft.com/office/powerpoint/2010/main" val="2560133548"/>
      </p:ext>
    </p:extLst>
  </p:cSld>
  <p:clrMapOvr>
    <a:masterClrMapping/>
  </p:clrMapOvr>
</p:sld>
</file>

<file path=ppt/theme/theme1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743</Words>
  <Application>Microsoft Office PowerPoint</Application>
  <PresentationFormat>On-screen Show (4:3)</PresentationFormat>
  <Paragraphs>71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1_Alapértelmezett terv</vt:lpstr>
      <vt:lpstr>2_Alapértelmezett terv</vt:lpstr>
      <vt:lpstr>3_Alapértelmezett terv</vt:lpstr>
      <vt:lpstr>4_Alapértelmezett terv</vt:lpstr>
      <vt:lpstr>5_Alapértelmezett terv</vt:lpstr>
      <vt:lpstr>6_Alapértelmezett terv</vt:lpstr>
      <vt:lpstr>7_Alapértelmezett terv</vt:lpstr>
      <vt:lpstr>8_Alapértelmezett terv</vt:lpstr>
      <vt:lpstr>9_Alapértelmezett terv</vt:lpstr>
      <vt:lpstr>10_Alapértelmezett terv</vt:lpstr>
      <vt:lpstr>PowerPoint Presentation</vt:lpstr>
      <vt:lpstr>Mesterséges intelligencia-alapú oktatás-módszertani kísérletek  (esettanulmány-részletek)  </vt:lpstr>
      <vt:lpstr>Tartalomjegyzék  MY-X team  Esettanulmányok  Vita / Következmények / Jövőkép    </vt:lpstr>
      <vt:lpstr> MY-X team   </vt:lpstr>
      <vt:lpstr>MY-X team 30+ év oktatási tapasztalat (egyetemi, középiskolai, céges, egyéb)  A Solver-alapú gondolkodásmód az egyik alappillére a kánonon kívüliségnek  Hazai és nemzetközi publikációk saját, online, Solver-alapú megoldások (1000+) tapasztalatairól  Érintett egyetemi Hallgató létszám &gt; 5000 fő  A feldolgozott problémák széles spektrumot fednek le  vö. context free, ill. GPS (general problem solving) potenciál: pl. mérnöki, közgazdasági, HR, oktatási, kommunikációs, művészeti, stb.</vt:lpstr>
      <vt:lpstr> Esettanulmányok  (Felkészülés a Chat-GPT-alapú cyborg-létre)  (2DM/LOG-alapú elemzések)  Objektivitás/Solver-alapú kompetenciák  Bábel-mentes szómágia  Avatar-alapú aszinkron oktatás   </vt:lpstr>
      <vt:lpstr>    </vt:lpstr>
      <vt:lpstr>    </vt:lpstr>
      <vt:lpstr>    </vt:lpstr>
      <vt:lpstr>    </vt:lpstr>
      <vt:lpstr>    </vt:lpstr>
      <vt:lpstr>    </vt:lpstr>
      <vt:lpstr>Köszönöm a figyelmet!  Email: pitlik@my-x.hu   Részletek: https://miau.my-x.hu/miau/303/full_Experiments_in_AI-based_educational_methodology_ankara.pdf   https://miau.my-x.hu/miau2009/index_tki.php3?_filterText0=*knuth https://miau.my-x.hu/miau/273/Naiv_optimalizalt_verziok2.docx https://miau.my-x.hu/miau/304/chatgpt_onvallomas_tudomanyos_ize_retegei.docx  https://miau.my-x.hu/miau2009/index.php3?x=e0&amp;string=20q   https://miau.my-x.hu/miau2009/index.php3?x=e0&amp;string=quilt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Latitude</dc:creator>
  <cp:lastModifiedBy>Lttd</cp:lastModifiedBy>
  <cp:revision>81</cp:revision>
  <dcterms:modified xsi:type="dcterms:W3CDTF">2023-10-05T13:37:56Z</dcterms:modified>
</cp:coreProperties>
</file>